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9" r:id="rId3"/>
    <p:sldId id="297" r:id="rId4"/>
    <p:sldId id="258" r:id="rId5"/>
    <p:sldId id="298" r:id="rId6"/>
    <p:sldId id="275" r:id="rId7"/>
    <p:sldId id="274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4" r:id="rId19"/>
    <p:sldId id="295" r:id="rId20"/>
    <p:sldId id="281" r:id="rId21"/>
    <p:sldId id="300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41" autoAdjust="0"/>
    <p:restoredTop sz="57214" autoAdjust="0"/>
  </p:normalViewPr>
  <p:slideViewPr>
    <p:cSldViewPr snapToGrid="0">
      <p:cViewPr varScale="1">
        <p:scale>
          <a:sx n="63" d="100"/>
          <a:sy n="63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5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2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4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67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4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52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676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6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9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57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67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hyperlink" Target="../../&#1585;&#1610;&#1590;3-2/&#1575;&#1604;&#1603;&#1578;&#1576;%20&#1608;&#1575;&#1604;&#1571;&#1583;&#1604;&#1577;/&#1575;&#1604;&#1587;&#1606;&#1577;%20&#1575;&#1604;&#1579;&#1575;&#1604;&#1579;&#1577;-263-404.pdf" TargetMode="External"/><Relationship Id="rId47" Type="http://schemas.openxmlformats.org/officeDocument/2006/relationships/image" Target="../media/image4.svg"/><Relationship Id="rId50" Type="http://schemas.openxmlformats.org/officeDocument/2006/relationships/image" Target="../media/image6.svg"/><Relationship Id="rId55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hyperlink" Target="https://v-clock.com/timer/" TargetMode="External"/><Relationship Id="rId53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svg"/><Relationship Id="rId52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48" Type="http://schemas.openxmlformats.org/officeDocument/2006/relationships/hyperlink" Target="../../&#8207;&#8207;Casio%20fx570vn%20plus%20-%20&#1575;&#1582;&#1578;&#1589;&#1575;&#1585;.lnk" TargetMode="External"/><Relationship Id="rId56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54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04448461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الدراسات المسحية والتجريبية والقائمة على الملاحظة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42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45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48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5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51" r:id="rId31"/>
    <p:sldLayoutId id="2147483652" r:id="rId32"/>
    <p:sldLayoutId id="2147483653" r:id="rId33"/>
    <p:sldLayoutId id="2147483654" r:id="rId34"/>
    <p:sldLayoutId id="2147483675" r:id="rId35"/>
    <p:sldLayoutId id="2147483656" r:id="rId36"/>
    <p:sldLayoutId id="2147483657" r:id="rId37"/>
    <p:sldLayoutId id="2147483658" r:id="rId38"/>
    <p:sldLayoutId id="2147483659" r:id="rId39"/>
    <p:sldLayoutId id="2147483660" r:id="rId4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359371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12513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3959678" y="2124979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12820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443846DC-533D-70E2-5874-724D2F97F01A}"/>
              </a:ext>
            </a:extLst>
          </p:cNvPr>
          <p:cNvSpPr/>
          <p:nvPr/>
        </p:nvSpPr>
        <p:spPr>
          <a:xfrm>
            <a:off x="559985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B145955-FD3B-E27D-C4A4-806AFA9BA522}"/>
              </a:ext>
            </a:extLst>
          </p:cNvPr>
          <p:cNvSpPr/>
          <p:nvPr/>
        </p:nvSpPr>
        <p:spPr>
          <a:xfrm>
            <a:off x="1213127" y="1155314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DF000F9-0CF1-A483-C2B4-21D0C144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130" y="3763240"/>
            <a:ext cx="2606480" cy="9356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B3172B-50C6-6A52-F440-CC9D0510CE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1502" y="3241169"/>
            <a:ext cx="2644349" cy="19798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1E8877-CF8B-2DD7-E149-939307EA61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48034"/>
          <a:stretch/>
        </p:blipFill>
        <p:spPr>
          <a:xfrm>
            <a:off x="1796979" y="2492705"/>
            <a:ext cx="1806414" cy="35638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5F3F0B-2274-E485-0D17-7C857BB4B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3483" t="51990" r="3483" b="-3956"/>
          <a:stretch/>
        </p:blipFill>
        <p:spPr>
          <a:xfrm>
            <a:off x="358158" y="2492705"/>
            <a:ext cx="1806414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EA0C266-3FA9-4619-77DE-1A0A7B5A4CF6}"/>
              </a:ext>
            </a:extLst>
          </p:cNvPr>
          <p:cNvGrpSpPr/>
          <p:nvPr/>
        </p:nvGrpSpPr>
        <p:grpSpPr>
          <a:xfrm>
            <a:off x="4187800" y="1701231"/>
            <a:ext cx="6553888" cy="3785169"/>
            <a:chOff x="4187800" y="1701231"/>
            <a:chExt cx="6553888" cy="378516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25DC0BA-07A5-7EA6-A0F3-7667865D0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7800" y="1701231"/>
              <a:ext cx="6553888" cy="1007168"/>
            </a:xfrm>
            <a:prstGeom prst="rect">
              <a:avLst/>
            </a:prstGeom>
          </p:spPr>
        </p:pic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58613A34-0A90-C649-7073-03113AD643F8}"/>
                </a:ext>
              </a:extLst>
            </p:cNvPr>
            <p:cNvGrpSpPr/>
            <p:nvPr/>
          </p:nvGrpSpPr>
          <p:grpSpPr>
            <a:xfrm>
              <a:off x="4443046" y="2340173"/>
              <a:ext cx="6298642" cy="3146227"/>
              <a:chOff x="5480823" y="2239108"/>
              <a:chExt cx="6672213" cy="3390684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FCDE82BC-060B-B46C-592F-31D7C2582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0823" y="2846991"/>
                <a:ext cx="6672213" cy="2782801"/>
              </a:xfrm>
              <a:prstGeom prst="rect">
                <a:avLst/>
              </a:prstGeom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3A2DF4C7-0F76-2BF0-D155-5DD356029670}"/>
                  </a:ext>
                </a:extLst>
              </p:cNvPr>
              <p:cNvSpPr/>
              <p:nvPr/>
            </p:nvSpPr>
            <p:spPr>
              <a:xfrm>
                <a:off x="9415549" y="2239108"/>
                <a:ext cx="1193836" cy="467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9" name="رسم 8" descr="شارة علامة 1 مع تعبئة خالصة">
            <a:extLst>
              <a:ext uri="{FF2B5EF4-FFF2-40B4-BE49-F238E27FC236}">
                <a16:creationId xmlns:a16="http://schemas.microsoft.com/office/drawing/2014/main" id="{965FF01D-8BD4-47A4-2533-50524CF84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138" y="419531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3332424-1F65-D5B2-0850-D9334B8B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1103989"/>
            <a:ext cx="10304584" cy="44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88C7106-4BC9-7224-F105-D6ABE71DC3CC}"/>
              </a:ext>
            </a:extLst>
          </p:cNvPr>
          <p:cNvGrpSpPr/>
          <p:nvPr/>
        </p:nvGrpSpPr>
        <p:grpSpPr>
          <a:xfrm>
            <a:off x="973014" y="1701230"/>
            <a:ext cx="9896409" cy="2014985"/>
            <a:chOff x="1303393" y="1599728"/>
            <a:chExt cx="10750062" cy="1935763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919D6D2-E59E-00BA-00ED-ED2E35B8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3393" y="1599728"/>
              <a:ext cx="10750062" cy="1935763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6E069BD-211D-1C32-D153-4FD2D89D41EC}"/>
                </a:ext>
              </a:extLst>
            </p:cNvPr>
            <p:cNvSpPr/>
            <p:nvPr/>
          </p:nvSpPr>
          <p:spPr>
            <a:xfrm>
              <a:off x="5134708" y="3029984"/>
              <a:ext cx="2954215" cy="399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8DEA96-9E8A-802C-10DF-4A88ED2883E9}"/>
              </a:ext>
            </a:extLst>
          </p:cNvPr>
          <p:cNvSpPr txBox="1"/>
          <p:nvPr/>
        </p:nvSpPr>
        <p:spPr>
          <a:xfrm>
            <a:off x="7219711" y="3811906"/>
            <a:ext cx="3134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قائمة على الملاحظة</a:t>
            </a:r>
          </a:p>
        </p:txBody>
      </p:sp>
    </p:spTree>
    <p:extLst>
      <p:ext uri="{BB962C8B-B14F-4D97-AF65-F5344CB8AC3E}">
        <p14:creationId xmlns:p14="http://schemas.microsoft.com/office/powerpoint/2010/main" val="932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CBADFB1-EFC9-7355-AC03-1E18F2E32A24}"/>
              </a:ext>
            </a:extLst>
          </p:cNvPr>
          <p:cNvGrpSpPr/>
          <p:nvPr/>
        </p:nvGrpSpPr>
        <p:grpSpPr>
          <a:xfrm>
            <a:off x="4315309" y="1738093"/>
            <a:ext cx="6520163" cy="3192725"/>
            <a:chOff x="5533292" y="1644052"/>
            <a:chExt cx="6520163" cy="319272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3C8495F-DC7A-3EC2-9A12-E19B33E9A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3292" y="1644052"/>
              <a:ext cx="6520163" cy="3192725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D8BB3E2B-E345-33B2-8EF1-6E79B97CADB4}"/>
                </a:ext>
              </a:extLst>
            </p:cNvPr>
            <p:cNvSpPr/>
            <p:nvPr/>
          </p:nvSpPr>
          <p:spPr>
            <a:xfrm>
              <a:off x="8916785" y="2892426"/>
              <a:ext cx="997528" cy="425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A70E25C3-8487-AEE8-1ABD-50FEFBEE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18" y="5166991"/>
            <a:ext cx="6130170" cy="85035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5D9465-2405-02A7-E645-A33A6270E8D5}"/>
              </a:ext>
            </a:extLst>
          </p:cNvPr>
          <p:cNvSpPr txBox="1"/>
          <p:nvPr/>
        </p:nvSpPr>
        <p:spPr>
          <a:xfrm>
            <a:off x="7698802" y="4818204"/>
            <a:ext cx="256489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تجريبية متحيزة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531B6B9-0EE5-11CF-E2BC-15562F51797E}"/>
              </a:ext>
            </a:extLst>
          </p:cNvPr>
          <p:cNvSpPr txBox="1"/>
          <p:nvPr/>
        </p:nvSpPr>
        <p:spPr>
          <a:xfrm>
            <a:off x="1356528" y="3618284"/>
            <a:ext cx="3078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المجموعة التجريبية:</a:t>
            </a:r>
          </a:p>
          <a:p>
            <a:r>
              <a:rPr lang="ar-SA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 راجع المعلم لها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CBFCD76-C6C8-1EB0-83AB-0D3554D19E7D}"/>
              </a:ext>
            </a:extLst>
          </p:cNvPr>
          <p:cNvSpPr txBox="1"/>
          <p:nvPr/>
        </p:nvSpPr>
        <p:spPr>
          <a:xfrm>
            <a:off x="1356528" y="4402573"/>
            <a:ext cx="3078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المجموعة الضابطة:</a:t>
            </a:r>
          </a:p>
          <a:p>
            <a:r>
              <a:rPr lang="ar-SA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 لم يراجع المعلم لها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92218B0-6E5B-CE86-B79E-A30B160F520C}"/>
              </a:ext>
            </a:extLst>
          </p:cNvPr>
          <p:cNvSpPr txBox="1"/>
          <p:nvPr/>
        </p:nvSpPr>
        <p:spPr>
          <a:xfrm>
            <a:off x="7184798" y="6009292"/>
            <a:ext cx="307890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قائمة على الملاحظة</a:t>
            </a:r>
          </a:p>
        </p:txBody>
      </p:sp>
    </p:spTree>
    <p:extLst>
      <p:ext uri="{BB962C8B-B14F-4D97-AF65-F5344CB8AC3E}">
        <p14:creationId xmlns:p14="http://schemas.microsoft.com/office/powerpoint/2010/main" val="12775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ABD3E93-2822-2FC0-7E06-5B213263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1199041"/>
            <a:ext cx="10316307" cy="21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E5D205F-F686-1044-25F5-3B53B6E39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" y="1701230"/>
            <a:ext cx="10143811" cy="149091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EB29858-F422-3D0E-F69A-8CAA69C8A644}"/>
              </a:ext>
            </a:extLst>
          </p:cNvPr>
          <p:cNvSpPr txBox="1"/>
          <p:nvPr/>
        </p:nvSpPr>
        <p:spPr>
          <a:xfrm>
            <a:off x="8522677" y="3287838"/>
            <a:ext cx="1761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مسحية</a:t>
            </a:r>
          </a:p>
        </p:txBody>
      </p:sp>
    </p:spTree>
    <p:extLst>
      <p:ext uri="{BB962C8B-B14F-4D97-AF65-F5344CB8AC3E}">
        <p14:creationId xmlns:p14="http://schemas.microsoft.com/office/powerpoint/2010/main" val="28976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93FC0FB-DD3B-B00C-FE9A-1CD782727F38}"/>
              </a:ext>
            </a:extLst>
          </p:cNvPr>
          <p:cNvGrpSpPr/>
          <p:nvPr/>
        </p:nvGrpSpPr>
        <p:grpSpPr>
          <a:xfrm>
            <a:off x="3915508" y="1701230"/>
            <a:ext cx="6826180" cy="4889201"/>
            <a:chOff x="3915508" y="1701230"/>
            <a:chExt cx="6826180" cy="488920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9C52532-A4C5-6E6E-9267-0A5FA84EF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5508" y="1701230"/>
              <a:ext cx="6826180" cy="4889201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23816BB6-9519-E63D-2CFF-1CFD3C428A22}"/>
                </a:ext>
              </a:extLst>
            </p:cNvPr>
            <p:cNvSpPr/>
            <p:nvPr/>
          </p:nvSpPr>
          <p:spPr>
            <a:xfrm>
              <a:off x="4841631" y="2215662"/>
              <a:ext cx="937846" cy="44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B63EF3-A800-1BD0-8CA1-A4EAD0DDCE81}"/>
              </a:ext>
            </a:extLst>
          </p:cNvPr>
          <p:cNvSpPr txBox="1"/>
          <p:nvPr/>
        </p:nvSpPr>
        <p:spPr>
          <a:xfrm>
            <a:off x="4243754" y="2756829"/>
            <a:ext cx="1761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تجريبية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A63627-22D9-C1E6-178B-26BEB98BFDFA}"/>
              </a:ext>
            </a:extLst>
          </p:cNvPr>
          <p:cNvSpPr txBox="1"/>
          <p:nvPr/>
        </p:nvSpPr>
        <p:spPr>
          <a:xfrm>
            <a:off x="3549116" y="3485904"/>
            <a:ext cx="1761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مسحية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FCAB18-C339-C1F3-F5D5-55BACD3BCA4D}"/>
              </a:ext>
            </a:extLst>
          </p:cNvPr>
          <p:cNvSpPr txBox="1"/>
          <p:nvPr/>
        </p:nvSpPr>
        <p:spPr>
          <a:xfrm>
            <a:off x="1078523" y="4146895"/>
            <a:ext cx="31652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قائمة على الملاحظة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6E4766C-C77A-9A3F-3A57-14DC0AC225DA}"/>
              </a:ext>
            </a:extLst>
          </p:cNvPr>
          <p:cNvSpPr txBox="1"/>
          <p:nvPr/>
        </p:nvSpPr>
        <p:spPr>
          <a:xfrm>
            <a:off x="1078523" y="4935083"/>
            <a:ext cx="31652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قائمة على الملاحظة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4B5CC0-C4ED-9968-E423-304CE4F73594}"/>
              </a:ext>
            </a:extLst>
          </p:cNvPr>
          <p:cNvSpPr txBox="1"/>
          <p:nvPr/>
        </p:nvSpPr>
        <p:spPr>
          <a:xfrm>
            <a:off x="3036057" y="5737720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تجريبية</a:t>
            </a:r>
          </a:p>
        </p:txBody>
      </p:sp>
    </p:spTree>
    <p:extLst>
      <p:ext uri="{BB962C8B-B14F-4D97-AF65-F5344CB8AC3E}">
        <p14:creationId xmlns:p14="http://schemas.microsoft.com/office/powerpoint/2010/main" val="12095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36CF28-62C8-C084-1C1C-C9F2585FC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18380"/>
            <a:ext cx="10280453" cy="31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153A746-6FB4-54A4-DA1B-74B6048A77CF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21C89E-07D3-C9CC-A0D0-32BF763C5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75"/>
          <a:stretch/>
        </p:blipFill>
        <p:spPr>
          <a:xfrm>
            <a:off x="3915508" y="1701230"/>
            <a:ext cx="6826180" cy="10913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B55E1E1-F526-2CDA-0EA9-2E77925763F0}"/>
              </a:ext>
            </a:extLst>
          </p:cNvPr>
          <p:cNvSpPr txBox="1"/>
          <p:nvPr/>
        </p:nvSpPr>
        <p:spPr>
          <a:xfrm>
            <a:off x="9003323" y="2792580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ارتباط</a:t>
            </a:r>
          </a:p>
        </p:txBody>
      </p:sp>
    </p:spTree>
    <p:extLst>
      <p:ext uri="{BB962C8B-B14F-4D97-AF65-F5344CB8AC3E}">
        <p14:creationId xmlns:p14="http://schemas.microsoft.com/office/powerpoint/2010/main" val="16249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1BB37B5-9CEE-46E4-937A-A2F6D868E58F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B510EC2-6088-32DF-2D24-260B51428F5D}"/>
              </a:ext>
            </a:extLst>
          </p:cNvPr>
          <p:cNvGrpSpPr/>
          <p:nvPr/>
        </p:nvGrpSpPr>
        <p:grpSpPr>
          <a:xfrm>
            <a:off x="4620529" y="1701230"/>
            <a:ext cx="6121159" cy="4813845"/>
            <a:chOff x="5932296" y="1678227"/>
            <a:chExt cx="6121159" cy="481384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040C54B-E31B-3A91-1BE9-82DCF0E7E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2296" y="1678227"/>
              <a:ext cx="6121159" cy="4813845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06E994E-6A73-E903-7AFF-D7335A058751}"/>
                </a:ext>
              </a:extLst>
            </p:cNvPr>
            <p:cNvSpPr/>
            <p:nvPr/>
          </p:nvSpPr>
          <p:spPr>
            <a:xfrm>
              <a:off x="10304585" y="2112914"/>
              <a:ext cx="902677" cy="337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29DF54-73F3-7114-2799-81F018D414BE}"/>
              </a:ext>
            </a:extLst>
          </p:cNvPr>
          <p:cNvSpPr txBox="1"/>
          <p:nvPr/>
        </p:nvSpPr>
        <p:spPr>
          <a:xfrm>
            <a:off x="4805511" y="2593288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ارتباط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876CC6B-DE49-E233-029A-FC5D0020C76E}"/>
              </a:ext>
            </a:extLst>
          </p:cNvPr>
          <p:cNvSpPr txBox="1"/>
          <p:nvPr/>
        </p:nvSpPr>
        <p:spPr>
          <a:xfrm>
            <a:off x="3975284" y="3189686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سبب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FBEB41E-B65E-1460-309A-C6429693EFAD}"/>
              </a:ext>
            </a:extLst>
          </p:cNvPr>
          <p:cNvSpPr txBox="1"/>
          <p:nvPr/>
        </p:nvSpPr>
        <p:spPr>
          <a:xfrm>
            <a:off x="3515022" y="3747042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سبب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2BD01A-0106-5A76-89B7-1EFDCF930625}"/>
              </a:ext>
            </a:extLst>
          </p:cNvPr>
          <p:cNvSpPr txBox="1"/>
          <p:nvPr/>
        </p:nvSpPr>
        <p:spPr>
          <a:xfrm>
            <a:off x="6446107" y="4351291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ارتباط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C55016F-4EE8-6096-D31A-4C7009BFC2F9}"/>
              </a:ext>
            </a:extLst>
          </p:cNvPr>
          <p:cNvSpPr txBox="1"/>
          <p:nvPr/>
        </p:nvSpPr>
        <p:spPr>
          <a:xfrm>
            <a:off x="7332874" y="5370312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ارتباط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70899F3-45C2-3E3A-DAB7-F21915467902}"/>
              </a:ext>
            </a:extLst>
          </p:cNvPr>
          <p:cNvSpPr txBox="1"/>
          <p:nvPr/>
        </p:nvSpPr>
        <p:spPr>
          <a:xfrm>
            <a:off x="5548922" y="5889944"/>
            <a:ext cx="129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ارتباط</a:t>
            </a:r>
          </a:p>
        </p:txBody>
      </p:sp>
    </p:spTree>
    <p:extLst>
      <p:ext uri="{BB962C8B-B14F-4D97-AF65-F5344CB8AC3E}">
        <p14:creationId xmlns:p14="http://schemas.microsoft.com/office/powerpoint/2010/main" val="42867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BB8E29F-278C-46F5-4128-BF978FC7DE7E}"/>
              </a:ext>
            </a:extLst>
          </p:cNvPr>
          <p:cNvSpPr/>
          <p:nvPr/>
        </p:nvSpPr>
        <p:spPr>
          <a:xfrm>
            <a:off x="8985528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لماذا؟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3DD9558-2066-8056-217C-F11C8A3CE461}"/>
              </a:ext>
            </a:extLst>
          </p:cNvPr>
          <p:cNvGrpSpPr/>
          <p:nvPr/>
        </p:nvGrpSpPr>
        <p:grpSpPr>
          <a:xfrm>
            <a:off x="398585" y="1898892"/>
            <a:ext cx="10539045" cy="3440488"/>
            <a:chOff x="398585" y="1898892"/>
            <a:chExt cx="10539045" cy="344048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2A22B2E1-B2DC-15AF-0CEB-D8AD207EA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585" y="1898892"/>
              <a:ext cx="10539045" cy="3440488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3B7406E-9839-B648-1160-CC1731172B6B}"/>
                </a:ext>
              </a:extLst>
            </p:cNvPr>
            <p:cNvSpPr/>
            <p:nvPr/>
          </p:nvSpPr>
          <p:spPr>
            <a:xfrm>
              <a:off x="9495692" y="2098431"/>
              <a:ext cx="1359877" cy="480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26367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CC84A6-2D64-FF8E-2854-3F6DF0B35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0"/>
          <a:stretch/>
        </p:blipFill>
        <p:spPr>
          <a:xfrm>
            <a:off x="4952372" y="1701230"/>
            <a:ext cx="578931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CC84A6-2D64-FF8E-2854-3F6DF0B35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0"/>
          <a:stretch/>
        </p:blipFill>
        <p:spPr>
          <a:xfrm>
            <a:off x="4952372" y="1701230"/>
            <a:ext cx="578931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1AEAA24-9D81-8C2F-9953-A0914C532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33604"/>
              </p:ext>
            </p:extLst>
          </p:nvPr>
        </p:nvGraphicFramePr>
        <p:xfrm>
          <a:off x="433754" y="1447800"/>
          <a:ext cx="10093569" cy="5029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2712">
                  <a:extLst>
                    <a:ext uri="{9D8B030D-6E8A-4147-A177-3AD203B41FA5}">
                      <a16:colId xmlns:a16="http://schemas.microsoft.com/office/drawing/2014/main" val="3668372213"/>
                    </a:ext>
                  </a:extLst>
                </a:gridCol>
                <a:gridCol w="2943619">
                  <a:extLst>
                    <a:ext uri="{9D8B030D-6E8A-4147-A177-3AD203B41FA5}">
                      <a16:colId xmlns:a16="http://schemas.microsoft.com/office/drawing/2014/main" val="4109289302"/>
                    </a:ext>
                  </a:extLst>
                </a:gridCol>
                <a:gridCol w="2943619">
                  <a:extLst>
                    <a:ext uri="{9D8B030D-6E8A-4147-A177-3AD203B41FA5}">
                      <a16:colId xmlns:a16="http://schemas.microsoft.com/office/drawing/2014/main" val="3332548396"/>
                    </a:ext>
                  </a:extLst>
                </a:gridCol>
                <a:gridCol w="2943619">
                  <a:extLst>
                    <a:ext uri="{9D8B030D-6E8A-4147-A177-3AD203B41FA5}">
                      <a16:colId xmlns:a16="http://schemas.microsoft.com/office/drawing/2014/main" val="25584068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أساليب جمع البيانات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44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الدراسة المسحية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الدراسة التجريبية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الدراسة القائمة على الملاحظة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5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التعريف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تهدف إلى جمع البيانات من عينة واسعة من السكان أو المجتمع لفهم الميول والاتجاهات والسلوكيات.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تهدف إلى قياس تأثير متغير معين أو رد فعل على متغير آخر باستخدام تجارب تحت ظروف مراقبة.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تتضمن مراقبة وتسجيل الظواهر كما هي دون التدخل فيها.</a:t>
                      </a:r>
                    </a:p>
                    <a:p>
                      <a:pPr algn="ctr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1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الطريقة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يتم جمع البيانات عن طريق استخدام استبيانات، مقابلات، أو ملاحظات. البيانات غالبًا ما تكون كميّة وتحليلها يشمل الإحصاءات والتحليل الكمي.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يتم تحديد مجموعة تجريبية تتعرض لتأثير المتغير، بينما تبقى مجموعة مراقبة بدون تأثير. يتم قياس الفروق بين المجموعتين.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يتم تسجيل السلوكيات أو الأحداث كما تحدث طبيعياً، دون تغيير أو تدخل من الباحث.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3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الاستخدام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تستخدم في مجالات متنوعة مثل استطلاعات الرأي، والأبحاث الاقتصادية، وتحليل السوق، ودراسات الاجتماع.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تُستخدم في المجالات الطبية، والعلوم الاجتماعية، والتربية، حيث يمكن قياس تأثير عوامل معينة بشكل أكثر دقة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تُستخدم في دراسة الظواهر الطبيعية والسلوكيات اليومية، وغالبًا ما تُستخدم في الأبحاث الاجتماعية والبيئية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9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9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82CDD4B-FA84-5DEC-AE39-089C7948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4" y="1231839"/>
            <a:ext cx="10292895" cy="30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دراسات التجريبية والمسحية والقائمة على الملاحظة | حل المعادلات  والمتباينات اللوغاريتمية">
            <a:extLst>
              <a:ext uri="{FF2B5EF4-FFF2-40B4-BE49-F238E27FC236}">
                <a16:creationId xmlns:a16="http://schemas.microsoft.com/office/drawing/2014/main" id="{C4013A48-9D26-5F80-79F6-E755F2AA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1086218"/>
            <a:ext cx="8886178" cy="33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2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98A3520-D844-E367-8F2C-CF4C1655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655"/>
          <a:stretch/>
        </p:blipFill>
        <p:spPr>
          <a:xfrm>
            <a:off x="1450312" y="1701230"/>
            <a:ext cx="9291376" cy="116075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13B382-7468-5BBB-D032-E71AF78DD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83" b="-4309"/>
          <a:stretch/>
        </p:blipFill>
        <p:spPr>
          <a:xfrm>
            <a:off x="1450312" y="4173415"/>
            <a:ext cx="9291376" cy="64679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59F27A3-41A2-CA00-DB75-3495DAC822F6}"/>
              </a:ext>
            </a:extLst>
          </p:cNvPr>
          <p:cNvSpPr txBox="1"/>
          <p:nvPr/>
        </p:nvSpPr>
        <p:spPr>
          <a:xfrm>
            <a:off x="8968153" y="2967335"/>
            <a:ext cx="130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متحيزة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F57DC0-E127-029F-698E-8DE4546A849E}"/>
              </a:ext>
            </a:extLst>
          </p:cNvPr>
          <p:cNvSpPr txBox="1"/>
          <p:nvPr/>
        </p:nvSpPr>
        <p:spPr>
          <a:xfrm>
            <a:off x="8968153" y="4820263"/>
            <a:ext cx="130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متحيزة</a:t>
            </a:r>
          </a:p>
        </p:txBody>
      </p:sp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D2BCBB2-F7AB-081A-436C-74413E0BE52E}"/>
              </a:ext>
            </a:extLst>
          </p:cNvPr>
          <p:cNvGrpSpPr/>
          <p:nvPr/>
        </p:nvGrpSpPr>
        <p:grpSpPr>
          <a:xfrm>
            <a:off x="4561495" y="1730538"/>
            <a:ext cx="6180193" cy="5066757"/>
            <a:chOff x="5873261" y="1721153"/>
            <a:chExt cx="6180193" cy="5066757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D7BF27D-4A82-FA5B-E63C-BA0A3DA41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3261" y="1721153"/>
              <a:ext cx="6180193" cy="5066757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DA73D5AD-5EB3-6C02-CA29-7B87796DF396}"/>
                </a:ext>
              </a:extLst>
            </p:cNvPr>
            <p:cNvSpPr/>
            <p:nvPr/>
          </p:nvSpPr>
          <p:spPr>
            <a:xfrm>
              <a:off x="8963357" y="2128474"/>
              <a:ext cx="950956" cy="403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FC4127D-5442-327E-AC3C-01821601D0DB}"/>
              </a:ext>
            </a:extLst>
          </p:cNvPr>
          <p:cNvSpPr txBox="1"/>
          <p:nvPr/>
        </p:nvSpPr>
        <p:spPr>
          <a:xfrm>
            <a:off x="6825807" y="3049397"/>
            <a:ext cx="130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متحيزة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653D2D-FE93-BBE0-6BB1-EBA376C6D2F3}"/>
              </a:ext>
            </a:extLst>
          </p:cNvPr>
          <p:cNvSpPr txBox="1"/>
          <p:nvPr/>
        </p:nvSpPr>
        <p:spPr>
          <a:xfrm>
            <a:off x="7000960" y="3953854"/>
            <a:ext cx="130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متحيزة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6A28D38-6501-E231-92A1-B7449A7B7688}"/>
              </a:ext>
            </a:extLst>
          </p:cNvPr>
          <p:cNvSpPr txBox="1"/>
          <p:nvPr/>
        </p:nvSpPr>
        <p:spPr>
          <a:xfrm>
            <a:off x="3260233" y="4846588"/>
            <a:ext cx="130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متحيزة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D1C21A-3B6C-2F4C-BF94-B9A30FD303CA}"/>
              </a:ext>
            </a:extLst>
          </p:cNvPr>
          <p:cNvSpPr txBox="1"/>
          <p:nvPr/>
        </p:nvSpPr>
        <p:spPr>
          <a:xfrm>
            <a:off x="6825807" y="6243414"/>
            <a:ext cx="1301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متحيزة</a:t>
            </a:r>
          </a:p>
        </p:txBody>
      </p:sp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CE8CD44-F767-7439-7D2A-8522BA68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8" y="1234619"/>
            <a:ext cx="10492154" cy="10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671C116-43D9-9033-1BE5-815247F32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2"/>
          <a:stretch/>
        </p:blipFill>
        <p:spPr>
          <a:xfrm>
            <a:off x="4618892" y="1701230"/>
            <a:ext cx="6285701" cy="2147027"/>
          </a:xfrm>
          <a:prstGeom prst="rect">
            <a:avLst/>
          </a:prstGeom>
        </p:spPr>
      </p:pic>
      <p:pic>
        <p:nvPicPr>
          <p:cNvPr id="5" name="رسم 4" descr="شارة علامة 1 مع تعبئة خالصة">
            <a:extLst>
              <a:ext uri="{FF2B5EF4-FFF2-40B4-BE49-F238E27FC236}">
                <a16:creationId xmlns:a16="http://schemas.microsoft.com/office/drawing/2014/main" id="{2A39761F-1683-276D-71C7-9E1C18909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742" y="33910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251</Words>
  <Application>Microsoft Office PowerPoint</Application>
  <PresentationFormat>شاشة عريضة</PresentationFormat>
  <Paragraphs>58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37</cp:revision>
  <dcterms:created xsi:type="dcterms:W3CDTF">2022-01-26T17:10:40Z</dcterms:created>
  <dcterms:modified xsi:type="dcterms:W3CDTF">2025-02-04T06:42:56Z</dcterms:modified>
</cp:coreProperties>
</file>