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1"/>
  </p:notesMasterIdLst>
  <p:sldIdLst>
    <p:sldId id="342" r:id="rId2"/>
    <p:sldId id="341" r:id="rId3"/>
    <p:sldId id="287" r:id="rId4"/>
    <p:sldId id="283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4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D1F1FB-7BAC-41E6-89EF-3B457B52D111}" type="datetimeFigureOut">
              <a:rPr lang="ar-SA" smtClean="0"/>
              <a:t>01/03/47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6EA748C-65C1-496C-B500-E30019ECF0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327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01/03/47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642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01/03/47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505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01/03/47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39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01/03/47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382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01/03/47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923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01/03/47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847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01/03/47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943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01/03/47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990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01/03/47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901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01/03/47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27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01/03/47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163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607A-3C8E-4984-9E0C-A0B0468F0C94}" type="datetimeFigureOut">
              <a:rPr lang="ar-SA" smtClean="0"/>
              <a:t>01/03/47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142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jpg"/><Relationship Id="rId5" Type="http://schemas.openxmlformats.org/officeDocument/2006/relationships/image" Target="../media/image39.png"/><Relationship Id="rId10" Type="http://schemas.openxmlformats.org/officeDocument/2006/relationships/image" Target="../media/image44.jp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6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9.png"/><Relationship Id="rId7" Type="http://schemas.openxmlformats.org/officeDocument/2006/relationships/image" Target="../media/image10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14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118.png"/><Relationship Id="rId10" Type="http://schemas.openxmlformats.org/officeDocument/2006/relationships/image" Target="../media/image121.png"/><Relationship Id="rId4" Type="http://schemas.openxmlformats.org/officeDocument/2006/relationships/image" Target="../media/image1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29.png"/><Relationship Id="rId7" Type="http://schemas.openxmlformats.org/officeDocument/2006/relationships/image" Target="../media/image10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11" Type="http://schemas.openxmlformats.org/officeDocument/2006/relationships/image" Target="../media/image139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10" Type="http://schemas.openxmlformats.org/officeDocument/2006/relationships/image" Target="../media/image119.png"/><Relationship Id="rId4" Type="http://schemas.openxmlformats.org/officeDocument/2006/relationships/image" Target="../media/image142.png"/><Relationship Id="rId9" Type="http://schemas.openxmlformats.org/officeDocument/2006/relationships/image" Target="../media/image1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0.png"/><Relationship Id="rId4" Type="http://schemas.openxmlformats.org/officeDocument/2006/relationships/image" Target="../media/image5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10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11" Type="http://schemas.openxmlformats.org/officeDocument/2006/relationships/image" Target="../media/image190.png"/><Relationship Id="rId5" Type="http://schemas.openxmlformats.org/officeDocument/2006/relationships/image" Target="../media/image22.png"/><Relationship Id="rId15" Type="http://schemas.openxmlformats.org/officeDocument/2006/relationships/image" Target="../media/image230.png"/><Relationship Id="rId10" Type="http://schemas.openxmlformats.org/officeDocument/2006/relationships/image" Target="../media/image180.png"/><Relationship Id="rId4" Type="http://schemas.openxmlformats.org/officeDocument/2006/relationships/image" Target="../media/image21.png"/><Relationship Id="rId9" Type="http://schemas.openxmlformats.org/officeDocument/2006/relationships/image" Target="../media/image170.png"/><Relationship Id="rId14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1F3AE-C333-A3EA-6A9F-1D75416FB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44CDFEC-15F9-5950-EA4C-560B9D5F5AD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4EA53F4-EBC0-7A55-52B6-5B439EFECB1E}"/>
              </a:ext>
            </a:extLst>
          </p:cNvPr>
          <p:cNvSpPr/>
          <p:nvPr/>
        </p:nvSpPr>
        <p:spPr>
          <a:xfrm>
            <a:off x="1" y="23025"/>
            <a:ext cx="9144000" cy="68349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9366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0FE2598-2128-D2DA-032B-E3680519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17" y="432850"/>
            <a:ext cx="7524328" cy="94434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FC5A83D-C5C5-7D66-F244-A4273EE2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008" y="1556792"/>
            <a:ext cx="3696469" cy="6057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DAA5637-4E14-B2FB-BF54-14AC74D4F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741" y="2519424"/>
            <a:ext cx="3333750" cy="113392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82DE224-1DDC-DDB7-E274-C67C10E7E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260" y="4213424"/>
            <a:ext cx="2789296" cy="72521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FCF6AE5-BBDF-5FF9-AC62-F6E2ABBE7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246" y="5698968"/>
            <a:ext cx="3733523" cy="72618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1D87EBC-4CE9-EE19-C778-6A0ECD1917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2486" y="1628677"/>
            <a:ext cx="3696469" cy="41569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E43955D-E9E8-498A-DB10-B95879568E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834" y="5834954"/>
            <a:ext cx="1597303" cy="45420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6B8AD34-C609-41B2-5279-F6A529102D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6422" y="2243510"/>
            <a:ext cx="2001957" cy="154417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2305CB2-E807-844A-66FC-F334C03C4E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92"/>
          <a:stretch>
            <a:fillRect/>
          </a:stretch>
        </p:blipFill>
        <p:spPr>
          <a:xfrm>
            <a:off x="4364801" y="2221953"/>
            <a:ext cx="900000" cy="162337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599B7C4-E16C-9D33-94D0-6C6C62F554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>
            <a:fillRect/>
          </a:stretch>
        </p:blipFill>
        <p:spPr>
          <a:xfrm>
            <a:off x="3613012" y="3814841"/>
            <a:ext cx="1902830" cy="1980000"/>
          </a:xfrm>
          <a:prstGeom prst="rect">
            <a:avLst/>
          </a:prstGeom>
        </p:spPr>
      </p:pic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49685102-91FB-B1DF-1CE5-3CAAB1479B22}"/>
              </a:ext>
            </a:extLst>
          </p:cNvPr>
          <p:cNvCxnSpPr>
            <a:cxnSpLocks/>
          </p:cNvCxnSpPr>
          <p:nvPr/>
        </p:nvCxnSpPr>
        <p:spPr>
          <a:xfrm>
            <a:off x="4937581" y="3951903"/>
            <a:ext cx="0" cy="180000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D087E970-2CAC-80C3-FDB2-360824161767}"/>
              </a:ext>
            </a:extLst>
          </p:cNvPr>
          <p:cNvSpPr>
            <a:spLocks noChangeAspect="1"/>
          </p:cNvSpPr>
          <p:nvPr/>
        </p:nvSpPr>
        <p:spPr>
          <a:xfrm>
            <a:off x="4836207" y="4476871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43C56381-0564-FC76-35DC-F00B62AE3989}"/>
              </a:ext>
            </a:extLst>
          </p:cNvPr>
          <p:cNvSpPr>
            <a:spLocks noChangeAspect="1"/>
          </p:cNvSpPr>
          <p:nvPr/>
        </p:nvSpPr>
        <p:spPr>
          <a:xfrm>
            <a:off x="4822955" y="4992413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5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9593DA3-57AF-71B7-9372-09758EDE07A8}"/>
              </a:ext>
            </a:extLst>
          </p:cNvPr>
          <p:cNvSpPr txBox="1"/>
          <p:nvPr/>
        </p:nvSpPr>
        <p:spPr>
          <a:xfrm>
            <a:off x="5130800" y="4461557"/>
            <a:ext cx="37076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dirty="0">
                <a:latin typeface="+mj-lt"/>
              </a:rPr>
              <a:t>دالة , لأن كل عنصر بالمجال ارتبط بعنصر واحد فقط من المدى.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BFBB073-B4FA-1F3E-333B-A2597A9BF73E}"/>
              </a:ext>
            </a:extLst>
          </p:cNvPr>
          <p:cNvSpPr txBox="1"/>
          <p:nvPr/>
        </p:nvSpPr>
        <p:spPr>
          <a:xfrm>
            <a:off x="269240" y="4527616"/>
            <a:ext cx="36794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dirty="0">
                <a:latin typeface="+mj-lt"/>
              </a:rPr>
              <a:t>ليست دالة , لأن الخط الرأسي يقطع التمثيل البياني في أكثر من نقطة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6E38880-5D5E-879F-E18E-932CC9369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46" y="1849488"/>
            <a:ext cx="1623060" cy="237744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29712B2-F9EC-86AF-7E33-7D9C2F117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23" y="1706430"/>
            <a:ext cx="2836536" cy="2556000"/>
          </a:xfrm>
          <a:prstGeom prst="rect">
            <a:avLst/>
          </a:prstGeom>
        </p:spPr>
      </p:pic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9F00F8EA-80A1-6BDE-CCA1-57930D992FE5}"/>
              </a:ext>
            </a:extLst>
          </p:cNvPr>
          <p:cNvCxnSpPr>
            <a:cxnSpLocks/>
          </p:cNvCxnSpPr>
          <p:nvPr/>
        </p:nvCxnSpPr>
        <p:spPr>
          <a:xfrm>
            <a:off x="3048338" y="1874036"/>
            <a:ext cx="0" cy="226800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ABB905A0-231F-FD90-F3F6-90AEFF52D626}"/>
              </a:ext>
            </a:extLst>
          </p:cNvPr>
          <p:cNvSpPr>
            <a:spLocks noChangeAspect="1"/>
          </p:cNvSpPr>
          <p:nvPr/>
        </p:nvSpPr>
        <p:spPr>
          <a:xfrm>
            <a:off x="2940338" y="2611039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1A4CEBE6-ED02-1BD3-0B2A-764BA40D777C}"/>
              </a:ext>
            </a:extLst>
          </p:cNvPr>
          <p:cNvSpPr>
            <a:spLocks noChangeAspect="1"/>
          </p:cNvSpPr>
          <p:nvPr/>
        </p:nvSpPr>
        <p:spPr>
          <a:xfrm>
            <a:off x="2940338" y="3259101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FE73438-AA5C-A817-05C8-36F691154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065" y="423426"/>
            <a:ext cx="7920000" cy="124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7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13B47D1A-189A-D38D-E085-385B3897FAB0}"/>
                  </a:ext>
                </a:extLst>
              </p:cNvPr>
              <p:cNvSpPr txBox="1"/>
              <p:nvPr/>
            </p:nvSpPr>
            <p:spPr>
              <a:xfrm>
                <a:off x="6335688" y="3725972"/>
                <a:ext cx="262778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en-US" sz="2400" b="1" dirty="0">
                    <a:solidFill>
                      <a:srgbClr val="FF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</a:t>
                </a:r>
                <a:r>
                  <a:rPr lang="ar-SA" sz="2400" b="1" dirty="0">
                    <a:solidFill>
                      <a:srgbClr val="FF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</a:t>
                </a:r>
                <a:r>
                  <a:rPr lang="ar-SA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24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ar-SA" sz="24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  <m:r>
                      <a:rPr lang="ar-SA" sz="2400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</m:t>
                    </m:r>
                    <m:r>
                      <a:rPr lang="ar-SA" sz="2400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  <m:r>
                      <a:rPr lang="ar-SA" sz="2400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ar-SA" sz="2400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5</m:t>
                    </m:r>
                  </m:oMath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13B47D1A-189A-D38D-E085-385B3897F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688" y="3725972"/>
                <a:ext cx="2627784" cy="461665"/>
              </a:xfrm>
              <a:prstGeom prst="rect">
                <a:avLst/>
              </a:prstGeom>
              <a:blipFill>
                <a:blip r:embed="rId2"/>
                <a:stretch>
                  <a:fillRect t="-10526" r="-3944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6C534809-95BD-5F98-8BEC-CFF75A8C37AE}"/>
              </a:ext>
            </a:extLst>
          </p:cNvPr>
          <p:cNvCxnSpPr/>
          <p:nvPr/>
        </p:nvCxnSpPr>
        <p:spPr>
          <a:xfrm flipH="1" flipV="1">
            <a:off x="252000" y="3354687"/>
            <a:ext cx="86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F5736B9B-C408-7CB0-8679-4D49B20FDD68}"/>
                  </a:ext>
                </a:extLst>
              </p:cNvPr>
              <p:cNvSpPr txBox="1"/>
              <p:nvPr/>
            </p:nvSpPr>
            <p:spPr>
              <a:xfrm>
                <a:off x="971600" y="4437112"/>
                <a:ext cx="446449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SA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ليست دالة , لأن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ar-SA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ترتبط بقيمتين من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</m:oMath>
                </a14:m>
                <a:r>
                  <a:rPr lang="ar-SA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F5736B9B-C408-7CB0-8679-4D49B20FD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437112"/>
                <a:ext cx="4464496" cy="461665"/>
              </a:xfrm>
              <a:prstGeom prst="rect">
                <a:avLst/>
              </a:prstGeom>
              <a:blipFill>
                <a:blip r:embed="rId5"/>
                <a:stretch>
                  <a:fillRect l="-273" t="-10526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3BD56216-FF57-0593-5206-9C823E90EAC7}"/>
                  </a:ext>
                </a:extLst>
              </p:cNvPr>
              <p:cNvSpPr txBox="1"/>
              <p:nvPr/>
            </p:nvSpPr>
            <p:spPr>
              <a:xfrm>
                <a:off x="6479704" y="4479849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2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ar-SA" sz="2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  <m:r>
                      <a:rPr lang="ar-SA" sz="2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ar-SA" sz="2400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5</m:t>
                    </m:r>
                    <m:r>
                      <a:rPr lang="ar-SA" sz="2400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ar-SA" sz="2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3BD56216-FF57-0593-5206-9C823E90E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704" y="4479849"/>
                <a:ext cx="1872208" cy="461665"/>
              </a:xfrm>
              <a:prstGeom prst="rect">
                <a:avLst/>
              </a:prstGeom>
              <a:blipFill>
                <a:blip r:embed="rId6"/>
                <a:stretch>
                  <a:fillRect l="-4886" t="-10526" r="-7492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C8450BC1-1874-A429-E67F-8A5260F3080B}"/>
                  </a:ext>
                </a:extLst>
              </p:cNvPr>
              <p:cNvSpPr txBox="1"/>
              <p:nvPr/>
            </p:nvSpPr>
            <p:spPr>
              <a:xfrm>
                <a:off x="6407696" y="5343945"/>
                <a:ext cx="2088232" cy="5127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5</m:t>
                          </m:r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+</m:t>
                          </m:r>
                          <m:r>
                            <a:rPr lang="ar-SA" sz="24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C8450BC1-1874-A429-E67F-8A5260F30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696" y="5343945"/>
                <a:ext cx="2088232" cy="512704"/>
              </a:xfrm>
              <a:prstGeom prst="rect">
                <a:avLst/>
              </a:prstGeom>
              <a:blipFill>
                <a:blip r:embed="rId7"/>
                <a:stretch>
                  <a:fillRect r="-6997" b="-261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5960EECE-6C27-0982-EABD-4179C1A00C07}"/>
                  </a:ext>
                </a:extLst>
              </p:cNvPr>
              <p:cNvSpPr txBox="1"/>
              <p:nvPr/>
            </p:nvSpPr>
            <p:spPr>
              <a:xfrm>
                <a:off x="3520550" y="2435486"/>
                <a:ext cx="491263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SA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دالة , لأن كل قيمة لـ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ar-SA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ترتبط بقيمة واحدة لـ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</m:oMath>
                </a14:m>
                <a:r>
                  <a:rPr lang="ar-SA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5960EECE-6C27-0982-EABD-4179C1A00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550" y="2435486"/>
                <a:ext cx="4912634" cy="461665"/>
              </a:xfrm>
              <a:prstGeom prst="rect">
                <a:avLst/>
              </a:prstGeom>
              <a:blipFill>
                <a:blip r:embed="rId8"/>
                <a:stretch>
                  <a:fillRect l="-1615" t="-10667" b="-30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صورة 12">
            <a:extLst>
              <a:ext uri="{FF2B5EF4-FFF2-40B4-BE49-F238E27FC236}">
                <a16:creationId xmlns:a16="http://schemas.microsoft.com/office/drawing/2014/main" id="{AAEC29A3-B047-D229-F7E9-36125122F7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6096" y="453534"/>
            <a:ext cx="7200000" cy="18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0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31551B62-4F77-41BA-4BF5-8C6F26217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50" y="2278997"/>
            <a:ext cx="8640000" cy="2765658"/>
          </a:xfrm>
          <a:prstGeom prst="rect">
            <a:avLst/>
          </a:prstGeom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7748CF2-6EF2-41FB-A631-0E4D5649B6E4}"/>
              </a:ext>
            </a:extLst>
          </p:cNvPr>
          <p:cNvSpPr txBox="1"/>
          <p:nvPr/>
        </p:nvSpPr>
        <p:spPr>
          <a:xfrm>
            <a:off x="6414052" y="5358305"/>
            <a:ext cx="2243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dirty="0">
                <a:latin typeface="+mj-lt"/>
              </a:rPr>
              <a:t>ليست دالة ,</a:t>
            </a:r>
          </a:p>
          <a:p>
            <a:pPr algn="ctr" rtl="1"/>
            <a:r>
              <a:rPr lang="ar-SA" sz="2000" dirty="0">
                <a:latin typeface="+mj-lt"/>
              </a:rPr>
              <a:t>العنصر </a:t>
            </a:r>
            <a:r>
              <a:rPr lang="en-US" sz="2000" dirty="0">
                <a:latin typeface="+mj-lt"/>
              </a:rPr>
              <a:t>5</a:t>
            </a:r>
            <a:r>
              <a:rPr lang="ar-SA" sz="2000" dirty="0">
                <a:latin typeface="+mj-lt"/>
              </a:rPr>
              <a:t> بالمجال ارتبط بعنصرين في المدى</a:t>
            </a:r>
          </a:p>
        </p:txBody>
      </p: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F520CBE3-5E5C-5DCB-822B-D921C5DCC1E6}"/>
              </a:ext>
            </a:extLst>
          </p:cNvPr>
          <p:cNvCxnSpPr>
            <a:cxnSpLocks/>
          </p:cNvCxnSpPr>
          <p:nvPr/>
        </p:nvCxnSpPr>
        <p:spPr>
          <a:xfrm>
            <a:off x="4086807" y="2820259"/>
            <a:ext cx="0" cy="19800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F604F6-FA61-2294-8564-82F9E70A962F}"/>
              </a:ext>
            </a:extLst>
          </p:cNvPr>
          <p:cNvSpPr txBox="1"/>
          <p:nvPr/>
        </p:nvSpPr>
        <p:spPr>
          <a:xfrm>
            <a:off x="3359426" y="5203079"/>
            <a:ext cx="18855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dirty="0">
                <a:latin typeface="+mj-lt"/>
              </a:rPr>
              <a:t>دالة ,</a:t>
            </a:r>
          </a:p>
          <a:p>
            <a:pPr algn="ctr" rtl="1"/>
            <a:r>
              <a:rPr lang="ar-SA" sz="2000" dirty="0">
                <a:latin typeface="+mj-lt"/>
              </a:rPr>
              <a:t>لأن الخط الرأسي يقطع التمثيل البياني في نقطة واحدة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6742921D-F316-550E-12EC-A4A7DC7B11DE}"/>
              </a:ext>
            </a:extLst>
          </p:cNvPr>
          <p:cNvSpPr/>
          <p:nvPr/>
        </p:nvSpPr>
        <p:spPr>
          <a:xfrm>
            <a:off x="7209059" y="3788611"/>
            <a:ext cx="360040" cy="359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68F3D8FA-1BA3-8A95-0CDD-6661A62047BA}"/>
              </a:ext>
            </a:extLst>
          </p:cNvPr>
          <p:cNvSpPr/>
          <p:nvPr/>
        </p:nvSpPr>
        <p:spPr>
          <a:xfrm>
            <a:off x="7209059" y="4148087"/>
            <a:ext cx="360040" cy="359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8DA0A5D6-6F4F-F440-0152-5535B5F1A784}"/>
                  </a:ext>
                </a:extLst>
              </p:cNvPr>
              <p:cNvSpPr txBox="1"/>
              <p:nvPr/>
            </p:nvSpPr>
            <p:spPr>
              <a:xfrm>
                <a:off x="99795" y="3376914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18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6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</m:oMath>
                  </m:oMathPara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8DA0A5D6-6F4F-F440-0152-5535B5F1A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5" y="3376914"/>
                <a:ext cx="2376264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50B123AA-9D02-03FC-96CE-9C30D7FD1310}"/>
                  </a:ext>
                </a:extLst>
              </p:cNvPr>
              <p:cNvSpPr txBox="1"/>
              <p:nvPr/>
            </p:nvSpPr>
            <p:spPr>
              <a:xfrm>
                <a:off x="99795" y="4096994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𝑦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</m:oMath>
                  </m:oMathPara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50B123AA-9D02-03FC-96CE-9C30D7FD1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5" y="4096994"/>
                <a:ext cx="2376264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33F5E51A-3A02-9E4F-A5D5-49B176C6ABB4}"/>
                  </a:ext>
                </a:extLst>
              </p:cNvPr>
              <p:cNvSpPr txBox="1"/>
              <p:nvPr/>
            </p:nvSpPr>
            <p:spPr>
              <a:xfrm>
                <a:off x="137930" y="4779822"/>
                <a:ext cx="221247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SA" sz="2000" dirty="0">
                    <a:latin typeface="+mj-lt"/>
                  </a:rPr>
                  <a:t>دالة , </a:t>
                </a:r>
              </a:p>
              <a:p>
                <a:pPr algn="ctr" rtl="1"/>
                <a:r>
                  <a:rPr lang="ar-SA" sz="2000" dirty="0">
                    <a:latin typeface="+mj-lt"/>
                  </a:rPr>
                  <a:t>لأنه كل قيمة لـ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ar-SA" sz="2000" dirty="0">
                    <a:latin typeface="+mj-lt"/>
                  </a:rPr>
                  <a:t> ترتبط بقيمة واحدة لـ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</m:oMath>
                </a14:m>
                <a:endParaRPr lang="ar-SA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33F5E51A-3A02-9E4F-A5D5-49B176C6A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30" y="4779822"/>
                <a:ext cx="2212473" cy="1015663"/>
              </a:xfrm>
              <a:prstGeom prst="rect">
                <a:avLst/>
              </a:prstGeom>
              <a:blipFill>
                <a:blip r:embed="rId5"/>
                <a:stretch>
                  <a:fillRect l="-3030" t="-2395" b="-1018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B89B8323-0BD6-D2C7-41C9-B1756714EC55}"/>
                  </a:ext>
                </a:extLst>
              </p:cNvPr>
              <p:cNvSpPr txBox="1"/>
              <p:nvPr/>
            </p:nvSpPr>
            <p:spPr>
              <a:xfrm>
                <a:off x="3515841" y="1571896"/>
                <a:ext cx="51419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SA" sz="2000" dirty="0">
                    <a:latin typeface="+mj-lt"/>
                  </a:rPr>
                  <a:t>دالة , لأنه كل قيمة لـ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ar-SA" sz="2000" dirty="0">
                    <a:latin typeface="+mj-lt"/>
                  </a:rPr>
                  <a:t> ترتبط بقيمة واحدة لـ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</m:oMath>
                </a14:m>
                <a:endParaRPr lang="ar-SA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B89B8323-0BD6-D2C7-41C9-B1756714E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841" y="1571896"/>
                <a:ext cx="5141931" cy="400110"/>
              </a:xfrm>
              <a:prstGeom prst="rect">
                <a:avLst/>
              </a:prstGeom>
              <a:blipFill>
                <a:blip r:embed="rId6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صورة 18">
            <a:extLst>
              <a:ext uri="{FF2B5EF4-FFF2-40B4-BE49-F238E27FC236}">
                <a16:creationId xmlns:a16="http://schemas.microsoft.com/office/drawing/2014/main" id="{5FF80A48-5FA4-6CC1-B40D-8F56571FE9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634809"/>
            <a:ext cx="8640000" cy="83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 animBg="1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96532B3-EB9B-BF2A-5D39-C5426A1D9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134" y="2297228"/>
            <a:ext cx="6048672" cy="246609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6F91717-2ED4-8DE0-75C3-1C79E9089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624" y="5232788"/>
            <a:ext cx="6048672" cy="942483"/>
          </a:xfrm>
          <a:prstGeom prst="rect">
            <a:avLst/>
          </a:prstGeom>
        </p:spPr>
      </p:pic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94CFE38F-7B12-A7D6-292A-7EC0C146FB42}"/>
              </a:ext>
            </a:extLst>
          </p:cNvPr>
          <p:cNvCxnSpPr/>
          <p:nvPr/>
        </p:nvCxnSpPr>
        <p:spPr>
          <a:xfrm>
            <a:off x="6931902" y="2574047"/>
            <a:ext cx="0" cy="201622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1F54932A-673D-A4A6-C34C-0A9ADF2CF75B}"/>
              </a:ext>
            </a:extLst>
          </p:cNvPr>
          <p:cNvCxnSpPr/>
          <p:nvPr/>
        </p:nvCxnSpPr>
        <p:spPr>
          <a:xfrm>
            <a:off x="3043470" y="2574047"/>
            <a:ext cx="0" cy="201622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7BA9B313-71FC-40E2-5128-D0C6624A462D}"/>
              </a:ext>
            </a:extLst>
          </p:cNvPr>
          <p:cNvSpPr/>
          <p:nvPr/>
        </p:nvSpPr>
        <p:spPr>
          <a:xfrm>
            <a:off x="3902766" y="5344552"/>
            <a:ext cx="744082" cy="3594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4745A9D6-C2D4-32B4-7044-CF3B7C611831}"/>
              </a:ext>
            </a:extLst>
          </p:cNvPr>
          <p:cNvSpPr/>
          <p:nvPr/>
        </p:nvSpPr>
        <p:spPr>
          <a:xfrm>
            <a:off x="4724401" y="5334554"/>
            <a:ext cx="744082" cy="3594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5FF7CA2-FE55-81A8-E4B9-AB84446740A4}"/>
              </a:ext>
            </a:extLst>
          </p:cNvPr>
          <p:cNvSpPr txBox="1"/>
          <p:nvPr/>
        </p:nvSpPr>
        <p:spPr>
          <a:xfrm>
            <a:off x="723225" y="5463198"/>
            <a:ext cx="1669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dirty="0">
                <a:latin typeface="+mj-lt"/>
              </a:rPr>
              <a:t>ليست دالة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A8CD367-3D7C-60F8-B38C-75D5E4DD7A88}"/>
              </a:ext>
            </a:extLst>
          </p:cNvPr>
          <p:cNvSpPr txBox="1"/>
          <p:nvPr/>
        </p:nvSpPr>
        <p:spPr>
          <a:xfrm>
            <a:off x="7578553" y="3687044"/>
            <a:ext cx="1669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dirty="0">
                <a:latin typeface="+mj-lt"/>
              </a:rPr>
              <a:t>ليست دالة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C30368A-12BA-6C0D-BBC3-4988ED074389}"/>
              </a:ext>
            </a:extLst>
          </p:cNvPr>
          <p:cNvSpPr txBox="1"/>
          <p:nvPr/>
        </p:nvSpPr>
        <p:spPr>
          <a:xfrm>
            <a:off x="854159" y="3590003"/>
            <a:ext cx="1669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dirty="0">
                <a:latin typeface="+mj-lt"/>
              </a:rPr>
              <a:t>دالة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B84DB09A-8753-0F71-622E-A705DF509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551" y="550892"/>
            <a:ext cx="5760000" cy="15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5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D46AEE9-3079-222C-728B-C3CCDFBB6EBB}"/>
                  </a:ext>
                </a:extLst>
              </p:cNvPr>
              <p:cNvSpPr txBox="1"/>
              <p:nvPr/>
            </p:nvSpPr>
            <p:spPr>
              <a:xfrm>
                <a:off x="4139952" y="3183359"/>
                <a:ext cx="345638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6</m:t>
                          </m:r>
                        </m:e>
                      </m:d>
                      <m:r>
                        <a:rPr lang="ar-SA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6</m:t>
                          </m:r>
                        </m:e>
                        <m:sup>
                          <m: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ar-SA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ar-SA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)−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24</m:t>
                      </m:r>
                    </m:oMath>
                  </m:oMathPara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D46AEE9-3079-222C-728B-C3CCDFBB6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83359"/>
                <a:ext cx="3456384" cy="461665"/>
              </a:xfrm>
              <a:prstGeom prst="rect">
                <a:avLst/>
              </a:prstGeom>
              <a:blipFill>
                <a:blip r:embed="rId2"/>
                <a:stretch>
                  <a:fillRect t="-10526" r="-176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207D5F76-AEFF-C6C4-5FB0-006580647D16}"/>
                  </a:ext>
                </a:extLst>
              </p:cNvPr>
              <p:cNvSpPr txBox="1"/>
              <p:nvPr/>
            </p:nvSpPr>
            <p:spPr>
              <a:xfrm>
                <a:off x="4139952" y="4119463"/>
                <a:ext cx="18002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6</m:t>
                          </m:r>
                        </m:e>
                      </m:d>
                      <m:r>
                        <a:rPr lang="ar-SA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0</m:t>
                      </m:r>
                    </m:oMath>
                  </m:oMathPara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207D5F76-AEFF-C6C4-5FB0-006580647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119463"/>
                <a:ext cx="1800200" cy="461665"/>
              </a:xfrm>
              <a:prstGeom prst="rect">
                <a:avLst/>
              </a:prstGeom>
              <a:blipFill>
                <a:blip r:embed="rId3"/>
                <a:stretch>
                  <a:fillRect t="-10667" r="-1017" b="-30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صورة 8">
            <a:extLst>
              <a:ext uri="{FF2B5EF4-FFF2-40B4-BE49-F238E27FC236}">
                <a16:creationId xmlns:a16="http://schemas.microsoft.com/office/drawing/2014/main" id="{A2BE7E60-88D2-20BB-4BAF-6BE2F8F19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61" y="586269"/>
            <a:ext cx="7920000" cy="21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791DD4CB-0523-6603-758E-DD044552222C}"/>
                  </a:ext>
                </a:extLst>
              </p:cNvPr>
              <p:cNvSpPr txBox="1"/>
              <p:nvPr/>
            </p:nvSpPr>
            <p:spPr>
              <a:xfrm>
                <a:off x="2627784" y="2852936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ar-SA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ar-SA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ar-SA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)−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24</m:t>
                      </m:r>
                    </m:oMath>
                  </m:oMathPara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791DD4CB-0523-6603-758E-DD0445522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852936"/>
                <a:ext cx="4896544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9EEF0D54-960E-0666-9B07-F93CFEF7AFA5}"/>
                  </a:ext>
                </a:extLst>
              </p:cNvPr>
              <p:cNvSpPr txBox="1"/>
              <p:nvPr/>
            </p:nvSpPr>
            <p:spPr>
              <a:xfrm>
                <a:off x="3887845" y="4047455"/>
                <a:ext cx="284439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ar-SA" sz="240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ar-SA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32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24</m:t>
                      </m:r>
                    </m:oMath>
                  </m:oMathPara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9EEF0D54-960E-0666-9B07-F93CFEF7A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845" y="4047455"/>
                <a:ext cx="2844394" cy="461665"/>
              </a:xfrm>
              <a:prstGeom prst="rect">
                <a:avLst/>
              </a:prstGeom>
              <a:blipFill>
                <a:blip r:embed="rId3"/>
                <a:stretch>
                  <a:fillRect t="-10526" r="-3433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1357B8B0-B606-8665-FF1C-FD80B03B0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47" y="504056"/>
            <a:ext cx="7920000" cy="206242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140CE65-730F-2DE4-D77C-0BBA32DFCFAE}"/>
              </a:ext>
            </a:extLst>
          </p:cNvPr>
          <p:cNvSpPr/>
          <p:nvPr/>
        </p:nvSpPr>
        <p:spPr>
          <a:xfrm>
            <a:off x="5076056" y="4085194"/>
            <a:ext cx="794657" cy="38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CA866CE-1932-6A69-963C-57E0B37D5B9D}"/>
              </a:ext>
            </a:extLst>
          </p:cNvPr>
          <p:cNvSpPr/>
          <p:nvPr/>
        </p:nvSpPr>
        <p:spPr>
          <a:xfrm>
            <a:off x="5870713" y="4096882"/>
            <a:ext cx="742122" cy="38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DED4F9D-EC26-3320-8542-43EAD03065AA}"/>
              </a:ext>
            </a:extLst>
          </p:cNvPr>
          <p:cNvSpPr/>
          <p:nvPr/>
        </p:nvSpPr>
        <p:spPr>
          <a:xfrm>
            <a:off x="5283685" y="2890677"/>
            <a:ext cx="1259231" cy="46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0579607-B024-F029-1FD2-E00F8EFD7763}"/>
              </a:ext>
            </a:extLst>
          </p:cNvPr>
          <p:cNvSpPr/>
          <p:nvPr/>
        </p:nvSpPr>
        <p:spPr>
          <a:xfrm>
            <a:off x="6542916" y="2910899"/>
            <a:ext cx="699921" cy="38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53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5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F24EB15A-FC08-598D-74D7-EAF98B4C486D}"/>
                  </a:ext>
                </a:extLst>
              </p:cNvPr>
              <p:cNvSpPr txBox="1"/>
              <p:nvPr/>
            </p:nvSpPr>
            <p:spPr>
              <a:xfrm>
                <a:off x="2123728" y="2996952"/>
                <a:ext cx="525658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ar-SA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ar-SA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ar-SA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)−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24</m:t>
                      </m:r>
                    </m:oMath>
                  </m:oMathPara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F24EB15A-FC08-598D-74D7-EAF98B4C4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996952"/>
                <a:ext cx="5256584" cy="461665"/>
              </a:xfrm>
              <a:prstGeom prst="rect">
                <a:avLst/>
              </a:prstGeom>
              <a:blipFill>
                <a:blip r:embed="rId2"/>
                <a:stretch>
                  <a:fillRect t="-10667" r="-811" b="-30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A910E7E5-9676-6F30-5221-0CE52C762801}"/>
                  </a:ext>
                </a:extLst>
              </p:cNvPr>
              <p:cNvSpPr txBox="1"/>
              <p:nvPr/>
            </p:nvSpPr>
            <p:spPr>
              <a:xfrm>
                <a:off x="3059832" y="4005064"/>
                <a:ext cx="525658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40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16</m:t>
                      </m:r>
                      <m:r>
                        <a:rPr lang="ar-SA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ar-SA" sz="240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4</m:t>
                      </m:r>
                      <m:r>
                        <a:rPr lang="ar-SA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𝑐</m:t>
                      </m:r>
                      <m:r>
                        <a:rPr lang="ar-SA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ar-SA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32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24</m:t>
                      </m:r>
                    </m:oMath>
                  </m:oMathPara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A910E7E5-9676-6F30-5221-0CE52C762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005064"/>
                <a:ext cx="5256584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3B055FE-CFA5-F575-4656-72C0955D8E81}"/>
                  </a:ext>
                </a:extLst>
              </p:cNvPr>
              <p:cNvSpPr txBox="1"/>
              <p:nvPr/>
            </p:nvSpPr>
            <p:spPr>
              <a:xfrm>
                <a:off x="3111590" y="5157192"/>
                <a:ext cx="290056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80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24</m:t>
                      </m:r>
                    </m:oMath>
                  </m:oMathPara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3B055FE-CFA5-F575-4656-72C0955D8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590" y="5157192"/>
                <a:ext cx="2900569" cy="461665"/>
              </a:xfrm>
              <a:prstGeom prst="rect">
                <a:avLst/>
              </a:prstGeom>
              <a:blipFill>
                <a:blip r:embed="rId4"/>
                <a:stretch>
                  <a:fillRect t="-10526" r="-1681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صورة 10">
            <a:extLst>
              <a:ext uri="{FF2B5EF4-FFF2-40B4-BE49-F238E27FC236}">
                <a16:creationId xmlns:a16="http://schemas.microsoft.com/office/drawing/2014/main" id="{95F65EC3-F74A-01AE-7D9F-59ECAF2F7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628" y="508429"/>
            <a:ext cx="7920000" cy="200670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FA81A9D-7786-A200-7EA2-DBB2C59EAA55}"/>
              </a:ext>
            </a:extLst>
          </p:cNvPr>
          <p:cNvSpPr/>
          <p:nvPr/>
        </p:nvSpPr>
        <p:spPr>
          <a:xfrm>
            <a:off x="5855072" y="4005064"/>
            <a:ext cx="1572771" cy="38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6CDA145D-5650-46EB-1090-C4DC06C71DF6}"/>
              </a:ext>
            </a:extLst>
          </p:cNvPr>
          <p:cNvSpPr/>
          <p:nvPr/>
        </p:nvSpPr>
        <p:spPr>
          <a:xfrm>
            <a:off x="7412294" y="4041680"/>
            <a:ext cx="764297" cy="38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10CB4DF-6FCF-CE5A-7F1C-73D52B04B713}"/>
              </a:ext>
            </a:extLst>
          </p:cNvPr>
          <p:cNvSpPr/>
          <p:nvPr/>
        </p:nvSpPr>
        <p:spPr>
          <a:xfrm>
            <a:off x="4946971" y="3049093"/>
            <a:ext cx="1519614" cy="38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C36B1A4-C6DB-25EB-E1BA-872558064CDB}"/>
              </a:ext>
            </a:extLst>
          </p:cNvPr>
          <p:cNvSpPr/>
          <p:nvPr/>
        </p:nvSpPr>
        <p:spPr>
          <a:xfrm>
            <a:off x="6541335" y="3033568"/>
            <a:ext cx="675190" cy="38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476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 animBg="1"/>
      <p:bldP spid="5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1532EF49-1EDF-D894-BFF1-A77EF4CEB1F9}"/>
                  </a:ext>
                </a:extLst>
              </p:cNvPr>
              <p:cNvSpPr txBox="1"/>
              <p:nvPr/>
            </p:nvSpPr>
            <p:spPr>
              <a:xfrm>
                <a:off x="3347864" y="2855285"/>
                <a:ext cx="3481548" cy="671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𝑓</m:t>
                    </m:r>
                    <m:d>
                      <m:dPr>
                        <m:ctrlPr>
                          <a:rPr lang="ar-SA" sz="24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12</m:t>
                        </m:r>
                      </m:e>
                    </m:d>
                    <m:r>
                      <a:rPr lang="ar-SA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ar-SA" sz="24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12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ar-SA" sz="240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12</m:t>
                            </m:r>
                          </m:e>
                          <m:sup>
                            <m:r>
                              <a:rPr lang="ar-SA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</m:t>
                        </m:r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12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ar-SA" sz="24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endParaRPr lang="ar-SA" sz="2400" i="1" dirty="0"/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1532EF49-1EDF-D894-BFF1-A77EF4CEB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855285"/>
                <a:ext cx="3481548" cy="671018"/>
              </a:xfrm>
              <a:prstGeom prst="rect">
                <a:avLst/>
              </a:prstGeom>
              <a:blipFill>
                <a:blip r:embed="rId2"/>
                <a:stretch>
                  <a:fillRect b="-272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D324F833-9987-D636-1105-C5529E6EA82B}"/>
                  </a:ext>
                </a:extLst>
              </p:cNvPr>
              <p:cNvSpPr txBox="1"/>
              <p:nvPr/>
            </p:nvSpPr>
            <p:spPr>
              <a:xfrm>
                <a:off x="4194313" y="4581128"/>
                <a:ext cx="1631942" cy="614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ar-SA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ar-SA" sz="24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27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ar-SA" sz="24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endParaRPr lang="ar-SA" sz="2400" i="1" dirty="0"/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D324F833-9987-D636-1105-C5529E6EA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313" y="4581128"/>
                <a:ext cx="1631942" cy="614655"/>
              </a:xfrm>
              <a:prstGeom prst="rect">
                <a:avLst/>
              </a:prstGeom>
              <a:blipFill>
                <a:blip r:embed="rId3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2AC65803-D520-74C1-9E6A-A8D3D25E3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48" y="679470"/>
            <a:ext cx="7920000" cy="1938983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828F95A-DA37-AC68-E3E7-E4A94A67C65A}"/>
              </a:ext>
            </a:extLst>
          </p:cNvPr>
          <p:cNvSpPr/>
          <p:nvPr/>
        </p:nvSpPr>
        <p:spPr>
          <a:xfrm>
            <a:off x="4880948" y="3234784"/>
            <a:ext cx="1572861" cy="38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65A0AEA-0309-18D1-3810-2D784271302B}"/>
              </a:ext>
            </a:extLst>
          </p:cNvPr>
          <p:cNvSpPr/>
          <p:nvPr/>
        </p:nvSpPr>
        <p:spPr>
          <a:xfrm>
            <a:off x="4880948" y="4958180"/>
            <a:ext cx="532565" cy="269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57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5E0A80E-0793-51D7-8CF3-D9F070A9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9" y="671867"/>
            <a:ext cx="7920000" cy="1948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7B39E07A-D537-8E59-BA5A-3E529EF03C32}"/>
                  </a:ext>
                </a:extLst>
              </p:cNvPr>
              <p:cNvSpPr txBox="1"/>
              <p:nvPr/>
            </p:nvSpPr>
            <p:spPr>
              <a:xfrm>
                <a:off x="4161183" y="3083809"/>
                <a:ext cx="4605131" cy="690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𝑓</m:t>
                    </m:r>
                    <m:d>
                      <m:dPr>
                        <m:ctrlPr>
                          <a:rPr lang="ar-SA" sz="24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</m:d>
                    <m:r>
                      <a:rPr lang="ar-SA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ar-SA" sz="24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6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+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ar-SA" sz="240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6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SA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 − </m:t>
                        </m:r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6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+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ar-SA" sz="24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endParaRPr lang="ar-SA" sz="2400" i="1" dirty="0"/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7B39E07A-D537-8E59-BA5A-3E529EF03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183" y="3083809"/>
                <a:ext cx="4605131" cy="690382"/>
              </a:xfrm>
              <a:prstGeom prst="rect">
                <a:avLst/>
              </a:prstGeom>
              <a:blipFill>
                <a:blip r:embed="rId3"/>
                <a:stretch>
                  <a:fillRect b="-17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E8B6743F-03E2-CE92-A8E6-CE9FCF9A52E7}"/>
                  </a:ext>
                </a:extLst>
              </p:cNvPr>
              <p:cNvSpPr txBox="1"/>
              <p:nvPr/>
            </p:nvSpPr>
            <p:spPr>
              <a:xfrm>
                <a:off x="5227983" y="4699131"/>
                <a:ext cx="3076688" cy="616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ar-SA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ar-SA" sz="24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+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ar-SA" sz="240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36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SA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 − </m:t>
                        </m:r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+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ar-SA" sz="24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endParaRPr lang="ar-SA" sz="2400" i="1" dirty="0"/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E8B6743F-03E2-CE92-A8E6-CE9FCF9A5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83" y="4699131"/>
                <a:ext cx="3076688" cy="616964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ستطيل 1">
            <a:extLst>
              <a:ext uri="{FF2B5EF4-FFF2-40B4-BE49-F238E27FC236}">
                <a16:creationId xmlns:a16="http://schemas.microsoft.com/office/drawing/2014/main" id="{E49C1450-3F2D-CF1E-9289-6F245011AE37}"/>
              </a:ext>
            </a:extLst>
          </p:cNvPr>
          <p:cNvSpPr/>
          <p:nvPr/>
        </p:nvSpPr>
        <p:spPr>
          <a:xfrm>
            <a:off x="6093521" y="5063728"/>
            <a:ext cx="1685505" cy="38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C358319-9659-4013-2DB0-55615C461064}"/>
              </a:ext>
            </a:extLst>
          </p:cNvPr>
          <p:cNvSpPr/>
          <p:nvPr/>
        </p:nvSpPr>
        <p:spPr>
          <a:xfrm>
            <a:off x="6093521" y="3456103"/>
            <a:ext cx="1978197" cy="38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5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5041F-95FB-DECA-260B-5B916FD8C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26E3BE0-F46F-2D7C-33C5-3EBA97906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30" y="2717418"/>
            <a:ext cx="3075339" cy="36169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9A293DA-47D6-D7D9-644F-67C34FACF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82B9793-A5B6-369B-15FA-8F684B892B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4F955993-005B-5D16-7A3B-D055145A5D01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/>
              <a:t>قناة: احمد الفديد (رياضيات) باليوتيوب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B132D90-B5C1-D19E-A2BA-C97B133C3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17" y="718835"/>
            <a:ext cx="7200000" cy="172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34E3111-78C1-247D-09DD-CB06C388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26" y="722386"/>
            <a:ext cx="7920000" cy="1951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32672870-D03C-16F2-3702-D91CA2775251}"/>
                  </a:ext>
                </a:extLst>
              </p:cNvPr>
              <p:cNvSpPr txBox="1"/>
              <p:nvPr/>
            </p:nvSpPr>
            <p:spPr>
              <a:xfrm>
                <a:off x="4134059" y="2939614"/>
                <a:ext cx="4119545" cy="690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ar-SA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ar-SA" sz="24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8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ar-SA" sz="240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(−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8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SA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 − </m:t>
                        </m:r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8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+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ar-SA" sz="24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endParaRPr lang="ar-SA" sz="2400" i="1" dirty="0"/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32672870-D03C-16F2-3702-D91CA2775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059" y="2939614"/>
                <a:ext cx="4119545" cy="690382"/>
              </a:xfrm>
              <a:prstGeom prst="rect">
                <a:avLst/>
              </a:prstGeom>
              <a:blipFill>
                <a:blip r:embed="rId3"/>
                <a:stretch>
                  <a:fillRect b="-17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41ACABA0-2414-8A90-815B-E4A4DABED703}"/>
                  </a:ext>
                </a:extLst>
              </p:cNvPr>
              <p:cNvSpPr txBox="1"/>
              <p:nvPr/>
            </p:nvSpPr>
            <p:spPr>
              <a:xfrm>
                <a:off x="4048540" y="4243118"/>
                <a:ext cx="4507671" cy="617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ar-SA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ar-SA" sz="24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ar-SA" sz="240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9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ar-SA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− </m:t>
                        </m:r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48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+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64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+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−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+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ar-SA" sz="24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endParaRPr lang="ar-SA" sz="2400" i="1" dirty="0"/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41ACABA0-2414-8A90-815B-E4A4DABED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540" y="4243118"/>
                <a:ext cx="4507671" cy="617157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6AAE6AA-BEB7-D27D-FDED-187F100EE229}"/>
                  </a:ext>
                </a:extLst>
              </p:cNvPr>
              <p:cNvSpPr txBox="1"/>
              <p:nvPr/>
            </p:nvSpPr>
            <p:spPr>
              <a:xfrm>
                <a:off x="4214191" y="5518970"/>
                <a:ext cx="2878901" cy="616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ar-SA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ar-SA" sz="24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+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19</m:t>
                        </m:r>
                      </m:num>
                      <m:den>
                        <m:sSup>
                          <m:sSupPr>
                            <m:ctrlPr>
                              <a:rPr lang="ar-SA" sz="240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9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ar-SA" sz="24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 − </m:t>
                        </m:r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42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+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ar-SA" sz="24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endParaRPr lang="ar-SA" sz="2400" i="1" dirty="0"/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6AAE6AA-BEB7-D27D-FDED-187F100EE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91" y="5518970"/>
                <a:ext cx="2878901" cy="616644"/>
              </a:xfrm>
              <a:prstGeom prst="rect">
                <a:avLst/>
              </a:prstGeom>
              <a:blipFill>
                <a:blip r:embed="rId5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ستطيل 1">
            <a:extLst>
              <a:ext uri="{FF2B5EF4-FFF2-40B4-BE49-F238E27FC236}">
                <a16:creationId xmlns:a16="http://schemas.microsoft.com/office/drawing/2014/main" id="{8C7E6B36-DCDA-278D-BFFF-EBE22BF82033}"/>
              </a:ext>
            </a:extLst>
          </p:cNvPr>
          <p:cNvSpPr/>
          <p:nvPr/>
        </p:nvSpPr>
        <p:spPr>
          <a:xfrm>
            <a:off x="4914078" y="4607639"/>
            <a:ext cx="1572241" cy="38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65CAC8C4-5ECA-1605-B327-604A261F31AA}"/>
              </a:ext>
            </a:extLst>
          </p:cNvPr>
          <p:cNvSpPr/>
          <p:nvPr/>
        </p:nvSpPr>
        <p:spPr>
          <a:xfrm>
            <a:off x="4867983" y="3340658"/>
            <a:ext cx="2877914" cy="38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9E2E1E9-8CAA-A02F-D72C-46DD61E92BA5}"/>
              </a:ext>
            </a:extLst>
          </p:cNvPr>
          <p:cNvSpPr/>
          <p:nvPr/>
        </p:nvSpPr>
        <p:spPr>
          <a:xfrm>
            <a:off x="6529761" y="4607639"/>
            <a:ext cx="1035420" cy="38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E8BF0D4-0278-0192-F3C4-AD2B3257930F}"/>
              </a:ext>
            </a:extLst>
          </p:cNvPr>
          <p:cNvSpPr/>
          <p:nvPr/>
        </p:nvSpPr>
        <p:spPr>
          <a:xfrm>
            <a:off x="7565181" y="4607639"/>
            <a:ext cx="399376" cy="38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3B24E9C-D394-35E7-AF07-28FCB88A5D76}"/>
              </a:ext>
            </a:extLst>
          </p:cNvPr>
          <p:cNvSpPr/>
          <p:nvPr/>
        </p:nvSpPr>
        <p:spPr>
          <a:xfrm>
            <a:off x="4961080" y="5879011"/>
            <a:ext cx="1683122" cy="38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057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 animBg="1"/>
      <p:bldP spid="5" grpId="0" animBg="1"/>
      <p:bldP spid="10" grpId="0" animBg="1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5C0BDFD5-0AD4-8243-DFCC-32D656AB8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056" y="473059"/>
            <a:ext cx="5760000" cy="1908953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31B47D51-2CB8-EB72-AB1E-9DCCE77D4B22}"/>
              </a:ext>
            </a:extLst>
          </p:cNvPr>
          <p:cNvSpPr/>
          <p:nvPr/>
        </p:nvSpPr>
        <p:spPr>
          <a:xfrm>
            <a:off x="235241" y="1371600"/>
            <a:ext cx="3328647" cy="4649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BE43DA2E-4FBB-DB55-DF79-5ADB464ED80A}"/>
                  </a:ext>
                </a:extLst>
              </p:cNvPr>
              <p:cNvSpPr txBox="1"/>
              <p:nvPr/>
            </p:nvSpPr>
            <p:spPr>
              <a:xfrm>
                <a:off x="702793" y="2766119"/>
                <a:ext cx="21203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240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ar-SA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ar-SA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ar-SA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0</m:t>
                      </m:r>
                    </m:oMath>
                  </m:oMathPara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BE43DA2E-4FBB-DB55-DF79-5ADB464ED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3" y="2766119"/>
                <a:ext cx="2120363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7A256D3F-90A4-29D7-41E8-941B090BA8B0}"/>
                  </a:ext>
                </a:extLst>
              </p:cNvPr>
              <p:cNvSpPr txBox="1"/>
              <p:nvPr/>
            </p:nvSpPr>
            <p:spPr>
              <a:xfrm>
                <a:off x="621169" y="3661316"/>
                <a:ext cx="21203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0</m:t>
                      </m:r>
                    </m:oMath>
                  </m:oMathPara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7A256D3F-90A4-29D7-41E8-941B090BA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69" y="3661316"/>
                <a:ext cx="2120363" cy="461665"/>
              </a:xfrm>
              <a:prstGeom prst="rect">
                <a:avLst/>
              </a:prstGeom>
              <a:blipFill>
                <a:blip r:embed="rId4"/>
                <a:stretch>
                  <a:fillRect t="-10667" r="-1724" b="-30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D12901FB-B122-23C3-57CE-3C4C72D364EB}"/>
                  </a:ext>
                </a:extLst>
              </p:cNvPr>
              <p:cNvSpPr txBox="1"/>
              <p:nvPr/>
            </p:nvSpPr>
            <p:spPr>
              <a:xfrm>
                <a:off x="405146" y="4597420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0</m:t>
                      </m:r>
                    </m:oMath>
                  </m:oMathPara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D12901FB-B122-23C3-57CE-3C4C72D36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46" y="4597420"/>
                <a:ext cx="1008112" cy="461665"/>
              </a:xfrm>
              <a:prstGeom prst="rect">
                <a:avLst/>
              </a:prstGeom>
              <a:blipFill>
                <a:blip r:embed="rId5"/>
                <a:stretch>
                  <a:fillRect t="-10526" r="-11446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4CD3D8BC-9F5C-D6D8-A4BA-FDDF54BB8770}"/>
                  </a:ext>
                </a:extLst>
              </p:cNvPr>
              <p:cNvSpPr txBox="1"/>
              <p:nvPr/>
            </p:nvSpPr>
            <p:spPr>
              <a:xfrm>
                <a:off x="1917313" y="4597420"/>
                <a:ext cx="16561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0</m:t>
                      </m:r>
                    </m:oMath>
                  </m:oMathPara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4CD3D8BC-9F5C-D6D8-A4BA-FDDF54BB8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13" y="4597420"/>
                <a:ext cx="1656184" cy="461665"/>
              </a:xfrm>
              <a:prstGeom prst="rect">
                <a:avLst/>
              </a:prstGeom>
              <a:blipFill>
                <a:blip r:embed="rId6"/>
                <a:stretch>
                  <a:fillRect t="-10526" r="-3690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3F713A76-A1E9-4A68-0D5E-F1F1D43A74B7}"/>
                  </a:ext>
                </a:extLst>
              </p:cNvPr>
              <p:cNvSpPr txBox="1"/>
              <p:nvPr/>
            </p:nvSpPr>
            <p:spPr>
              <a:xfrm>
                <a:off x="1917313" y="5215875"/>
                <a:ext cx="16561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7</m:t>
                      </m:r>
                    </m:oMath>
                  </m:oMathPara>
                </a14:m>
                <a:endParaRPr lang="ar-SA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3F713A76-A1E9-4A68-0D5E-F1F1D43A7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13" y="5215875"/>
                <a:ext cx="1656184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074ABF7F-5CD5-14F7-150B-F71388697326}"/>
                  </a:ext>
                </a:extLst>
              </p:cNvPr>
              <p:cNvSpPr txBox="1"/>
              <p:nvPr/>
            </p:nvSpPr>
            <p:spPr>
              <a:xfrm>
                <a:off x="4644008" y="2996952"/>
                <a:ext cx="332864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SA" sz="2400" dirty="0"/>
                  <a:t>المجال:</a:t>
                </a: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|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7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074ABF7F-5CD5-14F7-150B-F71388697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996952"/>
                <a:ext cx="3328647" cy="830997"/>
              </a:xfrm>
              <a:prstGeom prst="rect">
                <a:avLst/>
              </a:prstGeom>
              <a:blipFill>
                <a:blip r:embed="rId8"/>
                <a:stretch>
                  <a:fillRect t="-5147" r="-2747" b="-1102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8F1F881-A792-F315-F326-9796E1662024}"/>
              </a:ext>
            </a:extLst>
          </p:cNvPr>
          <p:cNvSpPr txBox="1"/>
          <p:nvPr/>
        </p:nvSpPr>
        <p:spPr>
          <a:xfrm>
            <a:off x="296051" y="1632908"/>
            <a:ext cx="3207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نستثني القيم التي تجعل المقام يساوي صفر</a:t>
            </a:r>
          </a:p>
        </p:txBody>
      </p:sp>
    </p:spTree>
    <p:extLst>
      <p:ext uri="{BB962C8B-B14F-4D97-AF65-F5344CB8AC3E}">
        <p14:creationId xmlns:p14="http://schemas.microsoft.com/office/powerpoint/2010/main" val="238112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DA034F58-8261-4851-5756-AD76AFDFB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59" y="534888"/>
            <a:ext cx="5760000" cy="177940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CBF3FC15-F2F0-6F64-7428-67C945086837}"/>
              </a:ext>
            </a:extLst>
          </p:cNvPr>
          <p:cNvSpPr/>
          <p:nvPr/>
        </p:nvSpPr>
        <p:spPr>
          <a:xfrm>
            <a:off x="288249" y="2315240"/>
            <a:ext cx="3328647" cy="1870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B7F7EE0F-8E9C-3BC6-205B-3FB957D2CF13}"/>
                  </a:ext>
                </a:extLst>
              </p:cNvPr>
              <p:cNvSpPr/>
              <p:nvPr/>
            </p:nvSpPr>
            <p:spPr>
              <a:xfrm>
                <a:off x="1132090" y="3080168"/>
                <a:ext cx="16561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t</m:t>
                      </m:r>
                      <m:r>
                        <a:rPr lang="ar-SA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ar-SA" sz="20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5</m:t>
                      </m:r>
                      <m:r>
                        <a:rPr lang="ar-S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≥</m:t>
                      </m:r>
                      <m:r>
                        <a:rPr lang="ar-S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0</m:t>
                      </m:r>
                    </m:oMath>
                  </m:oMathPara>
                </a14:m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B7F7EE0F-8E9C-3BC6-205B-3FB957D2C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90" y="3080168"/>
                <a:ext cx="1656184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02BE40AE-BB6C-7A88-1B60-E19F9ED0F4A6}"/>
                  </a:ext>
                </a:extLst>
              </p:cNvPr>
              <p:cNvSpPr/>
              <p:nvPr/>
            </p:nvSpPr>
            <p:spPr>
              <a:xfrm>
                <a:off x="1242497" y="3657890"/>
                <a:ext cx="16561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t</m:t>
                      </m:r>
                      <m:r>
                        <a:rPr lang="ar-S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≥</m:t>
                      </m:r>
                      <m:r>
                        <a:rPr lang="ar-S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5</m:t>
                      </m:r>
                    </m:oMath>
                  </m:oMathPara>
                </a14:m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02BE40AE-BB6C-7A88-1B60-E19F9ED0F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497" y="3657890"/>
                <a:ext cx="1656184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155EB40D-AD26-33EA-DC5A-6654CA37A723}"/>
                  </a:ext>
                </a:extLst>
              </p:cNvPr>
              <p:cNvSpPr txBox="1"/>
              <p:nvPr/>
            </p:nvSpPr>
            <p:spPr>
              <a:xfrm>
                <a:off x="5004048" y="2852936"/>
                <a:ext cx="239254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SA" sz="2400" dirty="0"/>
                  <a:t>المجال:</a:t>
                </a: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|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155EB40D-AD26-33EA-DC5A-6654CA37A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852936"/>
                <a:ext cx="2392543" cy="830997"/>
              </a:xfrm>
              <a:prstGeom prst="rect">
                <a:avLst/>
              </a:prstGeom>
              <a:blipFill>
                <a:blip r:embed="rId5"/>
                <a:stretch>
                  <a:fillRect t="-5147" r="-3827" b="-1102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مربع نص 8">
            <a:extLst>
              <a:ext uri="{FF2B5EF4-FFF2-40B4-BE49-F238E27FC236}">
                <a16:creationId xmlns:a16="http://schemas.microsoft.com/office/drawing/2014/main" id="{334B1EEF-8CF7-0C69-46F5-9DF1375A12F4}"/>
              </a:ext>
            </a:extLst>
          </p:cNvPr>
          <p:cNvSpPr txBox="1"/>
          <p:nvPr/>
        </p:nvSpPr>
        <p:spPr>
          <a:xfrm>
            <a:off x="282571" y="2314293"/>
            <a:ext cx="33286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نستثني القيم التي تجعل ما تحت الجذر مقدار سالب</a:t>
            </a:r>
          </a:p>
        </p:txBody>
      </p:sp>
    </p:spTree>
    <p:extLst>
      <p:ext uri="{BB962C8B-B14F-4D97-AF65-F5344CB8AC3E}">
        <p14:creationId xmlns:p14="http://schemas.microsoft.com/office/powerpoint/2010/main" val="11841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B36CD7FA-0979-010C-1D84-46B3991CB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59" y="604337"/>
            <a:ext cx="5760000" cy="2061894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B2544BE4-444D-1199-350B-2896DEDBBF21}"/>
              </a:ext>
            </a:extLst>
          </p:cNvPr>
          <p:cNvSpPr/>
          <p:nvPr/>
        </p:nvSpPr>
        <p:spPr>
          <a:xfrm>
            <a:off x="235241" y="1371600"/>
            <a:ext cx="3328647" cy="39822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C7176976-0580-1A57-FDB2-8952DC0FCF35}"/>
                  </a:ext>
                </a:extLst>
              </p:cNvPr>
              <p:cNvSpPr/>
              <p:nvPr/>
            </p:nvSpPr>
            <p:spPr>
              <a:xfrm>
                <a:off x="1161417" y="2187442"/>
                <a:ext cx="16561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ar-SA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9</m:t>
                      </m:r>
                      <m:r>
                        <a:rPr lang="ar-S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≥</m:t>
                      </m:r>
                      <m:r>
                        <a:rPr lang="ar-S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0</m:t>
                      </m:r>
                    </m:oMath>
                  </m:oMathPara>
                </a14:m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C7176976-0580-1A57-FDB2-8952DC0FC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417" y="2187442"/>
                <a:ext cx="1656184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D4649AED-DD8F-9BAC-8D3A-C58C4A114FAE}"/>
                  </a:ext>
                </a:extLst>
              </p:cNvPr>
              <p:cNvSpPr/>
              <p:nvPr/>
            </p:nvSpPr>
            <p:spPr>
              <a:xfrm>
                <a:off x="1133553" y="2777067"/>
                <a:ext cx="16561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ar-SA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9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&gt;</m:t>
                      </m:r>
                      <m:r>
                        <a:rPr lang="ar-S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0</m:t>
                      </m:r>
                    </m:oMath>
                  </m:oMathPara>
                </a14:m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D4649AED-DD8F-9BAC-8D3A-C58C4A114F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53" y="2777067"/>
                <a:ext cx="1656184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A4F1AABE-8D93-CDC2-5A10-0C688F504620}"/>
                  </a:ext>
                </a:extLst>
              </p:cNvPr>
              <p:cNvSpPr/>
              <p:nvPr/>
            </p:nvSpPr>
            <p:spPr>
              <a:xfrm>
                <a:off x="1497109" y="3316459"/>
                <a:ext cx="13681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200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ar-SA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&gt;</m:t>
                      </m:r>
                      <m:r>
                        <a:rPr lang="ar-S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9</m:t>
                      </m:r>
                    </m:oMath>
                  </m:oMathPara>
                </a14:m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A4F1AABE-8D93-CDC2-5A10-0C688F504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09" y="3316459"/>
                <a:ext cx="1368152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ستطيل 8">
                <a:extLst>
                  <a:ext uri="{FF2B5EF4-FFF2-40B4-BE49-F238E27FC236}">
                    <a16:creationId xmlns:a16="http://schemas.microsoft.com/office/drawing/2014/main" id="{7F1B88BC-4F6F-BC89-0F98-AD339569CA18}"/>
                  </a:ext>
                </a:extLst>
              </p:cNvPr>
              <p:cNvSpPr/>
              <p:nvPr/>
            </p:nvSpPr>
            <p:spPr>
              <a:xfrm>
                <a:off x="2175761" y="4638246"/>
                <a:ext cx="13681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&gt;</m:t>
                      </m:r>
                      <m:r>
                        <a:rPr lang="ar-S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3</m:t>
                      </m:r>
                    </m:oMath>
                  </m:oMathPara>
                </a14:m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مستطيل 8">
                <a:extLst>
                  <a:ext uri="{FF2B5EF4-FFF2-40B4-BE49-F238E27FC236}">
                    <a16:creationId xmlns:a16="http://schemas.microsoft.com/office/drawing/2014/main" id="{7F1B88BC-4F6F-BC89-0F98-AD339569C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761" y="4638246"/>
                <a:ext cx="1368152" cy="400110"/>
              </a:xfrm>
              <a:prstGeom prst="rect">
                <a:avLst/>
              </a:prstGeom>
              <a:blipFill>
                <a:blip r:embed="rId6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ستطيل 9">
                <a:extLst>
                  <a:ext uri="{FF2B5EF4-FFF2-40B4-BE49-F238E27FC236}">
                    <a16:creationId xmlns:a16="http://schemas.microsoft.com/office/drawing/2014/main" id="{61F852B1-DE56-925C-7E28-3A66CEDB42FE}"/>
                  </a:ext>
                </a:extLst>
              </p:cNvPr>
              <p:cNvSpPr/>
              <p:nvPr/>
            </p:nvSpPr>
            <p:spPr>
              <a:xfrm>
                <a:off x="449477" y="4699509"/>
                <a:ext cx="13681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ar-S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3</m:t>
                      </m:r>
                    </m:oMath>
                  </m:oMathPara>
                </a14:m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مستطيل 9">
                <a:extLst>
                  <a:ext uri="{FF2B5EF4-FFF2-40B4-BE49-F238E27FC236}">
                    <a16:creationId xmlns:a16="http://schemas.microsoft.com/office/drawing/2014/main" id="{61F852B1-DE56-925C-7E28-3A66CEDB4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77" y="4699509"/>
                <a:ext cx="1368152" cy="400110"/>
              </a:xfrm>
              <a:prstGeom prst="rect">
                <a:avLst/>
              </a:prstGeom>
              <a:blipFill>
                <a:blip r:embed="rId7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AC6F5AE7-B289-3BEF-6EC3-A36DE4B58193}"/>
                  </a:ext>
                </a:extLst>
              </p:cNvPr>
              <p:cNvSpPr txBox="1"/>
              <p:nvPr/>
            </p:nvSpPr>
            <p:spPr>
              <a:xfrm>
                <a:off x="4211960" y="3356992"/>
                <a:ext cx="390471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SA" sz="2400" dirty="0"/>
                  <a:t>المجال:</a:t>
                </a: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|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AC6F5AE7-B289-3BEF-6EC3-A36DE4B58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356992"/>
                <a:ext cx="3904711" cy="830997"/>
              </a:xfrm>
              <a:prstGeom prst="rect">
                <a:avLst/>
              </a:prstGeom>
              <a:blipFill>
                <a:blip r:embed="rId8"/>
                <a:stretch>
                  <a:fillRect t="-5147" r="-2344" b="-1102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 11">
                <a:extLst>
                  <a:ext uri="{FF2B5EF4-FFF2-40B4-BE49-F238E27FC236}">
                    <a16:creationId xmlns:a16="http://schemas.microsoft.com/office/drawing/2014/main" id="{871126D8-C0ED-A59C-A390-B0EE2EE6E8F4}"/>
                  </a:ext>
                </a:extLst>
              </p:cNvPr>
              <p:cNvSpPr/>
              <p:nvPr/>
            </p:nvSpPr>
            <p:spPr>
              <a:xfrm>
                <a:off x="1491685" y="3952320"/>
                <a:ext cx="13681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…±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3</m:t>
                      </m:r>
                    </m:oMath>
                  </m:oMathPara>
                </a14:m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مستطيل 11">
                <a:extLst>
                  <a:ext uri="{FF2B5EF4-FFF2-40B4-BE49-F238E27FC236}">
                    <a16:creationId xmlns:a16="http://schemas.microsoft.com/office/drawing/2014/main" id="{871126D8-C0ED-A59C-A390-B0EE2EE6E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685" y="3952320"/>
                <a:ext cx="1368152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964D3C3-9798-CDF5-B0C8-3BD9CBB443AA}"/>
              </a:ext>
            </a:extLst>
          </p:cNvPr>
          <p:cNvSpPr txBox="1"/>
          <p:nvPr/>
        </p:nvSpPr>
        <p:spPr>
          <a:xfrm>
            <a:off x="296051" y="1425578"/>
            <a:ext cx="3207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نستثني القيم التي تجعل المقام يساوي صفر وما تحت الجذر مقدار سالب</a:t>
            </a:r>
          </a:p>
        </p:txBody>
      </p:sp>
    </p:spTree>
    <p:extLst>
      <p:ext uri="{BB962C8B-B14F-4D97-AF65-F5344CB8AC3E}">
        <p14:creationId xmlns:p14="http://schemas.microsoft.com/office/powerpoint/2010/main" val="295099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7" grpId="0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صورة 26">
            <a:extLst>
              <a:ext uri="{FF2B5EF4-FFF2-40B4-BE49-F238E27FC236}">
                <a16:creationId xmlns:a16="http://schemas.microsoft.com/office/drawing/2014/main" id="{9C715549-D4A6-83DC-6903-D9201892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689" y="653029"/>
            <a:ext cx="6480000" cy="145007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9C16170-B125-FF4F-2C02-BFA52EDE3E83}"/>
              </a:ext>
            </a:extLst>
          </p:cNvPr>
          <p:cNvSpPr/>
          <p:nvPr/>
        </p:nvSpPr>
        <p:spPr>
          <a:xfrm>
            <a:off x="140960" y="1378064"/>
            <a:ext cx="2863504" cy="3472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C9FD9C0B-6D14-5C8A-4921-621BFC1B8DE2}"/>
                  </a:ext>
                </a:extLst>
              </p:cNvPr>
              <p:cNvSpPr txBox="1"/>
              <p:nvPr/>
            </p:nvSpPr>
            <p:spPr>
              <a:xfrm>
                <a:off x="425433" y="2471962"/>
                <a:ext cx="21203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180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ar-SA" sz="18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ar-SA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ar-SA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7</m:t>
                      </m:r>
                      <m:r>
                        <a:rPr lang="en-US" sz="18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12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0</m:t>
                      </m:r>
                    </m:oMath>
                  </m:oMathPara>
                </a14:m>
                <a:endParaRPr lang="ar-SA" sz="1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C9FD9C0B-6D14-5C8A-4921-621BFC1B8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33" y="2471962"/>
                <a:ext cx="2120363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4BD7456B-AC6B-EC4E-29F9-DCE6FB911E0E}"/>
                  </a:ext>
                </a:extLst>
              </p:cNvPr>
              <p:cNvSpPr txBox="1"/>
              <p:nvPr/>
            </p:nvSpPr>
            <p:spPr>
              <a:xfrm>
                <a:off x="348616" y="2972599"/>
                <a:ext cx="21203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3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4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0</m:t>
                      </m:r>
                    </m:oMath>
                  </m:oMathPara>
                </a14:m>
                <a:endParaRPr lang="ar-SA" sz="1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4BD7456B-AC6B-EC4E-29F9-DCE6FB911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6" y="2972599"/>
                <a:ext cx="2120363" cy="369332"/>
              </a:xfrm>
              <a:prstGeom prst="rect">
                <a:avLst/>
              </a:prstGeom>
              <a:blipFill>
                <a:blip r:embed="rId4"/>
                <a:stretch>
                  <a:fillRect t="-10000" r="-3448" b="-26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760ACC00-E028-2D2F-A678-9705F67A98BE}"/>
                  </a:ext>
                </a:extLst>
              </p:cNvPr>
              <p:cNvSpPr txBox="1"/>
              <p:nvPr/>
            </p:nvSpPr>
            <p:spPr>
              <a:xfrm>
                <a:off x="48676" y="3736526"/>
                <a:ext cx="14490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3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0</m:t>
                      </m:r>
                    </m:oMath>
                  </m:oMathPara>
                </a14:m>
                <a:endParaRPr lang="ar-SA" sz="1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760ACC00-E028-2D2F-A678-9705F67A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6" y="3736526"/>
                <a:ext cx="1449085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14ACB8A-8FCB-7803-2C54-34F0A08AB3AB}"/>
                  </a:ext>
                </a:extLst>
              </p:cNvPr>
              <p:cNvSpPr txBox="1"/>
              <p:nvPr/>
            </p:nvSpPr>
            <p:spPr>
              <a:xfrm>
                <a:off x="99226" y="4315787"/>
                <a:ext cx="11649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3</m:t>
                      </m:r>
                    </m:oMath>
                  </m:oMathPara>
                </a14:m>
                <a:endParaRPr lang="ar-SA" sz="1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14ACB8A-8FCB-7803-2C54-34F0A08AB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6" y="4315787"/>
                <a:ext cx="1164987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D2EB163D-0E82-C86F-AFC3-42FD2939BE60}"/>
                  </a:ext>
                </a:extLst>
              </p:cNvPr>
              <p:cNvSpPr txBox="1"/>
              <p:nvPr/>
            </p:nvSpPr>
            <p:spPr>
              <a:xfrm>
                <a:off x="1679453" y="3729775"/>
                <a:ext cx="14490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4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0</m:t>
                      </m:r>
                    </m:oMath>
                  </m:oMathPara>
                </a14:m>
                <a:endParaRPr lang="ar-SA" sz="1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D2EB163D-0E82-C86F-AFC3-42FD2939B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53" y="3729775"/>
                <a:ext cx="1449085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4F744397-D12D-1BB4-B2FA-AFC3DCBBA589}"/>
                  </a:ext>
                </a:extLst>
              </p:cNvPr>
              <p:cNvSpPr txBox="1"/>
              <p:nvPr/>
            </p:nvSpPr>
            <p:spPr>
              <a:xfrm>
                <a:off x="1687972" y="4281661"/>
                <a:ext cx="11649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4</m:t>
                      </m:r>
                    </m:oMath>
                  </m:oMathPara>
                </a14:m>
                <a:endParaRPr lang="ar-SA" sz="1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4F744397-D12D-1BB4-B2FA-AFC3DCBBA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972" y="4281661"/>
                <a:ext cx="1164987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C1F962A-3613-E4E7-AB65-339931395296}"/>
              </a:ext>
            </a:extLst>
          </p:cNvPr>
          <p:cNvSpPr txBox="1"/>
          <p:nvPr/>
        </p:nvSpPr>
        <p:spPr>
          <a:xfrm>
            <a:off x="6835872" y="2636912"/>
            <a:ext cx="17877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مجال الدالة: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61A491F3-5FBF-4E17-0EE2-40B8BAA33ABD}"/>
                  </a:ext>
                </a:extLst>
              </p:cNvPr>
              <p:cNvSpPr txBox="1"/>
              <p:nvPr/>
            </p:nvSpPr>
            <p:spPr>
              <a:xfrm>
                <a:off x="5004048" y="2636912"/>
                <a:ext cx="24123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</a:t>
                </a:r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61A491F3-5FBF-4E17-0EE2-40B8BAA33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636912"/>
                <a:ext cx="2412366" cy="400110"/>
              </a:xfrm>
              <a:prstGeom prst="rect">
                <a:avLst/>
              </a:prstGeom>
              <a:blipFill>
                <a:blip r:embed="rId1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مربع نص 4">
            <a:extLst>
              <a:ext uri="{FF2B5EF4-FFF2-40B4-BE49-F238E27FC236}">
                <a16:creationId xmlns:a16="http://schemas.microsoft.com/office/drawing/2014/main" id="{AC4D3399-D9FA-8677-9933-8D1E162031CC}"/>
              </a:ext>
            </a:extLst>
          </p:cNvPr>
          <p:cNvSpPr txBox="1"/>
          <p:nvPr/>
        </p:nvSpPr>
        <p:spPr>
          <a:xfrm>
            <a:off x="311266" y="1466594"/>
            <a:ext cx="2491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نستثني القيم التي تجعل المقام يساوي صفر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F55A17A-5AEA-5D2A-811F-1DBA54CC2C1B}"/>
              </a:ext>
            </a:extLst>
          </p:cNvPr>
          <p:cNvSpPr/>
          <p:nvPr/>
        </p:nvSpPr>
        <p:spPr>
          <a:xfrm>
            <a:off x="5655764" y="2654794"/>
            <a:ext cx="751662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55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8" grpId="0"/>
      <p:bldP spid="19" grpId="0"/>
      <p:bldP spid="5" grpId="0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94D9F02A-0848-2B78-6368-BF164785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371" y="728644"/>
            <a:ext cx="6480000" cy="128384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C67FB22E-F997-792F-B947-5F1B535920AF}"/>
              </a:ext>
            </a:extLst>
          </p:cNvPr>
          <p:cNvSpPr/>
          <p:nvPr/>
        </p:nvSpPr>
        <p:spPr>
          <a:xfrm>
            <a:off x="227416" y="1500947"/>
            <a:ext cx="3328647" cy="3004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74F21701-5263-9743-2397-EA85B7E2BCE9}"/>
                  </a:ext>
                </a:extLst>
              </p:cNvPr>
              <p:cNvSpPr/>
              <p:nvPr/>
            </p:nvSpPr>
            <p:spPr>
              <a:xfrm>
                <a:off x="1139660" y="2292407"/>
                <a:ext cx="16561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200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ar-SA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ar-SA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ar-SA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4</m:t>
                      </m:r>
                      <m:r>
                        <a:rPr lang="ar-S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≥</m:t>
                      </m:r>
                      <m:r>
                        <a:rPr lang="ar-S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0</m:t>
                      </m:r>
                    </m:oMath>
                  </m:oMathPara>
                </a14:m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74F21701-5263-9743-2397-EA85B7E2B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60" y="2292407"/>
                <a:ext cx="1656184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ستطيل 8">
                <a:extLst>
                  <a:ext uri="{FF2B5EF4-FFF2-40B4-BE49-F238E27FC236}">
                    <a16:creationId xmlns:a16="http://schemas.microsoft.com/office/drawing/2014/main" id="{77C32BA4-478D-567C-F7A0-2F7860BBC7E1}"/>
                  </a:ext>
                </a:extLst>
              </p:cNvPr>
              <p:cNvSpPr/>
              <p:nvPr/>
            </p:nvSpPr>
            <p:spPr>
              <a:xfrm>
                <a:off x="1139660" y="2812443"/>
                <a:ext cx="15841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200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ar-SA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≥</m:t>
                      </m:r>
                      <m:r>
                        <a:rPr lang="ar-S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4</m:t>
                      </m:r>
                    </m:oMath>
                  </m:oMathPara>
                </a14:m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مستطيل 8">
                <a:extLst>
                  <a:ext uri="{FF2B5EF4-FFF2-40B4-BE49-F238E27FC236}">
                    <a16:creationId xmlns:a16="http://schemas.microsoft.com/office/drawing/2014/main" id="{77C32BA4-478D-567C-F7A0-2F7860BBC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60" y="2812443"/>
                <a:ext cx="1584176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ستطيل 9">
                <a:extLst>
                  <a:ext uri="{FF2B5EF4-FFF2-40B4-BE49-F238E27FC236}">
                    <a16:creationId xmlns:a16="http://schemas.microsoft.com/office/drawing/2014/main" id="{22C1B624-0766-2348-AC79-748470EE2464}"/>
                  </a:ext>
                </a:extLst>
              </p:cNvPr>
              <p:cNvSpPr/>
              <p:nvPr/>
            </p:nvSpPr>
            <p:spPr>
              <a:xfrm>
                <a:off x="248373" y="3946046"/>
                <a:ext cx="15841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2</m:t>
                      </m:r>
                    </m:oMath>
                  </m:oMathPara>
                </a14:m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مستطيل 9">
                <a:extLst>
                  <a:ext uri="{FF2B5EF4-FFF2-40B4-BE49-F238E27FC236}">
                    <a16:creationId xmlns:a16="http://schemas.microsoft.com/office/drawing/2014/main" id="{22C1B624-0766-2348-AC79-748470EE2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3" y="3946046"/>
                <a:ext cx="1584176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DD412E8-6AD9-9721-9F1A-E2650E6F5741}"/>
              </a:ext>
            </a:extLst>
          </p:cNvPr>
          <p:cNvSpPr txBox="1"/>
          <p:nvPr/>
        </p:nvSpPr>
        <p:spPr>
          <a:xfrm>
            <a:off x="7206534" y="2676242"/>
            <a:ext cx="17877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مجال الدالة: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B3F9278C-F53F-5E35-48E8-2F7F5F1777C6}"/>
                  </a:ext>
                </a:extLst>
              </p:cNvPr>
              <p:cNvSpPr txBox="1"/>
              <p:nvPr/>
            </p:nvSpPr>
            <p:spPr>
              <a:xfrm>
                <a:off x="3876506" y="3054453"/>
                <a:ext cx="4680520" cy="450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|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    </m:t>
                        </m:r>
                        <m:r>
                          <a:rPr lang="ar-S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أو</m:t>
                        </m:r>
                        <m:r>
                          <a:rPr lang="ar-S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 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≤−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   ,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</a:t>
                </a:r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B3F9278C-F53F-5E35-48E8-2F7F5F177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06" y="3054453"/>
                <a:ext cx="4680520" cy="450893"/>
              </a:xfrm>
              <a:prstGeom prst="rect">
                <a:avLst/>
              </a:prstGeom>
              <a:blipFill>
                <a:blip r:embed="rId6"/>
                <a:stretch>
                  <a:fillRect b="-202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12">
                <a:extLst>
                  <a:ext uri="{FF2B5EF4-FFF2-40B4-BE49-F238E27FC236}">
                    <a16:creationId xmlns:a16="http://schemas.microsoft.com/office/drawing/2014/main" id="{7B9EEB9E-3A1A-0AAD-064D-177F3773486B}"/>
                  </a:ext>
                </a:extLst>
              </p:cNvPr>
              <p:cNvSpPr/>
              <p:nvPr/>
            </p:nvSpPr>
            <p:spPr>
              <a:xfrm>
                <a:off x="2008023" y="3925150"/>
                <a:ext cx="128351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≤−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2</m:t>
                      </m:r>
                    </m:oMath>
                  </m:oMathPara>
                </a14:m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مستطيل 12">
                <a:extLst>
                  <a:ext uri="{FF2B5EF4-FFF2-40B4-BE49-F238E27FC236}">
                    <a16:creationId xmlns:a16="http://schemas.microsoft.com/office/drawing/2014/main" id="{7B9EEB9E-3A1A-0AAD-064D-177F37734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023" y="3925150"/>
                <a:ext cx="1283517" cy="400110"/>
              </a:xfrm>
              <a:prstGeom prst="rect">
                <a:avLst/>
              </a:prstGeom>
              <a:blipFill>
                <a:blip r:embed="rId7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01BBA471-7B95-2F95-0375-CF85F660D6B2}"/>
                  </a:ext>
                </a:extLst>
              </p:cNvPr>
              <p:cNvSpPr/>
              <p:nvPr/>
            </p:nvSpPr>
            <p:spPr>
              <a:xfrm>
                <a:off x="1139660" y="3356376"/>
                <a:ext cx="15841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…..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2</m:t>
                      </m:r>
                    </m:oMath>
                  </m:oMathPara>
                </a14:m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01BBA471-7B95-2F95-0375-CF85F660D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60" y="3356376"/>
                <a:ext cx="1584176" cy="400110"/>
              </a:xfrm>
              <a:prstGeom prst="rect">
                <a:avLst/>
              </a:prstGeom>
              <a:blipFill>
                <a:blip r:embed="rId10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39C4748-E0AA-1A61-11BA-087D33D0C703}"/>
              </a:ext>
            </a:extLst>
          </p:cNvPr>
          <p:cNvSpPr txBox="1"/>
          <p:nvPr/>
        </p:nvSpPr>
        <p:spPr>
          <a:xfrm>
            <a:off x="168629" y="1529516"/>
            <a:ext cx="34266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نستثني القيم التي تجعل ما تحت الجذر مقدار سالب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CC72882-CF47-8F76-3EE1-FF85110F447D}"/>
              </a:ext>
            </a:extLst>
          </p:cNvPr>
          <p:cNvSpPr/>
          <p:nvPr/>
        </p:nvSpPr>
        <p:spPr>
          <a:xfrm>
            <a:off x="4833193" y="3122718"/>
            <a:ext cx="2192428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53671D9-E6AC-D33C-7A5B-E4F63905F302}"/>
              </a:ext>
            </a:extLst>
          </p:cNvPr>
          <p:cNvSpPr/>
          <p:nvPr/>
        </p:nvSpPr>
        <p:spPr>
          <a:xfrm>
            <a:off x="7019043" y="3146846"/>
            <a:ext cx="907226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185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8" grpId="0"/>
      <p:bldP spid="19" grpId="0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EF3F605-6B2E-2A89-CE76-F68A0101A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21" y="819372"/>
            <a:ext cx="6480000" cy="1386947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DBD5057-DDD3-6CE3-34A6-27822FD2E0F8}"/>
              </a:ext>
            </a:extLst>
          </p:cNvPr>
          <p:cNvSpPr/>
          <p:nvPr/>
        </p:nvSpPr>
        <p:spPr>
          <a:xfrm>
            <a:off x="623118" y="1659180"/>
            <a:ext cx="3328647" cy="2873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9857535-42B6-E5F2-4BD0-2D6285C53D34}"/>
              </a:ext>
            </a:extLst>
          </p:cNvPr>
          <p:cNvSpPr txBox="1"/>
          <p:nvPr/>
        </p:nvSpPr>
        <p:spPr>
          <a:xfrm>
            <a:off x="7659577" y="3429000"/>
            <a:ext cx="1296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مجال الدالة: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AAAA9AB9-B7A9-6607-24F4-E2318C6A60DC}"/>
                  </a:ext>
                </a:extLst>
              </p:cNvPr>
              <p:cNvSpPr txBox="1"/>
              <p:nvPr/>
            </p:nvSpPr>
            <p:spPr>
              <a:xfrm>
                <a:off x="4788024" y="3429000"/>
                <a:ext cx="30963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|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&gt;−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,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</a:t>
                </a:r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AAAA9AB9-B7A9-6607-24F4-E2318C6A6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429000"/>
                <a:ext cx="3096344" cy="400110"/>
              </a:xfrm>
              <a:prstGeom prst="rect">
                <a:avLst/>
              </a:prstGeom>
              <a:blipFill>
                <a:blip r:embed="rId3"/>
                <a:stretch>
                  <a:fillRect t="-9231" r="-4528" b="-2615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00C07F82-A5C0-C80E-0104-7E4CE7E3026F}"/>
                  </a:ext>
                </a:extLst>
              </p:cNvPr>
              <p:cNvSpPr/>
              <p:nvPr/>
            </p:nvSpPr>
            <p:spPr>
              <a:xfrm>
                <a:off x="1339247" y="2646017"/>
                <a:ext cx="188408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00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6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0</m:t>
                      </m:r>
                    </m:oMath>
                  </m:oMathPara>
                </a14:m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00C07F82-A5C0-C80E-0104-7E4CE7E30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247" y="2646017"/>
                <a:ext cx="1884082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6E490B3C-AF2E-251D-3246-F5D603E57162}"/>
                  </a:ext>
                </a:extLst>
              </p:cNvPr>
              <p:cNvSpPr/>
              <p:nvPr/>
            </p:nvSpPr>
            <p:spPr>
              <a:xfrm>
                <a:off x="1230179" y="3313731"/>
                <a:ext cx="2210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00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&gt;−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6</m:t>
                      </m:r>
                    </m:oMath>
                  </m:oMathPara>
                </a14:m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6E490B3C-AF2E-251D-3246-F5D603E57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179" y="3313731"/>
                <a:ext cx="2210378" cy="400110"/>
              </a:xfrm>
              <a:prstGeom prst="rect">
                <a:avLst/>
              </a:prstGeom>
              <a:blipFill>
                <a:blip r:embed="rId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1B77513D-F170-282D-1614-C0B7E160A71B}"/>
                  </a:ext>
                </a:extLst>
              </p:cNvPr>
              <p:cNvSpPr/>
              <p:nvPr/>
            </p:nvSpPr>
            <p:spPr>
              <a:xfrm>
                <a:off x="1230179" y="3960592"/>
                <a:ext cx="2210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&gt;−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3</m:t>
                      </m:r>
                    </m:oMath>
                  </m:oMathPara>
                </a14:m>
                <a:endParaRPr lang="ar-SA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1B77513D-F170-282D-1614-C0B7E160A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179" y="3960592"/>
                <a:ext cx="2210378" cy="400110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61EECCC-A2C9-B198-7CBC-F1E5C4155CC7}"/>
              </a:ext>
            </a:extLst>
          </p:cNvPr>
          <p:cNvSpPr txBox="1"/>
          <p:nvPr/>
        </p:nvSpPr>
        <p:spPr>
          <a:xfrm>
            <a:off x="731855" y="1789413"/>
            <a:ext cx="3207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نستثني القيم التي تجعل المقام يساوي صفر وما تحت الجذر مقدار سالب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8F1E9CE-7990-FB43-0056-187D28D253D0}"/>
              </a:ext>
            </a:extLst>
          </p:cNvPr>
          <p:cNvSpPr/>
          <p:nvPr/>
        </p:nvSpPr>
        <p:spPr>
          <a:xfrm>
            <a:off x="5791035" y="3453161"/>
            <a:ext cx="868181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8AB90AC-99D2-876F-A8A6-B6EDCB3ACB67}"/>
              </a:ext>
            </a:extLst>
          </p:cNvPr>
          <p:cNvSpPr/>
          <p:nvPr/>
        </p:nvSpPr>
        <p:spPr>
          <a:xfrm>
            <a:off x="6645524" y="3464849"/>
            <a:ext cx="868180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139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5" grpId="0"/>
      <p:bldP spid="7" grpId="0"/>
      <p:bldP spid="8" grpId="0"/>
      <p:bldP spid="11" grpId="0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59D891D2-AE8E-064D-A0BE-25858211F3D4}"/>
              </a:ext>
            </a:extLst>
          </p:cNvPr>
          <p:cNvCxnSpPr/>
          <p:nvPr/>
        </p:nvCxnSpPr>
        <p:spPr>
          <a:xfrm flipV="1">
            <a:off x="4211960" y="3284984"/>
            <a:ext cx="0" cy="252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38F7C4BA-D78B-7702-0CDF-9463670DEE33}"/>
                  </a:ext>
                </a:extLst>
              </p:cNvPr>
              <p:cNvSpPr txBox="1"/>
              <p:nvPr/>
            </p:nvSpPr>
            <p:spPr>
              <a:xfrm>
                <a:off x="4427983" y="4221088"/>
                <a:ext cx="27414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h</m:t>
                      </m:r>
                      <m:d>
                        <m:dPr>
                          <m:ctrlPr>
                            <a:rPr lang="ar-SA" sz="240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67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132</m:t>
                      </m:r>
                    </m:oMath>
                  </m:oMathPara>
                </a14:m>
                <a:endParaRPr lang="ar-SA" sz="2400" i="1" dirty="0"/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38F7C4BA-D78B-7702-0CDF-9463670DE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3" y="4221088"/>
                <a:ext cx="274143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FEA7C8D8-4B05-AA56-04ED-155EB18FCCFA}"/>
                  </a:ext>
                </a:extLst>
              </p:cNvPr>
              <p:cNvSpPr txBox="1"/>
              <p:nvPr/>
            </p:nvSpPr>
            <p:spPr>
              <a:xfrm>
                <a:off x="5148063" y="5013176"/>
                <a:ext cx="2591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3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67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132</m:t>
                      </m:r>
                    </m:oMath>
                  </m:oMathPara>
                </a14:m>
                <a:endParaRPr lang="ar-SA" sz="2400" i="1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FEA7C8D8-4B05-AA56-04ED-155EB18FC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3" y="5013176"/>
                <a:ext cx="259120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C1E9C06B-020B-88B0-DEB0-3B2B72353DE7}"/>
                  </a:ext>
                </a:extLst>
              </p:cNvPr>
              <p:cNvSpPr txBox="1"/>
              <p:nvPr/>
            </p:nvSpPr>
            <p:spPr>
              <a:xfrm>
                <a:off x="35496" y="4221088"/>
                <a:ext cx="41044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h</m:t>
                      </m:r>
                      <m:d>
                        <m:dPr>
                          <m:ctrlPr>
                            <a:rPr lang="ar-SA" sz="240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72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66</m:t>
                      </m:r>
                    </m:oMath>
                  </m:oMathPara>
                </a14:m>
                <a:endParaRPr lang="ar-SA" sz="2400" i="1" dirty="0"/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C1E9C06B-020B-88B0-DEB0-3B2B72353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221088"/>
                <a:ext cx="410445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7F82B88A-5274-3570-EF42-9BBB7F554CC2}"/>
                  </a:ext>
                </a:extLst>
              </p:cNvPr>
              <p:cNvSpPr txBox="1"/>
              <p:nvPr/>
            </p:nvSpPr>
            <p:spPr>
              <a:xfrm>
                <a:off x="1115615" y="5013176"/>
                <a:ext cx="30963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72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66</m:t>
                      </m:r>
                    </m:oMath>
                  </m:oMathPara>
                </a14:m>
                <a:endParaRPr lang="ar-SA" sz="2400" i="1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7F82B88A-5274-3570-EF42-9BBB7F554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5" y="5013176"/>
                <a:ext cx="309634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صورة 17">
            <a:extLst>
              <a:ext uri="{FF2B5EF4-FFF2-40B4-BE49-F238E27FC236}">
                <a16:creationId xmlns:a16="http://schemas.microsoft.com/office/drawing/2014/main" id="{4FE8B750-14AA-3239-4A54-2B599C800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48" y="543484"/>
            <a:ext cx="8640000" cy="100912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84D9066-DF75-493F-D9D9-ECEA359C80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752" y="1602185"/>
            <a:ext cx="5040000" cy="135237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E6F1D88-AAEE-BEDA-5E69-07CFA5AEF6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104" y="3283429"/>
            <a:ext cx="2880000" cy="47812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85AF2754-E795-57FE-134F-DF706375D2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752" y="3283429"/>
            <a:ext cx="2880000" cy="444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615D102D-37B5-5E5F-EAF8-DEFEC9832757}"/>
                  </a:ext>
                </a:extLst>
              </p:cNvPr>
              <p:cNvSpPr txBox="1"/>
              <p:nvPr/>
            </p:nvSpPr>
            <p:spPr>
              <a:xfrm>
                <a:off x="5186632" y="5718447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69</m:t>
                      </m:r>
                    </m:oMath>
                  </m:oMathPara>
                </a14:m>
                <a:endParaRPr lang="ar-SA" sz="2400" i="1" dirty="0"/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615D102D-37B5-5E5F-EAF8-DEFEC9832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632" y="5718447"/>
                <a:ext cx="122413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E29203D3-21AB-369A-826A-6BF5A266AB73}"/>
                  </a:ext>
                </a:extLst>
              </p:cNvPr>
              <p:cNvSpPr txBox="1"/>
              <p:nvPr/>
            </p:nvSpPr>
            <p:spPr>
              <a:xfrm>
                <a:off x="1555169" y="5805264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78</m:t>
                      </m:r>
                    </m:oMath>
                  </m:oMathPara>
                </a14:m>
                <a:endParaRPr lang="ar-SA" sz="2400" i="1" dirty="0"/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E29203D3-21AB-369A-826A-6BF5A266A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169" y="5805264"/>
                <a:ext cx="122413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57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A3133-A705-0C67-3E2E-54019EE02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id="{F9B96B2F-D5DB-47D6-41C9-60A51BC9C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68" y="2713055"/>
            <a:ext cx="8640000" cy="1060393"/>
          </a:xfrm>
          <a:prstGeom prst="rect">
            <a:avLst/>
          </a:prstGeom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7842A1-F5BA-ECC4-01CA-D43BB6648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01C2CC8-FAA6-A592-8F21-EAE0FFCB9AB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3FF6E95A-B605-A0F3-238F-03656B61E89F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A9566901-66CA-DBDA-D5DF-CF388BB9BAE9}"/>
                  </a:ext>
                </a:extLst>
              </p:cNvPr>
              <p:cNvSpPr txBox="1"/>
              <p:nvPr/>
            </p:nvSpPr>
            <p:spPr>
              <a:xfrm>
                <a:off x="6948264" y="4221088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𝑣</m:t>
                      </m:r>
                      <m:d>
                        <m:dPr>
                          <m:ctrlPr>
                            <a:rPr lang="ar-SA" sz="240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ar-SA" sz="2400" i="1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A9566901-66CA-DBDA-D5DF-CF388BB9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221088"/>
                <a:ext cx="2160240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2E1F71EF-8D48-64EB-D208-4F206D7F7197}"/>
                  </a:ext>
                </a:extLst>
              </p:cNvPr>
              <p:cNvSpPr txBox="1"/>
              <p:nvPr/>
            </p:nvSpPr>
            <p:spPr>
              <a:xfrm>
                <a:off x="7696487" y="5034151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20</m:t>
                      </m:r>
                    </m:oMath>
                  </m:oMathPara>
                </a14:m>
                <a:endParaRPr lang="ar-SA" sz="2400" i="1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2E1F71EF-8D48-64EB-D208-4F206D7F7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487" y="5034151"/>
                <a:ext cx="122413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C7CDDBB4-307C-5D05-E15A-021245D61922}"/>
                  </a:ext>
                </a:extLst>
              </p:cNvPr>
              <p:cNvSpPr txBox="1"/>
              <p:nvPr/>
            </p:nvSpPr>
            <p:spPr>
              <a:xfrm>
                <a:off x="4427984" y="4221088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𝑣</m:t>
                      </m:r>
                      <m:d>
                        <m:dPr>
                          <m:ctrlPr>
                            <a:rPr lang="ar-SA" sz="240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15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ar-SA" sz="2400" i="1" dirty="0"/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C7CDDBB4-307C-5D05-E15A-021245D61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221088"/>
                <a:ext cx="2160240" cy="461665"/>
              </a:xfrm>
              <a:prstGeom prst="rect">
                <a:avLst/>
              </a:prstGeom>
              <a:blipFill>
                <a:blip r:embed="rId5"/>
                <a:stretch>
                  <a:fillRect r="-1127" b="-1973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5CB5ADD2-F1F1-BEE6-7D6D-143E018726D7}"/>
                  </a:ext>
                </a:extLst>
              </p:cNvPr>
              <p:cNvSpPr txBox="1"/>
              <p:nvPr/>
            </p:nvSpPr>
            <p:spPr>
              <a:xfrm>
                <a:off x="5148064" y="5013176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60</m:t>
                      </m:r>
                    </m:oMath>
                  </m:oMathPara>
                </a14:m>
                <a:endParaRPr lang="ar-SA" sz="2400" i="1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5CB5ADD2-F1F1-BEE6-7D6D-143E01872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013176"/>
                <a:ext cx="12241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D291B54D-87FF-B58B-59FE-249E19CC0E7F}"/>
                  </a:ext>
                </a:extLst>
              </p:cNvPr>
              <p:cNvSpPr txBox="1"/>
              <p:nvPr/>
            </p:nvSpPr>
            <p:spPr>
              <a:xfrm>
                <a:off x="35496" y="4221088"/>
                <a:ext cx="41044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𝑣</m:t>
                      </m:r>
                      <m:d>
                        <m:dPr>
                          <m:ctrlPr>
                            <a:rPr lang="ar-SA" sz="240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245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6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245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1500</m:t>
                      </m:r>
                    </m:oMath>
                  </m:oMathPara>
                </a14:m>
                <a:endParaRPr lang="ar-SA" sz="2400" i="1" dirty="0"/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D291B54D-87FF-B58B-59FE-249E19CC0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221088"/>
                <a:ext cx="410445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BB3E232C-5555-2AB2-EA01-2C796D748DD5}"/>
                  </a:ext>
                </a:extLst>
              </p:cNvPr>
              <p:cNvSpPr txBox="1"/>
              <p:nvPr/>
            </p:nvSpPr>
            <p:spPr>
              <a:xfrm>
                <a:off x="1115616" y="5013176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30</m:t>
                      </m:r>
                    </m:oMath>
                  </m:oMathPara>
                </a14:m>
                <a:endParaRPr lang="ar-SA" sz="2400" i="1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BB3E232C-5555-2AB2-EA01-2C796D748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013176"/>
                <a:ext cx="122413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صورة 18">
            <a:extLst>
              <a:ext uri="{FF2B5EF4-FFF2-40B4-BE49-F238E27FC236}">
                <a16:creationId xmlns:a16="http://schemas.microsoft.com/office/drawing/2014/main" id="{6F1FDE55-1F26-6FAF-9199-12D8804DED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205" y="568667"/>
            <a:ext cx="8640000" cy="125617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BEDC4663-0484-B07A-3ED2-4EBF50420D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2000" y="1616329"/>
            <a:ext cx="4320000" cy="1041534"/>
          </a:xfrm>
          <a:prstGeom prst="rect">
            <a:avLst/>
          </a:prstGeom>
        </p:spPr>
      </p:pic>
      <p:cxnSp>
        <p:nvCxnSpPr>
          <p:cNvPr id="2" name="رابط مستقيم 1">
            <a:extLst>
              <a:ext uri="{FF2B5EF4-FFF2-40B4-BE49-F238E27FC236}">
                <a16:creationId xmlns:a16="http://schemas.microsoft.com/office/drawing/2014/main" id="{52D66F65-7C39-BE0A-401E-8BC73D424A15}"/>
              </a:ext>
            </a:extLst>
          </p:cNvPr>
          <p:cNvCxnSpPr/>
          <p:nvPr/>
        </p:nvCxnSpPr>
        <p:spPr>
          <a:xfrm flipV="1">
            <a:off x="6832306" y="3335576"/>
            <a:ext cx="0" cy="216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9FF2D103-1296-2526-BB61-F027686A2E73}"/>
              </a:ext>
            </a:extLst>
          </p:cNvPr>
          <p:cNvCxnSpPr/>
          <p:nvPr/>
        </p:nvCxnSpPr>
        <p:spPr>
          <a:xfrm flipV="1">
            <a:off x="4042723" y="3335576"/>
            <a:ext cx="0" cy="216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0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/>
              <a:t>قناة: احمد الفديد (رياضيات) باليوتيوب</a:t>
            </a:r>
          </a:p>
        </p:txBody>
      </p:sp>
      <p:sp>
        <p:nvSpPr>
          <p:cNvPr id="2" name="عنوان فرعي 2">
            <a:extLst>
              <a:ext uri="{FF2B5EF4-FFF2-40B4-BE49-F238E27FC236}">
                <a16:creationId xmlns:a16="http://schemas.microsoft.com/office/drawing/2014/main" id="{C488676A-1975-5AE2-B998-F8031652F438}"/>
              </a:ext>
            </a:extLst>
          </p:cNvPr>
          <p:cNvSpPr txBox="1">
            <a:spLocks/>
          </p:cNvSpPr>
          <p:nvPr/>
        </p:nvSpPr>
        <p:spPr>
          <a:xfrm>
            <a:off x="0" y="492238"/>
            <a:ext cx="9144000" cy="5705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/>
              <a:t>انتهى الدرس</a:t>
            </a:r>
          </a:p>
          <a:p>
            <a:endParaRPr lang="ar-SA" dirty="0"/>
          </a:p>
          <a:p>
            <a:r>
              <a:rPr lang="ar-SA" dirty="0"/>
              <a:t>لا تنسونا من صالح دعواتكم</a:t>
            </a:r>
          </a:p>
          <a:p>
            <a:endParaRPr lang="ar-SA" dirty="0"/>
          </a:p>
          <a:p>
            <a:r>
              <a:rPr lang="ar-SA" dirty="0"/>
              <a:t>اخوكم ,, احمد الفديد – المملكة العربية السعودية – محافظة رفحاء</a:t>
            </a:r>
          </a:p>
          <a:p>
            <a:r>
              <a:rPr lang="ar-SA" dirty="0"/>
              <a:t>تويتر </a:t>
            </a:r>
            <a:r>
              <a:rPr lang="en-US" dirty="0"/>
              <a:t>abosara286</a:t>
            </a:r>
          </a:p>
          <a:p>
            <a:r>
              <a:rPr lang="ar-SA" dirty="0"/>
              <a:t>سناب </a:t>
            </a:r>
            <a:r>
              <a:rPr lang="en-US" dirty="0"/>
              <a:t>MATH3355</a:t>
            </a:r>
          </a:p>
          <a:p>
            <a:r>
              <a:rPr lang="ar-SA" dirty="0"/>
              <a:t>تيك توك </a:t>
            </a:r>
            <a:r>
              <a:rPr lang="en-US" dirty="0"/>
              <a:t>abosara0286</a:t>
            </a:r>
          </a:p>
          <a:p>
            <a:r>
              <a:rPr lang="ar-SA" dirty="0"/>
              <a:t>جيميل: </a:t>
            </a:r>
            <a:r>
              <a:rPr lang="en-US" dirty="0"/>
              <a:t>abosara0286@gmail.com</a:t>
            </a:r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4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1CB58653-B1BB-E14B-4B18-7EA2272A0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913" y="721482"/>
            <a:ext cx="3960000" cy="283757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FBC03AB-98B8-1C05-4D03-388132681A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9913" y="713401"/>
            <a:ext cx="3960000" cy="284566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9B58AC41-9BB6-432F-A89F-2E7B6B44C70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9913" y="734109"/>
            <a:ext cx="3960000" cy="2836640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4BC97269-7862-7E71-0F5D-63F8CBB24EB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9913" y="710733"/>
            <a:ext cx="3960000" cy="285825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E86C7466-66D4-9FFD-C4C3-5B0F83AA83C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9913" y="735895"/>
            <a:ext cx="3960000" cy="2833068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A1AC10B4-7DEE-1408-FF14-BE02BC55695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49913" y="732345"/>
            <a:ext cx="3960000" cy="2828571"/>
          </a:xfrm>
          <a:prstGeom prst="rect">
            <a:avLst/>
          </a:prstGeom>
        </p:spPr>
      </p:pic>
      <p:pic>
        <p:nvPicPr>
          <p:cNvPr id="34" name="Picture 2" descr="graph">
            <a:extLst>
              <a:ext uri="{FF2B5EF4-FFF2-40B4-BE49-F238E27FC236}">
                <a16:creationId xmlns:a16="http://schemas.microsoft.com/office/drawing/2014/main" id="{2DD30202-9434-D024-5B2E-D037480B0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45" y="3929793"/>
            <a:ext cx="6480000" cy="6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ستطيل 34">
            <a:extLst>
              <a:ext uri="{FF2B5EF4-FFF2-40B4-BE49-F238E27FC236}">
                <a16:creationId xmlns:a16="http://schemas.microsoft.com/office/drawing/2014/main" id="{AF02B2BE-90F8-4343-2FC9-4C23D167A727}"/>
              </a:ext>
            </a:extLst>
          </p:cNvPr>
          <p:cNvSpPr/>
          <p:nvPr/>
        </p:nvSpPr>
        <p:spPr>
          <a:xfrm>
            <a:off x="5342732" y="3995117"/>
            <a:ext cx="2932114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QA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67DE0C7B-9F29-7499-27A6-0B5448451A9D}"/>
              </a:ext>
            </a:extLst>
          </p:cNvPr>
          <p:cNvSpPr/>
          <p:nvPr/>
        </p:nvSpPr>
        <p:spPr>
          <a:xfrm>
            <a:off x="4949594" y="3856691"/>
            <a:ext cx="3325251" cy="9249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QA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67E92FBC-99E1-A9EF-5A7F-CBC653A3EBE6}"/>
              </a:ext>
            </a:extLst>
          </p:cNvPr>
          <p:cNvSpPr/>
          <p:nvPr/>
        </p:nvSpPr>
        <p:spPr>
          <a:xfrm>
            <a:off x="1794845" y="3708030"/>
            <a:ext cx="6480000" cy="119008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QA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3D0278A9-199E-9778-0416-1E0F41D788CB}"/>
              </a:ext>
            </a:extLst>
          </p:cNvPr>
          <p:cNvSpPr txBox="1"/>
          <p:nvPr/>
        </p:nvSpPr>
        <p:spPr>
          <a:xfrm>
            <a:off x="6479875" y="5098092"/>
            <a:ext cx="175240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pPr algn="r" rtl="1"/>
            <a:r>
              <a:rPr lang="ar-QA" sz="2000" dirty="0">
                <a:latin typeface="Arial" panose="020B0604020202020204" pitchFamily="34" charset="0"/>
                <a:cs typeface="Arial" panose="020B0604020202020204" pitchFamily="34" charset="0"/>
              </a:rPr>
              <a:t>الأعداد الطبيعية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82EF92A-80A6-16BA-C3EC-99D5693528D4}"/>
              </a:ext>
            </a:extLst>
          </p:cNvPr>
          <p:cNvSpPr txBox="1"/>
          <p:nvPr/>
        </p:nvSpPr>
        <p:spPr>
          <a:xfrm>
            <a:off x="4313357" y="5098092"/>
            <a:ext cx="15392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pPr algn="r" rtl="1"/>
            <a:r>
              <a:rPr lang="ar-QA" sz="2000" dirty="0">
                <a:latin typeface="Arial" panose="020B0604020202020204" pitchFamily="34" charset="0"/>
                <a:cs typeface="Arial" panose="020B0604020202020204" pitchFamily="34" charset="0"/>
              </a:rPr>
              <a:t>الأعداد الكلية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4435665-09FC-6998-BCEE-7C2C4FFB9634}"/>
              </a:ext>
            </a:extLst>
          </p:cNvPr>
          <p:cNvSpPr txBox="1"/>
          <p:nvPr/>
        </p:nvSpPr>
        <p:spPr>
          <a:xfrm>
            <a:off x="1896771" y="5098092"/>
            <a:ext cx="1789272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1">
            <a:spAutoFit/>
          </a:bodyPr>
          <a:lstStyle/>
          <a:p>
            <a:pPr algn="r" rtl="1"/>
            <a:r>
              <a:rPr lang="ar-QA" sz="2000" dirty="0">
                <a:latin typeface="Arial" panose="020B0604020202020204" pitchFamily="34" charset="0"/>
                <a:cs typeface="Arial" panose="020B0604020202020204" pitchFamily="34" charset="0"/>
              </a:rPr>
              <a:t>الأعداد الصحيحة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558CDA8A-54EC-E99E-83EF-BB731DB551B0}"/>
              </a:ext>
            </a:extLst>
          </p:cNvPr>
          <p:cNvSpPr txBox="1"/>
          <p:nvPr/>
        </p:nvSpPr>
        <p:spPr>
          <a:xfrm>
            <a:off x="938668" y="5662240"/>
            <a:ext cx="3242300" cy="648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 anchor="ctr" anchorCtr="0">
            <a:spAutoFit/>
          </a:bodyPr>
          <a:lstStyle/>
          <a:p>
            <a:pPr algn="r" rtl="1"/>
            <a:r>
              <a:rPr lang="ar-QA" sz="2000" dirty="0">
                <a:latin typeface="Arial" panose="020B0604020202020204" pitchFamily="34" charset="0"/>
                <a:cs typeface="Arial" panose="020B0604020202020204" pitchFamily="34" charset="0"/>
              </a:rPr>
              <a:t>الأعداد النسبية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C17D0EDF-8F6E-7B8D-DFB9-2007078526D5}"/>
                  </a:ext>
                </a:extLst>
              </p:cNvPr>
              <p:cNvSpPr/>
              <p:nvPr/>
            </p:nvSpPr>
            <p:spPr>
              <a:xfrm>
                <a:off x="814877" y="5662425"/>
                <a:ext cx="1882603" cy="611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,  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ar-Q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C17D0EDF-8F6E-7B8D-DFB9-200707852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5662425"/>
                <a:ext cx="1882603" cy="6117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مربع نص 44">
            <a:extLst>
              <a:ext uri="{FF2B5EF4-FFF2-40B4-BE49-F238E27FC236}">
                <a16:creationId xmlns:a16="http://schemas.microsoft.com/office/drawing/2014/main" id="{B6B2BD62-473E-08F9-C335-5B001A1F79D8}"/>
              </a:ext>
            </a:extLst>
          </p:cNvPr>
          <p:cNvSpPr txBox="1"/>
          <p:nvPr/>
        </p:nvSpPr>
        <p:spPr>
          <a:xfrm>
            <a:off x="4630124" y="5722151"/>
            <a:ext cx="4335722" cy="540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 anchor="ctr" anchorCtr="0">
            <a:spAutoFit/>
          </a:bodyPr>
          <a:lstStyle/>
          <a:p>
            <a:pPr algn="r" rtl="1"/>
            <a:r>
              <a:rPr lang="ar-QA" sz="2000" dirty="0">
                <a:latin typeface="Arial" panose="020B0604020202020204" pitchFamily="34" charset="0"/>
                <a:cs typeface="Arial" panose="020B0604020202020204" pitchFamily="34" charset="0"/>
              </a:rPr>
              <a:t>الأعداد غير النسبية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endParaRPr lang="ar-QA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ستطيل 45">
                <a:extLst>
                  <a:ext uri="{FF2B5EF4-FFF2-40B4-BE49-F238E27FC236}">
                    <a16:creationId xmlns:a16="http://schemas.microsoft.com/office/drawing/2014/main" id="{43809C90-A445-CFFE-206E-E3B659BC2C8C}"/>
                  </a:ext>
                </a:extLst>
              </p:cNvPr>
              <p:cNvSpPr/>
              <p:nvPr/>
            </p:nvSpPr>
            <p:spPr>
              <a:xfrm>
                <a:off x="4630124" y="5779771"/>
                <a:ext cx="2531991" cy="40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17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2548374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</m:oMath>
                  </m:oMathPara>
                </a14:m>
                <a:endParaRPr lang="ar-Q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مستطيل 45">
                <a:extLst>
                  <a:ext uri="{FF2B5EF4-FFF2-40B4-BE49-F238E27FC236}">
                    <a16:creationId xmlns:a16="http://schemas.microsoft.com/office/drawing/2014/main" id="{43809C90-A445-CFFE-206E-E3B659BC2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124" y="5779771"/>
                <a:ext cx="2531991" cy="4019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صورة 47">
            <a:extLst>
              <a:ext uri="{FF2B5EF4-FFF2-40B4-BE49-F238E27FC236}">
                <a16:creationId xmlns:a16="http://schemas.microsoft.com/office/drawing/2014/main" id="{C352A946-E837-C812-0AEB-D57C5B8C4B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315" y="442638"/>
            <a:ext cx="1251467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234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4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5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-313929" y="648445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E94C45B-D361-FE4A-3BE4-2ACAA76C2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53" y="979781"/>
            <a:ext cx="7200000" cy="30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351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61E3C9B-CFAE-8410-F096-978F12971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601662"/>
            <a:ext cx="8640000" cy="1785387"/>
          </a:xfrm>
          <a:prstGeom prst="rect">
            <a:avLst/>
          </a:prstGeom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2C9E79B8-7BBE-3162-0B91-0972CBDF01E2}"/>
              </a:ext>
            </a:extLst>
          </p:cNvPr>
          <p:cNvCxnSpPr/>
          <p:nvPr/>
        </p:nvCxnSpPr>
        <p:spPr>
          <a:xfrm flipV="1">
            <a:off x="6175366" y="2029283"/>
            <a:ext cx="0" cy="216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AD19BB4-C7BA-EF0E-3171-B66FF1A7D671}"/>
              </a:ext>
            </a:extLst>
          </p:cNvPr>
          <p:cNvCxnSpPr/>
          <p:nvPr/>
        </p:nvCxnSpPr>
        <p:spPr>
          <a:xfrm flipV="1">
            <a:off x="3419871" y="2065242"/>
            <a:ext cx="0" cy="216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E7D69A22-188F-AE84-931A-9FBE1F76690E}"/>
                  </a:ext>
                </a:extLst>
              </p:cNvPr>
              <p:cNvSpPr txBox="1"/>
              <p:nvPr/>
            </p:nvSpPr>
            <p:spPr>
              <a:xfrm>
                <a:off x="6175365" y="2844212"/>
                <a:ext cx="27234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|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8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E7D69A22-188F-AE84-931A-9FBE1F766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365" y="2844212"/>
                <a:ext cx="2723480" cy="461665"/>
              </a:xfrm>
              <a:prstGeom prst="rect">
                <a:avLst/>
              </a:prstGeom>
              <a:blipFill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8953328E-CDEA-85A2-E93A-0EFF59D6B33B}"/>
                  </a:ext>
                </a:extLst>
              </p:cNvPr>
              <p:cNvSpPr txBox="1"/>
              <p:nvPr/>
            </p:nvSpPr>
            <p:spPr>
              <a:xfrm>
                <a:off x="3563888" y="2844212"/>
                <a:ext cx="25191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|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ar-SA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ar-SA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8953328E-CDEA-85A2-E93A-0EFF59D6B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844212"/>
                <a:ext cx="2519103" cy="461665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83202C88-B2F3-FB82-6312-6C80B222F350}"/>
                  </a:ext>
                </a:extLst>
              </p:cNvPr>
              <p:cNvSpPr txBox="1"/>
              <p:nvPr/>
            </p:nvSpPr>
            <p:spPr>
              <a:xfrm>
                <a:off x="-72948" y="2844212"/>
                <a:ext cx="34928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|−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  <m:r>
                            <a:rPr lang="ar-SA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&lt;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ar-SA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&lt;</m:t>
                          </m:r>
                          <m:r>
                            <a:rPr lang="ar-S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ar-SA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83202C88-B2F3-FB82-6312-6C80B222F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948" y="2844212"/>
                <a:ext cx="3492819" cy="461665"/>
              </a:xfrm>
              <a:prstGeom prst="rect">
                <a:avLst/>
              </a:prstGeom>
              <a:blipFill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ستطيل 1">
            <a:extLst>
              <a:ext uri="{FF2B5EF4-FFF2-40B4-BE49-F238E27FC236}">
                <a16:creationId xmlns:a16="http://schemas.microsoft.com/office/drawing/2014/main" id="{BFE127D7-B5F9-B887-ADF5-B30351618752}"/>
              </a:ext>
            </a:extLst>
          </p:cNvPr>
          <p:cNvSpPr/>
          <p:nvPr/>
        </p:nvSpPr>
        <p:spPr>
          <a:xfrm>
            <a:off x="6839743" y="2911561"/>
            <a:ext cx="800131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51F4E-FE36-9ECD-E9F5-7DE86BB3D280}"/>
              </a:ext>
            </a:extLst>
          </p:cNvPr>
          <p:cNvSpPr/>
          <p:nvPr/>
        </p:nvSpPr>
        <p:spPr>
          <a:xfrm>
            <a:off x="7672144" y="2928326"/>
            <a:ext cx="902011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90A1BC4-E371-DE26-41F8-64E4C2C19303}"/>
              </a:ext>
            </a:extLst>
          </p:cNvPr>
          <p:cNvSpPr/>
          <p:nvPr/>
        </p:nvSpPr>
        <p:spPr>
          <a:xfrm>
            <a:off x="4150411" y="2913848"/>
            <a:ext cx="825774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1C529EE-2CAA-F46E-259B-6446ECC135AD}"/>
              </a:ext>
            </a:extLst>
          </p:cNvPr>
          <p:cNvSpPr/>
          <p:nvPr/>
        </p:nvSpPr>
        <p:spPr>
          <a:xfrm>
            <a:off x="4952841" y="2911561"/>
            <a:ext cx="897834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A90AA95-E6C0-A60D-3406-EA6A3A60E5ED}"/>
              </a:ext>
            </a:extLst>
          </p:cNvPr>
          <p:cNvSpPr/>
          <p:nvPr/>
        </p:nvSpPr>
        <p:spPr>
          <a:xfrm>
            <a:off x="556592" y="2934412"/>
            <a:ext cx="1664095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31D78F66-1935-7EB9-4C89-3D5B08129960}"/>
              </a:ext>
            </a:extLst>
          </p:cNvPr>
          <p:cNvSpPr/>
          <p:nvPr/>
        </p:nvSpPr>
        <p:spPr>
          <a:xfrm>
            <a:off x="2234120" y="2928326"/>
            <a:ext cx="933965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27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" grpId="0" animBg="1"/>
      <p:bldP spid="8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D7C5BA2B-36B5-3902-B518-698C54825E55}"/>
                  </a:ext>
                </a:extLst>
              </p:cNvPr>
              <p:cNvSpPr txBox="1"/>
              <p:nvPr/>
            </p:nvSpPr>
            <p:spPr>
              <a:xfrm>
                <a:off x="6225608" y="2844212"/>
                <a:ext cx="25083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|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D7C5BA2B-36B5-3902-B518-698C54825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608" y="2844212"/>
                <a:ext cx="2508383" cy="461665"/>
              </a:xfrm>
              <a:prstGeom prst="rect">
                <a:avLst/>
              </a:prstGeom>
              <a:blipFill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3B4F9777-A760-C50D-128F-B73A7827E92D}"/>
                  </a:ext>
                </a:extLst>
              </p:cNvPr>
              <p:cNvSpPr txBox="1"/>
              <p:nvPr/>
            </p:nvSpPr>
            <p:spPr>
              <a:xfrm>
                <a:off x="3325751" y="2844212"/>
                <a:ext cx="27975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|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ar-S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ar-SA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3B4F9777-A760-C50D-128F-B73A7827E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751" y="2844212"/>
                <a:ext cx="2797563" cy="461665"/>
              </a:xfrm>
              <a:prstGeom prst="rect">
                <a:avLst/>
              </a:prstGeom>
              <a:blipFill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7D4A5A7-CA0D-18B6-EDE8-04313662258F}"/>
                  </a:ext>
                </a:extLst>
              </p:cNvPr>
              <p:cNvSpPr txBox="1"/>
              <p:nvPr/>
            </p:nvSpPr>
            <p:spPr>
              <a:xfrm>
                <a:off x="-212094" y="2844212"/>
                <a:ext cx="37239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|−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  <m:r>
                            <a:rPr lang="ar-S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ar-S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ar-SA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7D4A5A7-CA0D-18B6-EDE8-043136622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094" y="2844212"/>
                <a:ext cx="3723917" cy="461665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صورة 8">
            <a:extLst>
              <a:ext uri="{FF2B5EF4-FFF2-40B4-BE49-F238E27FC236}">
                <a16:creationId xmlns:a16="http://schemas.microsoft.com/office/drawing/2014/main" id="{97CED730-C7F9-E4C7-8D06-A4CFD30D9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695" y="567998"/>
            <a:ext cx="8640000" cy="1647129"/>
          </a:xfrm>
          <a:prstGeom prst="rect">
            <a:avLst/>
          </a:prstGeom>
        </p:spPr>
      </p:pic>
      <p:cxnSp>
        <p:nvCxnSpPr>
          <p:cNvPr id="2" name="رابط مستقيم 1">
            <a:extLst>
              <a:ext uri="{FF2B5EF4-FFF2-40B4-BE49-F238E27FC236}">
                <a16:creationId xmlns:a16="http://schemas.microsoft.com/office/drawing/2014/main" id="{613090C1-89CC-82D6-F9BC-A469152792F9}"/>
              </a:ext>
            </a:extLst>
          </p:cNvPr>
          <p:cNvCxnSpPr/>
          <p:nvPr/>
        </p:nvCxnSpPr>
        <p:spPr>
          <a:xfrm flipV="1">
            <a:off x="6123314" y="1764092"/>
            <a:ext cx="0" cy="216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4C9F107-83D8-F71B-88A1-E6DDF7A8E8AD}"/>
              </a:ext>
            </a:extLst>
          </p:cNvPr>
          <p:cNvCxnSpPr/>
          <p:nvPr/>
        </p:nvCxnSpPr>
        <p:spPr>
          <a:xfrm flipV="1">
            <a:off x="3333731" y="1764092"/>
            <a:ext cx="0" cy="216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>
            <a:extLst>
              <a:ext uri="{FF2B5EF4-FFF2-40B4-BE49-F238E27FC236}">
                <a16:creationId xmlns:a16="http://schemas.microsoft.com/office/drawing/2014/main" id="{C862A7FB-06FE-AE6F-305D-557DE99AB929}"/>
              </a:ext>
            </a:extLst>
          </p:cNvPr>
          <p:cNvSpPr/>
          <p:nvPr/>
        </p:nvSpPr>
        <p:spPr>
          <a:xfrm>
            <a:off x="6805798" y="2903846"/>
            <a:ext cx="825774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4AB160B-B7E5-69A5-F199-F3054A48AB3A}"/>
              </a:ext>
            </a:extLst>
          </p:cNvPr>
          <p:cNvSpPr/>
          <p:nvPr/>
        </p:nvSpPr>
        <p:spPr>
          <a:xfrm>
            <a:off x="7624946" y="2903846"/>
            <a:ext cx="896202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15CD263-D95E-F2D8-1282-E05A048DC709}"/>
              </a:ext>
            </a:extLst>
          </p:cNvPr>
          <p:cNvSpPr/>
          <p:nvPr/>
        </p:nvSpPr>
        <p:spPr>
          <a:xfrm>
            <a:off x="3991793" y="2911561"/>
            <a:ext cx="997650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F3B3F56-4838-0FB2-B53B-596A17B78A86}"/>
              </a:ext>
            </a:extLst>
          </p:cNvPr>
          <p:cNvSpPr/>
          <p:nvPr/>
        </p:nvSpPr>
        <p:spPr>
          <a:xfrm>
            <a:off x="4935897" y="2903846"/>
            <a:ext cx="928281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3D38435-F83D-4287-6CF5-4307C6FC7B1D}"/>
              </a:ext>
            </a:extLst>
          </p:cNvPr>
          <p:cNvSpPr/>
          <p:nvPr/>
        </p:nvSpPr>
        <p:spPr>
          <a:xfrm>
            <a:off x="486228" y="2923249"/>
            <a:ext cx="1713631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70236A00-0450-BEDA-915D-1516FE7D8892}"/>
              </a:ext>
            </a:extLst>
          </p:cNvPr>
          <p:cNvSpPr/>
          <p:nvPr/>
        </p:nvSpPr>
        <p:spPr>
          <a:xfrm>
            <a:off x="2146217" y="2903846"/>
            <a:ext cx="997745" cy="39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33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5" grpId="0" animBg="1"/>
      <p:bldP spid="7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graph">
            <a:extLst>
              <a:ext uri="{FF2B5EF4-FFF2-40B4-BE49-F238E27FC236}">
                <a16:creationId xmlns:a16="http://schemas.microsoft.com/office/drawing/2014/main" id="{8A8D03B6-F248-F7E2-D664-52CD6D48C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9" y="3822167"/>
            <a:ext cx="7920000" cy="84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F0A50480-A56C-BCF1-5605-37EFB99158F6}"/>
              </a:ext>
            </a:extLst>
          </p:cNvPr>
          <p:cNvSpPr/>
          <p:nvPr/>
        </p:nvSpPr>
        <p:spPr>
          <a:xfrm>
            <a:off x="2183599" y="4120278"/>
            <a:ext cx="360040" cy="448606"/>
          </a:xfrm>
          <a:prstGeom prst="ellips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3D031583-51C2-38A4-D6A8-A488BC760028}"/>
              </a:ext>
            </a:extLst>
          </p:cNvPr>
          <p:cNvSpPr/>
          <p:nvPr/>
        </p:nvSpPr>
        <p:spPr>
          <a:xfrm>
            <a:off x="4014984" y="4107857"/>
            <a:ext cx="360040" cy="448606"/>
          </a:xfrm>
          <a:prstGeom prst="ellips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CF2A9779-35A4-D24B-4450-12F2554A0950}"/>
              </a:ext>
            </a:extLst>
          </p:cNvPr>
          <p:cNvSpPr/>
          <p:nvPr/>
        </p:nvSpPr>
        <p:spPr>
          <a:xfrm>
            <a:off x="4857258" y="4144477"/>
            <a:ext cx="360040" cy="448606"/>
          </a:xfrm>
          <a:prstGeom prst="ellips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5F7D3F7-5D6B-DF01-344A-3E22FCB63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589" y="877227"/>
            <a:ext cx="6480000" cy="2706735"/>
          </a:xfrm>
          <a:prstGeom prst="rect">
            <a:avLst/>
          </a:prstGeom>
        </p:spPr>
      </p:pic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21ACB0C-B9EC-B387-C752-8799F58384B6}"/>
              </a:ext>
            </a:extLst>
          </p:cNvPr>
          <p:cNvSpPr/>
          <p:nvPr/>
        </p:nvSpPr>
        <p:spPr>
          <a:xfrm>
            <a:off x="3086331" y="4107857"/>
            <a:ext cx="360040" cy="4486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3EF63B8-F320-D52C-0559-60C40CE7718E}"/>
              </a:ext>
            </a:extLst>
          </p:cNvPr>
          <p:cNvSpPr/>
          <p:nvPr/>
        </p:nvSpPr>
        <p:spPr>
          <a:xfrm>
            <a:off x="5362381" y="4143280"/>
            <a:ext cx="360040" cy="4486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1F0F9664-11CF-CD4B-F402-B765F42C508A}"/>
                  </a:ext>
                </a:extLst>
              </p:cNvPr>
              <p:cNvSpPr txBox="1"/>
              <p:nvPr/>
            </p:nvSpPr>
            <p:spPr>
              <a:xfrm>
                <a:off x="4965300" y="5021633"/>
                <a:ext cx="18536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3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&lt;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  <m:r>
                      <a:rPr lang="ar-SA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&lt;</m:t>
                    </m:r>
                    <m:r>
                      <a:rPr lang="ar-SA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2</m:t>
                    </m:r>
                  </m:oMath>
                </a14:m>
                <a:r>
                  <a:rPr lang="ar-SA" sz="1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endParaRPr lang="ar-SA" dirty="0"/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1F0F9664-11CF-CD4B-F402-B765F42C5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300" y="5021633"/>
                <a:ext cx="1853668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199F5447-9BF1-E43C-6A0E-3DA5B04066AA}"/>
                  </a:ext>
                </a:extLst>
              </p:cNvPr>
              <p:cNvSpPr txBox="1"/>
              <p:nvPr/>
            </p:nvSpPr>
            <p:spPr>
              <a:xfrm>
                <a:off x="7061937" y="5004385"/>
                <a:ext cx="17163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5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≤−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1</m:t>
                      </m:r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199F5447-9BF1-E43C-6A0E-3DA5B0406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937" y="5004385"/>
                <a:ext cx="17163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3386898E-0840-B011-7D6F-2B5A41E0616D}"/>
              </a:ext>
            </a:extLst>
          </p:cNvPr>
          <p:cNvSpPr/>
          <p:nvPr/>
        </p:nvSpPr>
        <p:spPr>
          <a:xfrm>
            <a:off x="6245108" y="4108669"/>
            <a:ext cx="360040" cy="4486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A55FE33F-4234-231E-4C9B-31B64672E0CA}"/>
                  </a:ext>
                </a:extLst>
              </p:cNvPr>
              <p:cNvSpPr txBox="1"/>
              <p:nvPr/>
            </p:nvSpPr>
            <p:spPr>
              <a:xfrm>
                <a:off x="3167349" y="5040802"/>
                <a:ext cx="17163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&lt;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4</m:t>
                      </m:r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A55FE33F-4234-231E-4C9B-31B64672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349" y="5040802"/>
                <a:ext cx="17163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09CE2EAD-DA4A-4DA9-E47F-61B8DDD6F9B9}"/>
                  </a:ext>
                </a:extLst>
              </p:cNvPr>
              <p:cNvSpPr txBox="1"/>
              <p:nvPr/>
            </p:nvSpPr>
            <p:spPr>
              <a:xfrm>
                <a:off x="5331030" y="5617819"/>
                <a:ext cx="11222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S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ar-SA" sz="2000" dirty="0"/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09CE2EAD-DA4A-4DA9-E47F-61B8DDD6F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030" y="5617819"/>
                <a:ext cx="112220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8ACE7525-E7A1-FEEC-661B-58B0F443423C}"/>
                  </a:ext>
                </a:extLst>
              </p:cNvPr>
              <p:cNvSpPr txBox="1"/>
              <p:nvPr/>
            </p:nvSpPr>
            <p:spPr>
              <a:xfrm>
                <a:off x="7359014" y="5580663"/>
                <a:ext cx="11222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S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 , −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ar-SA" sz="2000" dirty="0"/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8ACE7525-E7A1-FEEC-661B-58B0F4434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014" y="5580663"/>
                <a:ext cx="112220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8CEA174F-29A6-63FB-E6E9-C8C5EA2C65FE}"/>
                  </a:ext>
                </a:extLst>
              </p:cNvPr>
              <p:cNvSpPr txBox="1"/>
              <p:nvPr/>
            </p:nvSpPr>
            <p:spPr>
              <a:xfrm>
                <a:off x="3419867" y="562645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ar-SA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SA" sz="18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d>
                            <m:dPr>
                              <m:begChr m:val=""/>
                              <m:ctrlPr>
                                <a:rPr lang="ar-SA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SA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ar-SA" sz="1800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8CEA174F-29A6-63FB-E6E9-C8C5EA2C6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67" y="5626454"/>
                <a:ext cx="1008112" cy="369332"/>
              </a:xfrm>
              <a:prstGeom prst="rect">
                <a:avLst/>
              </a:prstGeom>
              <a:blipFill>
                <a:blip r:embed="rId9"/>
                <a:stretch>
                  <a:fillRect l="-21818" t="-124590" r="-41212" b="-19016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558DD37E-1462-5EE5-657A-C6479F5B2EE7}"/>
                  </a:ext>
                </a:extLst>
              </p:cNvPr>
              <p:cNvSpPr txBox="1"/>
              <p:nvPr/>
            </p:nvSpPr>
            <p:spPr>
              <a:xfrm>
                <a:off x="1721383" y="5059856"/>
                <a:ext cx="11064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558DD37E-1462-5EE5-657A-C6479F5B2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83" y="5059856"/>
                <a:ext cx="11064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C6BCBC25-8D40-3D71-D5A9-DCE08BCF3B4C}"/>
                  </a:ext>
                </a:extLst>
              </p:cNvPr>
              <p:cNvSpPr txBox="1"/>
              <p:nvPr/>
            </p:nvSpPr>
            <p:spPr>
              <a:xfrm>
                <a:off x="1795377" y="5632469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ar-SA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SA" sz="18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ar-S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ar-S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SA" sz="1800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C6BCBC25-8D40-3D71-D5A9-DCE08BCF3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377" y="5632469"/>
                <a:ext cx="1008112" cy="369332"/>
              </a:xfrm>
              <a:prstGeom prst="rect">
                <a:avLst/>
              </a:prstGeom>
              <a:blipFill>
                <a:blip r:embed="rId11"/>
                <a:stretch>
                  <a:fillRect l="-25455" t="-124590" b="-19016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E9AC68CA-4664-03E2-0018-8D844138379C}"/>
                  </a:ext>
                </a:extLst>
              </p:cNvPr>
              <p:cNvSpPr txBox="1"/>
              <p:nvPr/>
            </p:nvSpPr>
            <p:spPr>
              <a:xfrm>
                <a:off x="-177812" y="5040802"/>
                <a:ext cx="18536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&lt;</m:t>
                      </m:r>
                      <m:r>
                        <a:rPr lang="ar-S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2</m:t>
                      </m:r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E9AC68CA-4664-03E2-0018-8D8441383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812" y="5040802"/>
                <a:ext cx="185366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1183359F-8CED-3336-839A-7677B70F5D37}"/>
                  </a:ext>
                </a:extLst>
              </p:cNvPr>
              <p:cNvSpPr txBox="1"/>
              <p:nvPr/>
            </p:nvSpPr>
            <p:spPr>
              <a:xfrm>
                <a:off x="340331" y="5617080"/>
                <a:ext cx="11222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S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ar-SA" sz="2000" dirty="0"/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1183359F-8CED-3336-839A-7677B70F5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1" y="5617080"/>
                <a:ext cx="112220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5D627967-EC00-CC9A-9B16-BFBFA2FF14EC}"/>
                  </a:ext>
                </a:extLst>
              </p:cNvPr>
              <p:cNvSpPr txBox="1"/>
              <p:nvPr/>
            </p:nvSpPr>
            <p:spPr>
              <a:xfrm>
                <a:off x="473930" y="3798791"/>
                <a:ext cx="8761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S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5D627967-EC00-CC9A-9B16-BFBFA2FF1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30" y="3798791"/>
                <a:ext cx="87619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2AC90C33-1077-82A5-F7AE-EDE186750C1F}"/>
                  </a:ext>
                </a:extLst>
              </p:cNvPr>
              <p:cNvSpPr txBox="1"/>
              <p:nvPr/>
            </p:nvSpPr>
            <p:spPr>
              <a:xfrm>
                <a:off x="8098047" y="3821361"/>
                <a:ext cx="7036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2AC90C33-1077-82A5-F7AE-EDE186750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047" y="3821361"/>
                <a:ext cx="70365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2DB0EF17-34FD-99A0-0E72-6719878D9589}"/>
              </a:ext>
            </a:extLst>
          </p:cNvPr>
          <p:cNvCxnSpPr>
            <a:cxnSpLocks/>
          </p:cNvCxnSpPr>
          <p:nvPr/>
        </p:nvCxnSpPr>
        <p:spPr>
          <a:xfrm>
            <a:off x="4985990" y="4107857"/>
            <a:ext cx="3276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BEB1A5CF-66BB-F6AB-A31B-C5800EDA902C}"/>
              </a:ext>
            </a:extLst>
          </p:cNvPr>
          <p:cNvCxnSpPr>
            <a:cxnSpLocks/>
          </p:cNvCxnSpPr>
          <p:nvPr/>
        </p:nvCxnSpPr>
        <p:spPr>
          <a:xfrm flipH="1">
            <a:off x="1191391" y="4107026"/>
            <a:ext cx="4356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/>
      <p:bldP spid="14" grpId="0"/>
      <p:bldP spid="15" grpId="0" animBg="1"/>
      <p:bldP spid="15" grpId="1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90BE9A9-FF7E-DF4A-4524-5502B375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66" y="468556"/>
            <a:ext cx="8640000" cy="1853793"/>
          </a:xfrm>
          <a:prstGeom prst="rect">
            <a:avLst/>
          </a:prstGeom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5168453-E53D-4D4F-DBBE-EDAFE4D6F5FD}"/>
                  </a:ext>
                </a:extLst>
              </p:cNvPr>
              <p:cNvSpPr txBox="1"/>
              <p:nvPr/>
            </p:nvSpPr>
            <p:spPr>
              <a:xfrm>
                <a:off x="6940168" y="3027437"/>
                <a:ext cx="14863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ar-S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SA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ar-S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ar-SA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5168453-E53D-4D4F-DBBE-EDAFE4D6F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168" y="3027437"/>
                <a:ext cx="1486371" cy="461665"/>
              </a:xfrm>
              <a:prstGeom prst="rect">
                <a:avLst/>
              </a:prstGeom>
              <a:blipFill>
                <a:blip r:embed="rId3"/>
                <a:stretch>
                  <a:fillRect l="-24590" t="-129333" r="-36066" b="-201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4E17DCC3-EE00-388E-DFC5-0A733A174F63}"/>
                  </a:ext>
                </a:extLst>
              </p:cNvPr>
              <p:cNvSpPr txBox="1"/>
              <p:nvPr/>
            </p:nvSpPr>
            <p:spPr>
              <a:xfrm>
                <a:off x="3778597" y="3056372"/>
                <a:ext cx="17785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ar-S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ar-S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ctrlPr>
                            <a:rPr lang="ar-S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4E17DCC3-EE00-388E-DFC5-0A733A174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97" y="3056372"/>
                <a:ext cx="1778512" cy="461665"/>
              </a:xfrm>
              <a:prstGeom prst="rect">
                <a:avLst/>
              </a:prstGeom>
              <a:blipFill>
                <a:blip r:embed="rId4"/>
                <a:stretch>
                  <a:fillRect l="-15411" t="-127632" r="-29795" b="-19736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DE09FC84-9A94-81A1-3680-CA1FEC06D4A0}"/>
                  </a:ext>
                </a:extLst>
              </p:cNvPr>
              <p:cNvSpPr txBox="1"/>
              <p:nvPr/>
            </p:nvSpPr>
            <p:spPr>
              <a:xfrm>
                <a:off x="0" y="3056373"/>
                <a:ext cx="19761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ar-S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SA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ar-S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400" i="1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ar-SA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DE09FC84-9A94-81A1-3680-CA1FEC06D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6373"/>
                <a:ext cx="1976163" cy="461665"/>
              </a:xfrm>
              <a:prstGeom prst="rect">
                <a:avLst/>
              </a:prstGeom>
              <a:blipFill>
                <a:blip r:embed="rId5"/>
                <a:stretch>
                  <a:fillRect l="-15432" t="-127632" r="-23765" b="-19736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3ACE1573-B344-E9F3-5F6D-66A4133B93B6}"/>
                  </a:ext>
                </a:extLst>
              </p:cNvPr>
              <p:cNvSpPr txBox="1"/>
              <p:nvPr/>
            </p:nvSpPr>
            <p:spPr>
              <a:xfrm>
                <a:off x="2023057" y="3056372"/>
                <a:ext cx="12193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ar-S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ar-S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ar-S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ar-SA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3ACE1573-B344-E9F3-5F6D-66A4133B9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57" y="3056372"/>
                <a:ext cx="1219367" cy="461665"/>
              </a:xfrm>
              <a:prstGeom prst="rect">
                <a:avLst/>
              </a:prstGeom>
              <a:blipFill>
                <a:blip r:embed="rId6"/>
                <a:stretch>
                  <a:fillRect l="-32000" t="-127632" b="-19736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2AC7D08-8D2A-9B69-EFDD-B2A662D8C318}"/>
                  </a:ext>
                </a:extLst>
              </p:cNvPr>
              <p:cNvSpPr txBox="1"/>
              <p:nvPr/>
            </p:nvSpPr>
            <p:spPr>
              <a:xfrm>
                <a:off x="1723627" y="3056372"/>
                <a:ext cx="5040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2AC7D08-8D2A-9B69-EFDD-B2A662D8C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27" y="3056372"/>
                <a:ext cx="50405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رابط مستقيم 1">
            <a:extLst>
              <a:ext uri="{FF2B5EF4-FFF2-40B4-BE49-F238E27FC236}">
                <a16:creationId xmlns:a16="http://schemas.microsoft.com/office/drawing/2014/main" id="{1AB15D0F-7467-1B73-80C9-F6459DF63971}"/>
              </a:ext>
            </a:extLst>
          </p:cNvPr>
          <p:cNvCxnSpPr/>
          <p:nvPr/>
        </p:nvCxnSpPr>
        <p:spPr>
          <a:xfrm flipV="1">
            <a:off x="6222706" y="1876399"/>
            <a:ext cx="0" cy="216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009D1CC2-280D-C31A-B8D5-79DDD22E3C62}"/>
              </a:ext>
            </a:extLst>
          </p:cNvPr>
          <p:cNvCxnSpPr/>
          <p:nvPr/>
        </p:nvCxnSpPr>
        <p:spPr>
          <a:xfrm flipV="1">
            <a:off x="3718045" y="1876399"/>
            <a:ext cx="0" cy="216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78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01EDEF18-477D-8088-5C50-BF35C2B5A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87" y="867577"/>
            <a:ext cx="8640000" cy="894935"/>
          </a:xfrm>
          <a:prstGeom prst="rect">
            <a:avLst/>
          </a:prstGeom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ثالث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الـــدوال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86C02F0B-7B29-90E2-BF98-0AD04D3DA76B}"/>
                  </a:ext>
                </a:extLst>
              </p:cNvPr>
              <p:cNvSpPr txBox="1"/>
              <p:nvPr/>
            </p:nvSpPr>
            <p:spPr>
              <a:xfrm>
                <a:off x="7012314" y="2521539"/>
                <a:ext cx="132199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ar-S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</m:e>
                      </m:d>
                      <m:d>
                        <m:dPr>
                          <m:begChr m:val=""/>
                          <m:ctrlPr>
                            <a:rPr lang="ar-S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ar-SA" sz="2000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86C02F0B-7B29-90E2-BF98-0AD04D3DA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314" y="2521539"/>
                <a:ext cx="1321991" cy="400110"/>
              </a:xfrm>
              <a:prstGeom prst="rect">
                <a:avLst/>
              </a:prstGeom>
              <a:blipFill>
                <a:blip r:embed="rId3"/>
                <a:stretch>
                  <a:fillRect l="-24424" t="-124615" r="-42857" b="-19692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3070426E-47E8-BDB6-7FD8-BBA783393D5E}"/>
                  </a:ext>
                </a:extLst>
              </p:cNvPr>
              <p:cNvSpPr txBox="1"/>
              <p:nvPr/>
            </p:nvSpPr>
            <p:spPr>
              <a:xfrm>
                <a:off x="4202242" y="2521539"/>
                <a:ext cx="140374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ar-S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</m:e>
                      </m:d>
                      <m:d>
                        <m:dPr>
                          <m:begChr m:val=""/>
                          <m:ctrlPr>
                            <a:rPr lang="ar-S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ar-SA" sz="2000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3070426E-47E8-BDB6-7FD8-BBA783393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242" y="2521539"/>
                <a:ext cx="1403745" cy="400110"/>
              </a:xfrm>
              <a:prstGeom prst="rect">
                <a:avLst/>
              </a:prstGeom>
              <a:blipFill>
                <a:blip r:embed="rId4"/>
                <a:stretch>
                  <a:fillRect l="-16017" t="-124615" r="-33333" b="-19692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CEDBC1B7-5D00-551C-7FB7-7AA1C3FCDEA6}"/>
                  </a:ext>
                </a:extLst>
              </p:cNvPr>
              <p:cNvSpPr txBox="1"/>
              <p:nvPr/>
            </p:nvSpPr>
            <p:spPr>
              <a:xfrm>
                <a:off x="100549" y="2521539"/>
                <a:ext cx="13681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ar-S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0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SA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ar-SA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d>
                            <m:dPr>
                              <m:begChr m:val=""/>
                              <m:ctrlPr>
                                <a:rPr lang="ar-S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SA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SA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ar-SA" sz="2000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CEDBC1B7-5D00-551C-7FB7-7AA1C3FCD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9" y="2521539"/>
                <a:ext cx="1368152" cy="400110"/>
              </a:xfrm>
              <a:prstGeom prst="rect">
                <a:avLst/>
              </a:prstGeom>
              <a:blipFill>
                <a:blip r:embed="rId5"/>
                <a:stretch>
                  <a:fillRect l="-24889" t="-124615" r="-42222" b="-19692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BDBF7FDA-CADB-EA31-F1DF-8AB62D491B0E}"/>
                  </a:ext>
                </a:extLst>
              </p:cNvPr>
              <p:cNvSpPr txBox="1"/>
              <p:nvPr/>
            </p:nvSpPr>
            <p:spPr>
              <a:xfrm>
                <a:off x="1916417" y="2521539"/>
                <a:ext cx="11222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ar-S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ar-S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ar-SA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SA" sz="2000" dirty="0"/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BDBF7FDA-CADB-EA31-F1DF-8AB62D491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417" y="2521539"/>
                <a:ext cx="1122208" cy="400110"/>
              </a:xfrm>
              <a:prstGeom prst="rect">
                <a:avLst/>
              </a:prstGeom>
              <a:blipFill>
                <a:blip r:embed="rId6"/>
                <a:stretch>
                  <a:fillRect l="-24457" t="-124615" b="-19692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B58F5C0A-5497-F7EE-B213-CF12332AE263}"/>
                  </a:ext>
                </a:extLst>
              </p:cNvPr>
              <p:cNvSpPr txBox="1"/>
              <p:nvPr/>
            </p:nvSpPr>
            <p:spPr>
              <a:xfrm>
                <a:off x="1468701" y="2521539"/>
                <a:ext cx="4890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ar-SA" sz="2000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B58F5C0A-5497-F7EE-B213-CF12332AE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701" y="2521539"/>
                <a:ext cx="48909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رابط مستقيم 1">
            <a:extLst>
              <a:ext uri="{FF2B5EF4-FFF2-40B4-BE49-F238E27FC236}">
                <a16:creationId xmlns:a16="http://schemas.microsoft.com/office/drawing/2014/main" id="{989849B3-2505-434E-6738-BA71C561245A}"/>
              </a:ext>
            </a:extLst>
          </p:cNvPr>
          <p:cNvCxnSpPr/>
          <p:nvPr/>
        </p:nvCxnSpPr>
        <p:spPr>
          <a:xfrm flipV="1">
            <a:off x="6381732" y="1441419"/>
            <a:ext cx="0" cy="216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4CB9F85-D137-EE7E-E417-9A8AB59A124F}"/>
              </a:ext>
            </a:extLst>
          </p:cNvPr>
          <p:cNvCxnSpPr/>
          <p:nvPr/>
        </p:nvCxnSpPr>
        <p:spPr>
          <a:xfrm flipV="1">
            <a:off x="3426497" y="1441419"/>
            <a:ext cx="0" cy="216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8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1004</Words>
  <Application>Microsoft Office PowerPoint</Application>
  <PresentationFormat>عرض على الشاشة (4:3)</PresentationFormat>
  <Paragraphs>191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5" baseType="lpstr">
      <vt:lpstr>Arabic Typesetting</vt:lpstr>
      <vt:lpstr>Arial</vt:lpstr>
      <vt:lpstr>Calibri</vt:lpstr>
      <vt:lpstr>Calibri Light</vt:lpstr>
      <vt:lpstr>Cambria Math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1423</dc:creator>
  <cp:lastModifiedBy>ahmad abosara</cp:lastModifiedBy>
  <cp:revision>27</cp:revision>
  <dcterms:created xsi:type="dcterms:W3CDTF">2023-09-30T13:31:18Z</dcterms:created>
  <dcterms:modified xsi:type="dcterms:W3CDTF">2025-08-24T15:34:55Z</dcterms:modified>
</cp:coreProperties>
</file>