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6"/>
  </p:notesMasterIdLst>
  <p:sldIdLst>
    <p:sldId id="256" r:id="rId2"/>
    <p:sldId id="293" r:id="rId3"/>
    <p:sldId id="289" r:id="rId4"/>
    <p:sldId id="281" r:id="rId5"/>
    <p:sldId id="268" r:id="rId6"/>
    <p:sldId id="267" r:id="rId7"/>
    <p:sldId id="274" r:id="rId8"/>
    <p:sldId id="300" r:id="rId9"/>
    <p:sldId id="271" r:id="rId10"/>
    <p:sldId id="299" r:id="rId11"/>
    <p:sldId id="296" r:id="rId12"/>
    <p:sldId id="272" r:id="rId13"/>
    <p:sldId id="290" r:id="rId14"/>
    <p:sldId id="297" r:id="rId15"/>
    <p:sldId id="276" r:id="rId16"/>
    <p:sldId id="285" r:id="rId17"/>
    <p:sldId id="269" r:id="rId18"/>
    <p:sldId id="283" r:id="rId19"/>
    <p:sldId id="284" r:id="rId20"/>
    <p:sldId id="277" r:id="rId21"/>
    <p:sldId id="278" r:id="rId22"/>
    <p:sldId id="279" r:id="rId23"/>
    <p:sldId id="280" r:id="rId24"/>
    <p:sldId id="30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33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97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486148-90C9-46D2-AA84-BD1775C600A5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738A95-F56E-4E11-88BD-4D92E9B0811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10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8A95-F56E-4E11-88BD-4D92E9B08112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0150A-F4A3-4873-A219-CC700121DAC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7EE07-9564-47BE-978B-6C0494EF16D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5" y="642919"/>
            <a:ext cx="7772400" cy="1285883"/>
          </a:xfrm>
        </p:spPr>
        <p:txBody>
          <a:bodyPr/>
          <a:lstStyle/>
          <a:p>
            <a:r>
              <a:rPr lang="ar-SA" dirty="0" smtClean="0">
                <a:solidFill>
                  <a:srgbClr val="FFFF00"/>
                </a:solidFill>
              </a:rPr>
              <a:t>خصائص شوكيات الجلد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0232" y="200024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Echinoderm  character</a:t>
            </a:r>
            <a:endParaRPr lang="ar-SA" sz="3600" b="1" dirty="0">
              <a:solidFill>
                <a:srgbClr val="FFFF00"/>
              </a:solidFill>
            </a:endParaRPr>
          </a:p>
        </p:txBody>
      </p:sp>
      <p:pic>
        <p:nvPicPr>
          <p:cNvPr id="5" name="صورة 4" descr="Image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4" y="2714620"/>
            <a:ext cx="3464721" cy="37147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1"/>
            <a:ext cx="8072494" cy="57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7572396" y="642918"/>
            <a:ext cx="64294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rot="5400000">
            <a:off x="7572396" y="1500174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2428860" y="1785926"/>
            <a:ext cx="4643470" cy="35004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857488" y="5500702"/>
            <a:ext cx="50006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7072330" y="1714488"/>
            <a:ext cx="1071570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2143108" y="5357826"/>
            <a:ext cx="857256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3143240" y="5214950"/>
            <a:ext cx="64294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827584" y="908720"/>
          <a:ext cx="7776862" cy="4626864"/>
        </p:xfrm>
        <a:graphic>
          <a:graphicData uri="http://schemas.openxmlformats.org/drawingml/2006/table">
            <a:tbl>
              <a:tblPr rtl="1"/>
              <a:tblGrid>
                <a:gridCol w="1020456"/>
                <a:gridCol w="1136697"/>
                <a:gridCol w="1135669"/>
                <a:gridCol w="1148013"/>
                <a:gridCol w="1167558"/>
                <a:gridCol w="1148013"/>
                <a:gridCol w="1020456"/>
              </a:tblGrid>
              <a:tr h="824819">
                <a:tc grid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الوظائف الحيوية للجلد شوكيات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248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المساجلة الحلقية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التغذية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التنفس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الدورة الدموية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الإخراج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الحركة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التكاثر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latin typeface="Calibri"/>
                          <a:ea typeface="Calibri"/>
                          <a:cs typeface="Arial"/>
                        </a:rPr>
                        <a:t>الطالبة </a:t>
                      </a:r>
                      <a:r>
                        <a:rPr lang="ar-SA" sz="24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6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الطالبة 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028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57238"/>
            <a:ext cx="564357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858148" y="4929198"/>
            <a:ext cx="857256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715008" y="5286388"/>
            <a:ext cx="92869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85786" y="4214818"/>
            <a:ext cx="1428760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niverse-review.ca/I10-82-star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9546"/>
              </p:ext>
            </p:extLst>
          </p:nvPr>
        </p:nvGraphicFramePr>
        <p:xfrm>
          <a:off x="755574" y="692695"/>
          <a:ext cx="7992890" cy="5472608"/>
        </p:xfrm>
        <a:graphic>
          <a:graphicData uri="http://schemas.openxmlformats.org/drawingml/2006/table">
            <a:tbl>
              <a:tblPr rtl="1"/>
              <a:tblGrid>
                <a:gridCol w="1048803"/>
                <a:gridCol w="1168272"/>
                <a:gridCol w="1167215"/>
                <a:gridCol w="1179903"/>
                <a:gridCol w="1199991"/>
                <a:gridCol w="1179903"/>
                <a:gridCol w="1048803"/>
              </a:tblGrid>
              <a:tr h="995019">
                <a:tc grid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الوظائف الحيوية للجلد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شوكيات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950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المساجلة الحلقية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التغذية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التنفس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الدورة الدموية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الإخراج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الحركة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التكاثر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3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 4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5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6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Arial"/>
                        </a:rPr>
                        <a:t>الطالبة 7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6605914" y="2852936"/>
            <a:ext cx="100811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-أقدام أنبوبية</a:t>
            </a:r>
          </a:p>
          <a:p>
            <a:pPr algn="ctr"/>
            <a:r>
              <a:rPr lang="ar-SA" sz="2000" b="1" dirty="0" smtClean="0"/>
              <a:t>-أذرع</a:t>
            </a:r>
          </a:p>
          <a:p>
            <a:pPr algn="ctr"/>
            <a:r>
              <a:rPr lang="ar-SA" sz="2000" b="1" dirty="0" smtClean="0"/>
              <a:t>-معدتها</a:t>
            </a:r>
          </a:p>
          <a:p>
            <a:pPr algn="ctr"/>
            <a:r>
              <a:rPr lang="ar-SA" sz="2000" b="1" dirty="0" smtClean="0"/>
              <a:t>صفائح مثقبة</a:t>
            </a:r>
          </a:p>
          <a:p>
            <a:pPr algn="ctr"/>
            <a:r>
              <a:rPr lang="ar-SA" sz="2000" b="1" dirty="0" smtClean="0"/>
              <a:t>-</a:t>
            </a:r>
            <a:r>
              <a:rPr lang="ar-SA" sz="2000" b="1" dirty="0" err="1" smtClean="0"/>
              <a:t>لوامس</a:t>
            </a:r>
            <a:r>
              <a:rPr lang="ar-SA" sz="2000" b="1" dirty="0" smtClean="0"/>
              <a:t> مغطاة بالمخاط</a:t>
            </a:r>
            <a:endParaRPr lang="ar-SA" sz="2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381778" y="2834830"/>
            <a:ext cx="100811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ar-SA" sz="2000" b="1" dirty="0">
                <a:solidFill>
                  <a:schemeClr val="accent4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قدام أنبوبية</a:t>
            </a:r>
          </a:p>
          <a:p>
            <a:endParaRPr lang="ar-S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-خياشيم</a:t>
            </a:r>
          </a:p>
          <a:p>
            <a:endParaRPr lang="ar-S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ar-S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</a:rPr>
              <a:t>-الشجرة التنفسية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238703" y="2897785"/>
            <a:ext cx="100811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-التجويف الجسمي</a:t>
            </a:r>
          </a:p>
          <a:p>
            <a:endParaRPr lang="ar-S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-الجهاز الوعائي </a:t>
            </a:r>
          </a:p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المائي</a:t>
            </a:r>
          </a:p>
          <a:p>
            <a:endParaRPr lang="ar-S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33089" y="2852936"/>
            <a:ext cx="100811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993300"/>
                </a:solidFill>
              </a:rPr>
              <a:t>-</a:t>
            </a:r>
            <a:r>
              <a:rPr lang="ar-SA" sz="2000" b="1" dirty="0">
                <a:solidFill>
                  <a:srgbClr val="993300"/>
                </a:solidFill>
              </a:rPr>
              <a:t>أ</a:t>
            </a:r>
            <a:r>
              <a:rPr lang="ar-SA" sz="2000" b="1" dirty="0" smtClean="0">
                <a:solidFill>
                  <a:srgbClr val="993300"/>
                </a:solidFill>
              </a:rPr>
              <a:t>قدام </a:t>
            </a:r>
            <a:r>
              <a:rPr lang="ar-SA" sz="2000" b="1" dirty="0">
                <a:solidFill>
                  <a:srgbClr val="993300"/>
                </a:solidFill>
              </a:rPr>
              <a:t>أ</a:t>
            </a:r>
            <a:r>
              <a:rPr lang="ar-SA" sz="2000" b="1" dirty="0" smtClean="0">
                <a:solidFill>
                  <a:srgbClr val="993300"/>
                </a:solidFill>
              </a:rPr>
              <a:t>نبوبية</a:t>
            </a:r>
          </a:p>
          <a:p>
            <a:endParaRPr lang="ar-SA" sz="2000" b="1" dirty="0" smtClean="0">
              <a:solidFill>
                <a:srgbClr val="993300"/>
              </a:solidFill>
            </a:endParaRPr>
          </a:p>
          <a:p>
            <a:r>
              <a:rPr lang="ar-SA" sz="2000" b="1" dirty="0" smtClean="0">
                <a:solidFill>
                  <a:srgbClr val="993300"/>
                </a:solidFill>
              </a:rPr>
              <a:t>-الانتشار</a:t>
            </a:r>
          </a:p>
          <a:p>
            <a:endParaRPr lang="ar-SA" sz="2000" b="1" dirty="0" smtClean="0">
              <a:solidFill>
                <a:srgbClr val="993300"/>
              </a:solidFill>
            </a:endParaRPr>
          </a:p>
          <a:p>
            <a:endParaRPr lang="ar-SA" sz="2000" b="1" dirty="0" smtClean="0">
              <a:solidFill>
                <a:srgbClr val="993300"/>
              </a:solidFill>
            </a:endParaRPr>
          </a:p>
          <a:p>
            <a:endParaRPr lang="ar-SA" sz="2000" b="1" dirty="0" smtClean="0">
              <a:solidFill>
                <a:srgbClr val="9933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835696" y="2851189"/>
            <a:ext cx="100811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7030A0"/>
                </a:solidFill>
              </a:rPr>
              <a:t>-أقدام أنبوبية</a:t>
            </a:r>
          </a:p>
          <a:p>
            <a:endParaRPr lang="ar-SA" sz="2000" b="1" dirty="0" smtClean="0">
              <a:solidFill>
                <a:srgbClr val="7030A0"/>
              </a:solidFill>
            </a:endParaRPr>
          </a:p>
          <a:p>
            <a:r>
              <a:rPr lang="ar-SA" sz="2000" b="1" dirty="0" smtClean="0">
                <a:solidFill>
                  <a:srgbClr val="7030A0"/>
                </a:solidFill>
              </a:rPr>
              <a:t>-</a:t>
            </a:r>
            <a:r>
              <a:rPr lang="ar-SA" sz="2000" b="1" dirty="0">
                <a:solidFill>
                  <a:srgbClr val="7030A0"/>
                </a:solidFill>
              </a:rPr>
              <a:t>أ</a:t>
            </a:r>
            <a:r>
              <a:rPr lang="ar-SA" sz="2000" b="1" dirty="0" smtClean="0">
                <a:solidFill>
                  <a:srgbClr val="7030A0"/>
                </a:solidFill>
              </a:rPr>
              <a:t>ذرع</a:t>
            </a:r>
          </a:p>
          <a:p>
            <a:endParaRPr lang="ar-SA" sz="2000" b="1" dirty="0" smtClean="0">
              <a:solidFill>
                <a:srgbClr val="7030A0"/>
              </a:solidFill>
            </a:endParaRPr>
          </a:p>
          <a:p>
            <a:r>
              <a:rPr lang="ar-SA" sz="2000" b="1" dirty="0" smtClean="0">
                <a:solidFill>
                  <a:srgbClr val="7030A0"/>
                </a:solidFill>
              </a:rPr>
              <a:t>-</a:t>
            </a:r>
            <a:r>
              <a:rPr lang="ar-SA" sz="2000" b="1" dirty="0">
                <a:solidFill>
                  <a:srgbClr val="7030A0"/>
                </a:solidFill>
              </a:rPr>
              <a:t>أ</a:t>
            </a:r>
            <a:r>
              <a:rPr lang="ar-SA" sz="2000" b="1" dirty="0" smtClean="0">
                <a:solidFill>
                  <a:srgbClr val="7030A0"/>
                </a:solidFill>
              </a:rPr>
              <a:t>شواك</a:t>
            </a:r>
          </a:p>
          <a:p>
            <a:endParaRPr lang="ar-SA" sz="2000" b="1" dirty="0" smtClean="0">
              <a:solidFill>
                <a:srgbClr val="7030A0"/>
              </a:solidFill>
            </a:endParaRPr>
          </a:p>
          <a:p>
            <a:r>
              <a:rPr lang="ar-SA" sz="2000" b="1" dirty="0" smtClean="0">
                <a:solidFill>
                  <a:srgbClr val="7030A0"/>
                </a:solidFill>
              </a:rPr>
              <a:t>-عضلات    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smtClean="0">
                <a:solidFill>
                  <a:srgbClr val="7030A0"/>
                </a:solidFill>
              </a:rPr>
              <a:t> جدار  </a:t>
            </a:r>
          </a:p>
          <a:p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2000" b="1" dirty="0" smtClean="0">
                <a:solidFill>
                  <a:srgbClr val="7030A0"/>
                </a:solidFill>
              </a:rPr>
              <a:t>الجسم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83568" y="2852936"/>
            <a:ext cx="100811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/>
                </a:solidFill>
              </a:rPr>
              <a:t>-تكاثر جنسي</a:t>
            </a:r>
          </a:p>
          <a:p>
            <a:endParaRPr lang="ar-SA" sz="2000" b="1" dirty="0" smtClean="0">
              <a:solidFill>
                <a:schemeClr val="accent2"/>
              </a:solidFill>
            </a:endParaRPr>
          </a:p>
          <a:p>
            <a:endParaRPr lang="ar-SA" sz="2000" b="1" dirty="0" smtClean="0">
              <a:solidFill>
                <a:schemeClr val="accent2"/>
              </a:solidFill>
            </a:endParaRPr>
          </a:p>
          <a:p>
            <a:r>
              <a:rPr lang="ar-SA" sz="2000" b="1" dirty="0" smtClean="0">
                <a:solidFill>
                  <a:schemeClr val="accent2"/>
                </a:solidFill>
              </a:rPr>
              <a:t>-تكاثر</a:t>
            </a:r>
          </a:p>
          <a:p>
            <a:r>
              <a:rPr lang="ar-SA" sz="2000" b="1" dirty="0" smtClean="0">
                <a:solidFill>
                  <a:schemeClr val="accent2"/>
                </a:solidFill>
              </a:rPr>
              <a:t>لا جنسي</a:t>
            </a:r>
          </a:p>
          <a:p>
            <a:endParaRPr lang="ar-SA" sz="2000" b="1" dirty="0" smtClean="0">
              <a:solidFill>
                <a:schemeClr val="accent2"/>
              </a:solidFill>
            </a:endParaRPr>
          </a:p>
          <a:p>
            <a:endParaRPr lang="ar-SA" sz="2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 descr="خشب متوسط"/>
          <p:cNvSpPr>
            <a:spLocks noChangeArrowheads="1"/>
          </p:cNvSpPr>
          <p:nvPr/>
        </p:nvSpPr>
        <p:spPr bwMode="auto">
          <a:xfrm>
            <a:off x="2349976" y="404664"/>
            <a:ext cx="4098760" cy="1081087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979984" y="607950"/>
            <a:ext cx="4752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chemeClr val="bg2">
                    <a:lumMod val="50000"/>
                  </a:schemeClr>
                </a:solidFill>
              </a:rPr>
              <a:t>طوائف شوكيات الجلد</a:t>
            </a:r>
            <a:endParaRPr lang="ar-SA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574971" cy="496855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4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مقارنة بين نجم البحر ونجم البحر الهش</a:t>
            </a:r>
            <a:endParaRPr lang="ar-SA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18966"/>
              </p:ext>
            </p:extLst>
          </p:nvPr>
        </p:nvGraphicFramePr>
        <p:xfrm>
          <a:off x="457200" y="1935163"/>
          <a:ext cx="8229600" cy="44682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8874"/>
                <a:gridCol w="2659140"/>
                <a:gridCol w="33315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نجم البحر</a:t>
                      </a:r>
                      <a:endParaRPr kumimoji="0" lang="ar-SA" sz="32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وجه الاختلاف</a:t>
                      </a:r>
                      <a:endParaRPr kumimoji="0" lang="ar-SA" sz="32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نجم البحر الهش</a:t>
                      </a:r>
                      <a:endParaRPr kumimoji="0" lang="ar-SA" sz="32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1302"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00206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الطائفة التابعة لها</a:t>
                      </a:r>
                      <a:endParaRPr lang="ar-SA" sz="2800" b="1" dirty="0">
                        <a:solidFill>
                          <a:srgbClr val="00206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</a:tr>
              <a:tr h="851302"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00206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الأقدام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الأنبوبية</a:t>
                      </a:r>
                      <a:endParaRPr lang="ar-SA" sz="2800" b="1" dirty="0">
                        <a:solidFill>
                          <a:srgbClr val="00206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</a:tr>
              <a:tr h="851302"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00206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الحركة</a:t>
                      </a:r>
                      <a:endParaRPr lang="ar-SA" sz="2800" b="1" dirty="0">
                        <a:solidFill>
                          <a:srgbClr val="00206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35235"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00206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التغذية</a:t>
                      </a:r>
                      <a:endParaRPr lang="ar-SA" sz="2800" b="1" dirty="0">
                        <a:solidFill>
                          <a:srgbClr val="00206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6207396" y="2786057"/>
            <a:ext cx="26850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النجميات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2" y="2786058"/>
            <a:ext cx="2605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الثعبانيات</a:t>
            </a:r>
            <a:endParaRPr lang="ar-SA" sz="24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86325" y="3659446"/>
            <a:ext cx="19741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يوجد لها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ممصات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03648" y="3617055"/>
            <a:ext cx="16321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لا يوجد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ممصات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1560" y="4437112"/>
            <a:ext cx="2847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بالتجديف وتحريك الأذرع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18875" y="5589240"/>
            <a:ext cx="21135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تتغذى على المحار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5536" y="5334307"/>
            <a:ext cx="32078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تتغذى على دقائق معلقة في الماء </a:t>
            </a:r>
          </a:p>
          <a:p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و  المواد العالقة بين اشواكها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16044" y="4479503"/>
            <a:ext cx="17443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استخدام الشفط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429552" cy="500066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ه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227" y="1700808"/>
            <a:ext cx="6576024" cy="453650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69100" cy="4163169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WMnwllpDFY5d_-wJBKuGVF82EE4P8NAEMIOVRyBzQV2Cfybb0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92688" cy="3240360"/>
          </a:xfrm>
          <a:prstGeom prst="rect">
            <a:avLst/>
          </a:prstGeom>
          <a:noFill/>
        </p:spPr>
      </p:pic>
      <p:pic>
        <p:nvPicPr>
          <p:cNvPr id="3" name="Picture 2" descr="http://t2.gstatic.com/images?q=tbn:ANd9GcRjw0Uiw50uPtoxAWTqwSJUCKygJm5_nCNBCmw7bZbFI2woTDyg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2466975" cy="2279899"/>
          </a:xfrm>
          <a:prstGeom prst="rect">
            <a:avLst/>
          </a:prstGeom>
          <a:noFill/>
        </p:spPr>
      </p:pic>
      <p:pic>
        <p:nvPicPr>
          <p:cNvPr id="4" name="Picture 4" descr="http://t1.gstatic.com/images?q=tbn:ANd9GcRtxs3yoP2tDPZq_z7VO3XbqhKRAabOcLociSLQQ1Mnb_uKxeqv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913563" cy="34559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00112" y="1055390"/>
            <a:ext cx="734429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300" b="1" dirty="0"/>
              <a:t>تحورت الأقدام الأنبوبية في بعض أنواع خيار</a:t>
            </a:r>
            <a:r>
              <a:rPr lang="ar-EG" sz="2300" b="1" dirty="0"/>
              <a:t> البحر</a:t>
            </a:r>
            <a:r>
              <a:rPr lang="ar-SA" sz="2300" b="1" dirty="0"/>
              <a:t> إلى </a:t>
            </a:r>
            <a:r>
              <a:rPr lang="ar-SA" sz="2300" b="1" dirty="0" err="1"/>
              <a:t>لوامس</a:t>
            </a:r>
            <a:r>
              <a:rPr lang="ar-SA" sz="2300" b="1" dirty="0"/>
              <a:t> لتلتقط جزئيات الطعام من الماء. </a:t>
            </a:r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708" y="2348880"/>
            <a:ext cx="5256212" cy="37433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900113" y="506413"/>
            <a:ext cx="61912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500" b="1" dirty="0" smtClean="0">
                <a:solidFill>
                  <a:schemeClr val="bg1"/>
                </a:solidFill>
              </a:rPr>
              <a:t>. </a:t>
            </a:r>
            <a:endParaRPr lang="ar-SA" sz="2500" b="1" dirty="0">
              <a:solidFill>
                <a:schemeClr val="bg1"/>
              </a:solidFill>
            </a:endParaRPr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184576" cy="4037564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نجم البح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000760" y="810578"/>
            <a:ext cx="27479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b="1" dirty="0" smtClean="0">
                <a:solidFill>
                  <a:srgbClr val="0070C0"/>
                </a:solidFill>
              </a:rPr>
              <a:t>مضار </a:t>
            </a:r>
            <a:r>
              <a:rPr lang="ar-SA" sz="5400" b="1" dirty="0" err="1" smtClean="0">
                <a:solidFill>
                  <a:srgbClr val="0070C0"/>
                </a:solidFill>
              </a:rPr>
              <a:t>الشوكيات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00113" y="506413"/>
            <a:ext cx="5976937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solidFill>
                  <a:schemeClr val="bg1"/>
                </a:solidFill>
              </a:rPr>
              <a:t>.</a:t>
            </a:r>
            <a:r>
              <a:rPr lang="ar-SA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5370540" cy="33845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43716" y="233490"/>
            <a:ext cx="8856984" cy="6336704"/>
            <a:chOff x="0" y="0"/>
            <a:chExt cx="10363200" cy="7234990"/>
          </a:xfrm>
        </p:grpSpPr>
        <p:pic>
          <p:nvPicPr>
            <p:cNvPr id="5" name="صورة 4" descr="C:\Users\Fozia\Downloads\421917306_150284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0"/>
            <a:stretch/>
          </p:blipFill>
          <p:spPr bwMode="auto">
            <a:xfrm>
              <a:off x="0" y="0"/>
              <a:ext cx="10363200" cy="7234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مربع نص 4102"/>
            <p:cNvSpPr txBox="1"/>
            <p:nvPr/>
          </p:nvSpPr>
          <p:spPr>
            <a:xfrm>
              <a:off x="7804484" y="1387642"/>
              <a:ext cx="1524000" cy="1844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Arial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668444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0.gstatic.com/images?q=tbn:ANd9GcTq2dyHv6-1kCUaY9X3EsK2yVtj88ofUvceG5yE8Jf-DgLMlBCOK0lA2rw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311" y="35533"/>
            <a:ext cx="4399711" cy="2673387"/>
          </a:xfrm>
          <a:prstGeom prst="rect">
            <a:avLst/>
          </a:prstGeom>
          <a:noFill/>
        </p:spPr>
      </p:pic>
      <p:pic>
        <p:nvPicPr>
          <p:cNvPr id="37894" name="Picture 6" descr="http://t2.gstatic.com/images?q=tbn:ANd9GcSaOxum4cUvTJ3qkC5nbSt6MIq5-vPPHmB_SOix67Csurfl09nl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466975" cy="1857375"/>
          </a:xfrm>
          <a:prstGeom prst="rect">
            <a:avLst/>
          </a:prstGeom>
          <a:noFill/>
        </p:spPr>
      </p:pic>
      <p:pic>
        <p:nvPicPr>
          <p:cNvPr id="37896" name="Picture 8" descr="http://t3.gstatic.com/images?q=tbn:ANd9GcRtJmQZ7HyvoWalQ2I9Vif9OZB2sqdiok8UKrG9AijioBJDNq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68" y="2924944"/>
            <a:ext cx="2619375" cy="2391148"/>
          </a:xfrm>
          <a:prstGeom prst="rect">
            <a:avLst/>
          </a:prstGeom>
          <a:noFill/>
        </p:spPr>
      </p:pic>
      <p:pic>
        <p:nvPicPr>
          <p:cNvPr id="37898" name="Picture 10" descr="http://t2.gstatic.com/images?q=tbn:ANd9GcRuENs6EIUD7Qh3FvBx2ofaivteicwIPEt70DBDe7N0b6q4qq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884826"/>
            <a:ext cx="2232248" cy="2077327"/>
          </a:xfrm>
          <a:prstGeom prst="rect">
            <a:avLst/>
          </a:prstGeom>
          <a:noFill/>
        </p:spPr>
      </p:pic>
      <p:pic>
        <p:nvPicPr>
          <p:cNvPr id="37900" name="Picture 12" descr="http://t0.gstatic.com/images?q=tbn:ANd9GcQXpmAkmVbRA-78uAyg3qXRUQgV9sPUUJk0V8rbbpScV338wNI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3661934" cy="2808312"/>
          </a:xfrm>
          <a:prstGeom prst="rect">
            <a:avLst/>
          </a:prstGeom>
          <a:noFill/>
        </p:spPr>
      </p:pic>
      <p:pic>
        <p:nvPicPr>
          <p:cNvPr id="24578" name="Picture 2" descr="http://t0.gstatic.com/images?q=tbn:ANd9GcQct0-blvF9Vd8IRumivWXF-QeSVwLsuwE5EhNz6Yir7OS7V1US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8186" y="5085184"/>
            <a:ext cx="3082677" cy="1597036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R7BbSTpNdBL_mVLUFELM97__5yHhA3W_xXsqDOIpFtXv_uC29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805285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نجم البح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مستطيل 3"/>
          <p:cNvSpPr/>
          <p:nvPr/>
        </p:nvSpPr>
        <p:spPr>
          <a:xfrm>
            <a:off x="1907704" y="476672"/>
            <a:ext cx="5237204" cy="1343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solidFill>
                  <a:srgbClr val="993300"/>
                </a:solidFill>
              </a:rPr>
              <a:t>الفكرة العامة</a:t>
            </a:r>
            <a:endParaRPr lang="ar-SA" sz="80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06"/>
            <a:ext cx="9144000" cy="6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flipH="1">
            <a:off x="3286116" y="4209530"/>
            <a:ext cx="1428760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196677" y="4919313"/>
            <a:ext cx="2070126" cy="844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33391" y="5111060"/>
            <a:ext cx="18251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</a:rPr>
              <a:t>قدام </a:t>
            </a:r>
            <a:r>
              <a:rPr lang="ar-SA" sz="2800" b="1" dirty="0">
                <a:solidFill>
                  <a:srgbClr val="FF0000"/>
                </a:solidFill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</a:rPr>
              <a:t>نبوبية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1357290" y="2857496"/>
            <a:ext cx="1714512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رمل"/>
          <p:cNvSpPr>
            <a:spLocks noChangeArrowheads="1"/>
          </p:cNvSpPr>
          <p:nvPr/>
        </p:nvSpPr>
        <p:spPr bwMode="auto">
          <a:xfrm>
            <a:off x="683568" y="692993"/>
            <a:ext cx="7776219" cy="5688335"/>
          </a:xfrm>
          <a:prstGeom prst="bevel">
            <a:avLst>
              <a:gd name="adj" fmla="val 1138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868440" y="1556792"/>
            <a:ext cx="2663577" cy="648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bevelT w="38100" h="38100" prst="convex"/>
              <a:extrusionClr>
                <a:srgbClr val="FFFFFF"/>
              </a:extrusionClr>
            </a:sp3d>
          </a:bodyPr>
          <a:lstStyle/>
          <a:p>
            <a:pPr algn="ctr"/>
            <a:r>
              <a:rPr lang="ar-S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الفكرة الرئيسة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24224" y="2205161"/>
            <a:ext cx="2736850" cy="8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ar-SA" sz="3600" b="1" dirty="0"/>
              <a:t>شوكيات الجلد</a:t>
            </a:r>
            <a:endParaRPr lang="en-US" sz="3600" b="1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68040" y="3140199"/>
            <a:ext cx="64817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SA" sz="3600" b="1" dirty="0">
                <a:solidFill>
                  <a:srgbClr val="002060"/>
                </a:solidFill>
              </a:rPr>
              <a:t>حيوانات بحرية لها هيكل داخلي بأشواك وجهاز وعائي مائي وأقدام أنبوبية، ولأفرادها البالغة تناظر شعاعي.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واق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513013" cy="3058269"/>
          </a:xfrm>
          <a:prstGeom prst="rect">
            <a:avLst/>
          </a:prstGeom>
        </p:spPr>
      </p:pic>
      <p:pic>
        <p:nvPicPr>
          <p:cNvPr id="4" name="صورة 3" descr="اقدام انبوب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816424" cy="3024336"/>
          </a:xfrm>
          <a:prstGeom prst="rect">
            <a:avLst/>
          </a:prstGeom>
        </p:spPr>
      </p:pic>
      <p:pic>
        <p:nvPicPr>
          <p:cNvPr id="5" name="صورة 4" descr="اقدا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3744416" cy="2808312"/>
          </a:xfrm>
          <a:prstGeom prst="rect">
            <a:avLst/>
          </a:prstGeom>
        </p:spPr>
      </p:pic>
      <p:pic>
        <p:nvPicPr>
          <p:cNvPr id="6" name="صورة 5" descr="اقدام ولواق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89040"/>
            <a:ext cx="4536504" cy="280831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14488"/>
            <a:ext cx="4714876" cy="442915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3857620" y="3643314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857620" y="3714752"/>
            <a:ext cx="1643074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2714612" y="3357562"/>
            <a:ext cx="1000132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 rot="10800000">
            <a:off x="2143108" y="3643314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857232"/>
            <a:ext cx="3071834" cy="557216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3" name="رابط كسهم مستقيم 12"/>
          <p:cNvCxnSpPr/>
          <p:nvPr/>
        </p:nvCxnSpPr>
        <p:spPr>
          <a:xfrm flipV="1">
            <a:off x="7164288" y="4077072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7380312" y="4149080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6572264" y="4714884"/>
            <a:ext cx="78581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429388" y="4643446"/>
            <a:ext cx="93166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err="1" smtClean="0">
                <a:solidFill>
                  <a:srgbClr val="FF0000"/>
                </a:solidFill>
              </a:rPr>
              <a:t>لواقط</a:t>
            </a:r>
            <a:r>
              <a:rPr lang="ar-SA" sz="2000" b="1" dirty="0" smtClean="0">
                <a:solidFill>
                  <a:srgbClr val="FF0000"/>
                </a:solidFill>
              </a:rPr>
              <a:t> </a:t>
            </a:r>
            <a:r>
              <a:rPr lang="ar-SA" sz="2000" b="1" dirty="0" err="1" smtClean="0">
                <a:solidFill>
                  <a:srgbClr val="FF0000"/>
                </a:solidFill>
              </a:rPr>
              <a:t>فمية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211</Words>
  <Application>Microsoft Office PowerPoint</Application>
  <PresentationFormat>عرض على الشاشة (3:4)‏</PresentationFormat>
  <Paragraphs>98</Paragraphs>
  <Slides>24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تدفق</vt:lpstr>
      <vt:lpstr>خصائص شوكيات الجلد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مقارنة بين نجم البحر ونجم البحر الهش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شوكيات الجلد</dc:title>
  <dc:creator>SAYTECH KBW</dc:creator>
  <cp:lastModifiedBy>Fozia</cp:lastModifiedBy>
  <cp:revision>73</cp:revision>
  <dcterms:created xsi:type="dcterms:W3CDTF">2010-10-20T11:58:30Z</dcterms:created>
  <dcterms:modified xsi:type="dcterms:W3CDTF">2018-01-26T04:20:11Z</dcterms:modified>
</cp:coreProperties>
</file>