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336" r:id="rId2"/>
    <p:sldId id="338" r:id="rId3"/>
    <p:sldId id="339" r:id="rId4"/>
    <p:sldId id="340" r:id="rId5"/>
    <p:sldId id="341" r:id="rId6"/>
    <p:sldId id="342" r:id="rId7"/>
    <p:sldId id="344" r:id="rId8"/>
    <p:sldId id="343" r:id="rId9"/>
    <p:sldId id="347" r:id="rId10"/>
    <p:sldId id="346" r:id="rId11"/>
    <p:sldId id="359" r:id="rId12"/>
    <p:sldId id="349" r:id="rId13"/>
    <p:sldId id="348" r:id="rId14"/>
    <p:sldId id="350" r:id="rId15"/>
    <p:sldId id="352" r:id="rId16"/>
    <p:sldId id="354" r:id="rId17"/>
    <p:sldId id="353" r:id="rId18"/>
    <p:sldId id="351" r:id="rId19"/>
    <p:sldId id="358" r:id="rId20"/>
    <p:sldId id="356" r:id="rId21"/>
    <p:sldId id="361" r:id="rId22"/>
    <p:sldId id="360" r:id="rId23"/>
    <p:sldId id="362" r:id="rId24"/>
    <p:sldId id="363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CEE"/>
    <a:srgbClr val="1DC4EB"/>
    <a:srgbClr val="FF5757"/>
    <a:srgbClr val="000000"/>
    <a:srgbClr val="FFCE3C"/>
    <a:srgbClr val="76E3FF"/>
    <a:srgbClr val="FFC301"/>
    <a:srgbClr val="FFFFFF"/>
    <a:srgbClr val="46A4C6"/>
    <a:srgbClr val="A1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6D3E29-9F92-4CD1-B2FA-C53836AA83A1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ED5F5C-D937-4DAE-A0C8-677E22D8B7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349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D5F5C-D937-4DAE-A0C8-677E22D8B71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D5F5C-D937-4DAE-A0C8-677E22D8B71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17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8C3DC-0B08-E216-B562-D6F8CAEC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C91A319-7E8D-0EF1-18BB-541924EC8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0CB087-0DE9-4B65-6260-DEB8CE854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7CE5B9-4696-702E-1471-B28D41E65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D5F5C-D937-4DAE-A0C8-677E22D8B71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14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D5F5C-D937-4DAE-A0C8-677E22D8B71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4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A830-3DE2-B83C-FE4E-1FFF5058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7D6A18C-22A6-D84B-FD5C-6019B5909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8F3952D-9C59-A260-A7AE-EE17717AC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061FDB8-3303-BE33-AE79-3C8508CD7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D5F5C-D937-4DAE-A0C8-677E22D8B71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25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54794-7DBA-6B96-1E25-2E2F4C84A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D71C0EF-49C2-F8AB-501C-91BC638AE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07B197A-F311-054A-9E67-9B197C985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5F5B39-B0F2-7635-5F12-00C98CB61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D5F5C-D937-4DAE-A0C8-677E22D8B71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58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102801-4DD4-AAC4-CC3E-D281513F4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0B012E2-1AD3-4C4B-110D-751C63DE5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5ED908-E3D4-0BFA-9417-B09BB9EC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35823B-EF31-8751-9BDD-57989E8A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DE6DC-81B4-8ABB-7B8B-A7E57756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41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DBC379-C552-ED86-CF0D-FB0854AB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6F7C89-72F9-6F9A-B5AD-8C2AD7C6A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13FCC2-058C-B947-EBED-CC6DF8E4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8D580C-324C-BEDB-463D-B2C0C1AE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A36A9D-E7E9-1E40-08AB-A5CC8DD1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10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66F651-C5CE-3250-0B4A-A256855DC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ECEC7F-1529-5563-8CFC-94BCA58A3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88DC06-5D7A-2931-0545-984BA3F1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3BE6D0-8D6E-518F-1191-4E2AF938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3AC673-A472-41A0-255E-3D38D637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30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169088-01D8-60A8-CF2D-C8509032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E69A55-74DD-F0E2-D46E-5FBF3F84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064F66-042B-D349-2B93-E870DDBB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5AB3D1-2C8A-8A0A-5153-D2FBAEFD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43FAE-D0E4-B73E-9B6B-4BEAC59F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6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2516-6522-C0E3-6B42-ACBC37B3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5E05CB-4F86-E05B-4AB3-F528710F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289BF0-5205-ABA2-E6BC-7D4CF9E1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CB5683-177A-27C8-8EFE-87EB0BDA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794D90-7195-C550-F064-418B9F19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EDA90-6FFF-0B98-44B9-739B32F2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5DEE4C-02B8-2E97-B4C2-8888417EC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A6A295-30A7-AE9C-D621-E72349499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D097FD-3560-6724-E75D-8A319D6E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E1719A-4668-DA48-E2E1-775D9856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CE525B-A92A-99A9-4C07-2D4A0FFB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00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FC5E3-E994-4A19-D025-1BCB60E5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279F73-432B-0980-4BFD-28B73AF97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507508-C893-85EE-C53B-A934E3410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E63E22E-E131-2EE5-530E-36BC39870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7449C96-4512-88C0-A9B4-DC3E1F2D6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4CA057D-44A0-98A2-BA85-79D17529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F5CF101-3AC8-6128-371D-E554AA09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1E2C561-D648-1B6A-5BFF-978642D7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942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62A24E-0340-CB4B-3EB9-5693E0BF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3479A99-DD4F-9D7D-D7BE-3E4747C7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412A1C8-CF43-A753-C6EE-2E48563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60E358-7EE5-FFF3-9779-FE52CEDE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19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F6A7336-2F2E-F4A9-CD00-A7633F7E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B4D735-890D-EB82-2369-59D74CFD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0AC7D9-66BF-1D8C-9AD5-1BDB32C5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28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AFB591-C66D-AD4D-C178-20516CDC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DBF867-1D9C-7C55-4B56-315CB967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66DB65-2292-A0AF-3CFE-24B736D4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61E8C8-7A44-F169-521F-43F0FD00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0C1727-67E6-345C-4414-43E7A9E0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38D640-B04E-EA46-1A75-C16027D1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5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B62902-C457-7F6B-3BFB-5BDD74A0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71AF657-8FA2-C1CE-F707-4B930608D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6BD1207-E90C-BE04-37C4-DDE04A030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05C6567-281B-3784-6B20-9C96FC43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BA6213-18A1-A868-4845-D62CA618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A3B34E-4DE1-F616-DAB9-EE165C74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36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A7E5BB-69AC-0B16-A5B6-75A1A617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11F06E-D4A5-2322-31B4-96882E7A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8E03D8-8524-16F4-CD5E-6E5199F56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5D09-2AD6-4FE6-A8B0-00B7A4675BB0}" type="datetimeFigureOut">
              <a:rPr lang="ar-SA" smtClean="0"/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E88B63-6E57-054F-F6E6-D7E216184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5917CF-FCB8-D70E-0873-A30A7E216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EB01-01BC-4EFB-9433-46CA9B4DD9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0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7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7.png"/><Relationship Id="rId10" Type="http://schemas.openxmlformats.org/officeDocument/2006/relationships/image" Target="../media/image44.png"/><Relationship Id="rId4" Type="http://schemas.openxmlformats.org/officeDocument/2006/relationships/image" Target="../media/image16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6.jpeg"/><Relationship Id="rId15" Type="http://schemas.openxmlformats.org/officeDocument/2006/relationships/image" Target="../media/image38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70.png"/><Relationship Id="rId3" Type="http://schemas.openxmlformats.org/officeDocument/2006/relationships/image" Target="../media/image47.png"/><Relationship Id="rId7" Type="http://schemas.openxmlformats.org/officeDocument/2006/relationships/image" Target="../media/image230.png"/><Relationship Id="rId12" Type="http://schemas.openxmlformats.org/officeDocument/2006/relationships/image" Target="../media/image281.png"/><Relationship Id="rId17" Type="http://schemas.openxmlformats.org/officeDocument/2006/relationships/image" Target="../media/image50.png"/><Relationship Id="rId2" Type="http://schemas.openxmlformats.org/officeDocument/2006/relationships/image" Target="../media/image1.jp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48.png"/><Relationship Id="rId10" Type="http://schemas.openxmlformats.org/officeDocument/2006/relationships/image" Target="../media/image260.png"/><Relationship Id="rId9" Type="http://schemas.openxmlformats.org/officeDocument/2006/relationships/image" Target="../media/image250.png"/><Relationship Id="rId1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1.jp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56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5DBACE-AD49-02F7-1423-EEF7C850C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FC0FB1C-A20D-4561-F3A4-08E7562CB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70" y="709863"/>
            <a:ext cx="8554452" cy="5113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C68434D-E971-9E6C-738B-6406E4F0F24C}"/>
              </a:ext>
            </a:extLst>
          </p:cNvPr>
          <p:cNvSpPr/>
          <p:nvPr/>
        </p:nvSpPr>
        <p:spPr>
          <a:xfrm>
            <a:off x="2590055" y="2873596"/>
            <a:ext cx="70375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الدرس الرابع : </a:t>
            </a:r>
            <a:r>
              <a:rPr lang="ar-SA" sz="3600" b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إحتمالات</a:t>
            </a:r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الحوادث المستقلة </a:t>
            </a:r>
          </a:p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والحوادث </a:t>
            </a:r>
            <a:r>
              <a:rPr lang="ar-SA" sz="36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الغيرمستقلة</a:t>
            </a:r>
            <a:endParaRPr lang="ar-SA" sz="36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الصف :الثاني ثانوي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95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AC4-E8D0-4CD2-458A-93888FAB0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64B97A-7D4F-F7F9-32BF-4DB540AA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42D85AF-23D0-C9A9-2E01-6501BB7F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846" b="-1197"/>
          <a:stretch/>
        </p:blipFill>
        <p:spPr>
          <a:xfrm>
            <a:off x="1728145" y="1984917"/>
            <a:ext cx="8730500" cy="3313087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A9CE082-48C3-AC03-CA41-846D257492FC}"/>
              </a:ext>
            </a:extLst>
          </p:cNvPr>
          <p:cNvSpPr/>
          <p:nvPr/>
        </p:nvSpPr>
        <p:spPr>
          <a:xfrm>
            <a:off x="5438273" y="922422"/>
            <a:ext cx="4836694" cy="617620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إحتمال</a:t>
            </a:r>
            <a:r>
              <a:rPr lang="ar-SA" sz="40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حادثتين مستقلتين</a:t>
            </a:r>
          </a:p>
        </p:txBody>
      </p:sp>
    </p:spTree>
    <p:extLst>
      <p:ext uri="{BB962C8B-B14F-4D97-AF65-F5344CB8AC3E}">
        <p14:creationId xmlns:p14="http://schemas.microsoft.com/office/powerpoint/2010/main" val="11642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FD6E2-5C4F-D2A3-8A54-E9DCFCC9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08BDD6-CCF0-C2C9-360B-E05EBDC86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381C750-15FF-E564-B5EB-D346BD5CA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23"/>
          <a:stretch/>
        </p:blipFill>
        <p:spPr>
          <a:xfrm>
            <a:off x="1515978" y="1722517"/>
            <a:ext cx="8881729" cy="8763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56E9661-E0BA-2A40-0218-5C5911F59957}"/>
              </a:ext>
            </a:extLst>
          </p:cNvPr>
          <p:cNvSpPr txBox="1"/>
          <p:nvPr/>
        </p:nvSpPr>
        <p:spPr>
          <a:xfrm>
            <a:off x="7218946" y="2610853"/>
            <a:ext cx="28875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مستقلتان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C5D3DD7-D723-663A-236C-6DDD1E87CA0B}"/>
              </a:ext>
            </a:extLst>
          </p:cNvPr>
          <p:cNvSpPr txBox="1"/>
          <p:nvPr/>
        </p:nvSpPr>
        <p:spPr>
          <a:xfrm>
            <a:off x="4343402" y="2610852"/>
            <a:ext cx="2370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en-US" sz="2800" b="1" dirty="0"/>
              <a:t> :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ar-SA" sz="2800" b="1" dirty="0" err="1"/>
              <a:t>ظهورالشعار</a:t>
            </a:r>
            <a:endParaRPr lang="ar-SA" sz="28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EE5084-A98E-35EB-42F8-53AEFB79CBD4}"/>
              </a:ext>
            </a:extLst>
          </p:cNvPr>
          <p:cNvSpPr txBox="1"/>
          <p:nvPr/>
        </p:nvSpPr>
        <p:spPr>
          <a:xfrm>
            <a:off x="1884950" y="2618873"/>
            <a:ext cx="2370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en-US" sz="2800" b="1" dirty="0"/>
              <a:t> :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ar-SA" sz="2800" b="1" dirty="0" err="1"/>
              <a:t>ظهورالعدد</a:t>
            </a:r>
            <a:r>
              <a:rPr lang="en-US" sz="2800" b="1" dirty="0"/>
              <a:t>6</a:t>
            </a:r>
            <a:endParaRPr lang="ar-SA" sz="28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2CA8B9D-CD17-C235-3026-8685D1460FEE}"/>
              </a:ext>
            </a:extLst>
          </p:cNvPr>
          <p:cNvSpPr txBox="1"/>
          <p:nvPr/>
        </p:nvSpPr>
        <p:spPr>
          <a:xfrm>
            <a:off x="7471611" y="3485147"/>
            <a:ext cx="3184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فضاء العينة </a:t>
            </a:r>
            <a:r>
              <a:rPr lang="ar-SA" sz="2800" b="1" dirty="0"/>
              <a:t>(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قطعة النقد</a:t>
            </a:r>
            <a:r>
              <a:rPr lang="ar-SA" sz="2800" b="1" dirty="0"/>
              <a:t>):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7A3B8B-6780-A1D7-D1FB-4B4247E13383}"/>
              </a:ext>
            </a:extLst>
          </p:cNvPr>
          <p:cNvSpPr txBox="1"/>
          <p:nvPr/>
        </p:nvSpPr>
        <p:spPr>
          <a:xfrm>
            <a:off x="4439653" y="3445042"/>
            <a:ext cx="3192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{                                  }</a:t>
            </a:r>
            <a:endParaRPr lang="ar-SA" sz="28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3F91D8-21AB-3A0F-6C23-C583714A5CC5}"/>
              </a:ext>
            </a:extLst>
          </p:cNvPr>
          <p:cNvSpPr txBox="1"/>
          <p:nvPr/>
        </p:nvSpPr>
        <p:spPr>
          <a:xfrm>
            <a:off x="6015790" y="3489160"/>
            <a:ext cx="14317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شعار</a:t>
            </a:r>
            <a:r>
              <a:rPr lang="ar-SA" sz="2800" b="1" dirty="0"/>
              <a:t>( </a:t>
            </a:r>
            <a:r>
              <a:rPr lang="en-US" sz="2800" b="1" dirty="0">
                <a:solidFill>
                  <a:srgbClr val="C00000"/>
                </a:solidFill>
              </a:rPr>
              <a:t>L</a:t>
            </a:r>
            <a:r>
              <a:rPr lang="ar-SA" sz="2800" b="1" dirty="0"/>
              <a:t> )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071689-4F0C-16D4-314A-A76655BDBB69}"/>
              </a:ext>
            </a:extLst>
          </p:cNvPr>
          <p:cNvSpPr txBox="1"/>
          <p:nvPr/>
        </p:nvSpPr>
        <p:spPr>
          <a:xfrm>
            <a:off x="4521233" y="3483384"/>
            <a:ext cx="1848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en-US" sz="2800" b="1" dirty="0"/>
              <a:t>,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كتابة</a:t>
            </a:r>
            <a:r>
              <a:rPr lang="ar-SA" sz="2800" b="1" dirty="0"/>
              <a:t>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2800" b="1" dirty="0"/>
              <a:t>)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CC91006-D2CC-B821-A4A2-CE026BA014B2}"/>
              </a:ext>
            </a:extLst>
          </p:cNvPr>
          <p:cNvSpPr txBox="1"/>
          <p:nvPr/>
        </p:nvSpPr>
        <p:spPr>
          <a:xfrm>
            <a:off x="2057401" y="3497177"/>
            <a:ext cx="11911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P(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en-US" sz="2800" b="1" dirty="0"/>
              <a:t>)=</a:t>
            </a:r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3533A53-BDD3-7AFB-1EBB-8B68A891311C}"/>
              </a:ext>
            </a:extLst>
          </p:cNvPr>
          <p:cNvSpPr txBox="1"/>
          <p:nvPr/>
        </p:nvSpPr>
        <p:spPr>
          <a:xfrm>
            <a:off x="7002378" y="4395537"/>
            <a:ext cx="36977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فضاء العينة </a:t>
            </a:r>
            <a:r>
              <a:rPr lang="ar-SA" sz="2800" b="1" dirty="0"/>
              <a:t>(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المكعب المرقم </a:t>
            </a:r>
            <a:r>
              <a:rPr lang="ar-SA" sz="2800" b="1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15BD226B-5D66-FF25-FB87-7D89B3D8187A}"/>
                  </a:ext>
                </a:extLst>
              </p:cNvPr>
              <p:cNvSpPr txBox="1"/>
              <p:nvPr/>
            </p:nvSpPr>
            <p:spPr>
              <a:xfrm>
                <a:off x="2995863" y="3308685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15BD226B-5D66-FF25-FB87-7D89B3D81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63" y="3308685"/>
                <a:ext cx="87830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9850AFA-8010-5C59-ED72-E071074C996D}"/>
                  </a:ext>
                </a:extLst>
              </p:cNvPr>
              <p:cNvSpPr txBox="1"/>
              <p:nvPr/>
            </p:nvSpPr>
            <p:spPr>
              <a:xfrm>
                <a:off x="4186989" y="4355431"/>
                <a:ext cx="276726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b="1" dirty="0"/>
                  <a:t>{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3200" b="1" dirty="0"/>
                  <a:t> }</a:t>
                </a:r>
                <a:endParaRPr lang="ar-SA" sz="32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9850AFA-8010-5C59-ED72-E071074C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989" y="4355431"/>
                <a:ext cx="2767267" cy="584775"/>
              </a:xfrm>
              <a:prstGeom prst="rect">
                <a:avLst/>
              </a:prstGeom>
              <a:blipFill>
                <a:blip r:embed="rId5"/>
                <a:stretch>
                  <a:fillRect t="-12500" r="-5727" b="-343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F07635E-670A-6C43-2ECE-9D53272B2BE6}"/>
              </a:ext>
            </a:extLst>
          </p:cNvPr>
          <p:cNvSpPr txBox="1"/>
          <p:nvPr/>
        </p:nvSpPr>
        <p:spPr>
          <a:xfrm>
            <a:off x="2141621" y="4383504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P(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800" b="1" dirty="0"/>
              <a:t>)=</a:t>
            </a:r>
            <a:endParaRPr lang="ar-S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941DE04-C367-0EDA-D255-05D9749A8389}"/>
                  </a:ext>
                </a:extLst>
              </p:cNvPr>
              <p:cNvSpPr txBox="1"/>
              <p:nvPr/>
            </p:nvSpPr>
            <p:spPr>
              <a:xfrm>
                <a:off x="2967790" y="4195012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941DE04-C367-0EDA-D255-05D9749A8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90" y="4195012"/>
                <a:ext cx="878306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088B73B-6EBA-6E83-90C0-2FF35DEE1F47}"/>
                  </a:ext>
                </a:extLst>
              </p:cNvPr>
              <p:cNvSpPr txBox="1"/>
              <p:nvPr/>
            </p:nvSpPr>
            <p:spPr>
              <a:xfrm>
                <a:off x="2558715" y="5173577"/>
                <a:ext cx="16643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P(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/>
                  <a:t>)=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2088B73B-6EBA-6E83-90C0-2FF35DEE1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715" y="5173577"/>
                <a:ext cx="1664368" cy="523220"/>
              </a:xfrm>
              <a:prstGeom prst="rect">
                <a:avLst/>
              </a:prstGeom>
              <a:blipFill>
                <a:blip r:embed="rId7"/>
                <a:stretch>
                  <a:fillRect l="-6227" t="-11628" r="-7692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5C7F99E-E318-9388-E39C-08C43512491A}"/>
                  </a:ext>
                </a:extLst>
              </p:cNvPr>
              <p:cNvSpPr txBox="1"/>
              <p:nvPr/>
            </p:nvSpPr>
            <p:spPr>
              <a:xfrm>
                <a:off x="4002506" y="5013158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5C7F99E-E318-9388-E39C-08C43512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06" y="5013158"/>
                <a:ext cx="878306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63BC724-4269-BF39-0371-80F3CE5EA5D2}"/>
                  </a:ext>
                </a:extLst>
              </p:cNvPr>
              <p:cNvSpPr txBox="1"/>
              <p:nvPr/>
            </p:nvSpPr>
            <p:spPr>
              <a:xfrm>
                <a:off x="4527885" y="4997118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63BC724-4269-BF39-0371-80F3CE5E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5" y="4997118"/>
                <a:ext cx="878306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8380F9C5-0465-5DD5-5E30-7F2FA450677A}"/>
                  </a:ext>
                </a:extLst>
              </p:cNvPr>
              <p:cNvSpPr txBox="1"/>
              <p:nvPr/>
            </p:nvSpPr>
            <p:spPr>
              <a:xfrm>
                <a:off x="5346033" y="4997114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8380F9C5-0465-5DD5-5E30-7F2FA4506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33" y="4997114"/>
                <a:ext cx="878306" cy="898964"/>
              </a:xfrm>
              <a:prstGeom prst="rect">
                <a:avLst/>
              </a:prstGeom>
              <a:blipFill>
                <a:blip r:embed="rId10"/>
                <a:stretch>
                  <a:fillRect r="-6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خطط انسيابي: محطة طرفية 22">
            <a:extLst>
              <a:ext uri="{FF2B5EF4-FFF2-40B4-BE49-F238E27FC236}">
                <a16:creationId xmlns:a16="http://schemas.microsoft.com/office/drawing/2014/main" id="{E5761192-F481-0DBC-CF8A-EEF917E0BA6B}"/>
              </a:ext>
            </a:extLst>
          </p:cNvPr>
          <p:cNvSpPr/>
          <p:nvPr/>
        </p:nvSpPr>
        <p:spPr>
          <a:xfrm>
            <a:off x="7275094" y="763800"/>
            <a:ext cx="2733902" cy="880515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32084E6-DB7A-0FC0-2940-7D1D6B29EBE0}"/>
              </a:ext>
            </a:extLst>
          </p:cNvPr>
          <p:cNvSpPr/>
          <p:nvPr/>
        </p:nvSpPr>
        <p:spPr>
          <a:xfrm>
            <a:off x="1552074" y="1842986"/>
            <a:ext cx="3128210" cy="599426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D49E94-7DD3-DDE5-3FCF-9CCFA2C67263}"/>
              </a:ext>
            </a:extLst>
          </p:cNvPr>
          <p:cNvSpPr/>
          <p:nvPr/>
        </p:nvSpPr>
        <p:spPr>
          <a:xfrm>
            <a:off x="5722045" y="5007581"/>
            <a:ext cx="657920" cy="1007327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8E117-6522-CC78-2FF4-11404D3E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2B8567-4A78-6591-BDFD-F3418737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B89391F3-D7A4-FD53-0C3B-1342F5F10A4E}"/>
              </a:ext>
            </a:extLst>
          </p:cNvPr>
          <p:cNvSpPr/>
          <p:nvPr/>
        </p:nvSpPr>
        <p:spPr>
          <a:xfrm>
            <a:off x="7399421" y="719683"/>
            <a:ext cx="2830155" cy="880515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F98170C-DCB0-613F-9A71-F5FCF61D4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1" t="55294" r="381" b="389"/>
          <a:stretch/>
        </p:blipFill>
        <p:spPr>
          <a:xfrm>
            <a:off x="1741644" y="1884555"/>
            <a:ext cx="8713288" cy="75828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D0D10D4-F3EA-16A1-16F9-995F7636F18A}"/>
              </a:ext>
            </a:extLst>
          </p:cNvPr>
          <p:cNvSpPr/>
          <p:nvPr/>
        </p:nvSpPr>
        <p:spPr>
          <a:xfrm>
            <a:off x="2181444" y="2744311"/>
            <a:ext cx="8297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عملية إلقاء قطعة النقد 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r>
              <a:rPr lang="ar-SA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مرات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ar-SA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تمثل 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4 </a:t>
            </a:r>
            <a:r>
              <a:rPr lang="ar-SA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حوادث مستقلة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48F19A2-F866-0649-93D3-E70954891143}"/>
              </a:ext>
            </a:extLst>
          </p:cNvPr>
          <p:cNvSpPr/>
          <p:nvPr/>
        </p:nvSpPr>
        <p:spPr>
          <a:xfrm>
            <a:off x="7078459" y="3357627"/>
            <a:ext cx="3164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lang="ar-SA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ar-SA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الحصول على كتابة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AEDD14-2713-1217-D037-D2B7F3E69C6A}"/>
              </a:ext>
            </a:extLst>
          </p:cNvPr>
          <p:cNvSpPr txBox="1"/>
          <p:nvPr/>
        </p:nvSpPr>
        <p:spPr>
          <a:xfrm>
            <a:off x="7059016" y="4076161"/>
            <a:ext cx="3184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فضاء العينة </a:t>
            </a:r>
            <a:r>
              <a:rPr lang="ar-SA" sz="2800" b="1" dirty="0"/>
              <a:t>(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قطعة النقد</a:t>
            </a:r>
            <a:r>
              <a:rPr lang="ar-SA" sz="2800" b="1" dirty="0"/>
              <a:t>):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1F0B95-B5BF-886F-82BE-EE375BC47AC1}"/>
              </a:ext>
            </a:extLst>
          </p:cNvPr>
          <p:cNvSpPr txBox="1"/>
          <p:nvPr/>
        </p:nvSpPr>
        <p:spPr>
          <a:xfrm>
            <a:off x="4038209" y="4036057"/>
            <a:ext cx="3192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{                                  }</a:t>
            </a:r>
            <a:endParaRPr lang="ar-SA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7AFE37-465E-AE93-794D-9BA82AB87435}"/>
              </a:ext>
            </a:extLst>
          </p:cNvPr>
          <p:cNvSpPr txBox="1"/>
          <p:nvPr/>
        </p:nvSpPr>
        <p:spPr>
          <a:xfrm>
            <a:off x="5651323" y="4074891"/>
            <a:ext cx="14317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شعار</a:t>
            </a:r>
            <a:r>
              <a:rPr lang="ar-SA" sz="2800" b="1" dirty="0"/>
              <a:t>( </a:t>
            </a:r>
            <a:r>
              <a:rPr lang="en-US" sz="2800" b="1" dirty="0">
                <a:solidFill>
                  <a:srgbClr val="C00000"/>
                </a:solidFill>
              </a:rPr>
              <a:t>L</a:t>
            </a:r>
            <a:r>
              <a:rPr lang="ar-SA" sz="2800" b="1" dirty="0"/>
              <a:t> )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4D2E07-5CFA-A065-8B71-3066BD5A01EB}"/>
              </a:ext>
            </a:extLst>
          </p:cNvPr>
          <p:cNvSpPr txBox="1"/>
          <p:nvPr/>
        </p:nvSpPr>
        <p:spPr>
          <a:xfrm>
            <a:off x="4075183" y="4074398"/>
            <a:ext cx="1848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</a:t>
            </a:r>
            <a:r>
              <a:rPr lang="en-US" sz="2800" b="1" dirty="0"/>
              <a:t>,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كتابة</a:t>
            </a:r>
            <a:r>
              <a:rPr lang="ar-SA" sz="2800" b="1" dirty="0"/>
              <a:t>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2800" b="1" dirty="0"/>
              <a:t>)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43C77D9-6EB7-B4BB-FB8F-A48D548AA154}"/>
              </a:ext>
            </a:extLst>
          </p:cNvPr>
          <p:cNvSpPr txBox="1"/>
          <p:nvPr/>
        </p:nvSpPr>
        <p:spPr>
          <a:xfrm>
            <a:off x="1600202" y="4021286"/>
            <a:ext cx="11911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P(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en-US" sz="2800" b="1" dirty="0"/>
              <a:t>)=</a:t>
            </a:r>
            <a:endParaRPr lang="ar-S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A37D285-2CFA-AAC2-7B2F-65ED808FA679}"/>
                  </a:ext>
                </a:extLst>
              </p:cNvPr>
              <p:cNvSpPr txBox="1"/>
              <p:nvPr/>
            </p:nvSpPr>
            <p:spPr>
              <a:xfrm>
                <a:off x="2572116" y="3821641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5A37D285-2CFA-AAC2-7B2F-65ED808FA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16" y="3821641"/>
                <a:ext cx="87830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34925CF-0038-D9E2-EAB5-7B7D67D75DA2}"/>
                  </a:ext>
                </a:extLst>
              </p:cNvPr>
              <p:cNvSpPr txBox="1"/>
              <p:nvPr/>
            </p:nvSpPr>
            <p:spPr>
              <a:xfrm>
                <a:off x="1929161" y="5073216"/>
                <a:ext cx="285471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P(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/>
                  <a:t>)=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34925CF-0038-D9E2-EAB5-7B7D67D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61" y="5073216"/>
                <a:ext cx="2854712" cy="523220"/>
              </a:xfrm>
              <a:prstGeom prst="rect">
                <a:avLst/>
              </a:prstGeom>
              <a:blipFill>
                <a:blip r:embed="rId5"/>
                <a:stretch>
                  <a:fillRect l="-2772" t="-10465" r="-4478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3419208-A336-6484-B343-12C578BE5AEA}"/>
                  </a:ext>
                </a:extLst>
              </p:cNvPr>
              <p:cNvSpPr txBox="1"/>
              <p:nvPr/>
            </p:nvSpPr>
            <p:spPr>
              <a:xfrm>
                <a:off x="4672360" y="4907908"/>
                <a:ext cx="1895707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A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A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13419208-A336-6484-B343-12C578BE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60" y="4907908"/>
                <a:ext cx="1895707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794F3FF7-C445-015D-1296-25563F92D4B8}"/>
                  </a:ext>
                </a:extLst>
              </p:cNvPr>
              <p:cNvSpPr txBox="1"/>
              <p:nvPr/>
            </p:nvSpPr>
            <p:spPr>
              <a:xfrm>
                <a:off x="6416550" y="4919056"/>
                <a:ext cx="87830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794F3FF7-C445-015D-1296-25563F92D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50" y="4919056"/>
                <a:ext cx="878306" cy="898964"/>
              </a:xfrm>
              <a:prstGeom prst="rect">
                <a:avLst/>
              </a:prstGeom>
              <a:blipFill>
                <a:blip r:embed="rId7"/>
                <a:stretch>
                  <a:fillRect r="-6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ستطيل 19">
            <a:extLst>
              <a:ext uri="{FF2B5EF4-FFF2-40B4-BE49-F238E27FC236}">
                <a16:creationId xmlns:a16="http://schemas.microsoft.com/office/drawing/2014/main" id="{BBBF330F-9A88-D534-AF3C-A0A5A472FC7D}"/>
              </a:ext>
            </a:extLst>
          </p:cNvPr>
          <p:cNvSpPr/>
          <p:nvPr/>
        </p:nvSpPr>
        <p:spPr>
          <a:xfrm>
            <a:off x="6768792" y="4947423"/>
            <a:ext cx="657920" cy="1007327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7F1C5B4-8549-0835-1305-45910C63B273}"/>
              </a:ext>
            </a:extLst>
          </p:cNvPr>
          <p:cNvSpPr/>
          <p:nvPr/>
        </p:nvSpPr>
        <p:spPr>
          <a:xfrm>
            <a:off x="1732548" y="1939239"/>
            <a:ext cx="4018548" cy="599426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526A-669B-09DD-E0A8-5E770115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BFF3C0-DF79-328D-EC20-0F172C3D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E3B04DB-DE75-BDE6-B811-D0F84A2B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115"/>
          <a:stretch/>
        </p:blipFill>
        <p:spPr>
          <a:xfrm>
            <a:off x="1708486" y="1529702"/>
            <a:ext cx="8676574" cy="2272277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DB9A1412-C7E1-7317-8F0F-1164D621F32B}"/>
              </a:ext>
            </a:extLst>
          </p:cNvPr>
          <p:cNvSpPr/>
          <p:nvPr/>
        </p:nvSpPr>
        <p:spPr>
          <a:xfrm>
            <a:off x="7928811" y="661738"/>
            <a:ext cx="2252638" cy="794084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6CB913AF-D151-AC9F-D3F4-52E1D0CFEEE5}"/>
              </a:ext>
            </a:extLst>
          </p:cNvPr>
          <p:cNvSpPr/>
          <p:nvPr/>
        </p:nvSpPr>
        <p:spPr>
          <a:xfrm>
            <a:off x="8075767" y="3955591"/>
            <a:ext cx="914400" cy="198305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37743C3-C428-5AD0-1EDB-B43F24FAAA61}"/>
              </a:ext>
            </a:extLst>
          </p:cNvPr>
          <p:cNvSpPr txBox="1"/>
          <p:nvPr/>
        </p:nvSpPr>
        <p:spPr>
          <a:xfrm>
            <a:off x="5419493" y="3725975"/>
            <a:ext cx="26686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مستقلتان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DB31EE-2C28-005E-1B8D-E06DD478E84F}"/>
              </a:ext>
            </a:extLst>
          </p:cNvPr>
          <p:cNvSpPr txBox="1"/>
          <p:nvPr/>
        </p:nvSpPr>
        <p:spPr>
          <a:xfrm>
            <a:off x="9010185" y="3766862"/>
            <a:ext cx="1181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أعيدت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391CD488-7D6D-56B5-83E6-E70ECF8B4709}"/>
                  </a:ext>
                </a:extLst>
              </p:cNvPr>
              <p:cNvSpPr/>
              <p:nvPr/>
            </p:nvSpPr>
            <p:spPr>
              <a:xfrm>
                <a:off x="3338331" y="3784014"/>
                <a:ext cx="168988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𝐀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ar-SA" sz="32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الحمراء</a:t>
                </a:r>
              </a:p>
            </p:txBody>
          </p:sp>
        </mc:Choice>
        <mc:Fallback xmlns=""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391CD488-7D6D-56B5-83E6-E70ECF8B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31" y="3784014"/>
                <a:ext cx="1689885" cy="584775"/>
              </a:xfrm>
              <a:prstGeom prst="rect">
                <a:avLst/>
              </a:prstGeom>
              <a:blipFill>
                <a:blip r:embed="rId5"/>
                <a:stretch>
                  <a:fillRect l="-10469" t="-16667" b="-375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C4D9260-56B6-1CE7-2367-2F5187C668B1}"/>
                  </a:ext>
                </a:extLst>
              </p:cNvPr>
              <p:cNvSpPr txBox="1"/>
              <p:nvPr/>
            </p:nvSpPr>
            <p:spPr>
              <a:xfrm>
                <a:off x="2118732" y="4537957"/>
                <a:ext cx="19960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P(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8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800" b="1" dirty="0"/>
                  <a:t> )=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C4D9260-56B6-1CE7-2367-2F5187C6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32" y="4537957"/>
                <a:ext cx="1996067" cy="523220"/>
              </a:xfrm>
              <a:prstGeom prst="rect">
                <a:avLst/>
              </a:prstGeom>
              <a:blipFill>
                <a:blip r:embed="rId6"/>
                <a:stretch>
                  <a:fillRect t="-10465" r="-6422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FB9D8893-FE7B-EE27-1892-D806C812410E}"/>
                  </a:ext>
                </a:extLst>
              </p:cNvPr>
              <p:cNvSpPr txBox="1"/>
              <p:nvPr/>
            </p:nvSpPr>
            <p:spPr>
              <a:xfrm>
                <a:off x="3958683" y="4316894"/>
                <a:ext cx="836340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FB9D8893-FE7B-EE27-1892-D806C8124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683" y="4316894"/>
                <a:ext cx="83634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4EAF9C5-80C8-C749-B033-5C9D49A6DECF}"/>
                  </a:ext>
                </a:extLst>
              </p:cNvPr>
              <p:cNvSpPr txBox="1"/>
              <p:nvPr/>
            </p:nvSpPr>
            <p:spPr>
              <a:xfrm>
                <a:off x="4449337" y="4350347"/>
                <a:ext cx="1103969" cy="9017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34EAF9C5-80C8-C749-B033-5C9D49A6D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37" y="4350347"/>
                <a:ext cx="1103969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A5D8AC7-7FDA-D25F-2E45-F6201B91B758}"/>
                  </a:ext>
                </a:extLst>
              </p:cNvPr>
              <p:cNvSpPr txBox="1"/>
              <p:nvPr/>
            </p:nvSpPr>
            <p:spPr>
              <a:xfrm>
                <a:off x="5397190" y="4383797"/>
                <a:ext cx="1795347" cy="910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A5D8AC7-7FDA-D25F-2E45-F6201B91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190" y="4383797"/>
                <a:ext cx="1795347" cy="910570"/>
              </a:xfrm>
              <a:prstGeom prst="rect">
                <a:avLst/>
              </a:prstGeom>
              <a:blipFill>
                <a:blip r:embed="rId9"/>
                <a:stretch>
                  <a:fillRect r="-3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5D679F4-3FF8-0CD9-C593-DB3D64B980FA}"/>
                  </a:ext>
                </a:extLst>
              </p:cNvPr>
              <p:cNvSpPr txBox="1"/>
              <p:nvPr/>
            </p:nvSpPr>
            <p:spPr>
              <a:xfrm>
                <a:off x="6389647" y="4834741"/>
                <a:ext cx="93416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ar-SA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25D679F4-3FF8-0CD9-C593-DB3D64B98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647" y="4834741"/>
                <a:ext cx="9341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6A025031-5D6E-8778-88E5-ED55BA48866E}"/>
                  </a:ext>
                </a:extLst>
              </p:cNvPr>
              <p:cNvSpPr txBox="1"/>
              <p:nvPr/>
            </p:nvSpPr>
            <p:spPr>
              <a:xfrm>
                <a:off x="6300439" y="4351520"/>
                <a:ext cx="93044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ar-SA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6A025031-5D6E-8778-88E5-ED55BA48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39" y="4351520"/>
                <a:ext cx="93044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B7AE57F5-39B8-AB48-CE27-B137D463570E}"/>
                  </a:ext>
                </a:extLst>
              </p:cNvPr>
              <p:cNvSpPr txBox="1"/>
              <p:nvPr/>
            </p:nvSpPr>
            <p:spPr>
              <a:xfrm>
                <a:off x="7192537" y="4402382"/>
                <a:ext cx="1200615" cy="910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ar-SA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B7AE57F5-39B8-AB48-CE27-B137D463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37" y="4402382"/>
                <a:ext cx="1200615" cy="91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مستطيل 17">
            <a:extLst>
              <a:ext uri="{FF2B5EF4-FFF2-40B4-BE49-F238E27FC236}">
                <a16:creationId xmlns:a16="http://schemas.microsoft.com/office/drawing/2014/main" id="{D1195009-008A-D419-5291-385D1462EBCC}"/>
              </a:ext>
            </a:extLst>
          </p:cNvPr>
          <p:cNvSpPr/>
          <p:nvPr/>
        </p:nvSpPr>
        <p:spPr>
          <a:xfrm>
            <a:off x="7616285" y="4378710"/>
            <a:ext cx="657920" cy="1007327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1D1347C-36DA-1B2E-DD9B-6D703FDB939D}"/>
              </a:ext>
            </a:extLst>
          </p:cNvPr>
          <p:cNvSpPr/>
          <p:nvPr/>
        </p:nvSpPr>
        <p:spPr>
          <a:xfrm>
            <a:off x="1804737" y="2376384"/>
            <a:ext cx="464829" cy="715732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9B00988-54DF-B34D-DC34-BD8A0CC6B9F3}"/>
              </a:ext>
            </a:extLst>
          </p:cNvPr>
          <p:cNvSpPr/>
          <p:nvPr/>
        </p:nvSpPr>
        <p:spPr>
          <a:xfrm>
            <a:off x="3056021" y="2971801"/>
            <a:ext cx="7078187" cy="770020"/>
          </a:xfrm>
          <a:prstGeom prst="rect">
            <a:avLst/>
          </a:prstGeom>
          <a:noFill/>
          <a:ln w="19050">
            <a:solidFill>
              <a:srgbClr val="FFC30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FE79-47AB-E489-FC38-CA15D8BC3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517046-5BE8-AF89-3EA3-E0747726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3F63CFF-1DDD-8BB3-B8B7-08866D8C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750"/>
          <a:stretch/>
        </p:blipFill>
        <p:spPr>
          <a:xfrm>
            <a:off x="1648326" y="1564104"/>
            <a:ext cx="8574504" cy="31522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D17948C-AA24-131F-53D5-7399C2F1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2" t="77331" b="2"/>
          <a:stretch/>
        </p:blipFill>
        <p:spPr>
          <a:xfrm>
            <a:off x="1479884" y="4644189"/>
            <a:ext cx="8109285" cy="133550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E67AD32-B650-C4F1-FCF4-29AC8FD1C07A}"/>
              </a:ext>
            </a:extLst>
          </p:cNvPr>
          <p:cNvSpPr/>
          <p:nvPr/>
        </p:nvSpPr>
        <p:spPr>
          <a:xfrm>
            <a:off x="4848727" y="958517"/>
            <a:ext cx="5269832" cy="569494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إحتمال</a:t>
            </a:r>
            <a:r>
              <a:rPr lang="ar-SA" sz="40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حادثتين </a:t>
            </a:r>
            <a:r>
              <a:rPr lang="ar-SA" sz="40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غيرمستقلتين</a:t>
            </a:r>
            <a:endParaRPr lang="ar-SA" sz="40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07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2FB1-246F-BFF5-D069-3AB60865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407AF7-82E2-C819-F479-CBCBD2AD8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BD2778C-EA12-D659-052F-41143BB54CD5}"/>
              </a:ext>
            </a:extLst>
          </p:cNvPr>
          <p:cNvSpPr/>
          <p:nvPr/>
        </p:nvSpPr>
        <p:spPr>
          <a:xfrm>
            <a:off x="4061327" y="2389657"/>
            <a:ext cx="1216523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CD7FB14-D8CF-1717-FEE2-CD27EF6A38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78" t="11187" b="7240"/>
          <a:stretch/>
        </p:blipFill>
        <p:spPr>
          <a:xfrm>
            <a:off x="2586790" y="1307430"/>
            <a:ext cx="7815788" cy="25908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6FE0D06-654D-38FF-5C95-7FDF5DDB61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9494" b="12198"/>
          <a:stretch/>
        </p:blipFill>
        <p:spPr>
          <a:xfrm>
            <a:off x="1429412" y="767014"/>
            <a:ext cx="1793292" cy="1603502"/>
          </a:xfrm>
          <a:prstGeom prst="rect">
            <a:avLst/>
          </a:prstGeom>
        </p:spPr>
      </p:pic>
      <p:sp>
        <p:nvSpPr>
          <p:cNvPr id="13" name="مخطط انسيابي: محطة طرفية 12">
            <a:extLst>
              <a:ext uri="{FF2B5EF4-FFF2-40B4-BE49-F238E27FC236}">
                <a16:creationId xmlns:a16="http://schemas.microsoft.com/office/drawing/2014/main" id="{E4FB8459-7B14-DF7B-1833-284AAAF5F9CF}"/>
              </a:ext>
            </a:extLst>
          </p:cNvPr>
          <p:cNvSpPr/>
          <p:nvPr/>
        </p:nvSpPr>
        <p:spPr>
          <a:xfrm>
            <a:off x="7447547" y="743748"/>
            <a:ext cx="2794060" cy="736138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2" name="سهم: لليسار 1">
            <a:extLst>
              <a:ext uri="{FF2B5EF4-FFF2-40B4-BE49-F238E27FC236}">
                <a16:creationId xmlns:a16="http://schemas.microsoft.com/office/drawing/2014/main" id="{1F807F41-16C6-F380-8881-02DFC238369B}"/>
              </a:ext>
            </a:extLst>
          </p:cNvPr>
          <p:cNvSpPr/>
          <p:nvPr/>
        </p:nvSpPr>
        <p:spPr>
          <a:xfrm>
            <a:off x="7427235" y="4030421"/>
            <a:ext cx="914400" cy="198305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65CCA0C-4E5E-D980-4BE2-1676F5D61DAA}"/>
              </a:ext>
            </a:extLst>
          </p:cNvPr>
          <p:cNvSpPr txBox="1"/>
          <p:nvPr/>
        </p:nvSpPr>
        <p:spPr>
          <a:xfrm>
            <a:off x="4078705" y="3834259"/>
            <a:ext cx="32904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3200" b="1" dirty="0" err="1">
                <a:solidFill>
                  <a:srgbClr val="FF0000"/>
                </a:solidFill>
              </a:rPr>
              <a:t>غير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مستقلتان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216E1F7-5DA0-E753-0AEA-5781015BE6A3}"/>
              </a:ext>
            </a:extLst>
          </p:cNvPr>
          <p:cNvSpPr/>
          <p:nvPr/>
        </p:nvSpPr>
        <p:spPr>
          <a:xfrm>
            <a:off x="2707106" y="2310063"/>
            <a:ext cx="2430378" cy="601579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CBFF0A-3D4E-906E-9EE8-981F47CBCC23}"/>
              </a:ext>
            </a:extLst>
          </p:cNvPr>
          <p:cNvSpPr txBox="1"/>
          <p:nvPr/>
        </p:nvSpPr>
        <p:spPr>
          <a:xfrm>
            <a:off x="8309419" y="3808240"/>
            <a:ext cx="1739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دون إرجاع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DEE81284-E0DA-CD57-A71D-8E68815B01CC}"/>
                  </a:ext>
                </a:extLst>
              </p:cNvPr>
              <p:cNvSpPr/>
              <p:nvPr/>
            </p:nvSpPr>
            <p:spPr>
              <a:xfrm>
                <a:off x="2576502" y="3834783"/>
                <a:ext cx="1671740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SA" sz="3200" b="1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ar-SA" sz="32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الحمراء</a:t>
                </a: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DEE81284-E0DA-CD57-A71D-8E68815B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02" y="3834783"/>
                <a:ext cx="1671740" cy="584775"/>
              </a:xfrm>
              <a:prstGeom prst="rect">
                <a:avLst/>
              </a:prstGeom>
              <a:blipFill>
                <a:blip r:embed="rId6"/>
                <a:stretch>
                  <a:fillRect l="-10219" t="-14583" b="-3958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0C59DCC-BE26-BD77-687F-9D422F2272F4}"/>
                  </a:ext>
                </a:extLst>
              </p:cNvPr>
              <p:cNvSpPr txBox="1"/>
              <p:nvPr/>
            </p:nvSpPr>
            <p:spPr>
              <a:xfrm>
                <a:off x="1751621" y="4715791"/>
                <a:ext cx="240866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P(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/>
                  <a:t>)=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0C59DCC-BE26-BD77-687F-9D422F227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621" y="4715791"/>
                <a:ext cx="2408664" cy="523220"/>
              </a:xfrm>
              <a:prstGeom prst="rect">
                <a:avLst/>
              </a:prstGeom>
              <a:blipFill>
                <a:blip r:embed="rId7"/>
                <a:stretch>
                  <a:fillRect t="-11765" r="-5570" b="-341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6A741F9-2B54-1157-3950-AAC5398C7DFD}"/>
                  </a:ext>
                </a:extLst>
              </p:cNvPr>
              <p:cNvSpPr txBox="1"/>
              <p:nvPr/>
            </p:nvSpPr>
            <p:spPr>
              <a:xfrm>
                <a:off x="4124484" y="4488464"/>
                <a:ext cx="754862" cy="9081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96A741F9-2B54-1157-3950-AAC5398C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484" y="4488464"/>
                <a:ext cx="754862" cy="9081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CFBECFD-87B3-7E35-129F-9351BA0CE182}"/>
                  </a:ext>
                </a:extLst>
              </p:cNvPr>
              <p:cNvSpPr txBox="1"/>
              <p:nvPr/>
            </p:nvSpPr>
            <p:spPr>
              <a:xfrm>
                <a:off x="4764115" y="4517029"/>
                <a:ext cx="878306" cy="910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CFBECFD-87B3-7E35-129F-9351BA0CE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15" y="4517029"/>
                <a:ext cx="878306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00E8946D-A38B-BCED-D8F5-EA0A512C4659}"/>
                  </a:ext>
                </a:extLst>
              </p:cNvPr>
              <p:cNvSpPr txBox="1"/>
              <p:nvPr/>
            </p:nvSpPr>
            <p:spPr>
              <a:xfrm>
                <a:off x="5498138" y="4535615"/>
                <a:ext cx="878306" cy="910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00E8946D-A38B-BCED-D8F5-EA0A512C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38" y="4535615"/>
                <a:ext cx="878306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A8B2311-EF17-BC99-9C2B-3C2C11D2EEE0}"/>
                  </a:ext>
                </a:extLst>
              </p:cNvPr>
              <p:cNvSpPr txBox="1"/>
              <p:nvPr/>
            </p:nvSpPr>
            <p:spPr>
              <a:xfrm>
                <a:off x="6254855" y="4491202"/>
                <a:ext cx="2493276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</m:t>
                          </m:r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𝟏𝟐𝟏𝟒𝟒</m:t>
                          </m:r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A8B2311-EF17-BC99-9C2B-3C2C11D2E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55" y="4491202"/>
                <a:ext cx="2493276" cy="898964"/>
              </a:xfrm>
              <a:prstGeom prst="rect">
                <a:avLst/>
              </a:prstGeom>
              <a:blipFill>
                <a:blip r:embed="rId11"/>
                <a:stretch>
                  <a:fillRect r="-34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B476FAC3-EF8F-741B-408D-B9911D10186E}"/>
                  </a:ext>
                </a:extLst>
              </p:cNvPr>
              <p:cNvSpPr txBox="1"/>
              <p:nvPr/>
            </p:nvSpPr>
            <p:spPr>
              <a:xfrm>
                <a:off x="7517193" y="4466164"/>
                <a:ext cx="127534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B476FAC3-EF8F-741B-408D-B9911D10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193" y="4466164"/>
                <a:ext cx="127534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FD89C320-C67B-C502-AB62-C4BAC45E3951}"/>
                  </a:ext>
                </a:extLst>
              </p:cNvPr>
              <p:cNvSpPr txBox="1"/>
              <p:nvPr/>
            </p:nvSpPr>
            <p:spPr>
              <a:xfrm>
                <a:off x="7788440" y="4990076"/>
                <a:ext cx="127534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FD89C320-C67B-C502-AB62-C4BAC45E3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40" y="4990076"/>
                <a:ext cx="127534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9290F6F2-6436-E9AF-1197-ED4212767593}"/>
                  </a:ext>
                </a:extLst>
              </p:cNvPr>
              <p:cNvSpPr txBox="1"/>
              <p:nvPr/>
            </p:nvSpPr>
            <p:spPr>
              <a:xfrm>
                <a:off x="8782466" y="4734571"/>
                <a:ext cx="1412488" cy="6739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9290F6F2-6436-E9AF-1197-ED4212767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466" y="4734571"/>
                <a:ext cx="1412488" cy="6739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38EC3F5-9010-95F9-3E8B-0F78AC0C25B2}"/>
                  </a:ext>
                </a:extLst>
              </p:cNvPr>
              <p:cNvSpPr txBox="1"/>
              <p:nvPr/>
            </p:nvSpPr>
            <p:spPr>
              <a:xfrm>
                <a:off x="9389618" y="4516442"/>
                <a:ext cx="69626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38EC3F5-9010-95F9-3E8B-0F78AC0C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618" y="4516442"/>
                <a:ext cx="6962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E383350-D6C4-75EE-C840-728370CBF180}"/>
                  </a:ext>
                </a:extLst>
              </p:cNvPr>
              <p:cNvSpPr txBox="1"/>
              <p:nvPr/>
            </p:nvSpPr>
            <p:spPr>
              <a:xfrm>
                <a:off x="9175789" y="4957895"/>
                <a:ext cx="84005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𝟓𝟎𝟔</m:t>
                      </m:r>
                    </m:oMath>
                  </m:oMathPara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E383350-D6C4-75EE-C840-728370CBF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789" y="4957895"/>
                <a:ext cx="84005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>
            <a:extLst>
              <a:ext uri="{FF2B5EF4-FFF2-40B4-BE49-F238E27FC236}">
                <a16:creationId xmlns:a16="http://schemas.microsoft.com/office/drawing/2014/main" id="{9D243B73-4295-1CB4-0A61-A9736B2AC532}"/>
              </a:ext>
            </a:extLst>
          </p:cNvPr>
          <p:cNvSpPr/>
          <p:nvPr/>
        </p:nvSpPr>
        <p:spPr>
          <a:xfrm>
            <a:off x="9168063" y="4608095"/>
            <a:ext cx="962526" cy="955778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96E9C1F5-AE25-7118-30CE-685455CBB7DE}"/>
              </a:ext>
            </a:extLst>
          </p:cNvPr>
          <p:cNvSpPr/>
          <p:nvPr/>
        </p:nvSpPr>
        <p:spPr>
          <a:xfrm>
            <a:off x="4572000" y="2983832"/>
            <a:ext cx="5414211" cy="745958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/>
      <p:bldP spid="6" grpId="0" animBg="1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36ED1-6778-7C14-0683-6252915A2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82944F-281C-9B72-C943-AAB14DF1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C78B363-CCED-12A3-DDD4-D18102CD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10" b="13381"/>
          <a:stretch/>
        </p:blipFill>
        <p:spPr>
          <a:xfrm>
            <a:off x="1756611" y="1515978"/>
            <a:ext cx="8616107" cy="1744579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30C61CA0-F1E3-F460-2210-CA29D06616F9}"/>
              </a:ext>
            </a:extLst>
          </p:cNvPr>
          <p:cNvSpPr/>
          <p:nvPr/>
        </p:nvSpPr>
        <p:spPr>
          <a:xfrm>
            <a:off x="7928811" y="661738"/>
            <a:ext cx="2252638" cy="794084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48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DA23E81-82B6-212A-D737-4C68DD38ADBF}"/>
              </a:ext>
            </a:extLst>
          </p:cNvPr>
          <p:cNvSpPr txBox="1"/>
          <p:nvPr/>
        </p:nvSpPr>
        <p:spPr>
          <a:xfrm>
            <a:off x="7086600" y="3206657"/>
            <a:ext cx="37683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على التوالي(</a:t>
            </a:r>
            <a:r>
              <a:rPr lang="ar-SA" sz="3200" b="1" dirty="0">
                <a:solidFill>
                  <a:srgbClr val="FF0000"/>
                </a:solidFill>
              </a:rPr>
              <a:t>دون إرجاع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181E8CB-C7DD-6EE0-F46D-8E306FA21C6F}"/>
                  </a:ext>
                </a:extLst>
              </p:cNvPr>
              <p:cNvSpPr txBox="1"/>
              <p:nvPr/>
            </p:nvSpPr>
            <p:spPr>
              <a:xfrm>
                <a:off x="4764505" y="4679694"/>
                <a:ext cx="176600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P(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b="1" dirty="0"/>
                  <a:t>)=</a:t>
                </a:r>
                <a:endParaRPr lang="ar-SA" sz="2800" b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181E8CB-C7DD-6EE0-F46D-8E306FA21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05" y="4679694"/>
                <a:ext cx="1766001" cy="523220"/>
              </a:xfrm>
              <a:prstGeom prst="rect">
                <a:avLst/>
              </a:prstGeom>
              <a:blipFill>
                <a:blip r:embed="rId5"/>
                <a:stretch>
                  <a:fillRect t="-11765" r="-7612" b="-341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E4AE19F-C85B-7659-3C49-A341A462F98F}"/>
                  </a:ext>
                </a:extLst>
              </p:cNvPr>
              <p:cNvSpPr txBox="1"/>
              <p:nvPr/>
            </p:nvSpPr>
            <p:spPr>
              <a:xfrm>
                <a:off x="6422515" y="4416274"/>
                <a:ext cx="754862" cy="9081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E4AE19F-C85B-7659-3C49-A341A462F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15" y="4416274"/>
                <a:ext cx="754862" cy="9081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82113DF-6124-EE41-988F-424266E67C80}"/>
                  </a:ext>
                </a:extLst>
              </p:cNvPr>
              <p:cNvSpPr txBox="1"/>
              <p:nvPr/>
            </p:nvSpPr>
            <p:spPr>
              <a:xfrm>
                <a:off x="6965893" y="4456871"/>
                <a:ext cx="878306" cy="9105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A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82113DF-6124-EE41-988F-424266E67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93" y="4456871"/>
                <a:ext cx="878306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882834FC-36A1-63E3-71E1-75C3AD609926}"/>
                  </a:ext>
                </a:extLst>
              </p:cNvPr>
              <p:cNvSpPr txBox="1"/>
              <p:nvPr/>
            </p:nvSpPr>
            <p:spPr>
              <a:xfrm>
                <a:off x="7267075" y="4707770"/>
                <a:ext cx="1816768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882834FC-36A1-63E3-71E1-75C3AD609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075" y="4707770"/>
                <a:ext cx="1816768" cy="67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0CD7A04-BAFF-3C02-9131-17C8C8570192}"/>
              </a:ext>
            </a:extLst>
          </p:cNvPr>
          <p:cNvCxnSpPr>
            <a:cxnSpLocks/>
          </p:cNvCxnSpPr>
          <p:nvPr/>
        </p:nvCxnSpPr>
        <p:spPr>
          <a:xfrm>
            <a:off x="6653464" y="4487779"/>
            <a:ext cx="276726" cy="30078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00372AF0-80FE-9FA8-1828-45F4F9640F00}"/>
              </a:ext>
            </a:extLst>
          </p:cNvPr>
          <p:cNvCxnSpPr>
            <a:cxnSpLocks/>
          </p:cNvCxnSpPr>
          <p:nvPr/>
        </p:nvCxnSpPr>
        <p:spPr>
          <a:xfrm>
            <a:off x="7359314" y="5013160"/>
            <a:ext cx="316833" cy="3408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D3B55B56-FA93-5443-D412-6E7FCF98CC71}"/>
                  </a:ext>
                </a:extLst>
              </p:cNvPr>
              <p:cNvSpPr txBox="1"/>
              <p:nvPr/>
            </p:nvSpPr>
            <p:spPr>
              <a:xfrm>
                <a:off x="7152433" y="5254474"/>
                <a:ext cx="7548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D3B55B56-FA93-5443-D412-6E7FCF98C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33" y="5254474"/>
                <a:ext cx="75486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4C10360C-2B44-8DE8-5631-B57E67B6B6BB}"/>
                  </a:ext>
                </a:extLst>
              </p:cNvPr>
              <p:cNvSpPr txBox="1"/>
              <p:nvPr/>
            </p:nvSpPr>
            <p:spPr>
              <a:xfrm>
                <a:off x="6209958" y="4348097"/>
                <a:ext cx="7548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4C10360C-2B44-8DE8-5631-B57E67B6B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58" y="4348097"/>
                <a:ext cx="75486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7D598155-77FC-8D93-6CF7-CBE01012042B}"/>
              </a:ext>
            </a:extLst>
          </p:cNvPr>
          <p:cNvCxnSpPr>
            <a:cxnSpLocks/>
          </p:cNvCxnSpPr>
          <p:nvPr/>
        </p:nvCxnSpPr>
        <p:spPr>
          <a:xfrm>
            <a:off x="7255043" y="4511841"/>
            <a:ext cx="348916" cy="360948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AC2E08A-12A8-040C-DE1C-0D6430589567}"/>
              </a:ext>
            </a:extLst>
          </p:cNvPr>
          <p:cNvCxnSpPr>
            <a:cxnSpLocks/>
          </p:cNvCxnSpPr>
          <p:nvPr/>
        </p:nvCxnSpPr>
        <p:spPr>
          <a:xfrm>
            <a:off x="6653463" y="4993106"/>
            <a:ext cx="300790" cy="38501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2CE7DD3-79C7-D2F5-C0E6-E289637C9D98}"/>
                  </a:ext>
                </a:extLst>
              </p:cNvPr>
              <p:cNvSpPr txBox="1"/>
              <p:nvPr/>
            </p:nvSpPr>
            <p:spPr>
              <a:xfrm>
                <a:off x="7268738" y="4275904"/>
                <a:ext cx="7548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2CE7DD3-79C7-D2F5-C0E6-E289637C9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38" y="4275904"/>
                <a:ext cx="75486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1FBCBBF-FC5C-D9C0-80D2-978BACA8FE85}"/>
                  </a:ext>
                </a:extLst>
              </p:cNvPr>
              <p:cNvSpPr txBox="1"/>
              <p:nvPr/>
            </p:nvSpPr>
            <p:spPr>
              <a:xfrm>
                <a:off x="6374392" y="5258483"/>
                <a:ext cx="7548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E1FBCBBF-FC5C-D9C0-80D2-978BACA8F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392" y="5258483"/>
                <a:ext cx="7548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4212D9FA-4E60-5E08-81C6-15667708E80B}"/>
                  </a:ext>
                </a:extLst>
              </p:cNvPr>
              <p:cNvSpPr txBox="1"/>
              <p:nvPr/>
            </p:nvSpPr>
            <p:spPr>
              <a:xfrm>
                <a:off x="7998654" y="4452369"/>
                <a:ext cx="7548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4212D9FA-4E60-5E08-81C6-15667708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654" y="4452369"/>
                <a:ext cx="7548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2BAE321-766A-2938-B726-358FB95BDE7E}"/>
                  </a:ext>
                </a:extLst>
              </p:cNvPr>
              <p:cNvSpPr txBox="1"/>
              <p:nvPr/>
            </p:nvSpPr>
            <p:spPr>
              <a:xfrm>
                <a:off x="8018707" y="4917588"/>
                <a:ext cx="75486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ar-SA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F2BAE321-766A-2938-B726-358FB95B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707" y="4917588"/>
                <a:ext cx="75486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AC2F2D68-41C0-87BE-7ED4-872D4D08C16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3946" b="13307"/>
          <a:stretch/>
        </p:blipFill>
        <p:spPr>
          <a:xfrm rot="18978352">
            <a:off x="3395664" y="3059760"/>
            <a:ext cx="1456169" cy="760260"/>
          </a:xfrm>
          <a:prstGeom prst="roundRect">
            <a:avLst>
              <a:gd name="adj" fmla="val 199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82360E5-8468-1B2C-7FF7-9AD934A98FC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3946" b="13307"/>
          <a:stretch/>
        </p:blipFill>
        <p:spPr>
          <a:xfrm rot="19004631">
            <a:off x="3651674" y="3290245"/>
            <a:ext cx="1340992" cy="76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D46212F-F813-D7FF-02B2-33CB07C3245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3946" b="13307"/>
          <a:stretch/>
        </p:blipFill>
        <p:spPr>
          <a:xfrm rot="19603470">
            <a:off x="3698565" y="3535093"/>
            <a:ext cx="1318355" cy="668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8FCD80C-469F-1228-4070-0FEFDB91B2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095321">
            <a:off x="2036184" y="3886688"/>
            <a:ext cx="1418403" cy="53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C15BA50-EB78-AEC3-BF47-86BC425289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275394">
            <a:off x="2245207" y="4173341"/>
            <a:ext cx="1467917" cy="6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1D5AA455-BAC2-C1C2-7B65-97A7D72ED3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853822">
            <a:off x="2778390" y="4978801"/>
            <a:ext cx="1510623" cy="497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3655869C-FF5F-21D7-F4B0-A9DA8C99F5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445156">
            <a:off x="2522718" y="4554099"/>
            <a:ext cx="1487696" cy="59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1667B341-042A-A222-74A7-C6FEEC6B66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894495">
            <a:off x="3037573" y="5369700"/>
            <a:ext cx="1511254" cy="481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CEB45532-67BB-D927-901B-FB4EAE1C2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008989">
            <a:off x="1720936" y="3573453"/>
            <a:ext cx="1421945" cy="495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BE0B4276-3695-D616-98D1-4A016261B2B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3596" b="13296"/>
          <a:stretch/>
        </p:blipFill>
        <p:spPr>
          <a:xfrm rot="18770693">
            <a:off x="1456158" y="3286807"/>
            <a:ext cx="1385549" cy="48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0D1AD1D4-FD77-4DAD-9093-060C5BECF720}"/>
              </a:ext>
            </a:extLst>
          </p:cNvPr>
          <p:cNvSpPr/>
          <p:nvPr/>
        </p:nvSpPr>
        <p:spPr>
          <a:xfrm>
            <a:off x="8061159" y="4520450"/>
            <a:ext cx="769435" cy="88173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F1F08D2-0121-C70E-FF13-D23EB8C20171}"/>
              </a:ext>
            </a:extLst>
          </p:cNvPr>
          <p:cNvSpPr/>
          <p:nvPr/>
        </p:nvSpPr>
        <p:spPr>
          <a:xfrm>
            <a:off x="3693695" y="2063561"/>
            <a:ext cx="6364705" cy="602166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114959E-6F2E-7882-B3C8-8DDD0C0083F7}"/>
              </a:ext>
            </a:extLst>
          </p:cNvPr>
          <p:cNvSpPr txBox="1"/>
          <p:nvPr/>
        </p:nvSpPr>
        <p:spPr>
          <a:xfrm>
            <a:off x="5005137" y="3725976"/>
            <a:ext cx="32904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3200" b="1" dirty="0" err="1">
                <a:solidFill>
                  <a:srgbClr val="FF0000"/>
                </a:solidFill>
              </a:rPr>
              <a:t>غير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مستقلتان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سهم: منحني 34">
            <a:extLst>
              <a:ext uri="{FF2B5EF4-FFF2-40B4-BE49-F238E27FC236}">
                <a16:creationId xmlns:a16="http://schemas.microsoft.com/office/drawing/2014/main" id="{2CDF69F9-3C38-F7C2-CEF9-52B52704E9FE}"/>
              </a:ext>
            </a:extLst>
          </p:cNvPr>
          <p:cNvSpPr/>
          <p:nvPr/>
        </p:nvSpPr>
        <p:spPr>
          <a:xfrm rot="10800000">
            <a:off x="8289759" y="3789946"/>
            <a:ext cx="673764" cy="348915"/>
          </a:xfrm>
          <a:prstGeom prst="bentArrow">
            <a:avLst>
              <a:gd name="adj1" fmla="val 25000"/>
              <a:gd name="adj2" fmla="val 21774"/>
              <a:gd name="adj3" fmla="val 25000"/>
              <a:gd name="adj4" fmla="val 2370"/>
            </a:avLst>
          </a:prstGeom>
          <a:solidFill>
            <a:srgbClr val="FFCE3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6" grpId="0"/>
      <p:bldP spid="17" grpId="0"/>
      <p:bldP spid="20" grpId="0"/>
      <p:bldP spid="21" grpId="0"/>
      <p:bldP spid="22" grpId="0"/>
      <p:bldP spid="23" grpId="0"/>
      <p:bldP spid="24" grpId="0" animBg="1"/>
      <p:bldP spid="29" grpId="0" animBg="1"/>
      <p:bldP spid="32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E6C9E-E9BF-2F1E-38F0-7965FA49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4921E7-6FFD-3F87-855E-BBB3EAD9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82EF197-125E-6D30-3211-1DE0E330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049"/>
          <a:stretch/>
        </p:blipFill>
        <p:spPr>
          <a:xfrm>
            <a:off x="2622885" y="929034"/>
            <a:ext cx="7646864" cy="27165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9E2A64-1C76-A593-DB81-3750E2F5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51" t="50415" b="26404"/>
          <a:stretch/>
        </p:blipFill>
        <p:spPr>
          <a:xfrm>
            <a:off x="2671011" y="3681664"/>
            <a:ext cx="7375359" cy="104674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6A6A886-4198-6222-D8F4-308AAC496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8731" b="7301"/>
          <a:stretch/>
        </p:blipFill>
        <p:spPr>
          <a:xfrm>
            <a:off x="1581313" y="4608095"/>
            <a:ext cx="1955971" cy="15360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24762A1-770F-6534-275F-C7E6B59B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825" t="77948" b="4821"/>
          <a:stretch/>
        </p:blipFill>
        <p:spPr>
          <a:xfrm>
            <a:off x="6617368" y="4728411"/>
            <a:ext cx="3148265" cy="7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52794-B48E-D15B-B1E0-E375BBDC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359A67-8A90-2274-6C82-254B8FDA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825736E-3918-3768-A441-1D9030BDA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391" y="2129309"/>
            <a:ext cx="8652552" cy="258707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822A839-1A25-4D5F-3F79-0FA091E8C5FF}"/>
              </a:ext>
            </a:extLst>
          </p:cNvPr>
          <p:cNvSpPr/>
          <p:nvPr/>
        </p:nvSpPr>
        <p:spPr>
          <a:xfrm>
            <a:off x="6653463" y="982581"/>
            <a:ext cx="3416969" cy="653714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الإحتمال</a:t>
            </a:r>
            <a:r>
              <a:rPr lang="ar-SA" sz="40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المشروط</a:t>
            </a:r>
          </a:p>
        </p:txBody>
      </p:sp>
    </p:spTree>
    <p:extLst>
      <p:ext uri="{BB962C8B-B14F-4D97-AF65-F5344CB8AC3E}">
        <p14:creationId xmlns:p14="http://schemas.microsoft.com/office/powerpoint/2010/main" val="23701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F5852-057E-5E96-3C7E-882C7C1A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33EA4D-E7C4-3CBC-17C2-DA56D2C1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756ED19-6042-C516-2D0D-4881082BF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529" t="62132" r="10555" b="750"/>
          <a:stretch/>
        </p:blipFill>
        <p:spPr>
          <a:xfrm>
            <a:off x="1383632" y="3212431"/>
            <a:ext cx="1227220" cy="109487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B46C6C-2A6A-2D9A-E8D6-61C622280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80" y="1365672"/>
            <a:ext cx="8666747" cy="2231771"/>
          </a:xfrm>
          <a:prstGeom prst="rect">
            <a:avLst/>
          </a:prstGeom>
        </p:spPr>
      </p:pic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D1E79154-D74C-908D-D1BB-B481DE9F061D}"/>
              </a:ext>
            </a:extLst>
          </p:cNvPr>
          <p:cNvSpPr/>
          <p:nvPr/>
        </p:nvSpPr>
        <p:spPr>
          <a:xfrm>
            <a:off x="7375358" y="667545"/>
            <a:ext cx="2874271" cy="716087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6C0FE41-D794-BCB5-6320-30D8FCEFC4BD}"/>
              </a:ext>
            </a:extLst>
          </p:cNvPr>
          <p:cNvSpPr/>
          <p:nvPr/>
        </p:nvSpPr>
        <p:spPr>
          <a:xfrm>
            <a:off x="1672390" y="1463547"/>
            <a:ext cx="4403557" cy="702138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898C7F6-930C-B8D8-97F6-861824B00FA5}"/>
              </a:ext>
            </a:extLst>
          </p:cNvPr>
          <p:cNvSpPr/>
          <p:nvPr/>
        </p:nvSpPr>
        <p:spPr>
          <a:xfrm>
            <a:off x="6424864" y="2205494"/>
            <a:ext cx="3840811" cy="658021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E2906-4D33-43B5-F51B-B671E6723D37}"/>
              </a:ext>
            </a:extLst>
          </p:cNvPr>
          <p:cNvSpPr/>
          <p:nvPr/>
        </p:nvSpPr>
        <p:spPr>
          <a:xfrm>
            <a:off x="7825489" y="3352344"/>
            <a:ext cx="29418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err="1">
                <a:ln w="0"/>
                <a:solidFill>
                  <a:srgbClr val="0AC3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الإحتمال</a:t>
            </a:r>
            <a:r>
              <a:rPr lang="ar-SA" sz="3600" b="1" dirty="0">
                <a:ln w="0"/>
                <a:solidFill>
                  <a:srgbClr val="0AC3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المشروط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34197B6-1E65-1CEE-855D-28069E6D5A8D}"/>
                  </a:ext>
                </a:extLst>
              </p:cNvPr>
              <p:cNvSpPr txBox="1"/>
              <p:nvPr/>
            </p:nvSpPr>
            <p:spPr>
              <a:xfrm>
                <a:off x="7158790" y="3962400"/>
                <a:ext cx="345707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solidFill>
                      <a:srgbClr val="C00000"/>
                    </a:solidFill>
                  </a:rPr>
                  <a:t>فضاء العينة </a:t>
                </a:r>
                <a:r>
                  <a:rPr lang="ar-SA" sz="2800" b="1" dirty="0"/>
                  <a:t>(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المكعب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/>
                  <a:t>):</a:t>
                </a: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34197B6-1E65-1CEE-855D-28069E6D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90" y="3962400"/>
                <a:ext cx="3457078" cy="523220"/>
              </a:xfrm>
              <a:prstGeom prst="rect">
                <a:avLst/>
              </a:prstGeom>
              <a:blipFill>
                <a:blip r:embed="rId5"/>
                <a:stretch>
                  <a:fillRect t="-11628" r="-3704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1F3345E-25E6-C3BF-95B4-05120DEB175C}"/>
                  </a:ext>
                </a:extLst>
              </p:cNvPr>
              <p:cNvSpPr txBox="1"/>
              <p:nvPr/>
            </p:nvSpPr>
            <p:spPr>
              <a:xfrm>
                <a:off x="7166810" y="4463717"/>
                <a:ext cx="345707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>
                    <a:solidFill>
                      <a:srgbClr val="C00000"/>
                    </a:solidFill>
                  </a:rPr>
                  <a:t>فضاء العينة </a:t>
                </a:r>
                <a:r>
                  <a:rPr lang="ar-SA" sz="2800" b="1" dirty="0"/>
                  <a:t>(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المكعب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ar-SA" sz="2800" b="1" dirty="0"/>
                  <a:t>):</a:t>
                </a: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1F3345E-25E6-C3BF-95B4-05120DEB1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810" y="4463717"/>
                <a:ext cx="3457078" cy="523220"/>
              </a:xfrm>
              <a:prstGeom prst="rect">
                <a:avLst/>
              </a:prstGeom>
              <a:blipFill>
                <a:blip r:embed="rId6"/>
                <a:stretch>
                  <a:fillRect t="-11628" r="-3527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A2EFFAB-51EA-73C4-199A-5EF443632B16}"/>
                  </a:ext>
                </a:extLst>
              </p:cNvPr>
              <p:cNvSpPr txBox="1"/>
              <p:nvPr/>
            </p:nvSpPr>
            <p:spPr>
              <a:xfrm>
                <a:off x="4716379" y="3910263"/>
                <a:ext cx="246647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A2EFFAB-51EA-73C4-199A-5EF443632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379" y="3910263"/>
                <a:ext cx="2466477" cy="584775"/>
              </a:xfrm>
              <a:prstGeom prst="rect">
                <a:avLst/>
              </a:prstGeom>
              <a:blipFill>
                <a:blip r:embed="rId7"/>
                <a:stretch>
                  <a:fillRect r="-1311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A3A087D-93CD-D8A8-522E-2A00B890C1EC}"/>
                  </a:ext>
                </a:extLst>
              </p:cNvPr>
              <p:cNvSpPr txBox="1"/>
              <p:nvPr/>
            </p:nvSpPr>
            <p:spPr>
              <a:xfrm>
                <a:off x="4688307" y="4459705"/>
                <a:ext cx="2466477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A3A087D-93CD-D8A8-522E-2A00B890C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07" y="4459705"/>
                <a:ext cx="2466477" cy="584775"/>
              </a:xfrm>
              <a:prstGeom prst="rect">
                <a:avLst/>
              </a:prstGeom>
              <a:blipFill>
                <a:blip r:embed="rId8"/>
                <a:stretch>
                  <a:fillRect r="-1284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>
            <a:extLst>
              <a:ext uri="{FF2B5EF4-FFF2-40B4-BE49-F238E27FC236}">
                <a16:creationId xmlns:a16="http://schemas.microsoft.com/office/drawing/2014/main" id="{26512CAD-AC35-6019-3AF8-28A0AE1EE48E}"/>
              </a:ext>
            </a:extLst>
          </p:cNvPr>
          <p:cNvSpPr/>
          <p:nvPr/>
        </p:nvSpPr>
        <p:spPr>
          <a:xfrm>
            <a:off x="7435515" y="4940514"/>
            <a:ext cx="32007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AC7E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مجموع العددين(</a:t>
            </a:r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r>
              <a:rPr lang="ar-SA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AC7E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5CB4F5B0-E86E-BF54-67A1-80EEF97106BB}"/>
                  </a:ext>
                </a:extLst>
              </p:cNvPr>
              <p:cNvSpPr txBox="1"/>
              <p:nvPr/>
            </p:nvSpPr>
            <p:spPr>
              <a:xfrm>
                <a:off x="4764505" y="5438274"/>
                <a:ext cx="11309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5CB4F5B0-E86E-BF54-67A1-80EEF9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05" y="5438274"/>
                <a:ext cx="113096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51146D0-B84D-86AE-2B92-578C4823F482}"/>
                  </a:ext>
                </a:extLst>
              </p:cNvPr>
              <p:cNvSpPr txBox="1"/>
              <p:nvPr/>
            </p:nvSpPr>
            <p:spPr>
              <a:xfrm>
                <a:off x="5662863" y="5446295"/>
                <a:ext cx="14357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51146D0-B84D-86AE-2B92-578C4823F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3" y="5446295"/>
                <a:ext cx="143576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FAF548D-CE05-F39B-D032-A71342A85792}"/>
                  </a:ext>
                </a:extLst>
              </p:cNvPr>
              <p:cNvSpPr txBox="1"/>
              <p:nvPr/>
            </p:nvSpPr>
            <p:spPr>
              <a:xfrm>
                <a:off x="6705600" y="5454316"/>
                <a:ext cx="14357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DFAF548D-CE05-F39B-D032-A71342A85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454316"/>
                <a:ext cx="143576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E4553891-86B8-7D88-625B-5BBFD745E50F}"/>
                  </a:ext>
                </a:extLst>
              </p:cNvPr>
              <p:cNvSpPr txBox="1"/>
              <p:nvPr/>
            </p:nvSpPr>
            <p:spPr>
              <a:xfrm>
                <a:off x="7760369" y="5474368"/>
                <a:ext cx="14357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E4553891-86B8-7D88-625B-5BBFD745E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69" y="5474368"/>
                <a:ext cx="143576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DE7A87A-4F43-3063-9E67-12E27ECF0B9D}"/>
                  </a:ext>
                </a:extLst>
              </p:cNvPr>
              <p:cNvSpPr txBox="1"/>
              <p:nvPr/>
            </p:nvSpPr>
            <p:spPr>
              <a:xfrm>
                <a:off x="1431758" y="4291262"/>
                <a:ext cx="2081463" cy="9361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DE7A87A-4F43-3063-9E67-12E27ECF0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58" y="4291262"/>
                <a:ext cx="2081463" cy="9361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95EE7B90-1766-E2A6-DA0A-1A311DDBD2F5}"/>
                  </a:ext>
                </a:extLst>
              </p:cNvPr>
              <p:cNvSpPr txBox="1"/>
              <p:nvPr/>
            </p:nvSpPr>
            <p:spPr>
              <a:xfrm>
                <a:off x="2382253" y="4259179"/>
                <a:ext cx="90236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SA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95EE7B90-1766-E2A6-DA0A-1A311DDB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53" y="4259179"/>
                <a:ext cx="90236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CA3D6A80-28AC-E788-54EB-FB036773FCCF}"/>
                  </a:ext>
                </a:extLst>
              </p:cNvPr>
              <p:cNvSpPr txBox="1"/>
              <p:nvPr/>
            </p:nvSpPr>
            <p:spPr>
              <a:xfrm>
                <a:off x="2366210" y="4772525"/>
                <a:ext cx="90236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SA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CA3D6A80-28AC-E788-54EB-FB036773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0" y="4772525"/>
                <a:ext cx="902368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A188D57D-3446-11A2-9B61-EDCB0EEF6DFA}"/>
                  </a:ext>
                </a:extLst>
              </p:cNvPr>
              <p:cNvSpPr txBox="1"/>
              <p:nvPr/>
            </p:nvSpPr>
            <p:spPr>
              <a:xfrm>
                <a:off x="3031958" y="4612105"/>
                <a:ext cx="116305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A188D57D-3446-11A2-9B61-EDCB0EEF6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958" y="4612105"/>
                <a:ext cx="116305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3CFD7397-8A63-D72F-54F0-B6C34C3ECC30}"/>
              </a:ext>
            </a:extLst>
          </p:cNvPr>
          <p:cNvSpPr/>
          <p:nvPr/>
        </p:nvSpPr>
        <p:spPr>
          <a:xfrm>
            <a:off x="3344779" y="2875548"/>
            <a:ext cx="529390" cy="5293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1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430C5-8D10-0279-1882-49608FE4E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1B68FF-6E67-ED11-A559-7D8DA1A28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3545FDA8-CCB6-F9A4-076A-3F46E3F8687A}"/>
              </a:ext>
            </a:extLst>
          </p:cNvPr>
          <p:cNvSpPr/>
          <p:nvPr/>
        </p:nvSpPr>
        <p:spPr>
          <a:xfrm>
            <a:off x="5248334" y="1137465"/>
            <a:ext cx="1741715" cy="63117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93775D37-0A43-EF21-3309-F70A422DFEE3}"/>
              </a:ext>
            </a:extLst>
          </p:cNvPr>
          <p:cNvSpPr/>
          <p:nvPr/>
        </p:nvSpPr>
        <p:spPr>
          <a:xfrm>
            <a:off x="2384290" y="1081890"/>
            <a:ext cx="1741715" cy="61456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DC7637A-E182-92EC-0973-795E1E8A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2097" y="2169505"/>
            <a:ext cx="2554165" cy="13918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A68D0BD-B866-F9C1-FB1F-90452417E1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221" y="1932869"/>
            <a:ext cx="2893103" cy="26391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CE3D29-C445-63F9-D407-622E574A72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2389" y="1795808"/>
            <a:ext cx="2803358" cy="4098031"/>
          </a:xfrm>
          <a:prstGeom prst="rect">
            <a:avLst/>
          </a:prstGeom>
        </p:spPr>
      </p:pic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648B9A58-0C98-99D1-D6D5-54E2D3A83CD3}"/>
              </a:ext>
            </a:extLst>
          </p:cNvPr>
          <p:cNvSpPr/>
          <p:nvPr/>
        </p:nvSpPr>
        <p:spPr>
          <a:xfrm>
            <a:off x="8393368" y="1183341"/>
            <a:ext cx="1741715" cy="653143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فيماسبق</a:t>
            </a:r>
            <a:endParaRPr kumimoji="0" lang="ar-SA" sz="2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00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CFDA3-3A07-6C16-497C-E8C6ED55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6ECAC5-F2F6-2317-9480-4E1CF687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A752D9D-0DE3-A553-FB9C-BB8DEC3F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820"/>
          <a:stretch/>
        </p:blipFill>
        <p:spPr>
          <a:xfrm>
            <a:off x="1636296" y="1542042"/>
            <a:ext cx="8808349" cy="2572758"/>
          </a:xfrm>
          <a:prstGeom prst="rect">
            <a:avLst/>
          </a:prstGeom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6B81D851-2738-3213-F465-48A007851275}"/>
              </a:ext>
            </a:extLst>
          </p:cNvPr>
          <p:cNvSpPr/>
          <p:nvPr/>
        </p:nvSpPr>
        <p:spPr>
          <a:xfrm>
            <a:off x="7928811" y="661738"/>
            <a:ext cx="2252638" cy="794084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48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E89B523-2964-1A00-3D7E-30327ACA2006}"/>
              </a:ext>
            </a:extLst>
          </p:cNvPr>
          <p:cNvSpPr txBox="1"/>
          <p:nvPr/>
        </p:nvSpPr>
        <p:spPr>
          <a:xfrm>
            <a:off x="8566483" y="4058652"/>
            <a:ext cx="1760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الفريق </a:t>
            </a:r>
            <a:r>
              <a:rPr lang="ar-SA" sz="2800" b="1" dirty="0"/>
              <a:t>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ar-SA" sz="2800" b="1" dirty="0"/>
              <a:t>):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565B131-2334-4075-278B-061127839D8C}"/>
              </a:ext>
            </a:extLst>
          </p:cNvPr>
          <p:cNvSpPr txBox="1"/>
          <p:nvPr/>
        </p:nvSpPr>
        <p:spPr>
          <a:xfrm>
            <a:off x="8562473" y="4571999"/>
            <a:ext cx="1760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الفريق </a:t>
            </a:r>
            <a:r>
              <a:rPr lang="ar-SA" sz="2800" b="1" dirty="0"/>
              <a:t>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ar-SA" sz="2800" b="1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AE4CBD4-7925-488B-8CE1-7F9D831E4A8C}"/>
                  </a:ext>
                </a:extLst>
              </p:cNvPr>
              <p:cNvSpPr txBox="1"/>
              <p:nvPr/>
            </p:nvSpPr>
            <p:spPr>
              <a:xfrm>
                <a:off x="5943600" y="3994484"/>
                <a:ext cx="289961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AE4CBD4-7925-488B-8CE1-7F9D831E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94484"/>
                <a:ext cx="289961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B8F2EAE3-23B5-DE93-8E02-71D11F5E704A}"/>
                  </a:ext>
                </a:extLst>
              </p:cNvPr>
              <p:cNvSpPr txBox="1"/>
              <p:nvPr/>
            </p:nvSpPr>
            <p:spPr>
              <a:xfrm>
                <a:off x="6011779" y="4531895"/>
                <a:ext cx="289961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ar-SA" sz="3200" b="1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B8F2EAE3-23B5-DE93-8E02-71D11F5E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779" y="4531895"/>
                <a:ext cx="28996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BF5B419-8D8A-3B69-2537-5F338427817B}"/>
                  </a:ext>
                </a:extLst>
              </p:cNvPr>
              <p:cNvSpPr txBox="1"/>
              <p:nvPr/>
            </p:nvSpPr>
            <p:spPr>
              <a:xfrm>
                <a:off x="1491916" y="4652210"/>
                <a:ext cx="2081463" cy="673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num>
                        <m:den/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BF5B419-8D8A-3B69-2537-5F3384278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6" y="4652210"/>
                <a:ext cx="2081463" cy="67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ستطيل 9">
            <a:extLst>
              <a:ext uri="{FF2B5EF4-FFF2-40B4-BE49-F238E27FC236}">
                <a16:creationId xmlns:a16="http://schemas.microsoft.com/office/drawing/2014/main" id="{A73119A8-8F0F-0DB8-57A6-A89D9573EC28}"/>
              </a:ext>
            </a:extLst>
          </p:cNvPr>
          <p:cNvSpPr/>
          <p:nvPr/>
        </p:nvSpPr>
        <p:spPr>
          <a:xfrm>
            <a:off x="3392905" y="3228178"/>
            <a:ext cx="4957011" cy="658021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F26158-7EF1-9188-58F9-D0F7B536077F}"/>
              </a:ext>
            </a:extLst>
          </p:cNvPr>
          <p:cNvSpPr txBox="1"/>
          <p:nvPr/>
        </p:nvSpPr>
        <p:spPr>
          <a:xfrm>
            <a:off x="2646947" y="4307305"/>
            <a:ext cx="45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1</a:t>
            </a:r>
            <a:endParaRPr lang="ar-SA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117AA27-3921-2717-286E-95531063A6D9}"/>
                  </a:ext>
                </a:extLst>
              </p:cNvPr>
              <p:cNvSpPr txBox="1"/>
              <p:nvPr/>
            </p:nvSpPr>
            <p:spPr>
              <a:xfrm>
                <a:off x="2691062" y="486878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SA" sz="3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117AA27-3921-2717-286E-95531063A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62" y="4868780"/>
                <a:ext cx="4572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B6CC6678-643E-0D0F-244A-8EC6E61D654A}"/>
              </a:ext>
            </a:extLst>
          </p:cNvPr>
          <p:cNvSpPr/>
          <p:nvPr/>
        </p:nvSpPr>
        <p:spPr>
          <a:xfrm>
            <a:off x="8061158" y="4608095"/>
            <a:ext cx="481264" cy="433137"/>
          </a:xfrm>
          <a:prstGeom prst="rect">
            <a:avLst/>
          </a:prstGeom>
          <a:noFill/>
          <a:ln w="19050">
            <a:solidFill>
              <a:srgbClr val="FF575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A8079BD-70E9-666C-65C0-646622CAE7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16" b="90295" l="9283" r="90506">
                        <a14:foregroundMark x1="90928" y1="12447" x2="90928" y2="12447"/>
                        <a14:foregroundMark x1="9283" y1="58650" x2="9283" y2="58650"/>
                        <a14:foregroundMark x1="25527" y1="90295" x2="25527" y2="9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98" y="4586119"/>
            <a:ext cx="568053" cy="491207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42F61F6-B00B-A423-04AB-E2A27767E855}"/>
              </a:ext>
            </a:extLst>
          </p:cNvPr>
          <p:cNvSpPr/>
          <p:nvPr/>
        </p:nvSpPr>
        <p:spPr>
          <a:xfrm>
            <a:off x="2526631" y="4364041"/>
            <a:ext cx="769435" cy="112235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4858-CE37-FAEA-C6E1-2CA2F797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86EB22-3A2A-B8AA-931B-AAD518917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A9695B1-1771-DC2D-446F-9E8215EAD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406"/>
          <a:stretch/>
        </p:blipFill>
        <p:spPr>
          <a:xfrm>
            <a:off x="1828800" y="1570193"/>
            <a:ext cx="8365913" cy="2640859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BDACB38-8B23-D8ED-9A5E-0686C52F529D}"/>
              </a:ext>
            </a:extLst>
          </p:cNvPr>
          <p:cNvSpPr/>
          <p:nvPr/>
        </p:nvSpPr>
        <p:spPr>
          <a:xfrm>
            <a:off x="9753598" y="3076073"/>
            <a:ext cx="529390" cy="5293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9019FA3-F132-D811-CF02-04E50990A953}"/>
              </a:ext>
            </a:extLst>
          </p:cNvPr>
          <p:cNvSpPr/>
          <p:nvPr/>
        </p:nvSpPr>
        <p:spPr>
          <a:xfrm>
            <a:off x="8216395" y="853793"/>
            <a:ext cx="1972958" cy="706300"/>
          </a:xfrm>
          <a:prstGeom prst="flowChartTerminator">
            <a:avLst/>
          </a:prstGeom>
          <a:solidFill>
            <a:srgbClr val="8B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</p:spTree>
    <p:extLst>
      <p:ext uri="{BB962C8B-B14F-4D97-AF65-F5344CB8AC3E}">
        <p14:creationId xmlns:p14="http://schemas.microsoft.com/office/powerpoint/2010/main" val="38800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011BD-74AF-FBD7-AC12-0806DA81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0DAFD5-0EDE-814C-E255-C6E17B68A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0D6CBDB-08F1-0D0E-96B8-9697D7A98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44"/>
          <a:stretch/>
        </p:blipFill>
        <p:spPr>
          <a:xfrm>
            <a:off x="1985211" y="1464599"/>
            <a:ext cx="8424267" cy="3468348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6F4038B-4966-1751-6C83-52A8C0134111}"/>
              </a:ext>
            </a:extLst>
          </p:cNvPr>
          <p:cNvSpPr/>
          <p:nvPr/>
        </p:nvSpPr>
        <p:spPr>
          <a:xfrm>
            <a:off x="9901989" y="3284621"/>
            <a:ext cx="529390" cy="5293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EDA371B-2535-8AA8-92E7-93A950AC8A12}"/>
              </a:ext>
            </a:extLst>
          </p:cNvPr>
          <p:cNvSpPr/>
          <p:nvPr/>
        </p:nvSpPr>
        <p:spPr>
          <a:xfrm>
            <a:off x="8384839" y="757542"/>
            <a:ext cx="1972958" cy="706300"/>
          </a:xfrm>
          <a:prstGeom prst="flowChartTerminator">
            <a:avLst/>
          </a:prstGeom>
          <a:solidFill>
            <a:srgbClr val="8B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</p:spTree>
    <p:extLst>
      <p:ext uri="{BB962C8B-B14F-4D97-AF65-F5344CB8AC3E}">
        <p14:creationId xmlns:p14="http://schemas.microsoft.com/office/powerpoint/2010/main" val="13103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75E5-738D-8EE8-E230-F63C0E74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3616B2-36A1-8D9D-0FDE-922C69064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DD6BAA5-4DAE-2AE8-71B1-B0F89B90C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515"/>
          <a:stretch/>
        </p:blipFill>
        <p:spPr>
          <a:xfrm>
            <a:off x="2658979" y="1528010"/>
            <a:ext cx="7454027" cy="2442410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7B1E0E58-676B-60FA-4F1D-0AF9200E951C}"/>
              </a:ext>
            </a:extLst>
          </p:cNvPr>
          <p:cNvSpPr/>
          <p:nvPr/>
        </p:nvSpPr>
        <p:spPr>
          <a:xfrm>
            <a:off x="5149516" y="3260558"/>
            <a:ext cx="529390" cy="5293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BE79AEBA-29AA-EEC7-ECAF-C8E1C9FDE2CA}"/>
              </a:ext>
            </a:extLst>
          </p:cNvPr>
          <p:cNvSpPr/>
          <p:nvPr/>
        </p:nvSpPr>
        <p:spPr>
          <a:xfrm>
            <a:off x="8156238" y="841763"/>
            <a:ext cx="1972958" cy="706300"/>
          </a:xfrm>
          <a:prstGeom prst="flowChartTerminator">
            <a:avLst/>
          </a:prstGeom>
          <a:solidFill>
            <a:srgbClr val="8B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</p:spTree>
    <p:extLst>
      <p:ext uri="{BB962C8B-B14F-4D97-AF65-F5344CB8AC3E}">
        <p14:creationId xmlns:p14="http://schemas.microsoft.com/office/powerpoint/2010/main" val="9211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2DC3-05B7-39FB-831F-6D14B793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88AC29-2E42-E0EA-1311-A80C890D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68D2B1-883C-D7AD-0E0F-CD493DB56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74"/>
          <a:stretch/>
        </p:blipFill>
        <p:spPr>
          <a:xfrm>
            <a:off x="1804738" y="1481266"/>
            <a:ext cx="8412234" cy="2874165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3DD5DB-43BD-A6F6-43BC-B9B7014D90FD}"/>
              </a:ext>
            </a:extLst>
          </p:cNvPr>
          <p:cNvSpPr/>
          <p:nvPr/>
        </p:nvSpPr>
        <p:spPr>
          <a:xfrm>
            <a:off x="5602706" y="3015917"/>
            <a:ext cx="529390" cy="5293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DE2CD7F-D408-E3B2-358D-B0073E80996A}"/>
              </a:ext>
            </a:extLst>
          </p:cNvPr>
          <p:cNvSpPr/>
          <p:nvPr/>
        </p:nvSpPr>
        <p:spPr>
          <a:xfrm>
            <a:off x="8264522" y="781605"/>
            <a:ext cx="1972958" cy="706300"/>
          </a:xfrm>
          <a:prstGeom prst="flowChartTerminator">
            <a:avLst/>
          </a:prstGeom>
          <a:solidFill>
            <a:srgbClr val="8B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</p:spTree>
    <p:extLst>
      <p:ext uri="{BB962C8B-B14F-4D97-AF65-F5344CB8AC3E}">
        <p14:creationId xmlns:p14="http://schemas.microsoft.com/office/powerpoint/2010/main" val="1997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920CB-BBE5-AE96-E97B-31617BF1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2CBBFC-B79A-0056-D1DE-E423DAE7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7A218B80-D203-3C00-56E0-22A756FDE37A}"/>
              </a:ext>
            </a:extLst>
          </p:cNvPr>
          <p:cNvSpPr/>
          <p:nvPr/>
        </p:nvSpPr>
        <p:spPr>
          <a:xfrm>
            <a:off x="8563807" y="908866"/>
            <a:ext cx="1741715" cy="653143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لماذا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CB7AA7A-6C99-30EE-0420-D7E36411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16" y="1589395"/>
            <a:ext cx="5869561" cy="254946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94CDDAF-CEF0-B499-C96E-DE77EF3259B4}"/>
              </a:ext>
            </a:extLst>
          </p:cNvPr>
          <p:cNvSpPr/>
          <p:nvPr/>
        </p:nvSpPr>
        <p:spPr>
          <a:xfrm>
            <a:off x="1624264" y="1215190"/>
            <a:ext cx="2671010" cy="1997241"/>
          </a:xfrm>
          <a:prstGeom prst="rect">
            <a:avLst/>
          </a:prstGeom>
          <a:solidFill>
            <a:srgbClr val="46A4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DB91FE5-3C2F-E8B6-E6FF-17C1478BD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78" y="1380200"/>
            <a:ext cx="2381556" cy="171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B77B-0122-B677-2AF5-B982A8632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763CC7-2361-D602-63A9-E66EA418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C55F1-99F5-FAEA-937A-D13B02DE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11" y="1071486"/>
            <a:ext cx="7423793" cy="37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725E-F316-94F5-B658-19152D6D5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22EBE5-9D40-F4EC-95CF-F14208C4D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1F8D96E-8125-4F82-2107-ECD47C09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053" t="-2381" b="79252"/>
          <a:stretch/>
        </p:blipFill>
        <p:spPr>
          <a:xfrm>
            <a:off x="1969070" y="1981982"/>
            <a:ext cx="8193812" cy="9144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971F978-ADFD-7ED8-FEF0-B739A49C9CEE}"/>
              </a:ext>
            </a:extLst>
          </p:cNvPr>
          <p:cNvSpPr txBox="1"/>
          <p:nvPr/>
        </p:nvSpPr>
        <p:spPr>
          <a:xfrm>
            <a:off x="2033337" y="2896384"/>
            <a:ext cx="8229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1)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إلقاء قطعة  نقود مرة واحدة ثم إلقاء قطعة نقود أخرى مرة واحدة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9D1EAF-1B16-B830-586A-3C891355C263}"/>
              </a:ext>
            </a:extLst>
          </p:cNvPr>
          <p:cNvSpPr txBox="1"/>
          <p:nvPr/>
        </p:nvSpPr>
        <p:spPr>
          <a:xfrm>
            <a:off x="3403177" y="3517426"/>
            <a:ext cx="6853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2)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إلقاء قطعة  نقود مرة واحدة ثم إلقاء مكعب مرة واحدة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86DED5B-DDED-C665-281E-C5ACEBB4C5A8}"/>
              </a:ext>
            </a:extLst>
          </p:cNvPr>
          <p:cNvSpPr txBox="1"/>
          <p:nvPr/>
        </p:nvSpPr>
        <p:spPr>
          <a:xfrm>
            <a:off x="1674151" y="4210366"/>
            <a:ext cx="854643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3)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سحبت بطاقة من مجموعة </a:t>
            </a:r>
            <a:r>
              <a:rPr lang="ar-SA" sz="2800" b="1" dirty="0" err="1">
                <a:solidFill>
                  <a:schemeClr val="accent5">
                    <a:lumMod val="50000"/>
                  </a:schemeClr>
                </a:solidFill>
              </a:rPr>
              <a:t>بطاقات,ثم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أعيدت إلى </a:t>
            </a:r>
            <a:r>
              <a:rPr lang="ar-SA" sz="2800" b="1" dirty="0" err="1">
                <a:solidFill>
                  <a:schemeClr val="accent5">
                    <a:lumMod val="50000"/>
                  </a:schemeClr>
                </a:solidFill>
              </a:rPr>
              <a:t>المجموعة,ثم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سحبت</a:t>
            </a:r>
          </a:p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                               بطاقة ثانية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3B77797-4097-2FE7-3AED-6C3BAF00E713}"/>
              </a:ext>
            </a:extLst>
          </p:cNvPr>
          <p:cNvSpPr/>
          <p:nvPr/>
        </p:nvSpPr>
        <p:spPr>
          <a:xfrm>
            <a:off x="6493043" y="874296"/>
            <a:ext cx="3441032" cy="677778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الحوادث المستقلة</a:t>
            </a:r>
          </a:p>
        </p:txBody>
      </p:sp>
    </p:spTree>
    <p:extLst>
      <p:ext uri="{BB962C8B-B14F-4D97-AF65-F5344CB8AC3E}">
        <p14:creationId xmlns:p14="http://schemas.microsoft.com/office/powerpoint/2010/main" val="28235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B1BF-2A16-6230-2770-7F4207B6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FC0D6A-C9F1-B806-0960-70A4AF4A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2D41FA3-0F3D-02E7-8FA7-85C917733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28" t="19047" r="383" b="61209"/>
          <a:stretch/>
        </p:blipFill>
        <p:spPr>
          <a:xfrm>
            <a:off x="1770403" y="1642458"/>
            <a:ext cx="8554760" cy="87830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0B9243E-69B8-B248-6BD6-8DE588DFE913}"/>
              </a:ext>
            </a:extLst>
          </p:cNvPr>
          <p:cNvSpPr txBox="1"/>
          <p:nvPr/>
        </p:nvSpPr>
        <p:spPr>
          <a:xfrm>
            <a:off x="1624263" y="2887578"/>
            <a:ext cx="89996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1)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وصل فريق كرة القدم في مدرسة إلى الدور قبل النهائي, وإذا ربح فسيلعب</a:t>
            </a:r>
          </a:p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في المباراة النهائية للبطولة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4ABBE23E-018A-B25D-3EFB-FEE21F931584}"/>
                  </a:ext>
                </a:extLst>
              </p:cNvPr>
              <p:cNvSpPr txBox="1"/>
              <p:nvPr/>
            </p:nvSpPr>
            <p:spPr>
              <a:xfrm>
                <a:off x="1415716" y="4279232"/>
                <a:ext cx="92522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b="1" dirty="0"/>
                  <a:t>2) </a:t>
                </a:r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سحبت كرة عشوائيا من كيس به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ar-SA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كرات دون إعادتها ,ثم سحب كرة ثانية </a:t>
                </a: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4ABBE23E-018A-B25D-3EFB-FEE21F931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16" y="4279232"/>
                <a:ext cx="9252286" cy="523220"/>
              </a:xfrm>
              <a:prstGeom prst="rect">
                <a:avLst/>
              </a:prstGeom>
              <a:blipFill>
                <a:blip r:embed="rId4"/>
                <a:stretch>
                  <a:fillRect l="-1515" t="-12791" r="-1449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>
            <a:extLst>
              <a:ext uri="{FF2B5EF4-FFF2-40B4-BE49-F238E27FC236}">
                <a16:creationId xmlns:a16="http://schemas.microsoft.com/office/drawing/2014/main" id="{DEFADDFE-A827-232C-EA3B-21C2C207A258}"/>
              </a:ext>
            </a:extLst>
          </p:cNvPr>
          <p:cNvSpPr/>
          <p:nvPr/>
        </p:nvSpPr>
        <p:spPr>
          <a:xfrm>
            <a:off x="5799221" y="753980"/>
            <a:ext cx="4375486" cy="745958"/>
          </a:xfrm>
          <a:prstGeom prst="rect">
            <a:avLst/>
          </a:prstGeom>
          <a:solidFill>
            <a:srgbClr val="46A4C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الحوادث </a:t>
            </a:r>
            <a:r>
              <a:rPr lang="ar-SA" sz="40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الغيرالمستقلة</a:t>
            </a:r>
            <a:endParaRPr lang="ar-SA" sz="40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6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2C610-7C07-745E-407E-FAF99A1F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8E8D76-0A17-402C-17BC-70D2847F0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04A182D2-9DAD-A5DB-B735-5AECB0EB1ED2}"/>
              </a:ext>
            </a:extLst>
          </p:cNvPr>
          <p:cNvSpPr/>
          <p:nvPr/>
        </p:nvSpPr>
        <p:spPr>
          <a:xfrm>
            <a:off x="7387389" y="719684"/>
            <a:ext cx="2842187" cy="784264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5678E7F-C265-3E51-7237-AB524CA5D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5" t="393" b="70307"/>
          <a:stretch/>
        </p:blipFill>
        <p:spPr>
          <a:xfrm>
            <a:off x="1600200" y="1552073"/>
            <a:ext cx="8773752" cy="7700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5A7812-3A03-AACF-ECE6-54A14E1FCD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0" t="29312" r="2961" b="47936"/>
          <a:stretch/>
        </p:blipFill>
        <p:spPr>
          <a:xfrm>
            <a:off x="1624264" y="2153652"/>
            <a:ext cx="8859252" cy="81814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599452B-D133-913F-1735-2C6DF6EF72EF}"/>
              </a:ext>
            </a:extLst>
          </p:cNvPr>
          <p:cNvSpPr txBox="1"/>
          <p:nvPr/>
        </p:nvSpPr>
        <p:spPr>
          <a:xfrm>
            <a:off x="7363325" y="2863517"/>
            <a:ext cx="27672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3200" b="1" dirty="0">
                <a:solidFill>
                  <a:srgbClr val="C00000"/>
                </a:solidFill>
              </a:rPr>
              <a:t>مستقلتان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CCD227-3B9B-E069-4253-CB0575DF3ABF}"/>
              </a:ext>
            </a:extLst>
          </p:cNvPr>
          <p:cNvSpPr txBox="1"/>
          <p:nvPr/>
        </p:nvSpPr>
        <p:spPr>
          <a:xfrm>
            <a:off x="1768643" y="2931693"/>
            <a:ext cx="58353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: لأن البطاقة الأولى أعيدت إلى الكيس فلن يؤثر</a:t>
            </a:r>
          </a:p>
          <a:p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إختيارها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على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إختيار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البطاقة الثانية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DB797D1-B78D-DB00-82A3-4344E961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32" t="63111" r="2961" b="13670"/>
          <a:stretch/>
        </p:blipFill>
        <p:spPr>
          <a:xfrm>
            <a:off x="2454442" y="3970421"/>
            <a:ext cx="8049125" cy="6858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18574B-7C02-2878-4E13-AF1F857FBC4D}"/>
              </a:ext>
            </a:extLst>
          </p:cNvPr>
          <p:cNvSpPr txBox="1"/>
          <p:nvPr/>
        </p:nvSpPr>
        <p:spPr>
          <a:xfrm>
            <a:off x="7210927" y="4600076"/>
            <a:ext cx="28875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3200" b="1" dirty="0">
                <a:solidFill>
                  <a:srgbClr val="C00000"/>
                </a:solidFill>
              </a:rPr>
              <a:t>مستقلتان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D1A4220-40A5-3117-F762-09EB3A3C4FC7}"/>
              </a:ext>
            </a:extLst>
          </p:cNvPr>
          <p:cNvSpPr txBox="1"/>
          <p:nvPr/>
        </p:nvSpPr>
        <p:spPr>
          <a:xfrm>
            <a:off x="1804736" y="4660232"/>
            <a:ext cx="58112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: لأن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إحتمال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ناتج  تجربة إلقاء قطعة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النقدلا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يؤثر</a:t>
            </a:r>
          </a:p>
          <a:p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  في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إحتمال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ناتج تجربة رمي المكعب المرقم  </a:t>
            </a:r>
          </a:p>
        </p:txBody>
      </p:sp>
    </p:spTree>
    <p:extLst>
      <p:ext uri="{BB962C8B-B14F-4D97-AF65-F5344CB8AC3E}">
        <p14:creationId xmlns:p14="http://schemas.microsoft.com/office/powerpoint/2010/main" val="24016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DE8C-51EB-0AC0-5696-AD70F8039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610CF3-57FF-7C74-3CF4-B6A683AF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0426C0-4E0D-083C-1129-7B5798C4C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6" t="1309" b="70307"/>
          <a:stretch/>
        </p:blipFill>
        <p:spPr>
          <a:xfrm>
            <a:off x="1515979" y="1648326"/>
            <a:ext cx="8785784" cy="8061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F69A77B-B03D-607D-7A2B-DACEAA71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1" t="41200" r="1664" b="40837"/>
          <a:stretch/>
        </p:blipFill>
        <p:spPr>
          <a:xfrm>
            <a:off x="1636295" y="2370219"/>
            <a:ext cx="8771021" cy="685802"/>
          </a:xfrm>
          <a:prstGeom prst="rect">
            <a:avLst/>
          </a:prstGeom>
        </p:spPr>
      </p:pic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F75CD5BD-031C-023F-D93C-AD3B654A3FFE}"/>
              </a:ext>
            </a:extLst>
          </p:cNvPr>
          <p:cNvSpPr/>
          <p:nvPr/>
        </p:nvSpPr>
        <p:spPr>
          <a:xfrm>
            <a:off x="7820526" y="661737"/>
            <a:ext cx="2360923" cy="854243"/>
          </a:xfrm>
          <a:prstGeom prst="flowChartTerminator">
            <a:avLst/>
          </a:prstGeom>
          <a:solidFill>
            <a:srgbClr val="25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spc="50" dirty="0" err="1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تاكد</a:t>
            </a:r>
            <a:endParaRPr lang="ar-SA" sz="48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6FF8B5E-C581-372C-67DB-97A9A763C37F}"/>
              </a:ext>
            </a:extLst>
          </p:cNvPr>
          <p:cNvSpPr txBox="1"/>
          <p:nvPr/>
        </p:nvSpPr>
        <p:spPr>
          <a:xfrm>
            <a:off x="6906126" y="3056022"/>
            <a:ext cx="33568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3200" b="1" dirty="0">
                <a:solidFill>
                  <a:srgbClr val="C00000"/>
                </a:solidFill>
              </a:rPr>
              <a:t>غير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rgbClr val="C00000"/>
                </a:solidFill>
              </a:rPr>
              <a:t>مستقلتان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F76337-2BCB-B1D8-1389-4BA10E8BD3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23" t="71164" b="6363"/>
          <a:stretch/>
        </p:blipFill>
        <p:spPr>
          <a:xfrm>
            <a:off x="1828800" y="4054640"/>
            <a:ext cx="8688918" cy="83018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7C0AB-7C16-5F88-0F10-47B3720C8441}"/>
              </a:ext>
            </a:extLst>
          </p:cNvPr>
          <p:cNvSpPr txBox="1"/>
          <p:nvPr/>
        </p:nvSpPr>
        <p:spPr>
          <a:xfrm>
            <a:off x="7054515" y="4840706"/>
            <a:ext cx="28875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الحادثتان </a:t>
            </a:r>
            <a:r>
              <a:rPr lang="ar-SA" sz="3200" b="1" dirty="0">
                <a:solidFill>
                  <a:srgbClr val="C00000"/>
                </a:solidFill>
              </a:rPr>
              <a:t>مستقلتان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79E4AE7-EE27-142C-1C8C-434D839D710E}"/>
              </a:ext>
            </a:extLst>
          </p:cNvPr>
          <p:cNvSpPr txBox="1"/>
          <p:nvPr/>
        </p:nvSpPr>
        <p:spPr>
          <a:xfrm>
            <a:off x="1608221" y="3108157"/>
            <a:ext cx="55104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: لأن سيلعب فريق المدرسة في مباراة البطولة</a:t>
            </a:r>
          </a:p>
          <a:p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 إذا ربح مباراته في الدور قبل النهائي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85C6011-DD82-3241-6E1F-C261AD42A9E5}"/>
              </a:ext>
            </a:extLst>
          </p:cNvPr>
          <p:cNvSpPr txBox="1"/>
          <p:nvPr/>
        </p:nvSpPr>
        <p:spPr>
          <a:xfrm>
            <a:off x="2081463" y="4884819"/>
            <a:ext cx="51775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: لا تؤثر نتيجة عبد العزيز في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الإختبارالأول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 على نتيجته في </a:t>
            </a:r>
            <a:r>
              <a:rPr lang="ar-SA" sz="2800" b="1" dirty="0" err="1">
                <a:solidFill>
                  <a:schemeClr val="accent4">
                    <a:lumMod val="75000"/>
                  </a:schemeClr>
                </a:solidFill>
              </a:rPr>
              <a:t>الإختبار</a:t>
            </a: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الثاني</a:t>
            </a:r>
          </a:p>
        </p:txBody>
      </p:sp>
    </p:spTree>
    <p:extLst>
      <p:ext uri="{BB962C8B-B14F-4D97-AF65-F5344CB8AC3E}">
        <p14:creationId xmlns:p14="http://schemas.microsoft.com/office/powerpoint/2010/main" val="3078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8BA38-A54F-0CF8-3C1D-FA33DE49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6192EA-193F-2FE4-CA99-F6476738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4E3F09E-6220-8360-3A35-62B1F9CDCF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46" t="1464" r="-341" b="67189"/>
          <a:stretch/>
        </p:blipFill>
        <p:spPr>
          <a:xfrm>
            <a:off x="2334127" y="950494"/>
            <a:ext cx="8028656" cy="26469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E9B5935-0E05-D759-3C1E-264E9C0C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9" t="4449" r="80397" b="65084"/>
          <a:stretch/>
        </p:blipFill>
        <p:spPr>
          <a:xfrm>
            <a:off x="1588170" y="4331367"/>
            <a:ext cx="2334125" cy="169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B4AD070-0916-7999-BB18-F497353B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96" t="41912" r="20521" b="49374"/>
          <a:stretch/>
        </p:blipFill>
        <p:spPr>
          <a:xfrm>
            <a:off x="4162924" y="4271210"/>
            <a:ext cx="6436895" cy="87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698005-C5FD-8A84-26DB-A4856FF5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46" t="33243" r="-341" b="58769"/>
          <a:stretch/>
        </p:blipFill>
        <p:spPr>
          <a:xfrm>
            <a:off x="3316704" y="3537283"/>
            <a:ext cx="7330825" cy="74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0434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524</Words>
  <Application>Microsoft Office PowerPoint</Application>
  <PresentationFormat>شاشة عريضة</PresentationFormat>
  <Paragraphs>135</Paragraphs>
  <Slides>24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عبير المحمادي</dc:creator>
  <cp:lastModifiedBy>عبير المحمادي</cp:lastModifiedBy>
  <cp:revision>22</cp:revision>
  <dcterms:created xsi:type="dcterms:W3CDTF">2025-03-08T16:13:56Z</dcterms:created>
  <dcterms:modified xsi:type="dcterms:W3CDTF">2025-03-14T07:54:29Z</dcterms:modified>
</cp:coreProperties>
</file>