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81" r:id="rId3"/>
    <p:sldId id="260" r:id="rId4"/>
    <p:sldId id="265" r:id="rId5"/>
    <p:sldId id="261" r:id="rId6"/>
    <p:sldId id="480" r:id="rId7"/>
    <p:sldId id="499" r:id="rId8"/>
    <p:sldId id="498" r:id="rId9"/>
    <p:sldId id="497" r:id="rId10"/>
    <p:sldId id="500" r:id="rId11"/>
    <p:sldId id="501" r:id="rId12"/>
    <p:sldId id="504" r:id="rId13"/>
    <p:sldId id="511" r:id="rId14"/>
    <p:sldId id="512" r:id="rId15"/>
    <p:sldId id="513" r:id="rId16"/>
    <p:sldId id="510" r:id="rId17"/>
    <p:sldId id="506" r:id="rId18"/>
    <p:sldId id="507" r:id="rId19"/>
    <p:sldId id="508" r:id="rId20"/>
    <p:sldId id="509" r:id="rId21"/>
    <p:sldId id="483" r:id="rId22"/>
    <p:sldId id="484" r:id="rId23"/>
    <p:sldId id="487" r:id="rId24"/>
    <p:sldId id="485" r:id="rId25"/>
    <p:sldId id="488" r:id="rId26"/>
    <p:sldId id="486" r:id="rId27"/>
    <p:sldId id="489" r:id="rId28"/>
    <p:sldId id="465" r:id="rId29"/>
    <p:sldId id="479" r:id="rId30"/>
    <p:sldId id="360" r:id="rId3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FF00"/>
    <a:srgbClr val="FF00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نمط فاتح 2 - تميي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نمط فاتح 2 - تميي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BF75C-7AD1-4510-9426-0DBF8736CE02}" type="datetimeFigureOut">
              <a:rPr lang="ar-SA" smtClean="0"/>
              <a:pPr/>
              <a:t>28/08/44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3B8EF-B58A-4348-A1DF-C8CD42467AE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sz="3600">
                <a:solidFill>
                  <a:schemeClr val="tx2"/>
                </a:solidFill>
                <a:cs typeface="PT Bold Heading" pitchFamily="2" charset="-78"/>
              </a:rPr>
              <a:t>كيف </a:t>
            </a:r>
            <a:r>
              <a:rPr lang="ar-SA" sz="3600" dirty="0">
                <a:solidFill>
                  <a:schemeClr val="tx2"/>
                </a:solidFill>
                <a:cs typeface="PT Bold Heading" pitchFamily="2" charset="-78"/>
              </a:rPr>
              <a:t>تحصل المخلوقات الحية على الطاقة</a:t>
            </a:r>
            <a:endParaRPr lang="en-US" sz="3600" dirty="0">
              <a:solidFill>
                <a:schemeClr val="tx2"/>
              </a:solidFill>
              <a:cs typeface="PT Bold Heading" pitchFamily="2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2 / يقارن بين المخلوقات الذاتية التغذية و غير الذاتية التغذية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>
                <a:solidFill>
                  <a:srgbClr val="FF0000"/>
                </a:solidFill>
              </a:rPr>
              <a:t>غير ذاتيه التغذية : </a:t>
            </a:r>
            <a:r>
              <a:rPr lang="ar-SA" dirty="0"/>
              <a:t>هي المخلوقات التي تحتاج إلى الطعام والابتداع و هضمه للحصول على الطاقة مثل الغزال .</a:t>
            </a:r>
            <a:endParaRPr lang="en-US" dirty="0"/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3747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2 / يقارن بين المخلوقات الذاتية التغذية و غير الذاتية التغذية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3600" dirty="0">
                <a:solidFill>
                  <a:srgbClr val="FF0000"/>
                </a:solidFill>
                <a:cs typeface="+mj-cs"/>
              </a:rPr>
              <a:t>عمليه الايض : </a:t>
            </a:r>
            <a:r>
              <a:rPr lang="ar-SA" sz="3600" dirty="0">
                <a:cs typeface="+mj-cs"/>
              </a:rPr>
              <a:t>هي جميع التفاعلات الكيميائية في الخلية .</a:t>
            </a:r>
            <a:endParaRPr lang="en-US" sz="3600" dirty="0">
              <a:cs typeface="+mj-cs"/>
            </a:endParaRPr>
          </a:p>
          <a:p>
            <a:pPr>
              <a:buNone/>
            </a:pPr>
            <a:r>
              <a:rPr lang="ar-SA" sz="3600" dirty="0">
                <a:cs typeface="+mj-cs"/>
              </a:rPr>
              <a:t> </a:t>
            </a:r>
            <a:endParaRPr lang="en-US" sz="3600" dirty="0">
              <a:cs typeface="+mj-cs"/>
            </a:endParaRPr>
          </a:p>
          <a:p>
            <a:pPr>
              <a:buNone/>
            </a:pPr>
            <a:r>
              <a:rPr lang="ar-SA" sz="3600" dirty="0">
                <a:solidFill>
                  <a:srgbClr val="FF0000"/>
                </a:solidFill>
                <a:cs typeface="+mj-cs"/>
              </a:rPr>
              <a:t>مسار الايض : </a:t>
            </a:r>
            <a:r>
              <a:rPr lang="ar-SA" sz="3600" dirty="0">
                <a:cs typeface="+mj-cs"/>
              </a:rPr>
              <a:t>سلسله من التفاعلات الكيميائية التي تعد المادة الناتجة عن احد تفاعلاتها ماده للتفاعل التالي أنواع مسارات الايض مسار الهدم ومسار البناء .</a:t>
            </a:r>
            <a:endParaRPr lang="en-US" sz="3600" dirty="0">
              <a:cs typeface="+mj-cs"/>
            </a:endParaRPr>
          </a:p>
          <a:p>
            <a:pPr>
              <a:buNone/>
            </a:pPr>
            <a:r>
              <a:rPr lang="ar-SA" sz="3600" dirty="0">
                <a:cs typeface="+mj-cs"/>
              </a:rPr>
              <a:t> </a:t>
            </a:r>
            <a:endParaRPr lang="en-US" sz="3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7473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2 / يقارن بين المخلوقات الذاتية التغذية و غير الذاتية التغذية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ar-SA" sz="2000" dirty="0"/>
              <a:t> </a:t>
            </a:r>
            <a:r>
              <a:rPr lang="ar-SA" sz="2800" dirty="0">
                <a:solidFill>
                  <a:srgbClr val="FF0000"/>
                </a:solidFill>
              </a:rPr>
              <a:t>مسار الهدم : </a:t>
            </a:r>
            <a:r>
              <a:rPr lang="ar-SA" sz="2800" dirty="0"/>
              <a:t>تحليل الجزيئات الكبيرة إلى جزيئات صغيرة فتتحرر الطاقة مثل التنفس الخلوي .</a:t>
            </a:r>
            <a:endParaRPr lang="en-US" sz="2800" dirty="0"/>
          </a:p>
          <a:p>
            <a:pPr>
              <a:buNone/>
            </a:pPr>
            <a:r>
              <a:rPr lang="ar-SA" sz="2800" dirty="0">
                <a:solidFill>
                  <a:srgbClr val="00B050"/>
                </a:solidFill>
              </a:rPr>
              <a:t> في التنفس الخلوي يتم تحليل المواد العضوية لإنتاج الطاقة بوجود الأكسجين فينتج ثاني اوكسيد الكربون و الماء .</a:t>
            </a:r>
            <a:endParaRPr lang="en-US" sz="2800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sz="2000" dirty="0"/>
              <a:t> </a:t>
            </a:r>
          </a:p>
          <a:p>
            <a:pPr>
              <a:buNone/>
            </a:pPr>
            <a:endParaRPr lang="ar-SA" sz="2000" dirty="0"/>
          </a:p>
          <a:p>
            <a:pPr>
              <a:buNone/>
            </a:pPr>
            <a:endParaRPr lang="ar-SA" sz="2000" dirty="0"/>
          </a:p>
          <a:p>
            <a:pPr>
              <a:buNone/>
            </a:pPr>
            <a:endParaRPr lang="ar-SA" sz="2000" dirty="0"/>
          </a:p>
          <a:p>
            <a:pPr>
              <a:buNone/>
            </a:pPr>
            <a:endParaRPr lang="ar-SA" sz="2000" dirty="0"/>
          </a:p>
          <a:p>
            <a:pPr>
              <a:buNone/>
            </a:pPr>
            <a:endParaRPr lang="ar-SA" sz="2000" dirty="0"/>
          </a:p>
          <a:p>
            <a:pPr>
              <a:buNone/>
            </a:pPr>
            <a:endParaRPr lang="ar-SA" sz="20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dirty="0"/>
          </a:p>
        </p:txBody>
      </p:sp>
      <p:pic>
        <p:nvPicPr>
          <p:cNvPr id="4" name="صورة 3" descr="098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3863181"/>
            <a:ext cx="6871716" cy="202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473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2 / يقارن بين المخلوقات الذاتية التغذية و غير الذاتية التغذية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ar-SA" sz="2000" dirty="0"/>
              <a:t> </a:t>
            </a:r>
            <a:r>
              <a:rPr lang="ar-SA" sz="2800" dirty="0">
                <a:solidFill>
                  <a:srgbClr val="FF0000"/>
                </a:solidFill>
              </a:rPr>
              <a:t>مسار البناء : </a:t>
            </a:r>
            <a:r>
              <a:rPr lang="ar-SA" sz="2800" dirty="0"/>
              <a:t>تحويل الجزيئات الصغيرة إلى جزيئات كبيره في وجود الطاقة مثل البناء الضوئي .</a:t>
            </a:r>
          </a:p>
          <a:p>
            <a:pPr>
              <a:buNone/>
            </a:pPr>
            <a:r>
              <a:rPr lang="ar-SA" sz="2800" dirty="0">
                <a:solidFill>
                  <a:srgbClr val="00B050"/>
                </a:solidFill>
              </a:rPr>
              <a:t>في البناء الضوئي يتم تكوين مركبات عضويه .</a:t>
            </a:r>
            <a:endParaRPr lang="en-US" sz="2800" dirty="0">
              <a:solidFill>
                <a:srgbClr val="00B050"/>
              </a:solidFill>
            </a:endParaRPr>
          </a:p>
          <a:p>
            <a:pPr>
              <a:buNone/>
            </a:pPr>
            <a:endParaRPr lang="en-US" sz="2000" dirty="0"/>
          </a:p>
        </p:txBody>
      </p:sp>
      <p:pic>
        <p:nvPicPr>
          <p:cNvPr id="4" name="صورة 3" descr="098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3573016"/>
            <a:ext cx="6871716" cy="202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205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E42E52-F79B-463C-8F7E-DDCD4ED8C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9" name="عنصر نائب للمحتوى 8">
            <a:extLst>
              <a:ext uri="{FF2B5EF4-FFF2-40B4-BE49-F238E27FC236}">
                <a16:creationId xmlns:a16="http://schemas.microsoft.com/office/drawing/2014/main" id="{DD7D37F5-248D-40DD-8DC4-1C0132D810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663687"/>
            <a:ext cx="6910649" cy="5530626"/>
          </a:xfrm>
        </p:spPr>
      </p:pic>
    </p:spTree>
    <p:extLst>
      <p:ext uri="{BB962C8B-B14F-4D97-AF65-F5344CB8AC3E}">
        <p14:creationId xmlns:p14="http://schemas.microsoft.com/office/powerpoint/2010/main" val="461314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6584AF-1AE1-4EF7-B975-63D5EC09D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C2153FF9-B9F2-49CB-B852-439EAAE719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04" y="620688"/>
            <a:ext cx="7643192" cy="5842211"/>
          </a:xfrm>
        </p:spPr>
      </p:pic>
    </p:spTree>
    <p:extLst>
      <p:ext uri="{BB962C8B-B14F-4D97-AF65-F5344CB8AC3E}">
        <p14:creationId xmlns:p14="http://schemas.microsoft.com/office/powerpoint/2010/main" val="1953196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3 / يصف آلية عمل جزيء الطاقة </a:t>
            </a:r>
            <a:r>
              <a:rPr lang="en-US" sz="3200" dirty="0">
                <a:solidFill>
                  <a:srgbClr val="1F497D"/>
                </a:solidFill>
                <a:latin typeface="Times New Roman"/>
                <a:ea typeface="Times New Roman"/>
                <a:cs typeface="+mn-cs"/>
              </a:rPr>
              <a:t> ATP </a:t>
            </a: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 في الخلية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>
                <a:solidFill>
                  <a:srgbClr val="FF0000"/>
                </a:solidFill>
              </a:rPr>
              <a:t>وحده الطاقة الخلوية </a:t>
            </a:r>
            <a:r>
              <a:rPr lang="en-US" dirty="0">
                <a:solidFill>
                  <a:srgbClr val="FF0000"/>
                </a:solidFill>
              </a:rPr>
              <a:t> : ATP</a:t>
            </a:r>
          </a:p>
          <a:p>
            <a:pPr>
              <a:buNone/>
            </a:pPr>
            <a:r>
              <a:rPr lang="ar-SA" dirty="0">
                <a:solidFill>
                  <a:srgbClr val="FF0000"/>
                </a:solidFill>
              </a:rPr>
              <a:t>التركيب : </a:t>
            </a:r>
            <a:r>
              <a:rPr lang="ar-SA" dirty="0"/>
              <a:t>عبارة عن نيوكليوتيد </a:t>
            </a:r>
          </a:p>
          <a:p>
            <a:pPr>
              <a:buNone/>
            </a:pPr>
            <a:r>
              <a:rPr lang="ar-SA" dirty="0"/>
              <a:t>يتكون من قاعدة نيتروجينية </a:t>
            </a:r>
          </a:p>
          <a:p>
            <a:pPr>
              <a:buNone/>
            </a:pPr>
            <a:r>
              <a:rPr lang="ar-SA" dirty="0"/>
              <a:t>و سكر الريبوز ثلاث </a:t>
            </a:r>
          </a:p>
          <a:p>
            <a:pPr>
              <a:buNone/>
            </a:pPr>
            <a:r>
              <a:rPr lang="ar-SA" dirty="0"/>
              <a:t>مجموعات من الفوسفات 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صورة 3" descr="1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143116"/>
            <a:ext cx="3945636" cy="3534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565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3 / يصف آلية عمل جزيء الطاقة </a:t>
            </a:r>
            <a:r>
              <a:rPr lang="en-US" sz="3200" dirty="0">
                <a:solidFill>
                  <a:srgbClr val="1F497D"/>
                </a:solidFill>
                <a:latin typeface="Times New Roman"/>
                <a:ea typeface="Times New Roman"/>
              </a:rPr>
              <a:t> ATP </a:t>
            </a: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 في الخلية .</a:t>
            </a:r>
            <a:endParaRPr lang="ar-SA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/>
              <a:t>يُعدُّ جزيء </a:t>
            </a:r>
            <a:r>
              <a:rPr lang="en-US" dirty="0"/>
              <a:t>ATP </a:t>
            </a:r>
            <a:r>
              <a:rPr lang="ar-SA" dirty="0"/>
              <a:t> من أكثر الجزيئات المخزنة للطاقة ، ويوجد </a:t>
            </a:r>
          </a:p>
          <a:p>
            <a:pPr>
              <a:buNone/>
            </a:pPr>
            <a:r>
              <a:rPr lang="ar-SA" dirty="0"/>
              <a:t>في جميع أنواع المخلوقات الحية. يبين الشكل التالي تركيب </a:t>
            </a:r>
          </a:p>
          <a:p>
            <a:pPr>
              <a:buNone/>
            </a:pPr>
            <a:r>
              <a:rPr lang="ar-SA" dirty="0"/>
              <a:t>جزيء </a:t>
            </a:r>
            <a:r>
              <a:rPr lang="en-US" dirty="0"/>
              <a:t> ATP  </a:t>
            </a:r>
            <a:r>
              <a:rPr lang="ar-SA" dirty="0"/>
              <a:t>إذ يتكون من قاعدة أدينين وسكر </a:t>
            </a:r>
            <a:r>
              <a:rPr lang="ar-SA" dirty="0" err="1"/>
              <a:t>الرايبوز</a:t>
            </a:r>
            <a:r>
              <a:rPr lang="ar-SA" dirty="0"/>
              <a:t> </a:t>
            </a:r>
          </a:p>
          <a:p>
            <a:pPr>
              <a:buNone/>
            </a:pPr>
            <a:r>
              <a:rPr lang="ar-SA" dirty="0"/>
              <a:t>الخماسي، وثلاث مجموعات فوسفات.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3 / يصف آلية عمل جزيء الطاقة </a:t>
            </a:r>
            <a:r>
              <a:rPr lang="en-US" sz="3200" dirty="0">
                <a:solidFill>
                  <a:srgbClr val="1F497D"/>
                </a:solidFill>
                <a:latin typeface="Times New Roman"/>
                <a:ea typeface="Times New Roman"/>
              </a:rPr>
              <a:t> ATP </a:t>
            </a: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 في الخلية .</a:t>
            </a:r>
            <a:endParaRPr lang="ar-SA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dirty="0"/>
              <a:t>يُحرر جزيء ATP الطاقةَ عندما تتكسر الرابطة بين مجموعتي </a:t>
            </a:r>
          </a:p>
          <a:p>
            <a:pPr>
              <a:buNone/>
            </a:pPr>
            <a:r>
              <a:rPr lang="ar-SA" dirty="0"/>
              <a:t>الفوسفات الثانية والثالثة ، مكونًا جزيئًا يدعى أدينوسين ثنائي </a:t>
            </a:r>
          </a:p>
          <a:p>
            <a:pPr>
              <a:buNone/>
            </a:pPr>
            <a:r>
              <a:rPr lang="ar-SA" dirty="0"/>
              <a:t>الفوسفات </a:t>
            </a:r>
            <a:r>
              <a:rPr lang="en-US" dirty="0"/>
              <a:t>ADP</a:t>
            </a:r>
            <a:r>
              <a:rPr lang="ar-SA" dirty="0"/>
              <a:t> ومجموعة فوسفات حرة ويمكن تحويل </a:t>
            </a:r>
          </a:p>
          <a:p>
            <a:pPr>
              <a:buNone/>
            </a:pPr>
            <a:r>
              <a:rPr lang="ar-SA" dirty="0"/>
              <a:t>جزيء</a:t>
            </a:r>
            <a:r>
              <a:rPr lang="en-US" dirty="0"/>
              <a:t> ADP</a:t>
            </a:r>
            <a:r>
              <a:rPr lang="ar-SA" dirty="0"/>
              <a:t> مرّة أخرى إلى </a:t>
            </a:r>
            <a:r>
              <a:rPr lang="en-US" dirty="0"/>
              <a:t>ATP</a:t>
            </a:r>
            <a:r>
              <a:rPr lang="ar-SA" dirty="0"/>
              <a:t> بإضافة مجموعة فوسفات.</a:t>
            </a:r>
          </a:p>
          <a:p>
            <a:pPr>
              <a:buNone/>
            </a:pPr>
            <a:endParaRPr lang="ar-SA" dirty="0"/>
          </a:p>
          <a:p>
            <a:pPr>
              <a:buNone/>
            </a:pPr>
            <a:r>
              <a:rPr lang="ar-SA" dirty="0">
                <a:solidFill>
                  <a:srgbClr val="00B050"/>
                </a:solidFill>
              </a:rPr>
              <a:t>ملاحظة : معظم الطاقة في التفاعلات للخلية تتضمن جزيئات </a:t>
            </a:r>
            <a:r>
              <a:rPr lang="en-US" dirty="0">
                <a:solidFill>
                  <a:srgbClr val="00B050"/>
                </a:solidFill>
              </a:rPr>
              <a:t> ATP</a:t>
            </a:r>
            <a:r>
              <a:rPr lang="ar-SA" dirty="0">
                <a:solidFill>
                  <a:srgbClr val="00B050"/>
                </a:solidFill>
              </a:rPr>
              <a:t>, </a:t>
            </a:r>
            <a:r>
              <a:rPr lang="en-US" dirty="0">
                <a:solidFill>
                  <a:srgbClr val="00B050"/>
                </a:solidFill>
              </a:rPr>
              <a:t>ADP</a:t>
            </a:r>
            <a:r>
              <a:rPr lang="ar-SA" dirty="0">
                <a:solidFill>
                  <a:srgbClr val="00B050"/>
                </a:solidFill>
              </a:rPr>
              <a:t> .</a:t>
            </a:r>
            <a:endParaRPr lang="en-US" dirty="0">
              <a:solidFill>
                <a:srgbClr val="00B050"/>
              </a:solidFill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3 / يصف آلية عمل جزيء الطاقة </a:t>
            </a:r>
            <a:r>
              <a:rPr lang="en-US" sz="3200" dirty="0">
                <a:solidFill>
                  <a:srgbClr val="1F497D"/>
                </a:solidFill>
                <a:latin typeface="Times New Roman"/>
                <a:ea typeface="Times New Roman"/>
              </a:rPr>
              <a:t> ATP </a:t>
            </a: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 في الخلية .</a:t>
            </a:r>
            <a:endParaRPr lang="ar-SA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35254" y="1600200"/>
            <a:ext cx="487349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solidFill>
                  <a:schemeClr val="tx2"/>
                </a:solidFill>
              </a:rPr>
              <a:t>الأهمية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</a:rPr>
              <a:t>اقرأ الفكرة </a:t>
            </a:r>
            <a:r>
              <a:rPr lang="ar-SA" dirty="0" smtClean="0">
                <a:solidFill>
                  <a:schemeClr val="tx2"/>
                </a:solidFill>
              </a:rPr>
              <a:t>الرئيسية</a:t>
            </a: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ar-SA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PT Bold Heading" pitchFamily="2" charset="-78"/>
              </a:rPr>
              <a:t>نشاط 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71575" y="1758156"/>
            <a:ext cx="680085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المفردات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الطاقة / هي القدرة على إنجاز شغل .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 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الديناميكا الحرارية / دراسة تدفق الطاقة و تحولها في الكون .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 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عملية الأيض / جميع التفاعلات الكيميائية التي تحدث داخل جسم المخلوق الحي .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 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عملية البناء الضوئي / عملية بناء من مرحلتين , يتم من خلالها تحويل طاقة الشمس الضوئية إلى طاقة كيميائية تستخدمها الخلية .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 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التنفس الخلوي / مسار هدم يتم فيه تحليل الجزيئات العضوية لإطلاق الطاقة اللآزمة للخلية .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 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أدينوسين ثلاثي الفوسفات </a:t>
            </a:r>
            <a:r>
              <a:rPr lang="en-US" dirty="0">
                <a:solidFill>
                  <a:schemeClr val="tx2"/>
                </a:solidFill>
                <a:latin typeface="Times New Roman"/>
                <a:ea typeface="Times New Roman"/>
              </a:rPr>
              <a:t>ATP</a:t>
            </a: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 / جزيء حيوي ناقل للطاقة , يدفع عند تحطمه الخلية للقيام بالأنشطة الخلوية .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ar-S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27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1-5 تقويم كيف تحصل المخلوقات الحية على الطاقة</a:t>
            </a:r>
            <a:endParaRPr lang="ar-SA" sz="28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00B050"/>
                </a:solidFill>
                <a:latin typeface="Times New Roman"/>
                <a:ea typeface="Times New Roman"/>
              </a:rPr>
              <a:t>س 7 ص145 </a:t>
            </a: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أي المخلوقات الحية التالية تعتمد على مصادر خارجية للمركبات العضوية ؟</a:t>
            </a: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أ / المخلوقات الحية ذاتية التغذية 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Times New Roman"/>
              </a:rPr>
              <a:t>   </a:t>
            </a:r>
            <a:r>
              <a:rPr lang="ar-SA" dirty="0">
                <a:solidFill>
                  <a:srgbClr val="000000"/>
                </a:solidFill>
                <a:latin typeface="Times New Roman"/>
                <a:ea typeface="Times New Roman"/>
              </a:rPr>
              <a:t>         </a:t>
            </a: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000000"/>
                </a:solidFill>
                <a:latin typeface="Times New Roman"/>
                <a:ea typeface="Times New Roman"/>
              </a:rPr>
              <a:t>ب / غير ذاتية التغذية</a:t>
            </a: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ج / الذاتية التغذية الكيميائية                   </a:t>
            </a: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د / الذاتية التغذية الضوئية</a:t>
            </a: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endParaRPr lang="en-US" sz="28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61877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الحل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00B050"/>
                </a:solidFill>
                <a:latin typeface="Times New Roman"/>
                <a:ea typeface="Times New Roman"/>
              </a:rPr>
              <a:t>س 7 ص145 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أي المخلوقات الحية التالية تعتمد على مصادر خارجية للمركبات العضوية ؟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أ / المخلوقات الحية ذاتية التغذية 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Times New Roman"/>
              </a:rPr>
              <a:t>   </a:t>
            </a:r>
            <a:r>
              <a:rPr lang="ar-SA" dirty="0">
                <a:solidFill>
                  <a:srgbClr val="000000"/>
                </a:solidFill>
                <a:latin typeface="Times New Roman"/>
                <a:ea typeface="Times New Roman"/>
              </a:rPr>
              <a:t>         </a:t>
            </a: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000000"/>
                </a:solidFill>
                <a:latin typeface="Times New Roman"/>
                <a:ea typeface="Times New Roman"/>
              </a:rPr>
              <a:t>ب / غير ذاتية التغذية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ج / الذاتية التغذية الكيميائية                   </a:t>
            </a: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د / الذاتية التغذية الضوئية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76676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1-5 تقويم كيف تحصل المخلوقات الحية على الطاقة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00B050"/>
                </a:solidFill>
                <a:latin typeface="Times New Roman"/>
                <a:ea typeface="Times New Roman"/>
              </a:rPr>
              <a:t>س 9 ص 145</a:t>
            </a:r>
            <a:r>
              <a:rPr lang="ar-SA" sz="2800" dirty="0">
                <a:latin typeface="Times New Roman"/>
                <a:ea typeface="Times New Roman"/>
              </a:rPr>
              <a:t>   </a:t>
            </a: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ما الذي تخزنه الخلايا و تطلقه بوصفه مصدرا ً رئيسًا للطاقة الكيميائية ؟</a:t>
            </a: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en-US" dirty="0">
                <a:solidFill>
                  <a:srgbClr val="FF0000"/>
                </a:solidFill>
                <a:latin typeface="Times New Roman"/>
                <a:ea typeface="Times New Roman"/>
              </a:rPr>
              <a:t>ATP      ADP       NADP   </a:t>
            </a: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        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Times New Roman"/>
              </a:rPr>
              <a:t>NADPH</a:t>
            </a:r>
            <a:endParaRPr lang="en-US" sz="28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373087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الحل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00B050"/>
                </a:solidFill>
                <a:latin typeface="Times New Roman"/>
                <a:ea typeface="Times New Roman"/>
              </a:rPr>
              <a:t>س 9 ص 145</a:t>
            </a:r>
            <a:r>
              <a:rPr lang="ar-SA" sz="2800" dirty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ما الذي تخزنه الخلايا و تطلقه بوصفه مصدرا ً رئيسًا للطاقة الكيميائية ؟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ATP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Times New Roman"/>
              </a:rPr>
              <a:t>      ADP       NADP   </a:t>
            </a: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        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Times New Roman"/>
              </a:rPr>
              <a:t>NADPH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</a:pPr>
            <a:endParaRPr lang="ar-SA" dirty="0">
              <a:solidFill>
                <a:prstClr val="black"/>
              </a:solidFill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905726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1-5 تقويم كيف تحصل المخلوقات الحية على الطاقة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00B050"/>
                </a:solidFill>
                <a:latin typeface="Times New Roman"/>
                <a:ea typeface="Times New Roman"/>
              </a:rPr>
              <a:t>س 2 ص 149</a:t>
            </a:r>
            <a:r>
              <a:rPr lang="ar-SA" sz="2800" dirty="0">
                <a:latin typeface="Times New Roman"/>
                <a:ea typeface="Times New Roman"/>
              </a:rPr>
              <a:t>    </a:t>
            </a: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أي تحولات الطاقة التالية يحدث في المخلوقات الحية الذاتية التغذية فقط ؟</a:t>
            </a: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أ / من الطاقة الكيميائية إلى الميكانيكية               </a:t>
            </a: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ب / من الطاقة الكهربائية إلى الحرارية</a:t>
            </a: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ج / من الطاقة الضوئية إلى الكيميائية                </a:t>
            </a: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د / من الطاقة الميكانيكية إلى الحرارية</a:t>
            </a:r>
            <a:endParaRPr lang="en-US" sz="28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 </a:t>
            </a: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94475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الحل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00B050"/>
                </a:solidFill>
                <a:latin typeface="Times New Roman"/>
                <a:ea typeface="Times New Roman"/>
              </a:rPr>
              <a:t>س 2 ص 149</a:t>
            </a:r>
            <a:r>
              <a:rPr lang="ar-SA" sz="2800" dirty="0">
                <a:solidFill>
                  <a:prstClr val="black"/>
                </a:solidFill>
                <a:latin typeface="Times New Roman"/>
                <a:ea typeface="Times New Roman"/>
              </a:rPr>
              <a:t>    </a:t>
            </a: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أي تحولات الطاقة التالية يحدث في المخلوقات الحية الذاتية التغذية فقط ؟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أ / من الطاقة الكيميائية إلى الميكانيكية               </a:t>
            </a: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ب / من الطاقة الكهربائية إلى الحرارية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000000"/>
                </a:solidFill>
                <a:latin typeface="Times New Roman"/>
                <a:ea typeface="Times New Roman"/>
              </a:rPr>
              <a:t>ج / من الطاقة الضوئية إلى الكيميائية                </a:t>
            </a: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د / من الطاقة الميكانيكية إلى الحرارية</a:t>
            </a:r>
            <a:endParaRPr lang="en-US" sz="28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dirty="0">
                <a:solidFill>
                  <a:srgbClr val="FF0000"/>
                </a:solidFill>
                <a:latin typeface="Times New Roman"/>
                <a:ea typeface="Times New Roman"/>
              </a:rPr>
              <a:t> 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</a:pPr>
            <a:endParaRPr lang="ar-SA" dirty="0">
              <a:solidFill>
                <a:prstClr val="black"/>
              </a:solidFill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364188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solidFill>
                  <a:srgbClr val="FF0000"/>
                </a:solidFill>
              </a:rPr>
              <a:t>أسئلة التحصيلي التي وردت في هذا الدرس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ينتج عن تحلل الكربوهيدرات في جسم الإنسان . . . </a:t>
            </a:r>
            <a:endParaRPr lang="en-US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أ / غذاء      ب / طاقة + 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CO2</a:t>
            </a: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      ج / 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O2</a:t>
            </a: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      د / حمض اللبن</a:t>
            </a:r>
            <a:endParaRPr lang="en-US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sz="2800">
                <a:solidFill>
                  <a:srgbClr val="FF0000"/>
                </a:solidFill>
                <a:latin typeface="Times New Roman"/>
                <a:ea typeface="Times New Roman"/>
              </a:rPr>
              <a:t> </a:t>
            </a:r>
            <a:endParaRPr lang="en-US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جميع التفاعلات الكيميائية التي تحدث داخل جسم المخلوق الحي . . . </a:t>
            </a:r>
            <a:endParaRPr lang="en-US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أ / عمليات الأكسدة   ب / عمليات </a:t>
            </a:r>
            <a:r>
              <a:rPr lang="ar-SA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الإختزال</a:t>
            </a: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    </a:t>
            </a:r>
          </a:p>
          <a:p>
            <a:pPr mar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ج / عمليات الإحلال   د / عمليات الأيض</a:t>
            </a:r>
            <a:endParaRPr lang="en-US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ar-SA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2206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solidFill>
                  <a:srgbClr val="FF0000"/>
                </a:solidFill>
              </a:rPr>
              <a:t>الحل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ينتج عن تحلل الكربوهيدرات في جسم الإنسان . . . </a:t>
            </a:r>
            <a:endParaRPr lang="en-US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أ / غذاء      </a:t>
            </a:r>
            <a:r>
              <a:rPr lang="ar-SA" sz="2800" dirty="0">
                <a:solidFill>
                  <a:srgbClr val="000000"/>
                </a:solidFill>
                <a:latin typeface="Times New Roman"/>
                <a:ea typeface="Times New Roman"/>
              </a:rPr>
              <a:t>ب / طاقة +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CO2</a:t>
            </a: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      ج / 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</a:rPr>
              <a:t>O2</a:t>
            </a: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      د / حمض اللبن</a:t>
            </a:r>
            <a:endParaRPr lang="en-US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 </a:t>
            </a:r>
            <a:endParaRPr lang="en-US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جميع التفاعلات الكيميائية التي تحدث داخل جسم المخلوق الحي . . . </a:t>
            </a:r>
            <a:endParaRPr lang="en-US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أ / عمليات الأكسدة   ب / عمليات </a:t>
            </a:r>
            <a:r>
              <a:rPr lang="ar-SA" sz="2800" dirty="0" err="1">
                <a:solidFill>
                  <a:srgbClr val="FF0000"/>
                </a:solidFill>
                <a:latin typeface="Times New Roman"/>
                <a:ea typeface="Times New Roman"/>
              </a:rPr>
              <a:t>الإختزال</a:t>
            </a: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    </a:t>
            </a:r>
          </a:p>
          <a:p>
            <a:pPr marL="0" lvl="0" indent="0">
              <a:buNone/>
              <a:tabLst>
                <a:tab pos="1798955" algn="l"/>
              </a:tabLst>
            </a:pPr>
            <a:r>
              <a:rPr lang="ar-SA" sz="2800" dirty="0">
                <a:solidFill>
                  <a:srgbClr val="FF0000"/>
                </a:solidFill>
                <a:latin typeface="Times New Roman"/>
                <a:ea typeface="Times New Roman"/>
              </a:rPr>
              <a:t>ج / عمليات الإحلال   </a:t>
            </a:r>
            <a:r>
              <a:rPr lang="ar-SA" sz="2800" dirty="0">
                <a:solidFill>
                  <a:srgbClr val="000000"/>
                </a:solidFill>
                <a:latin typeface="Times New Roman"/>
                <a:ea typeface="Times New Roman"/>
              </a:rPr>
              <a:t>د / عمليات الأيض</a:t>
            </a:r>
            <a:endParaRPr lang="en-US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>
              <a:buNone/>
            </a:pPr>
            <a:endParaRPr lang="ar-SA" sz="2800" dirty="0">
              <a:solidFill>
                <a:prstClr val="black"/>
              </a:solidFill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1338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solidFill>
                  <a:schemeClr val="tx2"/>
                </a:solidFill>
              </a:rPr>
              <a:t>الأهداف التدريسية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1 / يلخص قانوني الديناميكا الحرارية .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2 / يقارن بين المخلوقات الذاتية التغذية و غير الذاتية التغذية .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3 / يصف آلية عمل جزيء الطاقة </a:t>
            </a:r>
            <a:r>
              <a:rPr lang="en-US" dirty="0">
                <a:solidFill>
                  <a:schemeClr val="tx2"/>
                </a:solidFill>
                <a:latin typeface="Times New Roman"/>
                <a:ea typeface="Times New Roman"/>
              </a:rPr>
              <a:t> ATP </a:t>
            </a: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 في الخلية .</a:t>
            </a:r>
            <a:endParaRPr lang="en-US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srgbClr val="0BD0D9"/>
              </a:buClr>
              <a:buSzPct val="95000"/>
              <a:buNone/>
            </a:pPr>
            <a:endParaRPr lang="ar-SA" sz="6000" dirty="0">
              <a:solidFill>
                <a:srgbClr val="1F497D"/>
              </a:solidFill>
              <a:latin typeface="Times New Roman"/>
              <a:ea typeface="Calibri"/>
              <a:cs typeface="DecoType Naskh Extensions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ar-SA" sz="6000" dirty="0">
                <a:solidFill>
                  <a:srgbClr val="1F497D"/>
                </a:solidFill>
                <a:latin typeface="Times New Roman"/>
                <a:ea typeface="Calibri"/>
                <a:cs typeface="DecoType Naskh Extensions"/>
              </a:rPr>
              <a:t>تليجرام </a:t>
            </a:r>
            <a:r>
              <a:rPr lang="en-US" sz="6000" dirty="0">
                <a:solidFill>
                  <a:srgbClr val="1F497D"/>
                </a:solidFill>
                <a:latin typeface="Times New Roman"/>
                <a:ea typeface="Calibri"/>
                <a:cs typeface="DecoType Naskh Extensions"/>
              </a:rPr>
              <a:t>@biology2030ksa </a:t>
            </a:r>
            <a:r>
              <a:rPr lang="en-US" sz="6000" dirty="0">
                <a:solidFill>
                  <a:srgbClr val="1F497D"/>
                </a:solidFill>
                <a:latin typeface="DecoType Naskh Extensions"/>
                <a:ea typeface="Calibri"/>
              </a:rPr>
              <a:t> </a:t>
            </a:r>
            <a:r>
              <a:rPr lang="ar-SA" sz="6000" dirty="0">
                <a:solidFill>
                  <a:srgbClr val="1F497D"/>
                </a:solidFill>
                <a:latin typeface="Times New Roman"/>
                <a:ea typeface="Calibri"/>
                <a:cs typeface="DecoType Naskh Extensions"/>
              </a:rPr>
              <a:t>   </a:t>
            </a:r>
            <a:endParaRPr lang="en-US" sz="9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42914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>
                <a:solidFill>
                  <a:schemeClr val="tx2"/>
                </a:solidFill>
              </a:rPr>
              <a:t>المفردات السابقة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ea typeface="Times New Roman"/>
                <a:cs typeface="Times New Roman"/>
              </a:rPr>
              <a:t>المستوى الغذائي : كل خطوة في السلسلة الغذائية .</a:t>
            </a:r>
            <a:endParaRPr lang="ar-SA" dirty="0">
              <a:solidFill>
                <a:schemeClr val="tx2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>
                <a:solidFill>
                  <a:schemeClr val="tx2"/>
                </a:solidFill>
              </a:rPr>
              <a:t>المفردات الجديدة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الطاقة / الديناميكا الحرارية / عملية الأيض عملية البناء الضوئي / التنفس الخلوي </a:t>
            </a:r>
            <a:r>
              <a:rPr lang="ar-SA" sz="2800" dirty="0">
                <a:solidFill>
                  <a:schemeClr val="tx2"/>
                </a:solidFill>
                <a:latin typeface="Times New Roman"/>
                <a:ea typeface="Times New Roman"/>
              </a:rPr>
              <a:t>/ </a:t>
            </a: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أدينوسين ثلاثي الفوسفات </a:t>
            </a:r>
            <a:r>
              <a:rPr lang="en-US" dirty="0">
                <a:solidFill>
                  <a:schemeClr val="tx2"/>
                </a:solidFill>
                <a:latin typeface="Times New Roman"/>
                <a:ea typeface="Times New Roman"/>
              </a:rPr>
              <a:t>ATP</a:t>
            </a:r>
            <a:r>
              <a:rPr lang="ar-SA" dirty="0">
                <a:solidFill>
                  <a:schemeClr val="tx2"/>
                </a:solidFill>
                <a:latin typeface="Times New Roman"/>
                <a:ea typeface="Times New Roman"/>
              </a:rPr>
              <a:t> .</a:t>
            </a:r>
            <a:endParaRPr lang="en-US" sz="2800" dirty="0">
              <a:solidFill>
                <a:schemeClr val="tx2"/>
              </a:solidFill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1 / يلخص قانوني الديناميكا الحرارية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sz="2800" dirty="0">
                <a:solidFill>
                  <a:srgbClr val="FF0000"/>
                </a:solidFill>
              </a:rPr>
              <a:t>الطاقة : </a:t>
            </a:r>
            <a:r>
              <a:rPr lang="ar-SA" sz="2800" dirty="0"/>
              <a:t>هي القدرة على القيام بشغل .</a:t>
            </a:r>
            <a:endParaRPr lang="en-US" sz="2800" dirty="0"/>
          </a:p>
          <a:p>
            <a:pPr>
              <a:buNone/>
            </a:pPr>
            <a:r>
              <a:rPr lang="ar-SA" sz="2800" dirty="0"/>
              <a:t> </a:t>
            </a:r>
            <a:endParaRPr lang="en-US" sz="2800" dirty="0"/>
          </a:p>
          <a:p>
            <a:pPr>
              <a:buNone/>
            </a:pPr>
            <a:r>
              <a:rPr lang="ar-SA" sz="2800" dirty="0">
                <a:solidFill>
                  <a:srgbClr val="FF0000"/>
                </a:solidFill>
              </a:rPr>
              <a:t>الديناميكا الحرارية : </a:t>
            </a:r>
            <a:r>
              <a:rPr lang="ar-SA" sz="2800" dirty="0"/>
              <a:t>هي دراسة تدفق الطاقة وتحويلها من شكل إلى أخر.</a:t>
            </a:r>
            <a:endParaRPr lang="en-US" sz="2800" dirty="0"/>
          </a:p>
          <a:p>
            <a:pPr>
              <a:buNone/>
            </a:pP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32315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1 / يلخص قانوني الديناميكا الحرارية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sz="2800" dirty="0">
                <a:solidFill>
                  <a:srgbClr val="FF0000"/>
                </a:solidFill>
              </a:rPr>
              <a:t>القانون الأول ( قانون حفظ الطاقة ) : </a:t>
            </a:r>
            <a:r>
              <a:rPr lang="ar-SA" sz="2800" dirty="0"/>
              <a:t>الطاقة يمكن أن تتحول من شكل إلى آخر </a:t>
            </a:r>
            <a:r>
              <a:rPr lang="ar-SA" sz="2800" dirty="0" err="1"/>
              <a:t>و</a:t>
            </a:r>
            <a:r>
              <a:rPr lang="ar-SA" sz="2800" dirty="0"/>
              <a:t> لكن لا يمكن أن تفنى أو تستحدث .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ar-SA" sz="2800" dirty="0"/>
              <a:t>مثل تحول الطاقة المخزونة في الغذاء إلى طاقه كيميائيه عند الأكل ثم تتحول إلى طاقه ميكانيكيه عند الركض .</a:t>
            </a:r>
            <a:endParaRPr lang="en-US" sz="2800" dirty="0"/>
          </a:p>
          <a:p>
            <a:pPr>
              <a:buNone/>
            </a:pP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32315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1 / يلخص قانوني الديناميكا الحرارية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sz="2800" dirty="0">
                <a:solidFill>
                  <a:srgbClr val="FF0000"/>
                </a:solidFill>
              </a:rPr>
              <a:t>القانون الثاني : </a:t>
            </a:r>
            <a:r>
              <a:rPr lang="ar-SA" sz="2800" dirty="0"/>
              <a:t>يحدث فقدان للطاقة عند تحولها من شكل إلى آخر .</a:t>
            </a:r>
            <a:endParaRPr lang="en-US" sz="2800" dirty="0"/>
          </a:p>
          <a:p>
            <a:pPr>
              <a:buNone/>
            </a:pPr>
            <a:r>
              <a:rPr lang="ar-SA" sz="2800" dirty="0"/>
              <a:t>مثل تحول جزء من الطاقة إلى حرارة .</a:t>
            </a:r>
            <a:endParaRPr lang="en-US" sz="2800" dirty="0"/>
          </a:p>
          <a:p>
            <a:pPr>
              <a:buNone/>
            </a:pPr>
            <a:endParaRPr lang="en-US" sz="2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32315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3200" dirty="0">
                <a:solidFill>
                  <a:srgbClr val="1F497D"/>
                </a:solidFill>
                <a:latin typeface="Times New Roman"/>
                <a:ea typeface="Times New Roman"/>
                <a:cs typeface="Arial"/>
              </a:rPr>
              <a:t>الهدف  2 / يقارن بين المخلوقات الذاتية التغذية و غير الذاتية التغذية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>
                <a:solidFill>
                  <a:srgbClr val="FF0000"/>
                </a:solidFill>
              </a:rPr>
              <a:t>ذاتيه التغذية : </a:t>
            </a:r>
            <a:r>
              <a:rPr lang="ar-SA" dirty="0"/>
              <a:t>هي المخلوقات الحية القادرة على صنع غذائها بنفسها .</a:t>
            </a:r>
            <a:endParaRPr lang="en-US" dirty="0"/>
          </a:p>
          <a:p>
            <a:pPr>
              <a:buNone/>
            </a:pPr>
            <a:r>
              <a:rPr lang="ar-SA" dirty="0"/>
              <a:t> </a:t>
            </a:r>
            <a:endParaRPr lang="en-US" dirty="0"/>
          </a:p>
          <a:p>
            <a:pPr>
              <a:buNone/>
            </a:pPr>
            <a:r>
              <a:rPr lang="ar-SA" dirty="0">
                <a:solidFill>
                  <a:srgbClr val="FF0000"/>
                </a:solidFill>
              </a:rPr>
              <a:t>1 / ذاتيه التغذية الكيميائية : </a:t>
            </a:r>
            <a:r>
              <a:rPr lang="ar-SA" dirty="0"/>
              <a:t>تستخدم المواد غير العضوية مثل كبريتيد الهيدروجين كمصدر للطاقة بعض أنواع البكتيريا .</a:t>
            </a:r>
            <a:endParaRPr lang="en-US" dirty="0"/>
          </a:p>
          <a:p>
            <a:pPr>
              <a:buNone/>
            </a:pPr>
            <a:r>
              <a:rPr lang="ar-SA" dirty="0"/>
              <a:t> </a:t>
            </a:r>
            <a:endParaRPr lang="en-US" dirty="0"/>
          </a:p>
          <a:p>
            <a:pPr>
              <a:buNone/>
            </a:pPr>
            <a:r>
              <a:rPr lang="ar-SA" dirty="0">
                <a:solidFill>
                  <a:srgbClr val="FF0000"/>
                </a:solidFill>
              </a:rPr>
              <a:t>2 / ذاتية التغذية الضوئية : </a:t>
            </a:r>
            <a:r>
              <a:rPr lang="ar-SA" dirty="0"/>
              <a:t>تقوم بتحويل الطاقة الضوئية من الشمس إلى طاقه كيميائيه مثل عن النباتات الخضراء .</a:t>
            </a:r>
            <a:endParaRPr lang="en-US" dirty="0"/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37473834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1014</TotalTime>
  <Words>728</Words>
  <Application>Microsoft Office PowerPoint</Application>
  <PresentationFormat>عرض على الشاشة (4:3)</PresentationFormat>
  <Paragraphs>129</Paragraphs>
  <Slides>30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6" baseType="lpstr">
      <vt:lpstr>Arial</vt:lpstr>
      <vt:lpstr>Calibri</vt:lpstr>
      <vt:lpstr>DecoType Naskh Extensions</vt:lpstr>
      <vt:lpstr>PT Bold Heading</vt:lpstr>
      <vt:lpstr>Times New Roman</vt:lpstr>
      <vt:lpstr>سمة Office</vt:lpstr>
      <vt:lpstr>كيف تحصل المخلوقات الحية على الطاقة</vt:lpstr>
      <vt:lpstr>الأهمية</vt:lpstr>
      <vt:lpstr>الأهداف التدريسية</vt:lpstr>
      <vt:lpstr>المفردات السابقة</vt:lpstr>
      <vt:lpstr>المفردات الجديدة</vt:lpstr>
      <vt:lpstr>الهدف  1 / يلخص قانوني الديناميكا الحرارية .</vt:lpstr>
      <vt:lpstr>الهدف  1 / يلخص قانوني الديناميكا الحرارية .</vt:lpstr>
      <vt:lpstr>الهدف  1 / يلخص قانوني الديناميكا الحرارية .</vt:lpstr>
      <vt:lpstr>الهدف  2 / يقارن بين المخلوقات الذاتية التغذية و غير الذاتية التغذية .</vt:lpstr>
      <vt:lpstr>الهدف  2 / يقارن بين المخلوقات الذاتية التغذية و غير الذاتية التغذية .</vt:lpstr>
      <vt:lpstr>الهدف  2 / يقارن بين المخلوقات الذاتية التغذية و غير الذاتية التغذية .</vt:lpstr>
      <vt:lpstr>الهدف  2 / يقارن بين المخلوقات الذاتية التغذية و غير الذاتية التغذية .</vt:lpstr>
      <vt:lpstr>الهدف  2 / يقارن بين المخلوقات الذاتية التغذية و غير الذاتية التغذية .</vt:lpstr>
      <vt:lpstr>عرض تقديمي في PowerPoint</vt:lpstr>
      <vt:lpstr>عرض تقديمي في PowerPoint</vt:lpstr>
      <vt:lpstr>الهدف  3 / يصف آلية عمل جزيء الطاقة  ATP  في الخلية .</vt:lpstr>
      <vt:lpstr>الهدف  3 / يصف آلية عمل جزيء الطاقة  ATP  في الخلية .</vt:lpstr>
      <vt:lpstr>الهدف  3 / يصف آلية عمل جزيء الطاقة  ATP  في الخلية .</vt:lpstr>
      <vt:lpstr>الهدف  3 / يصف آلية عمل جزيء الطاقة  ATP  في الخلية .</vt:lpstr>
      <vt:lpstr>نشاط </vt:lpstr>
      <vt:lpstr>المفردات</vt:lpstr>
      <vt:lpstr>1-5 تقويم كيف تحصل المخلوقات الحية على الطاقة</vt:lpstr>
      <vt:lpstr>الحل</vt:lpstr>
      <vt:lpstr>1-5 تقويم كيف تحصل المخلوقات الحية على الطاقة</vt:lpstr>
      <vt:lpstr>الحل</vt:lpstr>
      <vt:lpstr>1-5 تقويم كيف تحصل المخلوقات الحية على الطاقة</vt:lpstr>
      <vt:lpstr>الحل</vt:lpstr>
      <vt:lpstr>أسئلة التحصيلي التي وردت في هذا الدرس</vt:lpstr>
      <vt:lpstr>الحل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1 - 1 النباتات اللآوعائية</dc:title>
  <dc:creator>CMT</dc:creator>
  <cp:lastModifiedBy>scc</cp:lastModifiedBy>
  <cp:revision>143</cp:revision>
  <dcterms:created xsi:type="dcterms:W3CDTF">2017-03-03T12:36:13Z</dcterms:created>
  <dcterms:modified xsi:type="dcterms:W3CDTF">2023-03-20T19:39:21Z</dcterms:modified>
</cp:coreProperties>
</file>