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546" r:id="rId2"/>
    <p:sldId id="547" r:id="rId3"/>
    <p:sldId id="1083" r:id="rId4"/>
    <p:sldId id="1119" r:id="rId5"/>
    <p:sldId id="1145" r:id="rId6"/>
    <p:sldId id="1174" r:id="rId7"/>
    <p:sldId id="1192" r:id="rId8"/>
    <p:sldId id="1122" r:id="rId9"/>
    <p:sldId id="1152" r:id="rId10"/>
    <p:sldId id="1120" r:id="rId11"/>
    <p:sldId id="1172" r:id="rId12"/>
    <p:sldId id="1180" r:id="rId13"/>
    <p:sldId id="1181" r:id="rId14"/>
    <p:sldId id="1194" r:id="rId15"/>
    <p:sldId id="1159" r:id="rId16"/>
    <p:sldId id="1188" r:id="rId17"/>
    <p:sldId id="1193" r:id="rId18"/>
    <p:sldId id="1189" r:id="rId19"/>
    <p:sldId id="1191" r:id="rId20"/>
    <p:sldId id="1177" r:id="rId21"/>
    <p:sldId id="1196" r:id="rId22"/>
    <p:sldId id="1167" r:id="rId23"/>
    <p:sldId id="1195" r:id="rId24"/>
    <p:sldId id="1186" r:id="rId25"/>
    <p:sldId id="1187" r:id="rId26"/>
    <p:sldId id="1100" r:id="rId27"/>
    <p:sldId id="1133" r:id="rId28"/>
    <p:sldId id="1081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1719C"/>
    <a:srgbClr val="FFFFCC"/>
    <a:srgbClr val="339933"/>
    <a:srgbClr val="99FF66"/>
    <a:srgbClr val="68F88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B356F-1B5D-48B4-BB16-7E315295063F}" v="1" dt="2023-03-18T20:06:08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52" autoAdjust="0"/>
    <p:restoredTop sz="94630" autoAdjust="0"/>
  </p:normalViewPr>
  <p:slideViewPr>
    <p:cSldViewPr snapToGrid="0">
      <p:cViewPr varScale="1">
        <p:scale>
          <a:sx n="59" d="100"/>
          <a:sy n="59" d="100"/>
        </p:scale>
        <p:origin x="9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اجد الحكمي" userId="c15e6e485a5a4051" providerId="LiveId" clId="{150B356F-1B5D-48B4-BB16-7E315295063F}"/>
    <pc:docChg chg="modSld">
      <pc:chgData name="ماجد الحكمي" userId="c15e6e485a5a4051" providerId="LiveId" clId="{150B356F-1B5D-48B4-BB16-7E315295063F}" dt="2023-03-18T20:06:18.045" v="14" actId="20577"/>
      <pc:docMkLst>
        <pc:docMk/>
      </pc:docMkLst>
      <pc:sldChg chg="modSp mod">
        <pc:chgData name="ماجد الحكمي" userId="c15e6e485a5a4051" providerId="LiveId" clId="{150B356F-1B5D-48B4-BB16-7E315295063F}" dt="2023-03-18T20:06:18.045" v="14" actId="20577"/>
        <pc:sldMkLst>
          <pc:docMk/>
          <pc:sldMk cId="1641655702" sldId="546"/>
        </pc:sldMkLst>
        <pc:graphicFrameChg chg="mod modGraphic">
          <ac:chgData name="ماجد الحكمي" userId="c15e6e485a5a4051" providerId="LiveId" clId="{150B356F-1B5D-48B4-BB16-7E315295063F}" dt="2023-03-18T20:06:18.045" v="14" actId="20577"/>
          <ac:graphicFrameMkLst>
            <pc:docMk/>
            <pc:sldMk cId="1641655702" sldId="546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50A948-D846-43A6-B769-27FC2FEF4089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3945E5-9B13-4D2E-849F-6836D7440E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569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4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2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9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0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0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27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086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8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020-3DE6-4E26-839D-E8AB12181163}" type="datetimeFigureOut">
              <a:rPr lang="ar-SA" smtClean="0"/>
              <a:t>26/08/44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063-19DE-4730-9BE7-21A9FF9E79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2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sa/url?sa=i&amp;rct=j&amp;q=&amp;esrc=s&amp;source=images&amp;cd=&amp;cad=rja&amp;uact=8&amp;ved=0ahUKEwjs-Ku3n9PJAhVDsxQKHeiYAVsQjRwIBw&amp;url=https://commons.wikimedia.org/wiki/File:%D8%AA%D8%B1%D8%A7%D9%86%D8%B3-2-%D8%A8%D9%8A%D9%88%D8%AA%D9%8A%D9%86.jpg&amp;psig=AFQjCNEU2kD8XIfww2LbDIXdwyvD4R0NvA&amp;ust=1449903994038577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sa/url?sa=i&amp;rct=j&amp;q=&amp;esrc=s&amp;source=images&amp;cd=&amp;cad=rja&amp;uact=8&amp;ved=0ahUKEwjs-Ku3n9PJAhVDsxQKHeiYAVsQjRwIBw&amp;url=https://ar.wikipedia.org/wiki/%D9%85%D8%AA%D8%B4%D9%83%D9%84%D8%A7%D8%AA_%D9%81%D8%B1%D8%A7%D8%BA%D9%8A%D8%A9&amp;psig=AFQjCNEU2kD8XIfww2LbDIXdwyvD4R0NvA&amp;ust=144990399403857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s://scratchnoid.wordpress.com/2013/06/07/%D8%A7%D9%84%D9%85%D8%AA%D8%B4%D9%83%D9%84%D8%A7%D8%AA-%D8%A7%D9%84%D9%87%D9%8A%D8%AF%D8%B1%D9%88%D9%83%D8%B1%D8%A8%D9%88%D9%8A%D9%86%D9%87-%D8%AA%D9%84%D8%AE%D9%8A%D8%B5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sa/url?sa=i&amp;rct=j&amp;q=&amp;esrc=s&amp;source=images&amp;cd=&amp;cad=rja&amp;uact=8&amp;ved=0ahUKEwi2j9ekzdPJAhVHWxQKHRMFBdAQjRwIBw&amp;url=http://www.arab-ency.com/ar/%D8%A7%D9%84%D8%A8%D8%AD%D9%88%D8%AB/%D8%A7%D9%84%D9%83%D9%8A%D9%85%D9%8A%D8%A7%D8%A1-%D8%A7%D9%84%D9%81%D8%B1%D8%A7%D8%BA%D9%8A%D8%A9&amp;psig=AFQjCNEpItyNj-Spb8rjIPqRo5lHJg6Uvg&amp;ust=14499152805198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sa/url?sa=i&amp;rct=j&amp;q=&amp;esrc=s&amp;source=images&amp;cd=&amp;cad=rja&amp;uact=8&amp;ved=0ahUKEwi30NDynNPJAhUG7xQKHdg2CxcQjRwIBw&amp;url=http://chemwiki.ucdavis.edu/?title%3DTextbook_Maps/General_Chemistry_Textbook_Maps/Map:_Averill_%26_Eldredge_%22Chemistry%22/24:_Organic_Compounds/24.2_Isomers_of_Organic_Compounds&amp;psig=AFQjCNEmgsTpHM74byMyQt-5h008wq9uJw&amp;ust=144990318722397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sa/url?sa=i&amp;rct=j&amp;q=&amp;esrc=s&amp;source=images&amp;cd=&amp;cad=rja&amp;uact=8&amp;ved=0ahUKEwjGs-e7nNPJAhWMWxQKHX1LDyIQjRwIBw&amp;url=http://glencoe.mheducation.com/sites/007874637x/student_view0/chapter21/standardized_test_practice.html&amp;psig=AFQjCNEmgsTpHM74byMyQt-5h008wq9uJw&amp;ust=14499031872239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sa/url?sa=i&amp;rct=j&amp;q=&amp;esrc=s&amp;source=images&amp;cd=&amp;cad=rja&amp;uact=8&amp;ved=0ahUKEwiPz9GN0NPJAhVF8RQKHaPqAL8QjRwIBw&amp;url=http://www.jccanalda.es/jccanalda_doc/jccanalda_ciencia/quimica/articulos-quimica/isomeria.htm&amp;psig=AFQjCNG64nmV0-uslW4vW8Et2f-ISHqGbA&amp;ust=144991699412139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hyperlink" Target="https://scratchnoid.wordpress.com/2013/06/07/%D8%A7%D9%84%D9%85%D8%AA%D8%B4%D9%83%D9%84%D8%A7%D8%AA-%D8%A7%D9%84%D9%87%D9%8A%D8%AF%D8%B1%D9%88%D9%83%D8%B1%D8%A8%D9%88%D9%8A%D9%86%D9%87-%D8%AA%D9%84%D8%AE%D9%8A%D8%B5/" TargetMode="External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sa/url?sa=i&amp;rct=j&amp;q=&amp;esrc=s&amp;source=images&amp;cd=&amp;cad=rja&amp;uact=8&amp;ved=0ahUKEwiWzODLoNPJAhWLvRQKHaoGA2EQjRwIBw&amp;url=https://ar.wikipedia.org/wiki/%D8%AA%D8%B5%D8%A7%D9%88%D8%BA_%D8%A8%D9%86%D9%8A%D9%88%D9%8A&amp;psig=AFQjCNEU2kD8XIfww2LbDIXdwyvD4R0NvA&amp;ust=1449903994038577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gle.com.sa/url?sa=i&amp;rct=j&amp;q=&amp;esrc=s&amp;source=images&amp;cd=&amp;cad=rja&amp;uact=8&amp;ved=0ahUKEwjs-Ku3n9PJAhVDsxQKHeiYAVsQjRwIBw&amp;url=https://ar.wikipedia.org/wiki/%D8%AA%D8%B5%D8%A7%D9%88%D8%BA_%D8%A8%D9%86%D9%8A%D9%88%D9%8A&amp;psig=AFQjCNEU2kD8XIfww2LbDIXdwyvD4R0NvA&amp;ust=14499039940385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4592" y="-105703"/>
            <a:ext cx="12078269" cy="6963703"/>
            <a:chOff x="54592" y="-105703"/>
            <a:chExt cx="12078269" cy="6963703"/>
          </a:xfrm>
        </p:grpSpPr>
        <p:pic>
          <p:nvPicPr>
            <p:cNvPr id="20" name="Picture 4" descr="http://www.tatweer.edu.sa/sites/all/themes/tatweer/images/background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r="35076"/>
            <a:stretch/>
          </p:blipFill>
          <p:spPr bwMode="auto">
            <a:xfrm>
              <a:off x="54592" y="-105703"/>
              <a:ext cx="12078269" cy="251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55" y="5512302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61570"/>
              </p:ext>
            </p:extLst>
          </p:nvPr>
        </p:nvGraphicFramePr>
        <p:xfrm>
          <a:off x="1499544" y="1501251"/>
          <a:ext cx="9793296" cy="2956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868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الصف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الثاني ثانوي </a:t>
                      </a:r>
                      <a:r>
                        <a:rPr lang="ar-SA" sz="2800" b="1" baseline="0" dirty="0">
                          <a:solidFill>
                            <a:srgbClr val="FF0000"/>
                          </a:solidFill>
                        </a:rPr>
                        <a:t>( نظام المسارات)</a:t>
                      </a:r>
                      <a:endParaRPr lang="ar-SA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المادة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70C0"/>
                          </a:solidFill>
                        </a:rPr>
                        <a:t>كيمياء </a:t>
                      </a:r>
                      <a:r>
                        <a:rPr lang="ar-SA" sz="2400" b="1" dirty="0">
                          <a:solidFill>
                            <a:srgbClr val="0070C0"/>
                          </a:solidFill>
                        </a:rPr>
                        <a:t>2-3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الفصل الدراسي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>
                          <a:solidFill>
                            <a:srgbClr val="0070C0"/>
                          </a:solidFill>
                        </a:rPr>
                        <a:t>الثالث 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عنوان الدرس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ct val="0"/>
                        </a:spcAft>
                      </a:pPr>
                      <a:r>
                        <a:rPr lang="ar-SA" sz="3600" b="1" dirty="0">
                          <a:solidFill>
                            <a:srgbClr val="FF0000"/>
                          </a:solidFill>
                          <a:latin typeface="Sakkal Majalla" pitchFamily="2" charset="-78"/>
                        </a:rPr>
                        <a:t>متشكلات الهيدروكربونات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12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المعلم المقدَم 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0070C0"/>
                          </a:solidFill>
                        </a:rPr>
                        <a:t>ماجد الحكمي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65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26- 10</a:t>
            </a:r>
            <a:endParaRPr lang="ar-SA" sz="24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096000" y="1930365"/>
            <a:ext cx="5825855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هي مواد تتفق في الترتيب البنائي وتختلف في الترتيب  الفراغي</a:t>
            </a:r>
          </a:p>
        </p:txBody>
      </p:sp>
      <p:pic>
        <p:nvPicPr>
          <p:cNvPr id="39" name="Picture 2" descr="https://upload.wikimedia.org/wikipedia/commons/3/36/%D8%B3%D9%8A%D8%B3-2-%D8%A8%D9%8A%D9%88%D8%AA%D9%8A%D9%8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60425"/>
            <a:ext cx="3977640" cy="2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upload.wikimedia.org/wikipedia/commons/0/04/%D8%AA%D8%B1%D8%A7%D9%86%D8%B3-2-%D8%A8%D9%8A%D9%88%D8%AA%D9%8A%D9%8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2" y="3474963"/>
            <a:ext cx="3917218" cy="23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مربع نص 40"/>
          <p:cNvSpPr txBox="1"/>
          <p:nvPr/>
        </p:nvSpPr>
        <p:spPr>
          <a:xfrm>
            <a:off x="8132440" y="1195437"/>
            <a:ext cx="378042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المتشكلات الفراغية</a:t>
            </a:r>
          </a:p>
        </p:txBody>
      </p:sp>
      <p:sp>
        <p:nvSpPr>
          <p:cNvPr id="42" name="مستطيل 41"/>
          <p:cNvSpPr/>
          <p:nvPr/>
        </p:nvSpPr>
        <p:spPr>
          <a:xfrm>
            <a:off x="7053370" y="4108123"/>
            <a:ext cx="4823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1- </a:t>
            </a:r>
            <a:r>
              <a:rPr lang="ar-SA" sz="2800" b="1" dirty="0">
                <a:solidFill>
                  <a:srgbClr val="0070C0"/>
                </a:solidFill>
              </a:rPr>
              <a:t>سيس</a:t>
            </a:r>
            <a:r>
              <a:rPr lang="ar-SA" sz="28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في اتجاه واحد</a:t>
            </a:r>
            <a:r>
              <a:rPr lang="ar-SA" sz="2800" b="1" dirty="0"/>
              <a:t>).</a:t>
            </a:r>
          </a:p>
        </p:txBody>
      </p:sp>
      <p:sp>
        <p:nvSpPr>
          <p:cNvPr id="43" name="مستطيل 42"/>
          <p:cNvSpPr/>
          <p:nvPr/>
        </p:nvSpPr>
        <p:spPr>
          <a:xfrm>
            <a:off x="7147612" y="4778683"/>
            <a:ext cx="468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2- </a:t>
            </a:r>
            <a:r>
              <a:rPr lang="ar-SA" sz="2800" b="1" dirty="0">
                <a:solidFill>
                  <a:srgbClr val="0070C0"/>
                </a:solidFill>
              </a:rPr>
              <a:t>ترانس</a:t>
            </a:r>
            <a:r>
              <a:rPr lang="ar-SA" sz="28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في اتجاهين مختلفين</a:t>
            </a:r>
            <a:r>
              <a:rPr lang="ar-SA" sz="2800" b="1" dirty="0"/>
              <a:t>).</a:t>
            </a:r>
          </a:p>
        </p:txBody>
      </p:sp>
      <p:sp>
        <p:nvSpPr>
          <p:cNvPr id="44" name="مستطيل 43"/>
          <p:cNvSpPr/>
          <p:nvPr/>
        </p:nvSpPr>
        <p:spPr>
          <a:xfrm>
            <a:off x="9093332" y="3505761"/>
            <a:ext cx="2641092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ar-SA" sz="2400" b="1" dirty="0"/>
              <a:t>يوجد شكلين فراغيين: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84119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مربع نص 1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26- 11</a:t>
            </a:r>
            <a:endParaRPr lang="ar-SA" sz="2400" b="1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2076128" y="1074230"/>
            <a:ext cx="88204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ارسم أشكال سيس-</a:t>
            </a:r>
            <a:r>
              <a:rPr lang="en-US" sz="3200" b="1" dirty="0"/>
              <a:t>3</a:t>
            </a:r>
            <a:r>
              <a:rPr lang="ar-SA" sz="3200" b="1" dirty="0"/>
              <a:t>-هكسين و ترانس </a:t>
            </a:r>
            <a:r>
              <a:rPr lang="en-US" sz="3200" b="1" dirty="0"/>
              <a:t>3-</a:t>
            </a:r>
            <a:r>
              <a:rPr lang="ar-SA" sz="3200" b="1" dirty="0"/>
              <a:t>- هكسين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70977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26- 11</a:t>
            </a:r>
            <a:endParaRPr lang="ar-SA" sz="24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2076128" y="1074230"/>
            <a:ext cx="88204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ارسم أشكال سيس-</a:t>
            </a:r>
            <a:r>
              <a:rPr lang="en-US" sz="3200" b="1" dirty="0"/>
              <a:t>3</a:t>
            </a:r>
            <a:r>
              <a:rPr lang="ar-SA" sz="3200" b="1" dirty="0"/>
              <a:t>-هكسين و ترانس </a:t>
            </a:r>
            <a:r>
              <a:rPr lang="en-US" sz="3200" b="1" dirty="0"/>
              <a:t>3-</a:t>
            </a:r>
            <a:r>
              <a:rPr lang="ar-SA" sz="3200" b="1" dirty="0"/>
              <a:t>- هكسين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6019800" y="3261360"/>
            <a:ext cx="59682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CH</a:t>
            </a:r>
            <a:r>
              <a:rPr lang="en-US" sz="3200" b="1" dirty="0"/>
              <a:t>3</a:t>
            </a:r>
            <a:r>
              <a:rPr lang="en-US" sz="4000" b="1" dirty="0"/>
              <a:t> CH</a:t>
            </a:r>
            <a:r>
              <a:rPr lang="en-US" sz="2800" b="1" dirty="0"/>
              <a:t>2</a:t>
            </a:r>
            <a:r>
              <a:rPr lang="en-US" sz="4000" b="1" dirty="0"/>
              <a:t> C = C CH2CH</a:t>
            </a:r>
            <a:r>
              <a:rPr lang="en-US" sz="3200" b="1" dirty="0"/>
              <a:t>3</a:t>
            </a:r>
            <a:endParaRPr lang="ar-SA" sz="32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405701" y="268224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9137221" y="269748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-167640" y="3261360"/>
            <a:ext cx="59682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CH</a:t>
            </a:r>
            <a:r>
              <a:rPr lang="en-US" sz="3200" b="1" dirty="0"/>
              <a:t>3</a:t>
            </a:r>
            <a:r>
              <a:rPr lang="en-US" sz="4000" b="1" dirty="0"/>
              <a:t> CH</a:t>
            </a:r>
            <a:r>
              <a:rPr lang="en-US" sz="2800" b="1" dirty="0"/>
              <a:t>2</a:t>
            </a:r>
            <a:r>
              <a:rPr lang="en-US" sz="4000" b="1" dirty="0"/>
              <a:t> C = C CH2CH</a:t>
            </a:r>
            <a:r>
              <a:rPr lang="en-US" sz="3200" b="1" dirty="0"/>
              <a:t>3</a:t>
            </a:r>
            <a:endParaRPr lang="ar-SA" sz="32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2218261" y="260604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2949781" y="397764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cxnSp>
        <p:nvCxnSpPr>
          <p:cNvPr id="47" name="رابط مستقيم 46"/>
          <p:cNvCxnSpPr/>
          <p:nvPr/>
        </p:nvCxnSpPr>
        <p:spPr>
          <a:xfrm>
            <a:off x="8718121" y="3206055"/>
            <a:ext cx="0" cy="177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9449641" y="3221295"/>
            <a:ext cx="0" cy="177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>
            <a:off x="2531522" y="3147922"/>
            <a:ext cx="0" cy="177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>
            <a:off x="3249484" y="3867029"/>
            <a:ext cx="0" cy="177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/>
          <p:cNvSpPr/>
          <p:nvPr/>
        </p:nvSpPr>
        <p:spPr>
          <a:xfrm>
            <a:off x="1769009" y="4806851"/>
            <a:ext cx="2667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ترانس </a:t>
            </a:r>
            <a:r>
              <a:rPr lang="en-US" sz="3200" b="1" dirty="0">
                <a:solidFill>
                  <a:srgbClr val="FF0000"/>
                </a:solidFill>
              </a:rPr>
              <a:t>3-</a:t>
            </a:r>
            <a:r>
              <a:rPr lang="ar-SA" sz="3200" b="1" dirty="0">
                <a:solidFill>
                  <a:srgbClr val="FF0000"/>
                </a:solidFill>
              </a:rPr>
              <a:t>- هكسين</a:t>
            </a:r>
          </a:p>
        </p:txBody>
      </p:sp>
      <p:sp>
        <p:nvSpPr>
          <p:cNvPr id="52" name="مستطيل 51"/>
          <p:cNvSpPr/>
          <p:nvPr/>
        </p:nvSpPr>
        <p:spPr>
          <a:xfrm>
            <a:off x="7864779" y="4745295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سيس-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ar-SA" sz="3600" b="1" dirty="0">
                <a:solidFill>
                  <a:srgbClr val="FF0000"/>
                </a:solidFill>
              </a:rPr>
              <a:t>-هكسين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14551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مربع نص 3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26- 13</a:t>
            </a:r>
            <a:endParaRPr lang="ar-SA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7787640" y="3261360"/>
            <a:ext cx="24878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 = C</a:t>
            </a:r>
            <a:endParaRPr lang="ar-SA" sz="32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7788481" y="3722578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9673559" y="281940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cxnSp>
        <p:nvCxnSpPr>
          <p:cNvPr id="23" name="رابط مستقيم 22"/>
          <p:cNvCxnSpPr/>
          <p:nvPr/>
        </p:nvCxnSpPr>
        <p:spPr>
          <a:xfrm>
            <a:off x="8306641" y="3294667"/>
            <a:ext cx="182039" cy="119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9602042" y="3261360"/>
            <a:ext cx="159599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7495270" y="2732425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cxnSp>
        <p:nvCxnSpPr>
          <p:cNvPr id="26" name="رابط مستقيم 25"/>
          <p:cNvCxnSpPr/>
          <p:nvPr/>
        </p:nvCxnSpPr>
        <p:spPr>
          <a:xfrm flipH="1" flipV="1">
            <a:off x="9632522" y="3840482"/>
            <a:ext cx="129119" cy="128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V="1">
            <a:off x="8352361" y="3810004"/>
            <a:ext cx="182039" cy="128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9758882" y="3759760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004433" y="3230880"/>
            <a:ext cx="24878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 = C</a:t>
            </a:r>
            <a:endParaRPr lang="ar-SA" sz="32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005274" y="3692098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155431" y="3667273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cxnSp>
        <p:nvCxnSpPr>
          <p:cNvPr id="42" name="رابط مستقيم 41"/>
          <p:cNvCxnSpPr/>
          <p:nvPr/>
        </p:nvCxnSpPr>
        <p:spPr>
          <a:xfrm>
            <a:off x="2523434" y="3264187"/>
            <a:ext cx="182039" cy="119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3818835" y="3230880"/>
            <a:ext cx="159599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1712063" y="2701945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3849315" y="3810002"/>
            <a:ext cx="129119" cy="128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V="1">
            <a:off x="2569154" y="3779524"/>
            <a:ext cx="182039" cy="128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3913874" y="2711027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1841221" y="1102555"/>
            <a:ext cx="88204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سمي المركبات التالية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6010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مربع نص 30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26- 14</a:t>
            </a:r>
            <a:endParaRPr lang="ar-SA" sz="24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214579" y="1012674"/>
            <a:ext cx="18173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تدريب: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7787640" y="3261360"/>
            <a:ext cx="24878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 = C</a:t>
            </a:r>
            <a:endParaRPr lang="ar-SA" sz="32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7788481" y="3722578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9673559" y="2819400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cxnSp>
        <p:nvCxnSpPr>
          <p:cNvPr id="23" name="رابط مستقيم 22"/>
          <p:cNvCxnSpPr/>
          <p:nvPr/>
        </p:nvCxnSpPr>
        <p:spPr>
          <a:xfrm>
            <a:off x="8306641" y="3294667"/>
            <a:ext cx="182039" cy="119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9602042" y="3261360"/>
            <a:ext cx="159599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7495270" y="2732425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cxnSp>
        <p:nvCxnSpPr>
          <p:cNvPr id="26" name="رابط مستقيم 25"/>
          <p:cNvCxnSpPr/>
          <p:nvPr/>
        </p:nvCxnSpPr>
        <p:spPr>
          <a:xfrm flipH="1" flipV="1">
            <a:off x="9632522" y="3840482"/>
            <a:ext cx="129119" cy="128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V="1">
            <a:off x="8352361" y="3810004"/>
            <a:ext cx="182039" cy="128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9758882" y="3759760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004433" y="3230880"/>
            <a:ext cx="24878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C = C</a:t>
            </a:r>
            <a:endParaRPr lang="ar-SA" sz="32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005274" y="3692098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155431" y="3667273"/>
            <a:ext cx="563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H</a:t>
            </a:r>
            <a:endParaRPr lang="ar-SA" sz="3200" b="1" dirty="0"/>
          </a:p>
        </p:txBody>
      </p:sp>
      <p:cxnSp>
        <p:nvCxnSpPr>
          <p:cNvPr id="42" name="رابط مستقيم 41"/>
          <p:cNvCxnSpPr/>
          <p:nvPr/>
        </p:nvCxnSpPr>
        <p:spPr>
          <a:xfrm>
            <a:off x="2523434" y="3264187"/>
            <a:ext cx="182039" cy="119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3818835" y="3230880"/>
            <a:ext cx="159599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1712063" y="2701945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3849315" y="3810002"/>
            <a:ext cx="129119" cy="128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flipV="1">
            <a:off x="2569154" y="3779524"/>
            <a:ext cx="182039" cy="128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46"/>
          <p:cNvSpPr/>
          <p:nvPr/>
        </p:nvSpPr>
        <p:spPr>
          <a:xfrm>
            <a:off x="3913874" y="2711027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8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1841221" y="1102555"/>
            <a:ext cx="88204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سمي المركبات التالية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7855806" y="4766060"/>
            <a:ext cx="2600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err="1">
                <a:solidFill>
                  <a:srgbClr val="0070C0"/>
                </a:solidFill>
              </a:rPr>
              <a:t>ترانس</a:t>
            </a:r>
            <a:r>
              <a:rPr lang="ar-SA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2-</a:t>
            </a:r>
            <a:r>
              <a:rPr lang="ar-SA" sz="3200" b="1" dirty="0">
                <a:solidFill>
                  <a:srgbClr val="0070C0"/>
                </a:solidFill>
              </a:rPr>
              <a:t>- بيوتين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1188720" y="4562415"/>
            <a:ext cx="353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سيس-</a:t>
            </a:r>
            <a:r>
              <a:rPr lang="en-US" sz="3600" b="1" dirty="0">
                <a:solidFill>
                  <a:srgbClr val="0070C0"/>
                </a:solidFill>
              </a:rPr>
              <a:t>2-</a:t>
            </a:r>
            <a:r>
              <a:rPr lang="ar-SA" sz="3600" b="1" dirty="0">
                <a:solidFill>
                  <a:srgbClr val="0070C0"/>
                </a:solidFill>
              </a:rPr>
              <a:t>- بيوتين</a:t>
            </a:r>
          </a:p>
        </p:txBody>
      </p:sp>
    </p:spTree>
    <p:extLst>
      <p:ext uri="{BB962C8B-B14F-4D97-AF65-F5344CB8AC3E}">
        <p14:creationId xmlns:p14="http://schemas.microsoft.com/office/powerpoint/2010/main" val="92636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26- 15</a:t>
            </a:r>
            <a:endParaRPr lang="ar-SA" sz="2400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9742200" y="1065250"/>
            <a:ext cx="21602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 الكيرالية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196840" y="1916832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/>
              <a:t>-هي خاصية المركب الذي يحتوي على ذرة كربون غير متماثلة.</a:t>
            </a:r>
          </a:p>
          <a:p>
            <a:r>
              <a:rPr lang="ar-SA" sz="2400" b="1" dirty="0"/>
              <a:t> -حيث يوجد فيها الجزيء في صورتين حداهما تشبه صورة اليد اليمنى (</a:t>
            </a:r>
            <a:r>
              <a:rPr lang="en-US" sz="2400" b="1" dirty="0"/>
              <a:t>D</a:t>
            </a:r>
            <a:r>
              <a:rPr lang="ar-SA" sz="2400" b="1" dirty="0"/>
              <a:t>) والأخرى تشبه صورة اليد اليسرى (</a:t>
            </a:r>
            <a:r>
              <a:rPr lang="en-US" sz="2400" b="1" dirty="0"/>
              <a:t>L</a:t>
            </a:r>
            <a:r>
              <a:rPr lang="ar-SA" sz="2400" b="1" dirty="0"/>
              <a:t>).</a:t>
            </a:r>
          </a:p>
        </p:txBody>
      </p:sp>
      <p:pic>
        <p:nvPicPr>
          <p:cNvPr id="9218" name="Picture 2" descr="https://scratchnoid.files.wordpress.com/2013/05/chirality_with_hand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" y="524577"/>
            <a:ext cx="4094864" cy="2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07466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26- 16</a:t>
            </a:r>
            <a:endParaRPr lang="ar-SA" sz="24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10317516" y="1855312"/>
            <a:ext cx="18036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 أمثلة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9742200" y="1065250"/>
            <a:ext cx="21602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 الكيرالية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9555480" y="2501643"/>
            <a:ext cx="2346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000" b="1" dirty="0"/>
              <a:t>حمض التارتاريك</a:t>
            </a:r>
          </a:p>
        </p:txBody>
      </p:sp>
      <p:pic>
        <p:nvPicPr>
          <p:cNvPr id="13316" name="Picture 4" descr="http://www.arab-ency.com/servers/gallery/8944-6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0" b="41067"/>
          <a:stretch/>
        </p:blipFill>
        <p:spPr bwMode="auto">
          <a:xfrm>
            <a:off x="670560" y="1357637"/>
            <a:ext cx="2149262" cy="24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4705" y="4312274"/>
            <a:ext cx="240792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L</a:t>
            </a:r>
            <a:r>
              <a:rPr lang="ar-SA" sz="2400" b="1" dirty="0"/>
              <a:t>- حمض التارتاريك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3688080" y="4312273"/>
            <a:ext cx="240792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D</a:t>
            </a:r>
            <a:r>
              <a:rPr lang="ar-SA" sz="2400" b="1" dirty="0"/>
              <a:t>- حمض التارتاريك</a:t>
            </a:r>
          </a:p>
        </p:txBody>
      </p:sp>
      <p:pic>
        <p:nvPicPr>
          <p:cNvPr id="25" name="Picture 4" descr="http://www.arab-ency.com/servers/gallery/8944-6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r="23943" b="41067"/>
          <a:stretch/>
        </p:blipFill>
        <p:spPr bwMode="auto">
          <a:xfrm>
            <a:off x="3497946" y="1357637"/>
            <a:ext cx="2407920" cy="24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مستقيم 5"/>
          <p:cNvCxnSpPr/>
          <p:nvPr/>
        </p:nvCxnSpPr>
        <p:spPr>
          <a:xfrm>
            <a:off x="3185160" y="1357637"/>
            <a:ext cx="0" cy="272668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69187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26- 17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7979720" y="1049439"/>
            <a:ext cx="39351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المتشكلات الضوئية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583681" y="1776833"/>
            <a:ext cx="5331156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هي التي تنتج  عن ترتيبات واتجاهات فراغية لـ </a:t>
            </a:r>
            <a:r>
              <a:rPr lang="en-US" sz="2800" b="1" dirty="0">
                <a:solidFill>
                  <a:srgbClr val="0070C0"/>
                </a:solidFill>
              </a:rPr>
              <a:t> 4</a:t>
            </a:r>
            <a:r>
              <a:rPr lang="ar-SA" sz="2800" b="1" dirty="0">
                <a:solidFill>
                  <a:srgbClr val="0070C0"/>
                </a:solidFill>
              </a:rPr>
              <a:t>مجموعات حول ذرة الكربون نفسها.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9817911" y="3529423"/>
            <a:ext cx="472440" cy="4745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1456817" y="3529423"/>
            <a:ext cx="472440" cy="4745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9795658" y="5078515"/>
            <a:ext cx="472440" cy="4745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0603985" y="4198495"/>
            <a:ext cx="609600" cy="6561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10207745" y="4712803"/>
            <a:ext cx="486293" cy="43254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V="1">
            <a:off x="11122317" y="3934486"/>
            <a:ext cx="457028" cy="360095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11124311" y="4712803"/>
            <a:ext cx="455034" cy="43254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11456817" y="5023286"/>
            <a:ext cx="472440" cy="47456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X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>
            <a:off x="10207745" y="3934486"/>
            <a:ext cx="471053" cy="46035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شكل بيضاوي 36"/>
          <p:cNvSpPr/>
          <p:nvPr/>
        </p:nvSpPr>
        <p:spPr>
          <a:xfrm>
            <a:off x="3540699" y="3624234"/>
            <a:ext cx="472440" cy="4745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8" name="شكل بيضاوي 37"/>
          <p:cNvSpPr/>
          <p:nvPr/>
        </p:nvSpPr>
        <p:spPr>
          <a:xfrm>
            <a:off x="5180688" y="5196596"/>
            <a:ext cx="472440" cy="4745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39" name="شكل بيضاوي 38"/>
          <p:cNvSpPr/>
          <p:nvPr/>
        </p:nvSpPr>
        <p:spPr>
          <a:xfrm>
            <a:off x="3518446" y="5173326"/>
            <a:ext cx="472440" cy="4745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Z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4326773" y="4293306"/>
            <a:ext cx="609600" cy="65611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1" name="رابط مستقيم 40"/>
          <p:cNvCxnSpPr/>
          <p:nvPr/>
        </p:nvCxnSpPr>
        <p:spPr>
          <a:xfrm flipV="1">
            <a:off x="3930533" y="4807614"/>
            <a:ext cx="486293" cy="43254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V="1">
            <a:off x="4845105" y="4029297"/>
            <a:ext cx="457028" cy="360095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4847099" y="4807614"/>
            <a:ext cx="455034" cy="432547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شكل بيضاوي 43"/>
          <p:cNvSpPr/>
          <p:nvPr/>
        </p:nvSpPr>
        <p:spPr>
          <a:xfrm>
            <a:off x="5180688" y="3624233"/>
            <a:ext cx="472440" cy="47456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X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>
            <a:off x="3930533" y="4029297"/>
            <a:ext cx="471053" cy="46035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7543800" y="4394845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C</a:t>
            </a:r>
            <a:endParaRPr lang="ar-SA" sz="28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7574280" y="3693805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W</a:t>
            </a:r>
            <a:endParaRPr lang="ar-SA" sz="28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7589520" y="5019685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X</a:t>
            </a:r>
            <a:endParaRPr lang="ar-SA" sz="2800" b="1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8275320" y="4350151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Y</a:t>
            </a:r>
            <a:endParaRPr lang="ar-SA" sz="280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6819900" y="4424713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Z</a:t>
            </a:r>
            <a:endParaRPr lang="ar-SA" sz="2800" b="1" dirty="0"/>
          </a:p>
        </p:txBody>
      </p:sp>
      <p:cxnSp>
        <p:nvCxnSpPr>
          <p:cNvPr id="52" name="رابط مستقيم 51"/>
          <p:cNvCxnSpPr/>
          <p:nvPr/>
        </p:nvCxnSpPr>
        <p:spPr>
          <a:xfrm>
            <a:off x="7917180" y="4899054"/>
            <a:ext cx="0" cy="166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>
            <a:off x="7901940" y="4213254"/>
            <a:ext cx="0" cy="166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8161020" y="4656455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>
            <a:off x="7353300" y="4671695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1127760" y="4321844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C</a:t>
            </a:r>
            <a:endParaRPr lang="ar-SA" sz="2800" b="1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1158240" y="3620804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W</a:t>
            </a:r>
            <a:endParaRPr lang="ar-SA" sz="28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1158240" y="4885724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Y</a:t>
            </a:r>
            <a:endParaRPr lang="ar-SA" sz="2800" b="1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1859280" y="4277150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X</a:t>
            </a:r>
            <a:endParaRPr lang="ar-SA" sz="2800" b="1" dirty="0"/>
          </a:p>
        </p:txBody>
      </p:sp>
      <p:sp>
        <p:nvSpPr>
          <p:cNvPr id="63" name="مربع نص 62"/>
          <p:cNvSpPr txBox="1"/>
          <p:nvPr/>
        </p:nvSpPr>
        <p:spPr>
          <a:xfrm>
            <a:off x="403860" y="4351712"/>
            <a:ext cx="624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Z</a:t>
            </a:r>
            <a:endParaRPr lang="ar-SA" sz="2800" b="1" dirty="0"/>
          </a:p>
        </p:txBody>
      </p:sp>
      <p:cxnSp>
        <p:nvCxnSpPr>
          <p:cNvPr id="64" name="رابط مستقيم 63"/>
          <p:cNvCxnSpPr/>
          <p:nvPr/>
        </p:nvCxnSpPr>
        <p:spPr>
          <a:xfrm>
            <a:off x="1485900" y="4140253"/>
            <a:ext cx="0" cy="166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1744980" y="4583454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>
            <a:off x="937260" y="4598694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66"/>
          <p:cNvCxnSpPr/>
          <p:nvPr/>
        </p:nvCxnSpPr>
        <p:spPr>
          <a:xfrm>
            <a:off x="1493520" y="4791118"/>
            <a:ext cx="0" cy="166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/>
          <p:cNvSpPr txBox="1"/>
          <p:nvPr/>
        </p:nvSpPr>
        <p:spPr>
          <a:xfrm>
            <a:off x="4416826" y="5874359"/>
            <a:ext cx="64777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تمثل هذه النماذج جزئين مختلفين ،جزيء تبديل مواقع المجموعتين </a:t>
            </a:r>
            <a:r>
              <a:rPr lang="en-US" b="1" dirty="0"/>
              <a:t>X</a:t>
            </a:r>
            <a:r>
              <a:rPr lang="ar-SA" b="1" dirty="0"/>
              <a:t> و </a:t>
            </a:r>
            <a:r>
              <a:rPr lang="en-US" b="1" dirty="0"/>
              <a:t>Y</a:t>
            </a:r>
            <a:r>
              <a:rPr lang="ar-SA" b="1" dirty="0"/>
              <a:t> فيهما.</a:t>
            </a:r>
          </a:p>
        </p:txBody>
      </p:sp>
      <p:sp>
        <p:nvSpPr>
          <p:cNvPr id="5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57007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26- 18</a:t>
            </a:r>
            <a:endParaRPr lang="ar-SA" sz="24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7070224" y="1049439"/>
            <a:ext cx="472720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2060"/>
                </a:solidFill>
              </a:rPr>
              <a:t>أهمية المتشكلات الضوئية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526280" y="2170819"/>
            <a:ext cx="7385248" cy="310854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800" b="1" dirty="0"/>
              <a:t>الخلايا البشرية تسمح بمرور الحموض الأمينية من نوع (</a:t>
            </a:r>
            <a:r>
              <a:rPr lang="en-US" sz="2800" b="1" dirty="0"/>
              <a:t>L</a:t>
            </a:r>
            <a:r>
              <a:rPr lang="ar-SA" sz="2800" b="1" dirty="0"/>
              <a:t>) فقط في بناء البروتينات.</a:t>
            </a:r>
          </a:p>
          <a:p>
            <a:endParaRPr lang="ar-SA" sz="2800" b="1" dirty="0"/>
          </a:p>
          <a:p>
            <a:pPr marL="342900" indent="-342900">
              <a:buAutoNum type="arabicParenR"/>
            </a:pPr>
            <a:r>
              <a:rPr lang="ar-SA" sz="2800" b="1" dirty="0"/>
              <a:t>حمض الأسكروبيك من (</a:t>
            </a:r>
            <a:r>
              <a:rPr lang="en-US" sz="2800" b="1" dirty="0"/>
              <a:t>L</a:t>
            </a:r>
            <a:r>
              <a:rPr lang="ar-SA" sz="2800" b="1" dirty="0"/>
              <a:t>) فعال بوصفه فيتامين </a:t>
            </a:r>
            <a:r>
              <a:rPr lang="en-US" sz="2800" b="1" dirty="0"/>
              <a:t>C</a:t>
            </a:r>
            <a:r>
              <a:rPr lang="ar-SA" sz="2800" b="1" dirty="0"/>
              <a:t>.</a:t>
            </a:r>
            <a:endParaRPr lang="en-US" sz="2800" b="1" dirty="0"/>
          </a:p>
          <a:p>
            <a:pPr marL="342900" indent="-342900">
              <a:buAutoNum type="arabicParenR"/>
            </a:pPr>
            <a:endParaRPr lang="en-US" sz="2800" b="1" dirty="0"/>
          </a:p>
          <a:p>
            <a:pPr marL="342900" indent="-342900">
              <a:buAutoNum type="arabicParenR"/>
            </a:pPr>
            <a:r>
              <a:rPr lang="ar-SA" sz="2800" b="1" dirty="0"/>
              <a:t>في بعض الأحيان يكون متشكل فعال في الأدوية ويكون المتشكل الأخر ضار.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5993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26- 19</a:t>
            </a:r>
            <a:endParaRPr lang="ar-SA" sz="24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9275032" y="1049439"/>
            <a:ext cx="26642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الدوران الضوئي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417080" y="2039647"/>
            <a:ext cx="6552728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عندما يمر الضوء المستقطب خلال محلول يحتوي على متشكل ضوئي فإن: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5386600" y="3201274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مستوى الاستقطاب: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417220" y="4922050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2) يدور لليسار(</a:t>
            </a:r>
            <a:r>
              <a:rPr lang="ar-SA" sz="2800" b="1" dirty="0">
                <a:solidFill>
                  <a:srgbClr val="FF0000"/>
                </a:solidFill>
              </a:rPr>
              <a:t>عكس عقار الساعة </a:t>
            </a:r>
            <a:r>
              <a:rPr lang="ar-SA" sz="2800" b="1" dirty="0"/>
              <a:t>) بتأثير المتشكل </a:t>
            </a:r>
            <a:r>
              <a:rPr lang="en-US" sz="2800" b="1" dirty="0">
                <a:solidFill>
                  <a:srgbClr val="FF0000"/>
                </a:solidFill>
              </a:rPr>
              <a:t>L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417080" y="3978271"/>
            <a:ext cx="65527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1) يدور لليمين (</a:t>
            </a:r>
            <a:r>
              <a:rPr lang="ar-SA" sz="2800" b="1" dirty="0">
                <a:solidFill>
                  <a:srgbClr val="FF0000"/>
                </a:solidFill>
              </a:rPr>
              <a:t>مع عقارب الساعة</a:t>
            </a:r>
            <a:r>
              <a:rPr lang="ar-SA" sz="2800" b="1" dirty="0"/>
              <a:t>) بتأثير المتشكل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20" name="Picture 2" descr="http://glencoe.mheducation.com/sites/dl/free/007874637x/514717/fig21_2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6" y="2883920"/>
            <a:ext cx="4295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hemwiki.ucdavis.edu/@api/deki/files/53868/a337ad5ab915a2785a17ae18073a40a9.jpg?revision=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4" y="374080"/>
            <a:ext cx="3688716" cy="21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563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600929" y="3021754"/>
            <a:ext cx="125809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/>
            <a:r>
              <a:rPr lang="ar-SA" sz="4800" b="1" dirty="0">
                <a:solidFill>
                  <a:srgbClr val="FF0000"/>
                </a:solidFill>
              </a:rPr>
              <a:t>لنبدأ</a:t>
            </a:r>
          </a:p>
        </p:txBody>
      </p:sp>
      <p:pic>
        <p:nvPicPr>
          <p:cNvPr id="1026" name="Picture 2" descr="Set of 3D Dimension Saudi Arab Man in Different Professional and Business Man Characters and Avatars in traditional Cloths or Thobe Isolated in WHite Background. Editable Vector Illu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51808"/>
          <a:stretch/>
        </p:blipFill>
        <p:spPr bwMode="auto">
          <a:xfrm>
            <a:off x="4049487" y="2248939"/>
            <a:ext cx="2234726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90532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مربع نص 39"/>
          <p:cNvSpPr txBox="1"/>
          <p:nvPr/>
        </p:nvSpPr>
        <p:spPr>
          <a:xfrm>
            <a:off x="396240" y="951985"/>
            <a:ext cx="115314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>
                <a:solidFill>
                  <a:schemeClr val="tx1"/>
                </a:solidFill>
              </a:rPr>
              <a:t>رتب الألكينات التالية تصاعديا حسب درجة غليانها 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995160" y="2110419"/>
            <a:ext cx="193929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7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14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606040" y="2095180"/>
            <a:ext cx="183070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6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12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400703" y="2110420"/>
            <a:ext cx="1495897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2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86350" y="2099626"/>
            <a:ext cx="1756410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3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62799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54011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ar-SA" sz="2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645223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4</a:t>
            </a:r>
            <a:endParaRPr lang="ar-SA" sz="2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168140" y="2100616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5</a:t>
            </a:r>
            <a:endParaRPr lang="ar-SA" sz="2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26- 20</a:t>
            </a:r>
            <a:endParaRPr lang="ar-SA" sz="2400" b="1" dirty="0"/>
          </a:p>
        </p:txBody>
      </p:sp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82733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مربع نص 39"/>
          <p:cNvSpPr txBox="1"/>
          <p:nvPr/>
        </p:nvSpPr>
        <p:spPr>
          <a:xfrm>
            <a:off x="396240" y="951985"/>
            <a:ext cx="1153143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600" b="1" dirty="0">
                <a:solidFill>
                  <a:srgbClr val="FF0000"/>
                </a:solidFill>
              </a:rPr>
              <a:t>تدريب : </a:t>
            </a:r>
            <a:r>
              <a:rPr lang="ar-SA" sz="3200" b="1" dirty="0">
                <a:solidFill>
                  <a:schemeClr val="tx1"/>
                </a:solidFill>
              </a:rPr>
              <a:t>رتب الألكينات التالية تصاعديا حسب درجة غليانها 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995160" y="2110419"/>
            <a:ext cx="193929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7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14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606040" y="2095180"/>
            <a:ext cx="183070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6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12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400703" y="2110420"/>
            <a:ext cx="1495897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2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86350" y="2099626"/>
            <a:ext cx="1756410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3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62799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1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54011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ar-SA" sz="2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6452235" y="2119331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4</a:t>
            </a:r>
            <a:endParaRPr lang="ar-SA" sz="24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168140" y="2100616"/>
            <a:ext cx="537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5</a:t>
            </a:r>
            <a:endParaRPr lang="ar-SA" sz="24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26- 21</a:t>
            </a:r>
            <a:endParaRPr lang="ar-SA" sz="2400" b="1" dirty="0"/>
          </a:p>
        </p:txBody>
      </p:sp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4486992" y="4602480"/>
            <a:ext cx="622291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9214013" y="4061140"/>
            <a:ext cx="1495897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2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401641" y="4061140"/>
            <a:ext cx="1756410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</a:t>
            </a:r>
            <a:r>
              <a:rPr lang="en-US" sz="2800" b="1" baseline="-25000" dirty="0">
                <a:latin typeface="Arial" charset="0"/>
                <a:cs typeface="Arial" charset="0"/>
              </a:rPr>
              <a:t>3</a:t>
            </a:r>
            <a:r>
              <a:rPr lang="en-US" sz="2800" b="1" dirty="0">
                <a:latin typeface="Arial" charset="0"/>
                <a:cs typeface="Arial" charset="0"/>
              </a:rPr>
              <a:t>H</a:t>
            </a:r>
            <a:r>
              <a:rPr lang="en-US" sz="2800" b="1" baseline="-25000" dirty="0"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860496" y="4061140"/>
            <a:ext cx="183070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6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12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426031" y="4030660"/>
            <a:ext cx="193929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800" b="1" dirty="0">
                <a:latin typeface="Arial" pitchFamily="34" charset="0"/>
              </a:rPr>
              <a:t>C</a:t>
            </a:r>
            <a:r>
              <a:rPr lang="en-US" altLang="ar-SA" sz="2800" b="1" baseline="-25000" dirty="0">
                <a:latin typeface="Arial" pitchFamily="34" charset="0"/>
              </a:rPr>
              <a:t>7</a:t>
            </a:r>
            <a:r>
              <a:rPr lang="en-US" altLang="ar-SA" sz="2800" b="1" dirty="0">
                <a:latin typeface="Arial" pitchFamily="34" charset="0"/>
              </a:rPr>
              <a:t>H</a:t>
            </a:r>
            <a:r>
              <a:rPr lang="en-US" altLang="ar-SA" sz="2800" b="1" baseline="-25000" dirty="0">
                <a:latin typeface="Arial" pitchFamily="34" charset="0"/>
              </a:rPr>
              <a:t>14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8956172" y="4030660"/>
            <a:ext cx="426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،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385091" y="3977012"/>
            <a:ext cx="426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،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5814010" y="3999564"/>
            <a:ext cx="426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،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872398" y="4770120"/>
            <a:ext cx="36373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تصاعدياً</a:t>
            </a:r>
            <a:r>
              <a:rPr lang="ar-SA" sz="2800" b="1" dirty="0"/>
              <a:t> حسب درجة غليانها </a:t>
            </a:r>
          </a:p>
        </p:txBody>
      </p:sp>
    </p:spTree>
    <p:extLst>
      <p:ext uri="{BB962C8B-B14F-4D97-AF65-F5344CB8AC3E}">
        <p14:creationId xmlns:p14="http://schemas.microsoft.com/office/powerpoint/2010/main" val="163765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مربع نص 47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864230" y="1960372"/>
            <a:ext cx="1534289" cy="1170488"/>
            <a:chOff x="1738" y="12915"/>
            <a:chExt cx="914" cy="97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738" y="12915"/>
              <a:ext cx="703" cy="6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cxnSp>
          <p:nvCxnSpPr>
            <p:cNvPr id="15" name="AutoShape 5"/>
            <p:cNvCxnSpPr>
              <a:cxnSpLocks noChangeShapeType="1"/>
            </p:cNvCxnSpPr>
            <p:nvPr/>
          </p:nvCxnSpPr>
          <p:spPr bwMode="auto">
            <a:xfrm flipH="1">
              <a:off x="2452" y="13603"/>
              <a:ext cx="2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2433" y="13603"/>
              <a:ext cx="1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مستطيل 18"/>
          <p:cNvSpPr/>
          <p:nvPr/>
        </p:nvSpPr>
        <p:spPr>
          <a:xfrm>
            <a:off x="3398519" y="249139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62656" y="322857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207968" y="1019530"/>
            <a:ext cx="568863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سمي المركبات الآتي: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26- 22</a:t>
            </a:r>
            <a:endParaRPr lang="ar-SA" sz="2400" b="1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1955670" y="2033355"/>
            <a:ext cx="0" cy="695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6507481" y="2566980"/>
            <a:ext cx="562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CHC   CH</a:t>
            </a:r>
            <a:endParaRPr lang="ar-SA" sz="48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06203" y="181344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8883293" y="2460966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85" y="286865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58912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مربع نص 47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864230" y="1960372"/>
            <a:ext cx="1534289" cy="1170488"/>
            <a:chOff x="1738" y="12915"/>
            <a:chExt cx="914" cy="978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738" y="12915"/>
              <a:ext cx="703" cy="6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cxnSp>
          <p:nvCxnSpPr>
            <p:cNvPr id="15" name="AutoShape 5"/>
            <p:cNvCxnSpPr>
              <a:cxnSpLocks noChangeShapeType="1"/>
            </p:cNvCxnSpPr>
            <p:nvPr/>
          </p:nvCxnSpPr>
          <p:spPr bwMode="auto">
            <a:xfrm flipH="1">
              <a:off x="2452" y="13603"/>
              <a:ext cx="2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2433" y="13603"/>
              <a:ext cx="1" cy="2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مستطيل 18"/>
          <p:cNvSpPr/>
          <p:nvPr/>
        </p:nvSpPr>
        <p:spPr>
          <a:xfrm>
            <a:off x="3398519" y="2491395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62656" y="322857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altLang="ar-SA" sz="3200" b="1" baseline="-300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ar-SA" sz="3200" dirty="0">
              <a:solidFill>
                <a:srgbClr val="0070C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207968" y="1019530"/>
            <a:ext cx="568863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سمي المركبات الآتي: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26- 23</a:t>
            </a:r>
            <a:endParaRPr lang="ar-SA" sz="2400" b="1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1955670" y="2033355"/>
            <a:ext cx="0" cy="695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6507481" y="2566980"/>
            <a:ext cx="562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</a:t>
            </a:r>
            <a:r>
              <a:rPr lang="en-US" sz="4800" b="1" baseline="-25000" dirty="0"/>
              <a:t>3</a:t>
            </a:r>
            <a:r>
              <a:rPr lang="en-US" sz="4800" b="1" dirty="0"/>
              <a:t>CHC   CH</a:t>
            </a:r>
            <a:endParaRPr lang="ar-SA" sz="4800" b="1" dirty="0"/>
          </a:p>
        </p:txBody>
      </p:sp>
      <p:sp>
        <p:nvSpPr>
          <p:cNvPr id="26" name="مستطيل 25"/>
          <p:cNvSpPr/>
          <p:nvPr/>
        </p:nvSpPr>
        <p:spPr>
          <a:xfrm>
            <a:off x="8606203" y="181344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CH</a:t>
            </a:r>
            <a:r>
              <a:rPr lang="en-US" sz="4400" b="1" baseline="-25000" dirty="0"/>
              <a:t>3</a:t>
            </a:r>
            <a:r>
              <a:rPr lang="en-US" sz="4400" b="1" dirty="0"/>
              <a:t> </a:t>
            </a:r>
            <a:endParaRPr lang="ar-SA" sz="4400" b="1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8883293" y="2460966"/>
            <a:ext cx="0" cy="237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85" y="286865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8214488" y="4385548"/>
            <a:ext cx="2545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ar-SA" sz="2800" b="1" dirty="0">
                <a:solidFill>
                  <a:srgbClr val="0070C0"/>
                </a:solidFill>
              </a:rPr>
              <a:t>-ميثيل -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ar-SA" sz="2800" b="1" dirty="0">
                <a:solidFill>
                  <a:srgbClr val="0070C0"/>
                </a:solidFill>
              </a:rPr>
              <a:t>- بيوتاين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58328" y="4431268"/>
            <a:ext cx="464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ar-SA" sz="2800" b="1" dirty="0">
                <a:solidFill>
                  <a:srgbClr val="0070C0"/>
                </a:solidFill>
              </a:rPr>
              <a:t>،</a:t>
            </a: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ar-SA" sz="2800" b="1" dirty="0">
                <a:solidFill>
                  <a:srgbClr val="0070C0"/>
                </a:solidFill>
              </a:rPr>
              <a:t>-ثنائي ميثيل -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ar-SA" sz="2800" b="1" dirty="0">
                <a:solidFill>
                  <a:srgbClr val="0070C0"/>
                </a:solidFill>
              </a:rPr>
              <a:t>- بيوتين حلقي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164791" y="2456016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433271" y="2456016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8564592" y="2456016"/>
            <a:ext cx="31450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833071" y="2456016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925190" y="1884172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731952" y="2447782"/>
            <a:ext cx="31450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721566" y="1899412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899893" y="2429393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ربع نص 22"/>
          <p:cNvSpPr txBox="1"/>
          <p:nvPr/>
        </p:nvSpPr>
        <p:spPr>
          <a:xfrm>
            <a:off x="10637520" y="1049439"/>
            <a:ext cx="1478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تقويم: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26- 24</a:t>
            </a:r>
            <a:endParaRPr lang="ar-SA" sz="2400" b="1" dirty="0"/>
          </a:p>
        </p:txBody>
      </p:sp>
      <p:pic>
        <p:nvPicPr>
          <p:cNvPr id="14" name="Picture 6" descr="http://www.jccanalda.es/jccanalda_doc/jccanalda_ciencia/quimica/graficos_quimica/isomoptic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072957"/>
            <a:ext cx="42767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6918959" y="1104385"/>
            <a:ext cx="39776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tx1"/>
                </a:solidFill>
              </a:rPr>
              <a:t>حدد نوع المتشكل التالي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8210998" y="3142159"/>
            <a:ext cx="242479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متشكل ضوئي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8181258" y="2241243"/>
            <a:ext cx="248427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متشكل فراغي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8475553" y="3991330"/>
            <a:ext cx="21602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 كيرالية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8255132" y="4877802"/>
            <a:ext cx="244334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متشكل ضوئي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0665534" y="22412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0680774" y="317088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0696014" y="399384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10711254" y="4877763"/>
            <a:ext cx="68302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414327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71336"/>
              </p:ext>
            </p:extLst>
          </p:nvPr>
        </p:nvGraphicFramePr>
        <p:xfrm>
          <a:off x="640080" y="830367"/>
          <a:ext cx="11059224" cy="5234651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1105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862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                                                         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تقويم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اختر</a:t>
                      </a:r>
                      <a:r>
                        <a:rPr lang="ar-SA" sz="3200" b="1" baseline="0" dirty="0"/>
                        <a:t> الاجابة الصحيحة من الخيارات المتاحة لكل فقرة:</a:t>
                      </a:r>
                      <a:endParaRPr lang="ar-S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449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1) </a:t>
                      </a:r>
                      <a:r>
                        <a:rPr lang="ar-SA" sz="2800" b="1" dirty="0"/>
                        <a:t>هي مواد تتفق في الصيغة الجزيئية وتختلف في الصيغة البنائية.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أ</a:t>
                      </a:r>
                      <a:r>
                        <a:rPr lang="ar-SA" sz="2000" b="1" dirty="0"/>
                        <a:t>) </a:t>
                      </a:r>
                      <a:r>
                        <a:rPr lang="ar-SA" sz="2400" b="1" dirty="0">
                          <a:latin typeface="Times New Roman" pitchFamily="18" charset="0"/>
                          <a:cs typeface="Arial" pitchFamily="34" charset="0"/>
                        </a:rPr>
                        <a:t>البنائية</a:t>
                      </a:r>
                      <a:r>
                        <a:rPr lang="ar-SA" sz="2000" b="1" dirty="0"/>
                        <a:t>                                           </a:t>
                      </a:r>
                      <a:r>
                        <a:rPr lang="ar-SA" sz="2400" b="1" baseline="0" dirty="0"/>
                        <a:t>ب) 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الفراغية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                      </a:t>
                      </a:r>
                      <a:r>
                        <a:rPr lang="ar-SA" sz="2400" b="1" baseline="0" dirty="0"/>
                        <a:t>   ج)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الضوئية</a:t>
                      </a:r>
                      <a:endParaRPr kumimoji="0" lang="ar-S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/>
                        <a:t>2) هي مواد تتفق في الترتيب البنائي وتختلف في الترتيب  الفراغي.</a:t>
                      </a:r>
                      <a:endParaRPr lang="ar-SA" sz="1800" b="1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ا</a:t>
                      </a:r>
                      <a:r>
                        <a:rPr lang="ar-SA" sz="2800" b="1" dirty="0">
                          <a:latin typeface="Times New Roman" pitchFamily="18" charset="0"/>
                          <a:cs typeface="Arial" pitchFamily="34" charset="0"/>
                        </a:rPr>
                        <a:t>لبنائية</a:t>
                      </a:r>
                      <a:r>
                        <a:rPr lang="ar-SA" sz="2800" b="1" dirty="0"/>
                        <a:t>                               ب)</a:t>
                      </a:r>
                      <a:r>
                        <a:rPr lang="ar-SA" sz="2800" b="1" baseline="0" dirty="0"/>
                        <a:t> </a:t>
                      </a:r>
                      <a:r>
                        <a:rPr kumimoji="0" lang="ar-S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الفراغية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ar-SA" sz="2800" b="1" baseline="0" dirty="0"/>
                        <a:t>                     ج) )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ar-S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الضوئية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41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/>
                        <a:t>3)</a:t>
                      </a:r>
                      <a:r>
                        <a:rPr lang="ar-SA" sz="2800" b="1" baseline="0" dirty="0"/>
                        <a:t> المتشكلات الضوئية تختلف في الخصائص الفيزيائية والكيميائية.</a:t>
                      </a:r>
                      <a:endParaRPr lang="ar-SA" sz="2800" b="1" i="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/>
                        <a:t>أ)</a:t>
                      </a:r>
                      <a:r>
                        <a:rPr lang="ar-SA" sz="2400" b="1" baseline="0" dirty="0"/>
                        <a:t> عبارة صحيحة</a:t>
                      </a:r>
                      <a:r>
                        <a:rPr lang="ar-SA" sz="2400" b="1" dirty="0"/>
                        <a:t>                                              ب)</a:t>
                      </a:r>
                      <a:r>
                        <a:rPr lang="ar-SA" sz="2400" b="1" baseline="0" dirty="0"/>
                        <a:t> عبارة خاطئة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26- 25</a:t>
            </a:r>
            <a:endParaRPr lang="ar-SA" sz="2400" b="1" dirty="0"/>
          </a:p>
        </p:txBody>
      </p:sp>
      <p:sp>
        <p:nvSpPr>
          <p:cNvPr id="11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176325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مربع نص 13"/>
          <p:cNvSpPr txBox="1"/>
          <p:nvPr/>
        </p:nvSpPr>
        <p:spPr>
          <a:xfrm>
            <a:off x="9357360" y="1037233"/>
            <a:ext cx="2338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C00000"/>
                </a:solidFill>
              </a:rPr>
              <a:t>الخلاصة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624317" y="971827"/>
            <a:ext cx="404078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</a:rPr>
              <a:t>متشكلات الهيدروكربونات</a:t>
            </a:r>
          </a:p>
        </p:txBody>
      </p:sp>
      <p:sp>
        <p:nvSpPr>
          <p:cNvPr id="4" name="سهم للأسفل 3"/>
          <p:cNvSpPr/>
          <p:nvPr/>
        </p:nvSpPr>
        <p:spPr>
          <a:xfrm>
            <a:off x="1835931" y="2308082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901322" y="2308082"/>
            <a:ext cx="844344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سهم للأسفل 21"/>
          <p:cNvSpPr/>
          <p:nvPr/>
        </p:nvSpPr>
        <p:spPr>
          <a:xfrm>
            <a:off x="10122549" y="2334987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357360" y="2853060"/>
            <a:ext cx="1691640" cy="94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>
                <a:solidFill>
                  <a:schemeClr val="tx1"/>
                </a:solidFill>
              </a:rPr>
              <a:t> </a:t>
            </a:r>
            <a:r>
              <a:rPr lang="ar-SA" sz="2800" b="1" dirty="0"/>
              <a:t>المتشكلات البنائية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26- 26</a:t>
            </a:r>
            <a:endParaRPr lang="ar-SA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814125" y="2840365"/>
            <a:ext cx="1975547" cy="9543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/>
              <a:t> المتشكلات الضوئية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110620" y="2887422"/>
            <a:ext cx="1860519" cy="907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0" fontAlgn="base" hangingPunct="0">
              <a:spcAft>
                <a:spcPct val="0"/>
              </a:spcAft>
            </a:pPr>
            <a:r>
              <a:rPr lang="ar-SA" sz="2800" b="1" dirty="0"/>
              <a:t> المتشكلات الفراغية</a:t>
            </a:r>
            <a:endParaRPr lang="ar-SA" sz="2800" b="1" dirty="0">
              <a:solidFill>
                <a:srgbClr val="FF0000"/>
              </a:solidFill>
              <a:latin typeface="Sakkal Majalla" pitchFamily="2" charset="-78"/>
            </a:endParaRPr>
          </a:p>
        </p:txBody>
      </p:sp>
      <p:sp>
        <p:nvSpPr>
          <p:cNvPr id="27" name="سهم للأسفل 26"/>
          <p:cNvSpPr/>
          <p:nvPr/>
        </p:nvSpPr>
        <p:spPr>
          <a:xfrm>
            <a:off x="6888480" y="2323322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8" name="Picture 2" descr="https://scratchnoid.files.wordpress.com/2013/05/chirality_with_hand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72" y="4028609"/>
            <a:ext cx="1797290" cy="12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ربع نص 28"/>
          <p:cNvSpPr txBox="1"/>
          <p:nvPr/>
        </p:nvSpPr>
        <p:spPr>
          <a:xfrm>
            <a:off x="3670037" y="2975961"/>
            <a:ext cx="16764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 الكيرالية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6242021" y="1560453"/>
            <a:ext cx="0" cy="7476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4102092"/>
            <a:ext cx="1874520" cy="22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>
            <a:off x="9357360" y="4478532"/>
            <a:ext cx="1874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9418320" y="4890012"/>
            <a:ext cx="1874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9448800" y="5530092"/>
            <a:ext cx="1874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flipH="1">
            <a:off x="9448800" y="6414012"/>
            <a:ext cx="1874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9"/>
          <a:stretch/>
        </p:blipFill>
        <p:spPr bwMode="auto">
          <a:xfrm>
            <a:off x="6322651" y="5250766"/>
            <a:ext cx="1506399" cy="11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0"/>
          <a:stretch/>
        </p:blipFill>
        <p:spPr bwMode="auto">
          <a:xfrm>
            <a:off x="6356172" y="4028608"/>
            <a:ext cx="1427158" cy="113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رابط مستقيم 35"/>
          <p:cNvCxnSpPr/>
          <p:nvPr/>
        </p:nvCxnSpPr>
        <p:spPr>
          <a:xfrm flipH="1">
            <a:off x="6217920" y="5179572"/>
            <a:ext cx="18745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7"/>
          <a:stretch/>
        </p:blipFill>
        <p:spPr bwMode="auto">
          <a:xfrm>
            <a:off x="860292" y="5096738"/>
            <a:ext cx="2181120" cy="86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5" b="6751"/>
          <a:stretch/>
        </p:blipFill>
        <p:spPr bwMode="auto">
          <a:xfrm>
            <a:off x="814125" y="4025892"/>
            <a:ext cx="2021992" cy="8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سهم للأسفل 38"/>
          <p:cNvSpPr/>
          <p:nvPr/>
        </p:nvSpPr>
        <p:spPr>
          <a:xfrm>
            <a:off x="4320955" y="2310014"/>
            <a:ext cx="283181" cy="497326"/>
          </a:xfrm>
          <a:prstGeom prst="downArrow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0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071095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/>
          <p:cNvSpPr txBox="1"/>
          <p:nvPr/>
        </p:nvSpPr>
        <p:spPr>
          <a:xfrm>
            <a:off x="4931492" y="1268760"/>
            <a:ext cx="280831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المصادر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2479224" y="2602297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العبيكان كتاب الكيمياء الصف الثاني ثانوي نظام المقررات </a:t>
            </a:r>
          </a:p>
          <a:p>
            <a:pPr algn="ctr"/>
            <a:r>
              <a:rPr lang="ar-SA" sz="2800" b="1" dirty="0"/>
              <a:t>الفصل الدراسي الثاني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2349342" y="4006805"/>
            <a:ext cx="77768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http://obeikaneducation.com/viewer/epubreader_new/index.php?id=322&amp;projid=&amp;type=free&amp;lang=ar_SA&amp;username=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825426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006" y="147134"/>
            <a:ext cx="72676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b="1" dirty="0">
                <a:solidFill>
                  <a:schemeClr val="bg1"/>
                </a:solidFill>
                <a:latin typeface="Sakkal Majalla" pitchFamily="2" charset="-78"/>
              </a:rPr>
              <a:t>المرحلة الثانوية -  المادة / رياضيات - عنوان الدرس / المنطق - 1</a:t>
            </a:r>
            <a:endParaRPr lang="en-US" b="1" dirty="0">
              <a:solidFill>
                <a:schemeClr val="bg1"/>
              </a:solidFill>
              <a:latin typeface="Sakkal Majalla" pitchFamily="2" charset="-78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45417" y="2210888"/>
            <a:ext cx="69691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2400" b="1" dirty="0"/>
              <a:t>للتواصل والاستفسارات من خلال: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الهاتف المجاني: 8004422220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حساب تويتر: </a:t>
            </a:r>
            <a:r>
              <a:rPr lang="en-US" sz="2400" b="1" dirty="0" err="1">
                <a:solidFill>
                  <a:schemeClr val="accent1"/>
                </a:solidFill>
              </a:rPr>
              <a:t>E_Doroos</a:t>
            </a:r>
            <a:r>
              <a:rPr lang="ar-SA" sz="2400" b="1" dirty="0">
                <a:solidFill>
                  <a:schemeClr val="accent1"/>
                </a:solidFill>
              </a:rPr>
              <a:t> @ </a:t>
            </a:r>
            <a:r>
              <a:rPr lang="ar-SA" sz="2400" b="1" dirty="0">
                <a:solidFill>
                  <a:schemeClr val="bg1"/>
                </a:solidFill>
              </a:rPr>
              <a:t>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زر اطرح سؤالك     </a:t>
            </a:r>
            <a:r>
              <a:rPr lang="ar-SA" sz="2400" b="1" dirty="0">
                <a:solidFill>
                  <a:schemeClr val="bg1"/>
                </a:solidFill>
              </a:rPr>
              <a:t>-------------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ar-SA" sz="2400" b="1" dirty="0">
                <a:solidFill>
                  <a:schemeClr val="accent1"/>
                </a:solidFill>
              </a:rPr>
              <a:t>رابط الدعم الفني  </a:t>
            </a:r>
            <a:r>
              <a:rPr lang="ar-SA" sz="2400" b="1" dirty="0">
                <a:solidFill>
                  <a:schemeClr val="bg1"/>
                </a:solidFill>
              </a:rPr>
              <a:t>---------------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98" y="4035998"/>
            <a:ext cx="1728358" cy="3524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5036"/>
          <a:stretch/>
        </p:blipFill>
        <p:spPr bwMode="auto">
          <a:xfrm>
            <a:off x="5040598" y="4592727"/>
            <a:ext cx="1728358" cy="3686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939275" y="977456"/>
            <a:ext cx="6967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ar-SA" sz="2400" b="1" dirty="0">
                <a:latin typeface="Calibri" pitchFamily="34" charset="0"/>
              </a:rPr>
              <a:t>لمشاهدة الدرس مرة أخرى وغيره من الدروس من خلال:</a:t>
            </a:r>
          </a:p>
          <a:p>
            <a:pPr eaLnBrk="1" hangingPunct="1">
              <a:lnSpc>
                <a:spcPct val="150000"/>
              </a:lnSpc>
            </a:pPr>
            <a:r>
              <a:rPr lang="ar-SA" sz="2400" b="1" dirty="0">
                <a:solidFill>
                  <a:schemeClr val="accent1"/>
                </a:solidFill>
                <a:latin typeface="Calibri" pitchFamily="34" charset="0"/>
              </a:rPr>
              <a:t>بوابة دروس ثم قائمة الدروس المسجلة .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934" y="3105280"/>
            <a:ext cx="202060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Rectangle 20"/>
          <p:cNvSpPr/>
          <p:nvPr/>
        </p:nvSpPr>
        <p:spPr>
          <a:xfrm>
            <a:off x="3988848" y="2105255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4059538" y="3322041"/>
            <a:ext cx="702468" cy="16837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3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575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مربع نص 3"/>
          <p:cNvSpPr txBox="1"/>
          <p:nvPr/>
        </p:nvSpPr>
        <p:spPr>
          <a:xfrm>
            <a:off x="9174480" y="116506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الأهداف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3688080" y="3057939"/>
            <a:ext cx="794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*</a:t>
            </a:r>
            <a:r>
              <a:rPr lang="ar-SA" sz="2800" b="1" dirty="0">
                <a:solidFill>
                  <a:srgbClr val="0070C0"/>
                </a:solidFill>
              </a:rPr>
              <a:t> تُميز</a:t>
            </a:r>
            <a:r>
              <a:rPr lang="ar-SA" sz="2800" b="1" dirty="0"/>
              <a:t> بين الفئتين الرئيستين للمتشكلات ( البنائية و الفراغية).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26- 3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3688080" y="2183958"/>
            <a:ext cx="794242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تُوضح</a:t>
            </a:r>
            <a:r>
              <a:rPr lang="ar-SA" sz="2800" b="1" dirty="0"/>
              <a:t> مفهوم المتشكلات الهيدروكربونية( البنائية و الفراغية) 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225040" y="3753678"/>
            <a:ext cx="9311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70C0"/>
                </a:solidFill>
              </a:rPr>
              <a:t>* تَصف </a:t>
            </a:r>
            <a:r>
              <a:rPr lang="ar-SA" sz="2800" b="1" dirty="0"/>
              <a:t> الاختلاف البنائي في الجزيئات التي تنتج عن المتشكلات الضوئية</a:t>
            </a:r>
            <a:r>
              <a:rPr lang="ar-SA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215158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مربع نص 10"/>
          <p:cNvSpPr txBox="1"/>
          <p:nvPr/>
        </p:nvSpPr>
        <p:spPr>
          <a:xfrm>
            <a:off x="9174480" y="1378424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897880" y="2529841"/>
            <a:ext cx="563880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tx1"/>
                </a:solidFill>
              </a:rPr>
              <a:t>هل يوجد فرق في عدد الذرات بين المركبين ؟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26- 4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906414" y="1378424"/>
            <a:ext cx="33607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906414" y="4152104"/>
            <a:ext cx="33607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2142651" y="3493532"/>
            <a:ext cx="875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CH</a:t>
            </a:r>
            <a:r>
              <a:rPr lang="en-US" sz="2400" b="1" dirty="0"/>
              <a:t>3</a:t>
            </a:r>
            <a:endParaRPr lang="ar-SA" sz="2400" b="1" dirty="0"/>
          </a:p>
        </p:txBody>
      </p:sp>
      <p:cxnSp>
        <p:nvCxnSpPr>
          <p:cNvPr id="13" name="رابط مستقيم 12"/>
          <p:cNvCxnSpPr/>
          <p:nvPr/>
        </p:nvCxnSpPr>
        <p:spPr>
          <a:xfrm>
            <a:off x="2377440" y="4045297"/>
            <a:ext cx="0" cy="243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417320" y="2011680"/>
            <a:ext cx="2194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</a:rPr>
              <a:t>بيوتان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119774" y="4813675"/>
            <a:ext cx="28731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70C0"/>
                </a:solidFill>
              </a:rPr>
              <a:t>2- ميثيل بروبان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92148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26- 5</a:t>
            </a:r>
            <a:endParaRPr lang="ar-SA" sz="2400" b="1" dirty="0"/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182083" y="2275131"/>
            <a:ext cx="69994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3182083" y="2275131"/>
            <a:ext cx="0" cy="5185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10166279" y="2289627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6635628" y="2288491"/>
            <a:ext cx="0" cy="505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8942143" y="3142159"/>
            <a:ext cx="2448272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المتشكلات البنائية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969685" y="3142159"/>
            <a:ext cx="242479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المتشكلات الضوئية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5393490" y="3155643"/>
            <a:ext cx="248427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المتشكلات الفراغية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3429000" y="1411035"/>
            <a:ext cx="6339840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b="1" dirty="0"/>
              <a:t>    تنقسم المتشكلات الهيدروكربونات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6153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مربع نص 25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26- 6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251464" y="1186247"/>
            <a:ext cx="448865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المتشكلات البنائية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638801" y="2042034"/>
            <a:ext cx="631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هي مركبات لها نفس </a:t>
            </a:r>
            <a:r>
              <a:rPr lang="ar-SA" sz="2400" b="1" dirty="0">
                <a:solidFill>
                  <a:srgbClr val="FF0000"/>
                </a:solidFill>
              </a:rPr>
              <a:t>الصيغة الجزيئية </a:t>
            </a:r>
            <a:r>
              <a:rPr lang="ar-SA" sz="2400" b="1" dirty="0"/>
              <a:t>لكن تختلف في </a:t>
            </a:r>
            <a:r>
              <a:rPr lang="ar-SA" sz="2400" b="1" dirty="0">
                <a:solidFill>
                  <a:srgbClr val="FF0000"/>
                </a:solidFill>
              </a:rPr>
              <a:t>الصيغه البنائية</a:t>
            </a:r>
            <a:r>
              <a:rPr lang="ar-SA" sz="2400" b="1" dirty="0"/>
              <a:t> مما يؤدي الى اختلاف خصائصها الكيميائية والفيزيائية</a:t>
            </a:r>
          </a:p>
        </p:txBody>
      </p:sp>
      <p:pic>
        <p:nvPicPr>
          <p:cNvPr id="4" name="Picture 2" descr="C:\Users\saDA12\Pictures\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46" y="3820606"/>
            <a:ext cx="2673667" cy="20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DA12\Pictures\ميثيل_بيوتا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0" y="3456170"/>
            <a:ext cx="2511882" cy="17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DA12\Pictures\220px-ثنائي_ميثيل_بروبا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801758"/>
            <a:ext cx="2423161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9616441" y="3787668"/>
            <a:ext cx="192023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C</a:t>
            </a:r>
            <a:r>
              <a:rPr lang="en-US" sz="2000" b="1" dirty="0"/>
              <a:t>5</a:t>
            </a:r>
            <a:r>
              <a:rPr lang="en-US" sz="3200" b="1" dirty="0"/>
              <a:t>H</a:t>
            </a:r>
            <a:r>
              <a:rPr lang="en-US" sz="2000" b="1" dirty="0"/>
              <a:t>12</a:t>
            </a:r>
            <a:endParaRPr lang="ar-SA" sz="2000" b="1" dirty="0"/>
          </a:p>
        </p:txBody>
      </p:sp>
      <p:sp>
        <p:nvSpPr>
          <p:cNvPr id="14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397585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26- 7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347960" y="927485"/>
            <a:ext cx="1751776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    تدريب: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96240" y="940570"/>
            <a:ext cx="101362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اكتب المتشكلات البنائية للصيغة الجزيئية التالية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12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/>
              <a:t>مع التسمية.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92405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مربع نص 24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26- 8</a:t>
            </a:r>
            <a:endParaRPr lang="ar-SA" sz="24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10347960" y="927485"/>
            <a:ext cx="1751776" cy="58477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    تدريب: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396240" y="940570"/>
            <a:ext cx="1013629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/>
              <a:t>اكتب المتشكلات البنائية للصيغة الجزيئية التالية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2000" b="1" dirty="0">
                <a:solidFill>
                  <a:srgbClr val="FF0000"/>
                </a:solidFill>
              </a:rPr>
              <a:t>12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/>
              <a:t>مع التسمية.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066863" y="2887976"/>
            <a:ext cx="3002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800" b="1" dirty="0"/>
              <a:t>3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CHCH</a:t>
            </a:r>
            <a:r>
              <a:rPr lang="en-US" sz="2000" b="1" dirty="0"/>
              <a:t>3</a:t>
            </a:r>
            <a:endParaRPr lang="ar-SA" sz="20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5628963" y="2278286"/>
            <a:ext cx="960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000" b="1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5926143" y="2869313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4913686" y="3960937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ar-SA" sz="2800" b="1" dirty="0">
                <a:solidFill>
                  <a:srgbClr val="FF0000"/>
                </a:solidFill>
              </a:rPr>
              <a:t>-ميثيل بيوتان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31519" y="2750816"/>
            <a:ext cx="21771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400" b="1" dirty="0"/>
              <a:t>3-</a:t>
            </a:r>
            <a:r>
              <a:rPr lang="en-US" sz="3600" b="1" dirty="0"/>
              <a:t>C-CH</a:t>
            </a:r>
            <a:r>
              <a:rPr lang="en-US" sz="2000" b="1" dirty="0"/>
              <a:t>3</a:t>
            </a:r>
            <a:endParaRPr lang="ar-SA" sz="20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1620843" y="2141126"/>
            <a:ext cx="960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000" b="1" dirty="0"/>
          </a:p>
        </p:txBody>
      </p:sp>
      <p:cxnSp>
        <p:nvCxnSpPr>
          <p:cNvPr id="38" name="رابط مستقيم 37"/>
          <p:cNvCxnSpPr/>
          <p:nvPr/>
        </p:nvCxnSpPr>
        <p:spPr>
          <a:xfrm>
            <a:off x="1918023" y="2701673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/>
          <p:cNvSpPr/>
          <p:nvPr/>
        </p:nvSpPr>
        <p:spPr>
          <a:xfrm>
            <a:off x="330637" y="4107946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ar-SA" sz="2800" b="1" dirty="0">
                <a:solidFill>
                  <a:srgbClr val="FF0000"/>
                </a:solidFill>
              </a:rPr>
              <a:t>،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ar-SA" sz="2800" b="1" dirty="0">
                <a:solidFill>
                  <a:srgbClr val="FF0000"/>
                </a:solidFill>
              </a:rPr>
              <a:t>-ثنائي ميثيل بروبان </a:t>
            </a:r>
            <a:endParaRPr lang="ar-SA" sz="2800" dirty="0">
              <a:solidFill>
                <a:srgbClr val="FF0000"/>
              </a:solidFill>
            </a:endParaRPr>
          </a:p>
        </p:txBody>
      </p:sp>
      <p:cxnSp>
        <p:nvCxnSpPr>
          <p:cNvPr id="40" name="رابط مستقيم 39"/>
          <p:cNvCxnSpPr/>
          <p:nvPr/>
        </p:nvCxnSpPr>
        <p:spPr>
          <a:xfrm>
            <a:off x="1933263" y="3280793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1651323" y="3314606"/>
            <a:ext cx="9601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800" b="1" dirty="0"/>
              <a:t>3</a:t>
            </a:r>
            <a:endParaRPr lang="ar-SA" sz="20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8275321" y="2887976"/>
            <a:ext cx="36440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CH</a:t>
            </a:r>
            <a:r>
              <a:rPr lang="en-US" sz="2400" b="1" dirty="0"/>
              <a:t>3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400" b="1" dirty="0"/>
              <a:t>2</a:t>
            </a:r>
            <a:r>
              <a:rPr lang="en-US" sz="3600" b="1" dirty="0"/>
              <a:t>CH</a:t>
            </a:r>
            <a:r>
              <a:rPr lang="en-US" sz="2000" b="1" dirty="0"/>
              <a:t>3</a:t>
            </a:r>
            <a:endParaRPr lang="ar-SA" sz="2000" b="1" dirty="0"/>
          </a:p>
        </p:txBody>
      </p:sp>
      <p:sp>
        <p:nvSpPr>
          <p:cNvPr id="43" name="مستطيل 42"/>
          <p:cNvSpPr/>
          <p:nvPr/>
        </p:nvSpPr>
        <p:spPr>
          <a:xfrm>
            <a:off x="9676210" y="3960937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بنتان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2612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16505"/>
            <a:ext cx="12192000" cy="7070613"/>
            <a:chOff x="0" y="16505"/>
            <a:chExt cx="12192000" cy="7070613"/>
          </a:xfrm>
        </p:grpSpPr>
        <p:sp>
          <p:nvSpPr>
            <p:cNvPr id="5" name="Right Triangle 4"/>
            <p:cNvSpPr/>
            <p:nvPr/>
          </p:nvSpPr>
          <p:spPr>
            <a:xfrm>
              <a:off x="0" y="5825067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0" y="16505"/>
              <a:ext cx="12192000" cy="1032933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8" name="Picture 10" descr="http://www.t4edu.com/sites/default/files/Doros_t4edu.png?13858751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6" y="5741420"/>
              <a:ext cx="1611297" cy="134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مربع نص 18"/>
          <p:cNvSpPr txBox="1"/>
          <p:nvPr/>
        </p:nvSpPr>
        <p:spPr>
          <a:xfrm>
            <a:off x="10896600" y="6368549"/>
            <a:ext cx="128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26-9</a:t>
            </a:r>
            <a:endParaRPr lang="ar-SA" sz="24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934200" y="1072458"/>
            <a:ext cx="485163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المتشكلات الفراغية</a:t>
            </a:r>
            <a:r>
              <a:rPr lang="ar-SA" sz="3200" b="1" dirty="0">
                <a:solidFill>
                  <a:srgbClr val="0070C0"/>
                </a:solidFill>
              </a:rPr>
              <a:t>(</a:t>
            </a:r>
            <a:r>
              <a:rPr lang="ar-SA" sz="3200" b="1" dirty="0"/>
              <a:t>الهندسية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6294120" y="1830460"/>
            <a:ext cx="5491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هي مواد تتفق في الترتيب البنائي وتختلف في الترتيب  الفراغي.</a:t>
            </a:r>
          </a:p>
        </p:txBody>
      </p:sp>
      <p:pic>
        <p:nvPicPr>
          <p:cNvPr id="30" name="Picture 6" descr="https://upload.wikimedia.org/wikipedia/commons/thumb/f/f8/%D8%A5%D9%8A%D8%AB%D9%8A%D9%86.png/220px-%D8%A5%D9%8A%D8%AB%D9%8A%D9%8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7" y="3264756"/>
            <a:ext cx="2954076" cy="24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upload.wikimedia.org/wikipedia/commons/thumb/7/79/%D8%A5%D9%8A%D8%AB%D8%A7%D9%86.png/220px-%D8%A5%D9%8A%D8%AB%D8%A7%D9%86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522519"/>
            <a:ext cx="3011042" cy="223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/>
          <p:cNvSpPr/>
          <p:nvPr/>
        </p:nvSpPr>
        <p:spPr>
          <a:xfrm>
            <a:off x="7297184" y="3799936"/>
            <a:ext cx="4823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1- </a:t>
            </a:r>
            <a:r>
              <a:rPr lang="ar-SA" sz="2800" b="1" dirty="0">
                <a:solidFill>
                  <a:srgbClr val="0070C0"/>
                </a:solidFill>
              </a:rPr>
              <a:t>متشكلات الألكانات</a:t>
            </a:r>
            <a:r>
              <a:rPr lang="ar-SA" sz="28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رابطة أحادية</a:t>
            </a:r>
            <a:r>
              <a:rPr lang="ar-SA" sz="2800" b="1" dirty="0"/>
              <a:t>).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7421880" y="4993716"/>
            <a:ext cx="468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2- </a:t>
            </a:r>
            <a:r>
              <a:rPr lang="ar-SA" sz="2800" b="1" dirty="0">
                <a:solidFill>
                  <a:srgbClr val="0070C0"/>
                </a:solidFill>
              </a:rPr>
              <a:t>متشكلات الألكينات</a:t>
            </a:r>
            <a:r>
              <a:rPr lang="ar-SA" sz="28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رابطة ثنائية</a:t>
            </a:r>
            <a:r>
              <a:rPr lang="ar-SA" sz="2800" b="1" dirty="0"/>
              <a:t>).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8260080" y="3055706"/>
            <a:ext cx="3601984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ar-SA" sz="2400" b="1" dirty="0"/>
              <a:t>يوجد نوعان من المتشكلات:</a:t>
            </a:r>
          </a:p>
        </p:txBody>
      </p:sp>
      <p:sp>
        <p:nvSpPr>
          <p:cNvPr id="36" name="مستطيل 35"/>
          <p:cNvSpPr/>
          <p:nvPr/>
        </p:nvSpPr>
        <p:spPr>
          <a:xfrm>
            <a:off x="8229575" y="4396882"/>
            <a:ext cx="3601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/>
              <a:t>ذرات الكربون حرة الدوران 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8290510" y="5707578"/>
            <a:ext cx="3601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/>
              <a:t>ذرات الكربون معدومة الدوران 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579095" y="2028728"/>
            <a:ext cx="272798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ذرات الكربون حرة الدوران 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198070" y="4872765"/>
            <a:ext cx="36019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FF0000"/>
                </a:solidFill>
              </a:rPr>
              <a:t>ذرات الكربون ثابته في موقعها احتمالية الدوران معدومة </a:t>
            </a:r>
          </a:p>
        </p:txBody>
      </p:sp>
      <p:sp>
        <p:nvSpPr>
          <p:cNvPr id="42" name="مستطيل 41"/>
          <p:cNvSpPr/>
          <p:nvPr/>
        </p:nvSpPr>
        <p:spPr>
          <a:xfrm>
            <a:off x="1392134" y="378785"/>
            <a:ext cx="2346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رابطة مشتركة أحادية</a:t>
            </a:r>
          </a:p>
        </p:txBody>
      </p:sp>
      <p:sp>
        <p:nvSpPr>
          <p:cNvPr id="43" name="مستطيل 42"/>
          <p:cNvSpPr/>
          <p:nvPr/>
        </p:nvSpPr>
        <p:spPr>
          <a:xfrm>
            <a:off x="1090803" y="3055408"/>
            <a:ext cx="2346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رابطة مشتركة ثنائية</a:t>
            </a: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2529840" y="748117"/>
            <a:ext cx="142454" cy="616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2423160" y="3423996"/>
            <a:ext cx="137481" cy="724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1483574" y="2391288"/>
            <a:ext cx="1097280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إيثان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1325880" y="5457540"/>
            <a:ext cx="1097280" cy="40011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2000" b="1" dirty="0" err="1"/>
              <a:t>إيثين</a:t>
            </a:r>
            <a:endParaRPr lang="ar-SA" sz="2000" b="1" dirty="0"/>
          </a:p>
        </p:txBody>
      </p:sp>
      <p:sp>
        <p:nvSpPr>
          <p:cNvPr id="25" name="TextBox 5"/>
          <p:cNvSpPr txBox="1"/>
          <p:nvPr/>
        </p:nvSpPr>
        <p:spPr>
          <a:xfrm>
            <a:off x="6004560" y="116654"/>
            <a:ext cx="60556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ar-SA" sz="2400" b="1" dirty="0">
                <a:solidFill>
                  <a:schemeClr val="bg1"/>
                </a:solidFill>
                <a:latin typeface="Sakkal Majalla" pitchFamily="2" charset="-78"/>
              </a:rPr>
              <a:t>ثاني ثانوي - كيمياء/ متشكلات الهيدروكربونات</a:t>
            </a:r>
          </a:p>
        </p:txBody>
      </p:sp>
    </p:spTree>
    <p:extLst>
      <p:ext uri="{BB962C8B-B14F-4D97-AF65-F5344CB8AC3E}">
        <p14:creationId xmlns:p14="http://schemas.microsoft.com/office/powerpoint/2010/main" val="128468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11595</TotalTime>
  <Words>1060</Words>
  <Application>Microsoft Office PowerPoint</Application>
  <PresentationFormat>شاشة عريضة</PresentationFormat>
  <Paragraphs>269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ماجد الحكمي</cp:lastModifiedBy>
  <cp:revision>1481</cp:revision>
  <dcterms:created xsi:type="dcterms:W3CDTF">2015-08-27T08:53:28Z</dcterms:created>
  <dcterms:modified xsi:type="dcterms:W3CDTF">2023-03-18T20:06:21Z</dcterms:modified>
</cp:coreProperties>
</file>