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42" r:id="rId2"/>
    <p:sldId id="256" r:id="rId3"/>
    <p:sldId id="270" r:id="rId4"/>
    <p:sldId id="431" r:id="rId5"/>
    <p:sldId id="343" r:id="rId6"/>
    <p:sldId id="423" r:id="rId7"/>
    <p:sldId id="420" r:id="rId8"/>
    <p:sldId id="422" r:id="rId9"/>
    <p:sldId id="261" r:id="rId10"/>
    <p:sldId id="262" r:id="rId11"/>
    <p:sldId id="421" r:id="rId12"/>
    <p:sldId id="276" r:id="rId13"/>
    <p:sldId id="446" r:id="rId14"/>
    <p:sldId id="271" r:id="rId15"/>
    <p:sldId id="428" r:id="rId16"/>
    <p:sldId id="263" r:id="rId17"/>
    <p:sldId id="434" r:id="rId18"/>
    <p:sldId id="264" r:id="rId19"/>
    <p:sldId id="275" r:id="rId20"/>
    <p:sldId id="277" r:id="rId21"/>
    <p:sldId id="430" r:id="rId22"/>
    <p:sldId id="279" r:id="rId23"/>
    <p:sldId id="368" r:id="rId24"/>
    <p:sldId id="268" r:id="rId25"/>
    <p:sldId id="269" r:id="rId26"/>
    <p:sldId id="272" r:id="rId27"/>
    <p:sldId id="426" r:id="rId28"/>
    <p:sldId id="432" r:id="rId29"/>
    <p:sldId id="445" r:id="rId30"/>
    <p:sldId id="424" r:id="rId31"/>
    <p:sldId id="425" r:id="rId32"/>
  </p:sldIdLst>
  <p:sldSz cx="12192000" cy="6858000"/>
  <p:notesSz cx="6797675" cy="99314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FAF"/>
    <a:srgbClr val="7CFE54"/>
    <a:srgbClr val="FFEF8A"/>
    <a:srgbClr val="9BE2F7"/>
    <a:srgbClr val="FBFABE"/>
    <a:srgbClr val="ECFCFE"/>
    <a:srgbClr val="EBDCFC"/>
    <a:srgbClr val="FEFEF3"/>
    <a:srgbClr val="FFDE7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41" autoAdjust="0"/>
    <p:restoredTop sz="94660"/>
  </p:normalViewPr>
  <p:slideViewPr>
    <p:cSldViewPr snapToGrid="0">
      <p:cViewPr>
        <p:scale>
          <a:sx n="173" d="100"/>
          <a:sy n="173" d="100"/>
        </p:scale>
        <p:origin x="-3318" y="-3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68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49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545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742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74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87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85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56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644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6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504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5AF31-7367-4635-A8F8-9C113F560E42}" type="datetimeFigureOut">
              <a:rPr lang="ar-SA" smtClean="0"/>
              <a:t>22/02/44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43CF-8162-43C3-BE4B-FCA2DD2354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487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شاهدة صورة المصدر">
            <a:extLst>
              <a:ext uri="{FF2B5EF4-FFF2-40B4-BE49-F238E27FC236}">
                <a16:creationId xmlns:a16="http://schemas.microsoft.com/office/drawing/2014/main" id="{EC2BA8F8-3AA0-42F4-8628-FBB73A957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3" y="1382266"/>
            <a:ext cx="7687733" cy="40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9322F400-E25E-4058-9A9C-EBBF074DFFD9}"/>
              </a:ext>
            </a:extLst>
          </p:cNvPr>
          <p:cNvSpPr/>
          <p:nvPr/>
        </p:nvSpPr>
        <p:spPr>
          <a:xfrm>
            <a:off x="123428" y="5928784"/>
            <a:ext cx="7271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ريحانه العامر و أ / أسماء الباحسين</a:t>
            </a:r>
          </a:p>
        </p:txBody>
      </p:sp>
    </p:spTree>
    <p:extLst>
      <p:ext uri="{BB962C8B-B14F-4D97-AF65-F5344CB8AC3E}">
        <p14:creationId xmlns:p14="http://schemas.microsoft.com/office/powerpoint/2010/main" val="226137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E68B2E9A-31AB-42E1-ACF0-6AF155DCA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48303"/>
              </p:ext>
            </p:extLst>
          </p:nvPr>
        </p:nvGraphicFramePr>
        <p:xfrm>
          <a:off x="5014073" y="995540"/>
          <a:ext cx="3463566" cy="5563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63566">
                  <a:extLst>
                    <a:ext uri="{9D8B030D-6E8A-4147-A177-3AD203B41FA5}">
                      <a16:colId xmlns:a16="http://schemas.microsoft.com/office/drawing/2014/main" val="3656032419"/>
                    </a:ext>
                  </a:extLst>
                </a:gridCol>
              </a:tblGrid>
              <a:tr h="111260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الطاقة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300840"/>
                  </a:ext>
                </a:extLst>
              </a:tr>
              <a:tr h="11126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عملية الأيض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09602"/>
                  </a:ext>
                </a:extLst>
              </a:tr>
              <a:tr h="11126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الديناميكا الحرارية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20806"/>
                  </a:ext>
                </a:extLst>
              </a:tr>
              <a:tr h="11126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ATP</a:t>
                      </a:r>
                      <a:endParaRPr lang="ar-SA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lHor" panose="02060603050605020204" pitchFamily="18" charset="-78"/>
                        <a:cs typeface="AlHor" panose="02060603050605020204" pitchFamily="18" charset="-7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647913"/>
                  </a:ext>
                </a:extLst>
              </a:tr>
              <a:tr h="11126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lHor" panose="02060603050605020204" pitchFamily="18" charset="-78"/>
                          <a:cs typeface="AlHor" panose="02060603050605020204" pitchFamily="18" charset="-78"/>
                        </a:rPr>
                        <a:t>التنفس الخلوي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59041"/>
                  </a:ext>
                </a:extLst>
              </a:tr>
            </a:tbl>
          </a:graphicData>
        </a:graphic>
      </p:graphicFrame>
      <p:pic>
        <p:nvPicPr>
          <p:cNvPr id="9" name="Picture 2" descr="Collection of torn paper sheets Free Vector">
            <a:extLst>
              <a:ext uri="{FF2B5EF4-FFF2-40B4-BE49-F238E27FC236}">
                <a16:creationId xmlns:a16="http://schemas.microsoft.com/office/drawing/2014/main" id="{69BE24E5-7B6A-42B9-B8D7-C84D1417D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19688" r="2963" b="34421"/>
          <a:stretch/>
        </p:blipFill>
        <p:spPr bwMode="auto">
          <a:xfrm rot="720495">
            <a:off x="7415207" y="438813"/>
            <a:ext cx="4160477" cy="1395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15FD564C-E57B-4D49-93D5-B5E4075F302F}"/>
              </a:ext>
            </a:extLst>
          </p:cNvPr>
          <p:cNvSpPr/>
          <p:nvPr/>
        </p:nvSpPr>
        <p:spPr>
          <a:xfrm rot="757899">
            <a:off x="7364507" y="758230"/>
            <a:ext cx="4297972" cy="923330"/>
          </a:xfrm>
          <a:prstGeom prst="rect">
            <a:avLst/>
          </a:prstGeom>
          <a:noFill/>
          <a:ln w="3175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Hor" panose="02060603050605020204" pitchFamily="18" charset="-78"/>
                <a:cs typeface="AlHor" panose="02060603050605020204" pitchFamily="18" charset="-78"/>
              </a:rPr>
              <a:t> المفردات الجديدة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6676FC6-07E3-7E58-4B75-667CDCD35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/>
          <a:stretch/>
        </p:blipFill>
        <p:spPr>
          <a:xfrm>
            <a:off x="199573" y="4135079"/>
            <a:ext cx="2272694" cy="27229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43315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>
            <a:extLst>
              <a:ext uri="{FF2B5EF4-FFF2-40B4-BE49-F238E27FC236}">
                <a16:creationId xmlns:a16="http://schemas.microsoft.com/office/drawing/2014/main" id="{4812B8CA-EF74-42BF-9844-DC14551A42AD}"/>
              </a:ext>
            </a:extLst>
          </p:cNvPr>
          <p:cNvSpPr/>
          <p:nvPr/>
        </p:nvSpPr>
        <p:spPr>
          <a:xfrm>
            <a:off x="2643934" y="2191054"/>
            <a:ext cx="690413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تستخدم جميع المخلوقات الحية الطاقة للقيام بوظائفها الحيوية</a:t>
            </a:r>
          </a:p>
        </p:txBody>
      </p:sp>
      <p:pic>
        <p:nvPicPr>
          <p:cNvPr id="7" name="Picture 2" descr="Collection of torn paper sheets Free Vector">
            <a:extLst>
              <a:ext uri="{FF2B5EF4-FFF2-40B4-BE49-F238E27FC236}">
                <a16:creationId xmlns:a16="http://schemas.microsoft.com/office/drawing/2014/main" id="{F2FEF5DC-10F4-4AB9-832F-A6E17D93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19688" r="2963" b="34421"/>
          <a:stretch/>
        </p:blipFill>
        <p:spPr bwMode="auto">
          <a:xfrm rot="628784">
            <a:off x="6342806" y="965974"/>
            <a:ext cx="4520722" cy="1378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E62B4DD3-0DBC-4C21-8F6F-B385083D2A39}"/>
              </a:ext>
            </a:extLst>
          </p:cNvPr>
          <p:cNvSpPr/>
          <p:nvPr/>
        </p:nvSpPr>
        <p:spPr>
          <a:xfrm rot="575758">
            <a:off x="6691514" y="1175391"/>
            <a:ext cx="375615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</a:rPr>
              <a:t>الفكرة الرئيسة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50D94B9-1B44-4D7B-9748-4D0AA1D04C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/>
          <a:stretch/>
        </p:blipFill>
        <p:spPr>
          <a:xfrm>
            <a:off x="199573" y="4118146"/>
            <a:ext cx="2272694" cy="27229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642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F960E12-208E-4527-B1CA-D7D871B449B0}"/>
              </a:ext>
            </a:extLst>
          </p:cNvPr>
          <p:cNvGrpSpPr/>
          <p:nvPr/>
        </p:nvGrpSpPr>
        <p:grpSpPr>
          <a:xfrm>
            <a:off x="6509610" y="2327405"/>
            <a:ext cx="2880000" cy="2160000"/>
            <a:chOff x="888001" y="319661"/>
            <a:chExt cx="5040000" cy="2880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A934B0DE-D384-4C3A-8BA8-EC169B19BF19}"/>
                </a:ext>
              </a:extLst>
            </p:cNvPr>
            <p:cNvSpPr/>
            <p:nvPr/>
          </p:nvSpPr>
          <p:spPr>
            <a:xfrm>
              <a:off x="888001" y="319661"/>
              <a:ext cx="5040000" cy="2880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4E45B88-C54D-4F7A-BB8E-5D56FE23BDE4}"/>
                </a:ext>
              </a:extLst>
            </p:cNvPr>
            <p:cNvSpPr/>
            <p:nvPr/>
          </p:nvSpPr>
          <p:spPr>
            <a:xfrm>
              <a:off x="1044855" y="1177457"/>
              <a:ext cx="3825392" cy="1436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القدرة على إنجاز شغل 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D8364B-DA11-4F17-A9AE-C2EA9AE295BC}"/>
              </a:ext>
            </a:extLst>
          </p:cNvPr>
          <p:cNvSpPr/>
          <p:nvPr/>
        </p:nvSpPr>
        <p:spPr>
          <a:xfrm>
            <a:off x="9406543" y="2327405"/>
            <a:ext cx="2520000" cy="21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5476AF4-AE1A-4E12-92DC-12AFBAEDF9D0}"/>
              </a:ext>
            </a:extLst>
          </p:cNvPr>
          <p:cNvSpPr/>
          <p:nvPr/>
        </p:nvSpPr>
        <p:spPr>
          <a:xfrm>
            <a:off x="10167464" y="3077438"/>
            <a:ext cx="1540240" cy="56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96D14F3-FDD3-41DC-B79C-7E531678FE83}"/>
              </a:ext>
            </a:extLst>
          </p:cNvPr>
          <p:cNvSpPr/>
          <p:nvPr/>
        </p:nvSpPr>
        <p:spPr>
          <a:xfrm>
            <a:off x="2301878" y="683626"/>
            <a:ext cx="765699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320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بالتعاون مع زميلاتكـِ في المجموعة اربطي كل مصطلح بما يناسبه من عبارات من كتابك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1F05819-113E-4153-839E-CAE5A9A2313C}"/>
              </a:ext>
            </a:extLst>
          </p:cNvPr>
          <p:cNvGrpSpPr/>
          <p:nvPr/>
        </p:nvGrpSpPr>
        <p:grpSpPr>
          <a:xfrm>
            <a:off x="265457" y="2398453"/>
            <a:ext cx="3170587" cy="2160000"/>
            <a:chOff x="888001" y="3525173"/>
            <a:chExt cx="5040000" cy="288000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07DE719F-2CB8-4507-8845-F14A8D4BE33E}"/>
                </a:ext>
              </a:extLst>
            </p:cNvPr>
            <p:cNvSpPr/>
            <p:nvPr/>
          </p:nvSpPr>
          <p:spPr>
            <a:xfrm>
              <a:off x="888001" y="3525173"/>
              <a:ext cx="5040000" cy="288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DCF58F88-8138-4874-8DC3-3C04CC9E7065}"/>
                </a:ext>
              </a:extLst>
            </p:cNvPr>
            <p:cNvSpPr/>
            <p:nvPr/>
          </p:nvSpPr>
          <p:spPr>
            <a:xfrm>
              <a:off x="1170924" y="4017934"/>
              <a:ext cx="3523970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جميع التفاعلات الكيميائية في الخلية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304E66-1486-4FFA-8071-C1B0285E3AA7}"/>
              </a:ext>
            </a:extLst>
          </p:cNvPr>
          <p:cNvGrpSpPr/>
          <p:nvPr/>
        </p:nvGrpSpPr>
        <p:grpSpPr>
          <a:xfrm>
            <a:off x="3501660" y="2371360"/>
            <a:ext cx="2628715" cy="2160000"/>
            <a:chOff x="9472160" y="2349000"/>
            <a:chExt cx="2628715" cy="2160000"/>
          </a:xfrm>
        </p:grpSpPr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C637F356-18CA-4840-AFCE-FE1069D5A78B}"/>
                </a:ext>
              </a:extLst>
            </p:cNvPr>
            <p:cNvSpPr/>
            <p:nvPr/>
          </p:nvSpPr>
          <p:spPr>
            <a:xfrm>
              <a:off x="9472160" y="2349000"/>
              <a:ext cx="2520000" cy="2160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BD190DC3-DBBA-4173-B2D8-C84607A61B2A}"/>
                </a:ext>
              </a:extLst>
            </p:cNvPr>
            <p:cNvSpPr/>
            <p:nvPr/>
          </p:nvSpPr>
          <p:spPr>
            <a:xfrm>
              <a:off x="9863588" y="2492815"/>
              <a:ext cx="2237287" cy="169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الأيض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291D04B8-9B87-4C28-8BD0-3DDC24E0D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29" y="709478"/>
            <a:ext cx="1185466" cy="10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F960E12-208E-4527-B1CA-D7D871B449B0}"/>
              </a:ext>
            </a:extLst>
          </p:cNvPr>
          <p:cNvGrpSpPr/>
          <p:nvPr/>
        </p:nvGrpSpPr>
        <p:grpSpPr>
          <a:xfrm>
            <a:off x="6509610" y="75278"/>
            <a:ext cx="2880000" cy="2160000"/>
            <a:chOff x="888001" y="319661"/>
            <a:chExt cx="5040000" cy="288000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A934B0DE-D384-4C3A-8BA8-EC169B19BF19}"/>
                </a:ext>
              </a:extLst>
            </p:cNvPr>
            <p:cNvSpPr/>
            <p:nvPr/>
          </p:nvSpPr>
          <p:spPr>
            <a:xfrm>
              <a:off x="888001" y="319661"/>
              <a:ext cx="5040000" cy="2880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4E45B88-C54D-4F7A-BB8E-5D56FE23BDE4}"/>
                </a:ext>
              </a:extLst>
            </p:cNvPr>
            <p:cNvSpPr/>
            <p:nvPr/>
          </p:nvSpPr>
          <p:spPr>
            <a:xfrm>
              <a:off x="1044855" y="1177457"/>
              <a:ext cx="3825392" cy="1436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القدرة على إنجاز شغل </a:t>
              </a:r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D8364B-DA11-4F17-A9AE-C2EA9AE295BC}"/>
              </a:ext>
            </a:extLst>
          </p:cNvPr>
          <p:cNvSpPr/>
          <p:nvPr/>
        </p:nvSpPr>
        <p:spPr>
          <a:xfrm>
            <a:off x="9406543" y="75278"/>
            <a:ext cx="2520000" cy="21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5476AF4-AE1A-4E12-92DC-12AFBAEDF9D0}"/>
              </a:ext>
            </a:extLst>
          </p:cNvPr>
          <p:cNvSpPr/>
          <p:nvPr/>
        </p:nvSpPr>
        <p:spPr>
          <a:xfrm>
            <a:off x="10167464" y="825311"/>
            <a:ext cx="1540240" cy="56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</a:t>
            </a: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01F05819-113E-4153-839E-CAE5A9A2313C}"/>
              </a:ext>
            </a:extLst>
          </p:cNvPr>
          <p:cNvGrpSpPr/>
          <p:nvPr/>
        </p:nvGrpSpPr>
        <p:grpSpPr>
          <a:xfrm>
            <a:off x="265457" y="146326"/>
            <a:ext cx="3170587" cy="2160000"/>
            <a:chOff x="888001" y="3525173"/>
            <a:chExt cx="5040000" cy="2880000"/>
          </a:xfrm>
        </p:grpSpPr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07DE719F-2CB8-4507-8845-F14A8D4BE33E}"/>
                </a:ext>
              </a:extLst>
            </p:cNvPr>
            <p:cNvSpPr/>
            <p:nvPr/>
          </p:nvSpPr>
          <p:spPr>
            <a:xfrm>
              <a:off x="888001" y="3525173"/>
              <a:ext cx="5040000" cy="288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مستطيل 31">
              <a:extLst>
                <a:ext uri="{FF2B5EF4-FFF2-40B4-BE49-F238E27FC236}">
                  <a16:creationId xmlns:a16="http://schemas.microsoft.com/office/drawing/2014/main" id="{DCF58F88-8138-4874-8DC3-3C04CC9E7065}"/>
                </a:ext>
              </a:extLst>
            </p:cNvPr>
            <p:cNvSpPr/>
            <p:nvPr/>
          </p:nvSpPr>
          <p:spPr>
            <a:xfrm>
              <a:off x="1170924" y="4017934"/>
              <a:ext cx="3523970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جميع التفاعلات الكيميائية في الخلية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D304E66-1486-4FFA-8071-C1B0285E3AA7}"/>
              </a:ext>
            </a:extLst>
          </p:cNvPr>
          <p:cNvGrpSpPr/>
          <p:nvPr/>
        </p:nvGrpSpPr>
        <p:grpSpPr>
          <a:xfrm>
            <a:off x="3501660" y="119233"/>
            <a:ext cx="2628715" cy="2160000"/>
            <a:chOff x="9472160" y="2349000"/>
            <a:chExt cx="2628715" cy="2160000"/>
          </a:xfrm>
        </p:grpSpPr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C637F356-18CA-4840-AFCE-FE1069D5A78B}"/>
                </a:ext>
              </a:extLst>
            </p:cNvPr>
            <p:cNvSpPr/>
            <p:nvPr/>
          </p:nvSpPr>
          <p:spPr>
            <a:xfrm>
              <a:off x="9472160" y="2349000"/>
              <a:ext cx="2520000" cy="2160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BD190DC3-DBBA-4173-B2D8-C84607A61B2A}"/>
                </a:ext>
              </a:extLst>
            </p:cNvPr>
            <p:cNvSpPr/>
            <p:nvPr/>
          </p:nvSpPr>
          <p:spPr>
            <a:xfrm>
              <a:off x="9863588" y="2492815"/>
              <a:ext cx="2237287" cy="169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الأيض 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5AB670A4-1F47-6F78-29CC-6D9590BA60B5}"/>
              </a:ext>
            </a:extLst>
          </p:cNvPr>
          <p:cNvGrpSpPr/>
          <p:nvPr/>
        </p:nvGrpSpPr>
        <p:grpSpPr>
          <a:xfrm>
            <a:off x="6458812" y="2327415"/>
            <a:ext cx="2880000" cy="2160000"/>
            <a:chOff x="888001" y="319661"/>
            <a:chExt cx="5040000" cy="2880000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AE594566-BEF1-E3D4-5B20-3420D2EA5C59}"/>
                </a:ext>
              </a:extLst>
            </p:cNvPr>
            <p:cNvSpPr/>
            <p:nvPr/>
          </p:nvSpPr>
          <p:spPr>
            <a:xfrm>
              <a:off x="888001" y="319661"/>
              <a:ext cx="5040000" cy="2880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13185236-D5B1-541C-8A20-6BCA71328BC4}"/>
                </a:ext>
              </a:extLst>
            </p:cNvPr>
            <p:cNvSpPr/>
            <p:nvPr/>
          </p:nvSpPr>
          <p:spPr>
            <a:xfrm>
              <a:off x="1044855" y="1177457"/>
              <a:ext cx="3825392" cy="1436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القدرة على إنجاز شغل </a:t>
              </a: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ECBF8F9A-CE4B-DA62-8B7C-98447E7DEA40}"/>
              </a:ext>
            </a:extLst>
          </p:cNvPr>
          <p:cNvSpPr/>
          <p:nvPr/>
        </p:nvSpPr>
        <p:spPr>
          <a:xfrm>
            <a:off x="9355745" y="2327415"/>
            <a:ext cx="2520000" cy="21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38223A4-1279-6FEF-7611-459AC72CD20F}"/>
              </a:ext>
            </a:extLst>
          </p:cNvPr>
          <p:cNvSpPr/>
          <p:nvPr/>
        </p:nvSpPr>
        <p:spPr>
          <a:xfrm>
            <a:off x="10116666" y="3111314"/>
            <a:ext cx="1540240" cy="56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14BAF0DD-C860-8787-E17F-7C5D870C1B4E}"/>
              </a:ext>
            </a:extLst>
          </p:cNvPr>
          <p:cNvGrpSpPr/>
          <p:nvPr/>
        </p:nvGrpSpPr>
        <p:grpSpPr>
          <a:xfrm>
            <a:off x="214659" y="2398463"/>
            <a:ext cx="3170587" cy="2160000"/>
            <a:chOff x="888001" y="3525173"/>
            <a:chExt cx="5040000" cy="288000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15E575DA-3477-3C09-6D09-E6294139B8B9}"/>
                </a:ext>
              </a:extLst>
            </p:cNvPr>
            <p:cNvSpPr/>
            <p:nvPr/>
          </p:nvSpPr>
          <p:spPr>
            <a:xfrm>
              <a:off x="888001" y="3525173"/>
              <a:ext cx="5040000" cy="288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0F3A572C-772D-3CE1-1AA0-ECFAB7E30235}"/>
                </a:ext>
              </a:extLst>
            </p:cNvPr>
            <p:cNvSpPr/>
            <p:nvPr/>
          </p:nvSpPr>
          <p:spPr>
            <a:xfrm>
              <a:off x="1170924" y="4017934"/>
              <a:ext cx="3523970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جميع التفاعلات الكيميائية في الخلية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EE01E6A-4D1E-9023-DC18-9C4DEBAA7E5D}"/>
              </a:ext>
            </a:extLst>
          </p:cNvPr>
          <p:cNvGrpSpPr/>
          <p:nvPr/>
        </p:nvGrpSpPr>
        <p:grpSpPr>
          <a:xfrm>
            <a:off x="3450862" y="2371370"/>
            <a:ext cx="2628715" cy="2160000"/>
            <a:chOff x="9472160" y="2349000"/>
            <a:chExt cx="2628715" cy="2160000"/>
          </a:xfrm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874FC466-8C1F-FF23-D906-2C25EDFBB3C5}"/>
                </a:ext>
              </a:extLst>
            </p:cNvPr>
            <p:cNvSpPr/>
            <p:nvPr/>
          </p:nvSpPr>
          <p:spPr>
            <a:xfrm>
              <a:off x="9472160" y="2349000"/>
              <a:ext cx="2520000" cy="2160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36CEAB90-C50A-9B45-E622-354E58C548E1}"/>
                </a:ext>
              </a:extLst>
            </p:cNvPr>
            <p:cNvSpPr/>
            <p:nvPr/>
          </p:nvSpPr>
          <p:spPr>
            <a:xfrm>
              <a:off x="9863588" y="2492815"/>
              <a:ext cx="2237287" cy="169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الأيض </a:t>
              </a: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D68A26FC-6759-46E9-BA21-0EA28F09CC32}"/>
              </a:ext>
            </a:extLst>
          </p:cNvPr>
          <p:cNvGrpSpPr/>
          <p:nvPr/>
        </p:nvGrpSpPr>
        <p:grpSpPr>
          <a:xfrm>
            <a:off x="6458811" y="4579538"/>
            <a:ext cx="2880000" cy="2160000"/>
            <a:chOff x="888001" y="319661"/>
            <a:chExt cx="5040000" cy="2880000"/>
          </a:xfrm>
        </p:grpSpPr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6DC34566-943E-64E5-2C5F-9749D7CC44BD}"/>
                </a:ext>
              </a:extLst>
            </p:cNvPr>
            <p:cNvSpPr/>
            <p:nvPr/>
          </p:nvSpPr>
          <p:spPr>
            <a:xfrm>
              <a:off x="888001" y="319661"/>
              <a:ext cx="5040000" cy="2880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مستطيل 38">
              <a:extLst>
                <a:ext uri="{FF2B5EF4-FFF2-40B4-BE49-F238E27FC236}">
                  <a16:creationId xmlns:a16="http://schemas.microsoft.com/office/drawing/2014/main" id="{5830E029-922E-70E5-C09E-2100DE2B35C0}"/>
                </a:ext>
              </a:extLst>
            </p:cNvPr>
            <p:cNvSpPr/>
            <p:nvPr/>
          </p:nvSpPr>
          <p:spPr>
            <a:xfrm>
              <a:off x="1044855" y="1177457"/>
              <a:ext cx="3825392" cy="14362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القدرة على إنجاز شغل </a:t>
              </a:r>
            </a:p>
          </p:txBody>
        </p:sp>
      </p:grp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E0AA8312-5292-D5C7-08AA-8BE321112FB6}"/>
              </a:ext>
            </a:extLst>
          </p:cNvPr>
          <p:cNvSpPr/>
          <p:nvPr/>
        </p:nvSpPr>
        <p:spPr>
          <a:xfrm>
            <a:off x="9355744" y="4579538"/>
            <a:ext cx="2520000" cy="216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7B6CBB58-3434-7FCE-0C84-0E23857224BC}"/>
              </a:ext>
            </a:extLst>
          </p:cNvPr>
          <p:cNvSpPr/>
          <p:nvPr/>
        </p:nvSpPr>
        <p:spPr>
          <a:xfrm>
            <a:off x="10116665" y="5329571"/>
            <a:ext cx="1540240" cy="566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</a:t>
            </a: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E373E0CF-F9B2-71CF-CB5F-7F053B2720D3}"/>
              </a:ext>
            </a:extLst>
          </p:cNvPr>
          <p:cNvGrpSpPr/>
          <p:nvPr/>
        </p:nvGrpSpPr>
        <p:grpSpPr>
          <a:xfrm>
            <a:off x="214658" y="4650586"/>
            <a:ext cx="3170587" cy="2160000"/>
            <a:chOff x="888001" y="3525173"/>
            <a:chExt cx="5040000" cy="2880000"/>
          </a:xfrm>
        </p:grpSpPr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1D930088-C6F5-87E5-7F3E-1F712359544A}"/>
                </a:ext>
              </a:extLst>
            </p:cNvPr>
            <p:cNvSpPr/>
            <p:nvPr/>
          </p:nvSpPr>
          <p:spPr>
            <a:xfrm>
              <a:off x="888001" y="3525173"/>
              <a:ext cx="5040000" cy="2880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B99BA05E-5926-86F7-BD1E-179F81257B5D}"/>
                </a:ext>
              </a:extLst>
            </p:cNvPr>
            <p:cNvSpPr/>
            <p:nvPr/>
          </p:nvSpPr>
          <p:spPr>
            <a:xfrm>
              <a:off x="1170924" y="4017934"/>
              <a:ext cx="3523970" cy="1846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ar-SA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جميع التفاعلات الكيميائية في الخلية</a:t>
              </a: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2EFFC44B-8A77-B7A2-4645-D0F827A9A921}"/>
              </a:ext>
            </a:extLst>
          </p:cNvPr>
          <p:cNvGrpSpPr/>
          <p:nvPr/>
        </p:nvGrpSpPr>
        <p:grpSpPr>
          <a:xfrm>
            <a:off x="3450861" y="4623493"/>
            <a:ext cx="2628715" cy="2160000"/>
            <a:chOff x="9472160" y="2349000"/>
            <a:chExt cx="2628715" cy="2160000"/>
          </a:xfrm>
        </p:grpSpPr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7AB07A11-562F-92F8-5DB2-FD4CE4149E33}"/>
                </a:ext>
              </a:extLst>
            </p:cNvPr>
            <p:cNvSpPr/>
            <p:nvPr/>
          </p:nvSpPr>
          <p:spPr>
            <a:xfrm>
              <a:off x="9472160" y="2349000"/>
              <a:ext cx="2520000" cy="216000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9AEE0005-9C69-04AD-3C0C-F088E1B5B713}"/>
                </a:ext>
              </a:extLst>
            </p:cNvPr>
            <p:cNvSpPr/>
            <p:nvPr/>
          </p:nvSpPr>
          <p:spPr>
            <a:xfrm>
              <a:off x="9863588" y="2492815"/>
              <a:ext cx="2237287" cy="16910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الأيض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63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87632" y="5698546"/>
            <a:ext cx="9616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القانون الأول : قانون حفظ الطاقة</a:t>
            </a:r>
          </a:p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الطاقة يمكن أن تتحول من شكل لآخر ولكن لا يمكن أن تفنى أو تستحدث إلا بمشيئة الله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305468" y="904818"/>
            <a:ext cx="667843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عزيزتي تأملي الصورة التي أمامك ثم </a:t>
            </a:r>
            <a:r>
              <a:rPr lang="ar-SA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أجيبي</a:t>
            </a: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المطلوب .</a:t>
            </a:r>
          </a:p>
          <a:p>
            <a:pPr marL="457200" indent="-457200">
              <a:buAutoNum type="arabicPeriod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املئي المربع بنوع الطاقة المناسب؟</a:t>
            </a:r>
          </a:p>
          <a:p>
            <a:pPr marL="457200" indent="-457200">
              <a:buAutoNum type="arabicPeriod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فسري ما حدث للطاقة في كل صورة؟</a:t>
            </a:r>
          </a:p>
          <a:p>
            <a:pPr marL="457200" indent="-457200">
              <a:buAutoNum type="arabicPeriod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استنتجي القانون الأول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92" y="2371525"/>
            <a:ext cx="5754975" cy="309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خماسي 5"/>
          <p:cNvSpPr/>
          <p:nvPr/>
        </p:nvSpPr>
        <p:spPr>
          <a:xfrm flipH="1">
            <a:off x="8184232" y="202996"/>
            <a:ext cx="3816424" cy="57606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قوانين الديناميكا الحرارية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740505" y="3379143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كيميائية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3472507" y="4930567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كيميائية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6305112" y="4940486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كيميائية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6338978" y="3379143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كهربائية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7680176" y="4934453"/>
            <a:ext cx="14401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حركية</a:t>
            </a:r>
          </a:p>
        </p:txBody>
      </p:sp>
    </p:spTree>
    <p:extLst>
      <p:ext uri="{BB962C8B-B14F-4D97-AF65-F5344CB8AC3E}">
        <p14:creationId xmlns:p14="http://schemas.microsoft.com/office/powerpoint/2010/main" val="11154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5"/>
          <a:stretch/>
        </p:blipFill>
        <p:spPr bwMode="auto">
          <a:xfrm>
            <a:off x="508282" y="1501155"/>
            <a:ext cx="81915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4187682" y="953309"/>
            <a:ext cx="7993099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تأملي الصورة التالية ثم </a:t>
            </a:r>
            <a:r>
              <a:rPr lang="ar-SA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أجيبي</a:t>
            </a: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الأسئلة التالية: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صنفي المخلوقات الحية حسب نوع تغذيتها؟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مصدر الطاقة للكائنات المنتجة للغذاء؟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يحدث للطاقة عند تحولها من شكل لآخر؟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استنتجي القانون الثاني 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945467" y="5763593"/>
            <a:ext cx="68658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القانون الثاني:</a:t>
            </a:r>
          </a:p>
          <a:p>
            <a:r>
              <a:rPr lang="ar-SA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تفقد الطاقة عند تحولها من شكل الى أخر على شكل حرارة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6816908" y="4869161"/>
            <a:ext cx="1378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منتجات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850132" y="3573016"/>
            <a:ext cx="21189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مستهلكات أولية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5448756" y="2906663"/>
            <a:ext cx="21189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مستهلكات ثانوية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658972" y="2204576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تقل</a:t>
            </a:r>
          </a:p>
        </p:txBody>
      </p:sp>
      <p:sp>
        <p:nvSpPr>
          <p:cNvPr id="8" name="خماسي 5">
            <a:extLst>
              <a:ext uri="{FF2B5EF4-FFF2-40B4-BE49-F238E27FC236}">
                <a16:creationId xmlns:a16="http://schemas.microsoft.com/office/drawing/2014/main" id="{CC024B85-6DCE-D9B0-0757-955DF4894360}"/>
              </a:ext>
            </a:extLst>
          </p:cNvPr>
          <p:cNvSpPr/>
          <p:nvPr/>
        </p:nvSpPr>
        <p:spPr>
          <a:xfrm flipH="1">
            <a:off x="8184232" y="202996"/>
            <a:ext cx="3816424" cy="57606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قوانين الديناميكا الحرارية</a:t>
            </a:r>
          </a:p>
        </p:txBody>
      </p:sp>
    </p:spTree>
    <p:extLst>
      <p:ext uri="{BB962C8B-B14F-4D97-AF65-F5344CB8AC3E}">
        <p14:creationId xmlns:p14="http://schemas.microsoft.com/office/powerpoint/2010/main" val="36117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5" y="859156"/>
            <a:ext cx="8829262" cy="582979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4522F7D-E317-4F29-B338-9F7665FAD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14" y="4261291"/>
            <a:ext cx="1253526" cy="1203385"/>
          </a:xfrm>
          <a:prstGeom prst="rect">
            <a:avLst/>
          </a:prstGeom>
        </p:spPr>
      </p:pic>
      <p:sp>
        <p:nvSpPr>
          <p:cNvPr id="6" name="فقاعة الكلام: مستطيلة 5">
            <a:extLst>
              <a:ext uri="{FF2B5EF4-FFF2-40B4-BE49-F238E27FC236}">
                <a16:creationId xmlns:a16="http://schemas.microsoft.com/office/drawing/2014/main" id="{888C38E8-62F1-44DC-82F1-4974F1770B49}"/>
              </a:ext>
            </a:extLst>
          </p:cNvPr>
          <p:cNvSpPr/>
          <p:nvPr/>
        </p:nvSpPr>
        <p:spPr>
          <a:xfrm>
            <a:off x="9780200" y="727067"/>
            <a:ext cx="2185408" cy="3046988"/>
          </a:xfrm>
          <a:prstGeom prst="wedgeRectCallout">
            <a:avLst>
              <a:gd name="adj1" fmla="val -5044"/>
              <a:gd name="adj2" fmla="val 6135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اربطي بين قانوني الديناميكا الحرارية والمخلوقات الحية في الشكل</a:t>
            </a:r>
            <a:endParaRPr lang="ar-SA" sz="3200" cap="none" spc="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761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05" y="859156"/>
            <a:ext cx="8829262" cy="58297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فقاعة الكلام: مستطيلة 5">
            <a:extLst>
              <a:ext uri="{FF2B5EF4-FFF2-40B4-BE49-F238E27FC236}">
                <a16:creationId xmlns:a16="http://schemas.microsoft.com/office/drawing/2014/main" id="{888C38E8-62F1-44DC-82F1-4974F1770B49}"/>
              </a:ext>
            </a:extLst>
          </p:cNvPr>
          <p:cNvSpPr/>
          <p:nvPr/>
        </p:nvSpPr>
        <p:spPr>
          <a:xfrm>
            <a:off x="9443267" y="489644"/>
            <a:ext cx="2387600" cy="5509200"/>
          </a:xfrm>
          <a:prstGeom prst="wedgeRectCallout">
            <a:avLst>
              <a:gd name="adj1" fmla="val 32069"/>
              <a:gd name="adj2" fmla="val 4993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 يمكن للمخلوقات الحية في السلسلة الغذائية استحداث الطاقة أو إفناؤها بل تتحول إلى أشكال أخرى .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وفي أثناء ذلك يُفقد جزءاً منها على شكل طاقة حرارية</a:t>
            </a:r>
          </a:p>
        </p:txBody>
      </p:sp>
    </p:spTree>
    <p:extLst>
      <p:ext uri="{BB962C8B-B14F-4D97-AF65-F5344CB8AC3E}">
        <p14:creationId xmlns:p14="http://schemas.microsoft.com/office/powerpoint/2010/main" val="1266235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50176" y="292586"/>
            <a:ext cx="605646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تنقسم الكائنات الحية من حيث التغذية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733527" y="1625228"/>
            <a:ext cx="3685624" cy="1323439"/>
          </a:xfrm>
          <a:prstGeom prst="rect">
            <a:avLst/>
          </a:prstGeom>
          <a:solidFill>
            <a:srgbClr val="C2FFAF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كائنات قادرة على 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صنع غذائها بنفسها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1070" y="1607148"/>
            <a:ext cx="3685625" cy="1323439"/>
          </a:xfrm>
          <a:prstGeom prst="rect">
            <a:avLst/>
          </a:prstGeom>
          <a:solidFill>
            <a:srgbClr val="FFDE75"/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كائنات تحتاج إلى</a:t>
            </a:r>
          </a:p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ابتلاع غذائها وهضمه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61955" y="3233268"/>
            <a:ext cx="3228769" cy="707886"/>
          </a:xfrm>
          <a:prstGeom prst="rect">
            <a:avLst/>
          </a:prstGeom>
          <a:solidFill>
            <a:srgbClr val="C2FFAF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ذاتية التغذي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774742" y="4389945"/>
            <a:ext cx="1486416" cy="1620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40FF01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541899" y="4416319"/>
            <a:ext cx="1499223" cy="162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cxnSp>
        <p:nvCxnSpPr>
          <p:cNvPr id="18" name="رابط مستقيم 17"/>
          <p:cNvCxnSpPr/>
          <p:nvPr/>
        </p:nvCxnSpPr>
        <p:spPr>
          <a:xfrm flipH="1">
            <a:off x="1560785" y="1306714"/>
            <a:ext cx="5277337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>
            <a:cxnSpLocks/>
          </p:cNvCxnSpPr>
          <p:nvPr/>
        </p:nvCxnSpPr>
        <p:spPr>
          <a:xfrm>
            <a:off x="1602191" y="1306714"/>
            <a:ext cx="0" cy="308663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>
            <a:cxnSpLocks/>
          </p:cNvCxnSpPr>
          <p:nvPr/>
        </p:nvCxnSpPr>
        <p:spPr>
          <a:xfrm flipH="1">
            <a:off x="6794727" y="1306714"/>
            <a:ext cx="3830" cy="317367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>
            <a:off x="7443706" y="3953154"/>
            <a:ext cx="0" cy="40681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5713557" y="3946528"/>
            <a:ext cx="0" cy="40681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>
            <a:cxnSpLocks/>
          </p:cNvCxnSpPr>
          <p:nvPr/>
        </p:nvCxnSpPr>
        <p:spPr>
          <a:xfrm>
            <a:off x="1102706" y="3908709"/>
            <a:ext cx="0" cy="43054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2335330" y="4416319"/>
            <a:ext cx="1499228" cy="162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cxnSp>
        <p:nvCxnSpPr>
          <p:cNvPr id="35" name="رابط كسهم مستقيم 34"/>
          <p:cNvCxnSpPr>
            <a:cxnSpLocks/>
          </p:cNvCxnSpPr>
          <p:nvPr/>
        </p:nvCxnSpPr>
        <p:spPr>
          <a:xfrm>
            <a:off x="3292172" y="3908709"/>
            <a:ext cx="0" cy="438286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مستطيل 36"/>
          <p:cNvSpPr/>
          <p:nvPr/>
        </p:nvSpPr>
        <p:spPr>
          <a:xfrm>
            <a:off x="1777205" y="3908709"/>
            <a:ext cx="7922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ومنها</a:t>
            </a:r>
          </a:p>
        </p:txBody>
      </p:sp>
      <p:cxnSp>
        <p:nvCxnSpPr>
          <p:cNvPr id="38" name="رابط كسهم مستقيم 37"/>
          <p:cNvCxnSpPr/>
          <p:nvPr/>
        </p:nvCxnSpPr>
        <p:spPr>
          <a:xfrm flipH="1">
            <a:off x="4393096" y="995151"/>
            <a:ext cx="6626" cy="301960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E1259CA7-0343-4B1D-BAB4-460D2162A3FA}"/>
              </a:ext>
            </a:extLst>
          </p:cNvPr>
          <p:cNvSpPr/>
          <p:nvPr/>
        </p:nvSpPr>
        <p:spPr>
          <a:xfrm>
            <a:off x="541899" y="3206291"/>
            <a:ext cx="322876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غير ذاتية التغذي 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22F96371-0080-4492-9A9C-61D54E707DD7}"/>
              </a:ext>
            </a:extLst>
          </p:cNvPr>
          <p:cNvSpPr/>
          <p:nvPr/>
        </p:nvSpPr>
        <p:spPr>
          <a:xfrm>
            <a:off x="4961955" y="3238742"/>
            <a:ext cx="3228769" cy="707886"/>
          </a:xfrm>
          <a:prstGeom prst="rect">
            <a:avLst/>
          </a:prstGeom>
          <a:solidFill>
            <a:srgbClr val="C2FFAF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</a:t>
            </a:r>
            <a:endParaRPr lang="ar-SA" sz="40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رابط كسهم مستقيم 25"/>
          <p:cNvCxnSpPr/>
          <p:nvPr/>
        </p:nvCxnSpPr>
        <p:spPr>
          <a:xfrm>
            <a:off x="6619445" y="2935525"/>
            <a:ext cx="0" cy="40681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63929E96-72D2-423A-883A-AA030B31C1E6}"/>
              </a:ext>
            </a:extLst>
          </p:cNvPr>
          <p:cNvSpPr/>
          <p:nvPr/>
        </p:nvSpPr>
        <p:spPr>
          <a:xfrm>
            <a:off x="541899" y="3207057"/>
            <a:ext cx="322876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....................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رابط كسهم مستقيم 28"/>
          <p:cNvCxnSpPr/>
          <p:nvPr/>
        </p:nvCxnSpPr>
        <p:spPr>
          <a:xfrm>
            <a:off x="2186422" y="2935525"/>
            <a:ext cx="0" cy="406811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65695F10-A535-42B6-B487-429822090BAB}"/>
              </a:ext>
            </a:extLst>
          </p:cNvPr>
          <p:cNvSpPr/>
          <p:nvPr/>
        </p:nvSpPr>
        <p:spPr>
          <a:xfrm>
            <a:off x="6280689" y="3914177"/>
            <a:ext cx="7922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ومنها</a:t>
            </a:r>
          </a:p>
        </p:txBody>
      </p:sp>
      <p:pic>
        <p:nvPicPr>
          <p:cNvPr id="1026" name="Picture 2" descr="نتيجة بحث الصور عن البكتيريا">
            <a:extLst>
              <a:ext uri="{FF2B5EF4-FFF2-40B4-BE49-F238E27FC236}">
                <a16:creationId xmlns:a16="http://schemas.microsoft.com/office/drawing/2014/main" id="{0B68B743-4A19-40B6-94F5-A27E3757E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37814" r="38980"/>
          <a:stretch/>
        </p:blipFill>
        <p:spPr bwMode="auto">
          <a:xfrm>
            <a:off x="4888862" y="4372491"/>
            <a:ext cx="1555881" cy="1645021"/>
          </a:xfrm>
          <a:prstGeom prst="rect">
            <a:avLst/>
          </a:prstGeom>
          <a:noFill/>
          <a:ln w="38100">
            <a:solidFill>
              <a:srgbClr val="7CFE5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ollection of torn paper sheets Free Vector">
            <a:extLst>
              <a:ext uri="{FF2B5EF4-FFF2-40B4-BE49-F238E27FC236}">
                <a16:creationId xmlns:a16="http://schemas.microsoft.com/office/drawing/2014/main" id="{6099170A-41DD-4D31-AF80-663E8B400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19688" r="2963" b="34421"/>
          <a:stretch/>
        </p:blipFill>
        <p:spPr bwMode="auto">
          <a:xfrm rot="1019216">
            <a:off x="7785294" y="4327223"/>
            <a:ext cx="1131059" cy="62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F460595-E2E8-49F0-A16B-4FDA1A4F4F94}"/>
              </a:ext>
            </a:extLst>
          </p:cNvPr>
          <p:cNvSpPr txBox="1"/>
          <p:nvPr/>
        </p:nvSpPr>
        <p:spPr>
          <a:xfrm rot="1025659">
            <a:off x="7884560" y="4400359"/>
            <a:ext cx="85632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ضوئية</a:t>
            </a:r>
          </a:p>
        </p:txBody>
      </p:sp>
      <p:pic>
        <p:nvPicPr>
          <p:cNvPr id="49" name="Picture 2" descr="Collection of torn paper sheets Free Vector">
            <a:extLst>
              <a:ext uri="{FF2B5EF4-FFF2-40B4-BE49-F238E27FC236}">
                <a16:creationId xmlns:a16="http://schemas.microsoft.com/office/drawing/2014/main" id="{623F3E3E-55BE-4655-BA4B-FFCB86C24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19688" r="2963" b="34421"/>
          <a:stretch/>
        </p:blipFill>
        <p:spPr bwMode="auto">
          <a:xfrm rot="20590762">
            <a:off x="4488660" y="4277883"/>
            <a:ext cx="1131059" cy="62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8DDFDD8-53F8-4D88-A9E8-ED962AE76734}"/>
              </a:ext>
            </a:extLst>
          </p:cNvPr>
          <p:cNvSpPr txBox="1"/>
          <p:nvPr/>
        </p:nvSpPr>
        <p:spPr>
          <a:xfrm rot="20526229">
            <a:off x="4603979" y="4350134"/>
            <a:ext cx="95731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كيميائية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3F99426-7D4B-48F6-9CCC-49D8CAD62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74" y="5312584"/>
            <a:ext cx="1337832" cy="1349027"/>
          </a:xfrm>
          <a:prstGeom prst="rect">
            <a:avLst/>
          </a:prstGeom>
        </p:spPr>
      </p:pic>
      <p:sp>
        <p:nvSpPr>
          <p:cNvPr id="2" name="فقاعة الكلام: مستطيلة 1"/>
          <p:cNvSpPr/>
          <p:nvPr/>
        </p:nvSpPr>
        <p:spPr>
          <a:xfrm>
            <a:off x="9691469" y="423404"/>
            <a:ext cx="2185408" cy="4524315"/>
          </a:xfrm>
          <a:prstGeom prst="wedgeRectCallout">
            <a:avLst>
              <a:gd name="adj1" fmla="val -5044"/>
              <a:gd name="adj2" fmla="val 6135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خلال معلوماتك السابقة ومن خلال الصور أكملي الخريطة المعرفية التالية</a:t>
            </a:r>
          </a:p>
        </p:txBody>
      </p:sp>
    </p:spTree>
    <p:extLst>
      <p:ext uri="{BB962C8B-B14F-4D97-AF65-F5344CB8AC3E}">
        <p14:creationId xmlns:p14="http://schemas.microsoft.com/office/powerpoint/2010/main" val="90166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32841" y="1269399"/>
            <a:ext cx="832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هي جميع التفاعلات الكيميائية في الخلية و تشمل مسارات الهدم و البناء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556793"/>
            <a:ext cx="5760640" cy="49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8395385" y="1905336"/>
            <a:ext cx="347883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حددي مسارات الهدم والبناء في الشكل .</a:t>
            </a:r>
          </a:p>
        </p:txBody>
      </p:sp>
      <p:sp>
        <p:nvSpPr>
          <p:cNvPr id="7" name="وسيلة شرح مستطيلة 6"/>
          <p:cNvSpPr/>
          <p:nvPr/>
        </p:nvSpPr>
        <p:spPr>
          <a:xfrm>
            <a:off x="8500228" y="5955965"/>
            <a:ext cx="1671091" cy="720080"/>
          </a:xfrm>
          <a:prstGeom prst="wedgeRectCallout">
            <a:avLst>
              <a:gd name="adj1" fmla="val -70681"/>
              <a:gd name="adj2" fmla="val -9064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مسار هدم</a:t>
            </a:r>
          </a:p>
        </p:txBody>
      </p:sp>
      <p:sp>
        <p:nvSpPr>
          <p:cNvPr id="9" name="وسيلة شرح مستطيلة 8"/>
          <p:cNvSpPr/>
          <p:nvPr/>
        </p:nvSpPr>
        <p:spPr>
          <a:xfrm>
            <a:off x="2308127" y="2740174"/>
            <a:ext cx="1671091" cy="720080"/>
          </a:xfrm>
          <a:prstGeom prst="wedgeRectCallout">
            <a:avLst>
              <a:gd name="adj1" fmla="val 62950"/>
              <a:gd name="adj2" fmla="val 107474"/>
            </a:avLst>
          </a:prstGeom>
          <a:solidFill>
            <a:srgbClr val="92D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مسار بناء</a:t>
            </a:r>
          </a:p>
        </p:txBody>
      </p:sp>
      <p:sp>
        <p:nvSpPr>
          <p:cNvPr id="8" name="خماسي 7"/>
          <p:cNvSpPr/>
          <p:nvPr/>
        </p:nvSpPr>
        <p:spPr>
          <a:xfrm flipH="1">
            <a:off x="8057797" y="452105"/>
            <a:ext cx="3816424" cy="576064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عملية الأيض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6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317999" y="430344"/>
            <a:ext cx="742240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cap="none" spc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أعطي عنوان مناسباً لهذه الصورة 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ACED63E-447D-B836-CB4A-CD657607861F}"/>
              </a:ext>
            </a:extLst>
          </p:cNvPr>
          <p:cNvSpPr/>
          <p:nvPr/>
        </p:nvSpPr>
        <p:spPr>
          <a:xfrm rot="16200000">
            <a:off x="7801618" y="5537640"/>
            <a:ext cx="97221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طاقة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23893AB-FA01-1C52-2E08-2F8364E91F63}"/>
              </a:ext>
            </a:extLst>
          </p:cNvPr>
          <p:cNvSpPr/>
          <p:nvPr/>
        </p:nvSpPr>
        <p:spPr>
          <a:xfrm rot="16200000">
            <a:off x="11305095" y="5581860"/>
            <a:ext cx="97221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طاقة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3A103E4-6025-441E-C731-D978F5EA13B9}"/>
              </a:ext>
            </a:extLst>
          </p:cNvPr>
          <p:cNvSpPr/>
          <p:nvPr/>
        </p:nvSpPr>
        <p:spPr>
          <a:xfrm rot="16200000">
            <a:off x="3068757" y="5444509"/>
            <a:ext cx="819807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طاقة</a:t>
            </a:r>
          </a:p>
        </p:txBody>
      </p:sp>
    </p:spTree>
    <p:extLst>
      <p:ext uri="{BB962C8B-B14F-4D97-AF65-F5344CB8AC3E}">
        <p14:creationId xmlns:p14="http://schemas.microsoft.com/office/powerpoint/2010/main" val="342195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BE5637A-4E66-42FE-92BC-E02B3395267C}"/>
              </a:ext>
            </a:extLst>
          </p:cNvPr>
          <p:cNvSpPr/>
          <p:nvPr/>
        </p:nvSpPr>
        <p:spPr>
          <a:xfrm>
            <a:off x="2277399" y="770792"/>
            <a:ext cx="8136601" cy="5232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اقرئي في كتابكِ المقرر عن الايض ثم قارني بين مسارات الهدم والبناء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69CD8583-38AF-48FD-A579-34A423A6C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51158"/>
              </p:ext>
            </p:extLst>
          </p:nvPr>
        </p:nvGraphicFramePr>
        <p:xfrm>
          <a:off x="601725" y="1742229"/>
          <a:ext cx="11160000" cy="48040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4257118059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3431844754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2166155196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336087003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116893512"/>
                    </a:ext>
                  </a:extLst>
                </a:gridCol>
              </a:tblGrid>
              <a:tr h="1796228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وجه المقارنة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الهدم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البناء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01919764"/>
                  </a:ext>
                </a:extLst>
              </a:tr>
              <a:tr h="118284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التعريف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تكسير  الجزيئات  الكبيرة وتحويلها إلى جزيئات صغيرة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ربط الجزيئات الصغيرة وتحويلها إلى جزيئات كبيرة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76216"/>
                  </a:ext>
                </a:extLst>
              </a:tr>
              <a:tr h="64211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مثال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التنفس الخلوي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البناء الضوئي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055877"/>
                  </a:ext>
                </a:extLst>
              </a:tr>
              <a:tr h="1182849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الطاقة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تحرر الطاقة</a:t>
                      </a:r>
                    </a:p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التي داخل المركبات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تخزن الطاقة داخل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المركبات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67651"/>
                  </a:ext>
                </a:extLst>
              </a:tr>
            </a:tbl>
          </a:graphicData>
        </a:graphic>
      </p:graphicFrame>
      <p:sp>
        <p:nvSpPr>
          <p:cNvPr id="5" name="مستطيل 4">
            <a:extLst>
              <a:ext uri="{FF2B5EF4-FFF2-40B4-BE49-F238E27FC236}">
                <a16:creationId xmlns:a16="http://schemas.microsoft.com/office/drawing/2014/main" id="{83D2A082-7C4E-49CF-BBF6-8FCA0DB6983B}"/>
              </a:ext>
            </a:extLst>
          </p:cNvPr>
          <p:cNvSpPr/>
          <p:nvPr/>
        </p:nvSpPr>
        <p:spPr>
          <a:xfrm flipH="1">
            <a:off x="5219698" y="3592181"/>
            <a:ext cx="4305301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99012D4-F95A-4F5D-9BFD-F368C6497C18}"/>
              </a:ext>
            </a:extLst>
          </p:cNvPr>
          <p:cNvSpPr/>
          <p:nvPr/>
        </p:nvSpPr>
        <p:spPr>
          <a:xfrm flipH="1">
            <a:off x="685799" y="3580068"/>
            <a:ext cx="4305301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29DD217-C326-435E-BB1F-8AA74F9E9E24}"/>
              </a:ext>
            </a:extLst>
          </p:cNvPr>
          <p:cNvSpPr/>
          <p:nvPr/>
        </p:nvSpPr>
        <p:spPr>
          <a:xfrm flipH="1">
            <a:off x="5219698" y="4814914"/>
            <a:ext cx="4305301" cy="4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349D41E-1E61-4EF9-90F5-93F90578CA98}"/>
              </a:ext>
            </a:extLst>
          </p:cNvPr>
          <p:cNvSpPr/>
          <p:nvPr/>
        </p:nvSpPr>
        <p:spPr>
          <a:xfrm flipH="1">
            <a:off x="685799" y="4821626"/>
            <a:ext cx="4305301" cy="48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9F8EC45-C69C-4CD3-88D1-831FD6207BB7}"/>
              </a:ext>
            </a:extLst>
          </p:cNvPr>
          <p:cNvSpPr/>
          <p:nvPr/>
        </p:nvSpPr>
        <p:spPr>
          <a:xfrm flipH="1">
            <a:off x="5179084" y="5417224"/>
            <a:ext cx="4305301" cy="1035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A637FED9-F2FE-4EF8-8B48-7E32C7411C2F}"/>
              </a:ext>
            </a:extLst>
          </p:cNvPr>
          <p:cNvSpPr/>
          <p:nvPr/>
        </p:nvSpPr>
        <p:spPr>
          <a:xfrm flipH="1">
            <a:off x="685799" y="5462911"/>
            <a:ext cx="4305301" cy="1024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CC920CE-9E2D-4026-BC5C-2FBE11F95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7" y="581035"/>
            <a:ext cx="1185466" cy="10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984414" y="2349631"/>
            <a:ext cx="5835985" cy="3721402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SA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1052104" y="2349631"/>
            <a:ext cx="5835985" cy="3721402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SA" strike="sngStrike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08747" y="929968"/>
            <a:ext cx="6981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قارني بين مسار الهدم و مسار البناء في مخطط فن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147747" y="3491554"/>
            <a:ext cx="16421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عمليات كيميائية</a:t>
            </a:r>
          </a:p>
          <a:p>
            <a:pPr algn="ctr"/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 تتم في الخلايا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888089" y="3145305"/>
            <a:ext cx="2903087" cy="2262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1.تحلل الجزيئات الكبيرة الى جزيئات صغيرة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2.تتحرر الطاقة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مثال/ التنفس الخلوي 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984274" y="3014718"/>
            <a:ext cx="2901976" cy="2262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1.بناء الجزيئات الكبيرة من جزيئات صغيرة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2.تستخدم الطاقة</a:t>
            </a:r>
          </a:p>
          <a:p>
            <a:pPr>
              <a:lnSpc>
                <a:spcPct val="150000"/>
              </a:lnSpc>
            </a:pP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مثال/ البناء الضوئي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474706" y="2463007"/>
            <a:ext cx="1930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مسار الهدم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2705547" y="2463007"/>
            <a:ext cx="19308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anose="02010400000000000000" pitchFamily="2" charset="-78"/>
              </a:rPr>
              <a:t>مسار البناء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BB78591-B21C-42FE-A5E7-802ED4DE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8" y="603852"/>
            <a:ext cx="1483962" cy="13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D140D62-5426-41E4-ABA9-192C3BBEBF04}"/>
              </a:ext>
            </a:extLst>
          </p:cNvPr>
          <p:cNvSpPr/>
          <p:nvPr/>
        </p:nvSpPr>
        <p:spPr>
          <a:xfrm>
            <a:off x="1156649" y="680530"/>
            <a:ext cx="9878701" cy="584775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صنفي التفاعلات الحيوية التالية إلى هدم وبناء :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85F712E-53C8-413B-A565-AC53E91611A8}"/>
              </a:ext>
            </a:extLst>
          </p:cNvPr>
          <p:cNvSpPr/>
          <p:nvPr/>
        </p:nvSpPr>
        <p:spPr>
          <a:xfrm>
            <a:off x="6925733" y="1514758"/>
            <a:ext cx="4917927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هضم النشا وتحوله إلى مالتوز  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364B220-A51E-4B13-B449-7B6AE36B2541}"/>
              </a:ext>
            </a:extLst>
          </p:cNvPr>
          <p:cNvSpPr/>
          <p:nvPr/>
        </p:nvSpPr>
        <p:spPr>
          <a:xfrm>
            <a:off x="428623" y="1514758"/>
            <a:ext cx="4837644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تكوين الانزيمات في الجسم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12243D1-8DFD-4249-A04C-D4BC099E7405}"/>
              </a:ext>
            </a:extLst>
          </p:cNvPr>
          <p:cNvSpPr/>
          <p:nvPr/>
        </p:nvSpPr>
        <p:spPr>
          <a:xfrm>
            <a:off x="6925733" y="4219926"/>
            <a:ext cx="4917927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تخزين الجلايكوجين في الكبد والعضلات   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3E9E8DE-0DE2-4DFC-B3E1-97EB5B90C796}"/>
              </a:ext>
            </a:extLst>
          </p:cNvPr>
          <p:cNvSpPr/>
          <p:nvPr/>
        </p:nvSpPr>
        <p:spPr>
          <a:xfrm>
            <a:off x="428623" y="4215268"/>
            <a:ext cx="4837643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حرق الدهون عند القيام بنشاط جسمي 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7B96C36-73D8-4A5E-A5F8-4AF1607CD050}"/>
              </a:ext>
            </a:extLst>
          </p:cNvPr>
          <p:cNvSpPr/>
          <p:nvPr/>
        </p:nvSpPr>
        <p:spPr>
          <a:xfrm>
            <a:off x="7524750" y="3013135"/>
            <a:ext cx="4318910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هدم  □    بناء □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2C95F68-CD0E-4F91-9A37-8B50245E3092}"/>
              </a:ext>
            </a:extLst>
          </p:cNvPr>
          <p:cNvSpPr/>
          <p:nvPr/>
        </p:nvSpPr>
        <p:spPr>
          <a:xfrm>
            <a:off x="7524750" y="5708710"/>
            <a:ext cx="4318910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هدم  □    بناء □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7EB9D7B-FA61-497C-9220-2E878CD16CD5}"/>
              </a:ext>
            </a:extLst>
          </p:cNvPr>
          <p:cNvSpPr/>
          <p:nvPr/>
        </p:nvSpPr>
        <p:spPr>
          <a:xfrm>
            <a:off x="428624" y="3020875"/>
            <a:ext cx="4318910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هدم  □    بناء □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74EE267-64DD-4E0B-9164-2409F43AB34C}"/>
              </a:ext>
            </a:extLst>
          </p:cNvPr>
          <p:cNvSpPr/>
          <p:nvPr/>
        </p:nvSpPr>
        <p:spPr>
          <a:xfrm>
            <a:off x="428624" y="5708710"/>
            <a:ext cx="4318910" cy="7078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هدم  □    بناء □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رسم 11" descr="علامة تأشير">
            <a:extLst>
              <a:ext uri="{FF2B5EF4-FFF2-40B4-BE49-F238E27FC236}">
                <a16:creationId xmlns:a16="http://schemas.microsoft.com/office/drawing/2014/main" id="{5930FDED-8FF4-4677-B64F-2EA9F6AD8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3120036"/>
            <a:ext cx="468000" cy="468000"/>
          </a:xfrm>
          <a:prstGeom prst="rect">
            <a:avLst/>
          </a:prstGeom>
        </p:spPr>
      </p:pic>
      <p:pic>
        <p:nvPicPr>
          <p:cNvPr id="13" name="رسم 12" descr="علامة تأشير">
            <a:extLst>
              <a:ext uri="{FF2B5EF4-FFF2-40B4-BE49-F238E27FC236}">
                <a16:creationId xmlns:a16="http://schemas.microsoft.com/office/drawing/2014/main" id="{8327D74D-4FD8-430F-B3F8-CF2AB9A7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050" y="3120036"/>
            <a:ext cx="468000" cy="468000"/>
          </a:xfrm>
          <a:prstGeom prst="rect">
            <a:avLst/>
          </a:prstGeom>
        </p:spPr>
      </p:pic>
      <p:pic>
        <p:nvPicPr>
          <p:cNvPr id="14" name="رسم 13" descr="علامة تأشير">
            <a:extLst>
              <a:ext uri="{FF2B5EF4-FFF2-40B4-BE49-F238E27FC236}">
                <a16:creationId xmlns:a16="http://schemas.microsoft.com/office/drawing/2014/main" id="{55A66122-5EB9-4BF6-AF68-836C4213E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6750" y="5805207"/>
            <a:ext cx="468000" cy="468000"/>
          </a:xfrm>
          <a:prstGeom prst="rect">
            <a:avLst/>
          </a:prstGeom>
        </p:spPr>
      </p:pic>
      <p:pic>
        <p:nvPicPr>
          <p:cNvPr id="15" name="رسم 14" descr="علامة تأشير">
            <a:extLst>
              <a:ext uri="{FF2B5EF4-FFF2-40B4-BE49-F238E27FC236}">
                <a16:creationId xmlns:a16="http://schemas.microsoft.com/office/drawing/2014/main" id="{460F36E6-0E68-4321-B428-93D000FA0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2250" y="580520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0C4A869-7F6A-49C5-9ECF-5E8318C4AC68}"/>
              </a:ext>
            </a:extLst>
          </p:cNvPr>
          <p:cNvSpPr/>
          <p:nvPr/>
        </p:nvSpPr>
        <p:spPr>
          <a:xfrm>
            <a:off x="683342" y="2221709"/>
            <a:ext cx="10825316" cy="369185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المخلوقات الحية تخزن 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الكيميائية </a:t>
            </a: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داخل الجزئيات الحيوية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ويمكن أن تتحول الطاقة الكيميائية إلى أشكال أخرى من الطاقة .</a:t>
            </a:r>
          </a:p>
          <a:p>
            <a:pPr algn="ctr"/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مثال / 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الكيميائية </a:t>
            </a: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المخزنة في الجزئيات الحيوية تتحول إلى </a:t>
            </a:r>
            <a:r>
              <a:rPr lang="ar-S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طاقة ميكانيكية </a:t>
            </a:r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 انقباض العضلات .</a:t>
            </a:r>
          </a:p>
          <a:p>
            <a:pPr algn="ctr"/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CF4381BC-3BDE-425F-8FB1-F10EBBF6F53B}"/>
              </a:ext>
            </a:extLst>
          </p:cNvPr>
          <p:cNvSpPr/>
          <p:nvPr/>
        </p:nvSpPr>
        <p:spPr>
          <a:xfrm>
            <a:off x="1696337" y="1303870"/>
            <a:ext cx="8799325" cy="113289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توجد الطاقة في عدة أشكال منها : </a:t>
            </a:r>
          </a:p>
          <a:p>
            <a:pPr algn="ctr"/>
            <a:r>
              <a:rPr lang="ar-S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الطاقة الضوئية ، الطاقة الميكانيكية ، الطاقة الحرارية ، الطاقة الكيميائية </a:t>
            </a:r>
          </a:p>
        </p:txBody>
      </p:sp>
    </p:spTree>
    <p:extLst>
      <p:ext uri="{BB962C8B-B14F-4D97-AF65-F5344CB8AC3E}">
        <p14:creationId xmlns:p14="http://schemas.microsoft.com/office/powerpoint/2010/main" val="355215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12892" y="750435"/>
            <a:ext cx="864482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يُعد جزيء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ATP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الجزيئات المخزنة و الناقلة للطاقة الأكثر انتشارا في خلايا جميع الكائنات الحية 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198" y="2244252"/>
            <a:ext cx="4560498" cy="401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6435306" y="2380153"/>
            <a:ext cx="5313871" cy="3477875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يتركب جزيء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 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من :</a:t>
            </a:r>
          </a:p>
          <a:p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3مجموعات من الفوسفات                                    </a:t>
            </a:r>
          </a:p>
          <a:p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 سكر </a:t>
            </a:r>
            <a:r>
              <a:rPr lang="ar-SA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الرايبوز</a:t>
            </a:r>
            <a:endParaRPr lang="ar-S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3)  قاعدة نيتروجينية ( أدنين )</a:t>
            </a:r>
          </a:p>
          <a:p>
            <a:endParaRPr lang="ar-S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4840296-551E-46A8-A75C-586AA39210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7" y="672811"/>
            <a:ext cx="1122102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74" y="658478"/>
            <a:ext cx="8348134" cy="57825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929425" y="1010613"/>
            <a:ext cx="1842208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لاحظي</a:t>
            </a:r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كيف يتم تخزين الطاقة 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جزيء الـ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وكيف تتحرر</a:t>
            </a:r>
          </a:p>
          <a:p>
            <a:pPr algn="ctr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الطاقة منه؟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06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ATP GIF‬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54" y="942993"/>
            <a:ext cx="7757444" cy="53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4684201-44A7-4A6C-8CCD-9881E51BAB59}"/>
              </a:ext>
            </a:extLst>
          </p:cNvPr>
          <p:cNvSpPr/>
          <p:nvPr/>
        </p:nvSpPr>
        <p:spPr>
          <a:xfrm>
            <a:off x="9601533" y="647294"/>
            <a:ext cx="2147008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تتحرر الطاقة </a:t>
            </a:r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جزيء الـ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ATP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عندما تنكسر الرابطة بين مجموعة الفوسفات الثانية و الثالثة مكوناً 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ADP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380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93B5DF-7041-4641-8F23-9DD663344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/>
          <a:stretch/>
        </p:blipFill>
        <p:spPr>
          <a:xfrm>
            <a:off x="685492" y="353684"/>
            <a:ext cx="10821016" cy="64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0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844A6F5-262C-48B4-8EA7-2F717067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36" y="1869056"/>
            <a:ext cx="2789208" cy="2789208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5FDC4BA5-C56D-44CA-B766-233D3230B102}"/>
              </a:ext>
            </a:extLst>
          </p:cNvPr>
          <p:cNvSpPr/>
          <p:nvPr/>
        </p:nvSpPr>
        <p:spPr>
          <a:xfrm>
            <a:off x="4150744" y="2598003"/>
            <a:ext cx="49179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938924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C89B76-41A1-4259-820A-C4ADB3EB1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49" y="2400300"/>
            <a:ext cx="5446329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اللهم علمنا ما ينفعنا وانفعنا بما علمتنا وزدنا علماً</a:t>
            </a:r>
            <a:endParaRPr lang="en-US" altLang="ar-SA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3CF9B5-01D3-43B9-8C7C-505D7A8E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24" y="3352800"/>
            <a:ext cx="815000" cy="1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0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4114798" y="472677"/>
            <a:ext cx="734906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cap="none" spc="0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تحصل الكائنات الحية على الطاقة ؟</a:t>
            </a:r>
          </a:p>
        </p:txBody>
      </p:sp>
    </p:spTree>
    <p:extLst>
      <p:ext uri="{BB962C8B-B14F-4D97-AF65-F5344CB8AC3E}">
        <p14:creationId xmlns:p14="http://schemas.microsoft.com/office/powerpoint/2010/main" val="111610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E9EDF0-3FCC-4B3A-8512-3E0136925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7" t="15044" r="18611" b="7881"/>
          <a:stretch/>
        </p:blipFill>
        <p:spPr>
          <a:xfrm>
            <a:off x="1913467" y="793832"/>
            <a:ext cx="8602133" cy="57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38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70F81D-3362-4A20-961D-DF67CB33A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" t="18503" r="9722" b="19491"/>
          <a:stretch/>
        </p:blipFill>
        <p:spPr>
          <a:xfrm>
            <a:off x="487862" y="1422399"/>
            <a:ext cx="11216276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لطاقة الشمسية .. رهان سعودي جديد للتحول عن النفط | صحيفة الاقتصادية">
            <a:extLst>
              <a:ext uri="{FF2B5EF4-FFF2-40B4-BE49-F238E27FC236}">
                <a16:creationId xmlns:a16="http://schemas.microsoft.com/office/drawing/2014/main" id="{17E52AC7-70EF-4E63-AC56-F74E1AADF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" b="17233"/>
          <a:stretch/>
        </p:blipFill>
        <p:spPr bwMode="auto">
          <a:xfrm>
            <a:off x="1150827" y="277172"/>
            <a:ext cx="5385440" cy="64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ركز كارنيغي: رؤية 2030 السعودية محكوم عليها بالفشل">
            <a:extLst>
              <a:ext uri="{FF2B5EF4-FFF2-40B4-BE49-F238E27FC236}">
                <a16:creationId xmlns:a16="http://schemas.microsoft.com/office/drawing/2014/main" id="{717B5DD7-1779-4742-9204-111C7D633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r="1148"/>
          <a:stretch/>
        </p:blipFill>
        <p:spPr bwMode="auto">
          <a:xfrm>
            <a:off x="6806242" y="773261"/>
            <a:ext cx="4928558" cy="30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5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133460-FB63-4B09-925A-1BC5BAFE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45" y="0"/>
            <a:ext cx="5910222" cy="689314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C94BDA-06EC-482F-A7C7-C425A9285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50" t="45924" r="22083" b="37772"/>
          <a:stretch/>
        </p:blipFill>
        <p:spPr>
          <a:xfrm>
            <a:off x="7349065" y="1676399"/>
            <a:ext cx="3727252" cy="1405467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CE172774-F355-42B8-A577-F9E631792596}"/>
              </a:ext>
            </a:extLst>
          </p:cNvPr>
          <p:cNvSpPr/>
          <p:nvPr/>
        </p:nvSpPr>
        <p:spPr>
          <a:xfrm>
            <a:off x="7413750" y="358806"/>
            <a:ext cx="3339405" cy="126188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ar-SA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</a:rPr>
              <a:t>الفصل 5</a:t>
            </a:r>
          </a:p>
          <a:p>
            <a:r>
              <a:rPr lang="ar-SA" sz="4400" b="1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</a:rPr>
              <a:t>الطـاقة الخـلوية</a:t>
            </a:r>
            <a:endParaRPr lang="ar-SA" sz="4400" b="1" cap="none" spc="0" dirty="0">
              <a:ln w="0">
                <a:solidFill>
                  <a:schemeClr val="tx1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6322897-8E53-4739-8ABE-408492E29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78" t="34808" r="17729" b="21961"/>
          <a:stretch/>
        </p:blipFill>
        <p:spPr>
          <a:xfrm>
            <a:off x="7349064" y="3081865"/>
            <a:ext cx="3727251" cy="37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C0B56C5-942B-443B-A17C-ADEB26216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37772" r="34583" b="32337"/>
          <a:stretch/>
        </p:blipFill>
        <p:spPr>
          <a:xfrm>
            <a:off x="3623733" y="1"/>
            <a:ext cx="8568268" cy="28956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B72BF8-6818-46C6-A219-F592A2071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2"/>
          <a:stretch/>
        </p:blipFill>
        <p:spPr>
          <a:xfrm>
            <a:off x="199573" y="4135079"/>
            <a:ext cx="2272694" cy="27229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25304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48B7C688-34FE-42A6-8E89-C7E128C9BCE6}"/>
              </a:ext>
            </a:extLst>
          </p:cNvPr>
          <p:cNvSpPr/>
          <p:nvPr/>
        </p:nvSpPr>
        <p:spPr>
          <a:xfrm>
            <a:off x="9350587" y="266187"/>
            <a:ext cx="2475358" cy="83099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جدول التعلم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CDB7F6A3-E014-40FB-89B4-FD2C89B7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63275"/>
              </p:ext>
            </p:extLst>
          </p:nvPr>
        </p:nvGraphicFramePr>
        <p:xfrm>
          <a:off x="1170432" y="2987241"/>
          <a:ext cx="9802367" cy="37162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50579">
                  <a:extLst>
                    <a:ext uri="{9D8B030D-6E8A-4147-A177-3AD203B41FA5}">
                      <a16:colId xmlns:a16="http://schemas.microsoft.com/office/drawing/2014/main" val="2418179221"/>
                    </a:ext>
                  </a:extLst>
                </a:gridCol>
                <a:gridCol w="3325894">
                  <a:extLst>
                    <a:ext uri="{9D8B030D-6E8A-4147-A177-3AD203B41FA5}">
                      <a16:colId xmlns:a16="http://schemas.microsoft.com/office/drawing/2014/main" val="1736408618"/>
                    </a:ext>
                  </a:extLst>
                </a:gridCol>
                <a:gridCol w="3325894">
                  <a:extLst>
                    <a:ext uri="{9D8B030D-6E8A-4147-A177-3AD203B41FA5}">
                      <a16:colId xmlns:a16="http://schemas.microsoft.com/office/drawing/2014/main" val="434216919"/>
                    </a:ext>
                  </a:extLst>
                </a:gridCol>
              </a:tblGrid>
              <a:tr h="1186371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أود ان أتعلم؟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98221"/>
                  </a:ext>
                </a:extLst>
              </a:tr>
              <a:tr h="2367402">
                <a:tc>
                  <a:txBody>
                    <a:bodyPr/>
                    <a:lstStyle/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B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BB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0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197752"/>
                  </a:ext>
                </a:extLst>
              </a:tr>
            </a:tbl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618AE590-F218-4463-9B58-B36D433C8A97}"/>
              </a:ext>
            </a:extLst>
          </p:cNvPr>
          <p:cNvSpPr/>
          <p:nvPr/>
        </p:nvSpPr>
        <p:spPr>
          <a:xfrm>
            <a:off x="1170432" y="648645"/>
            <a:ext cx="777645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باستخدام استراتيجية التصفح اطلعي على 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عناصر </a:t>
            </a:r>
            <a:r>
              <a:rPr lang="ar-SA" sz="32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الدرس في كتابكـِ المقرر وحددي العناصر التي سبق أن تعلمتها (ماذا أعرف) والعناصر التي لم تتعلمين عنها (ماذا أود أن أتعلم)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0CE34B9-D8B2-42CF-97DA-C9419D2C5356}"/>
              </a:ext>
            </a:extLst>
          </p:cNvPr>
          <p:cNvSpPr/>
          <p:nvPr/>
        </p:nvSpPr>
        <p:spPr>
          <a:xfrm>
            <a:off x="9172451" y="1156477"/>
            <a:ext cx="276389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فردي ـ دقيقة واحدة</a:t>
            </a:r>
          </a:p>
        </p:txBody>
      </p:sp>
      <p:pic>
        <p:nvPicPr>
          <p:cNvPr id="7" name="Picture 2" descr="First Principle Thinking in Software Development">
            <a:extLst>
              <a:ext uri="{FF2B5EF4-FFF2-40B4-BE49-F238E27FC236}">
                <a16:creationId xmlns:a16="http://schemas.microsoft.com/office/drawing/2014/main" id="{A1E58074-C074-4C7A-A151-513B5A60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568" y="5780122"/>
            <a:ext cx="1144321" cy="10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54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BC31394-4D94-4D12-B5B8-E53E2F87A6E1}"/>
              </a:ext>
            </a:extLst>
          </p:cNvPr>
          <p:cNvSpPr/>
          <p:nvPr/>
        </p:nvSpPr>
        <p:spPr>
          <a:xfrm>
            <a:off x="3992879" y="1373123"/>
            <a:ext cx="7632192" cy="3785652"/>
          </a:xfrm>
          <a:prstGeom prst="rect">
            <a:avLst/>
          </a:prstGeom>
          <a:solidFill>
            <a:srgbClr val="FFF6DD"/>
          </a:solidFill>
          <a:ln w="31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على ضوء النشاط السابق</a:t>
            </a:r>
          </a:p>
          <a:p>
            <a:pPr algn="ctr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ضعي بالتعاون مع زميلاتكـِ في المجموعة</a:t>
            </a:r>
          </a:p>
          <a:p>
            <a:pPr algn="ctr"/>
            <a:r>
              <a:rPr lang="ar-S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أهـداف</a:t>
            </a:r>
          </a:p>
          <a:p>
            <a:pPr algn="ctr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لدرسنا اليوم </a:t>
            </a:r>
          </a:p>
        </p:txBody>
      </p:sp>
      <p:pic>
        <p:nvPicPr>
          <p:cNvPr id="1026" name="Picture 2" descr="نتيجة بحث الصور عن الاهداف">
            <a:extLst>
              <a:ext uri="{FF2B5EF4-FFF2-40B4-BE49-F238E27FC236}">
                <a16:creationId xmlns:a16="http://schemas.microsoft.com/office/drawing/2014/main" id="{667B45E3-E60B-427B-9B24-A1A9CEE7E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2142" r="12397" b="1769"/>
          <a:stretch/>
        </p:blipFill>
        <p:spPr bwMode="auto">
          <a:xfrm>
            <a:off x="566929" y="1373123"/>
            <a:ext cx="3090672" cy="30723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02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22136" y="1337209"/>
            <a:ext cx="7874000" cy="317009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ar-SA" sz="4000" b="1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تلخص</a:t>
            </a:r>
            <a:r>
              <a:rPr lang="ar-SA" sz="4000" b="0" cap="none" spc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قانوني الديناميكا الحرارية 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ar-SA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تقارن</a:t>
            </a:r>
            <a:r>
              <a:rPr lang="ar-SA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بين المخلوقات الذاتية التغذي والغير ذاتية التغذي 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ar-SA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تصف</a:t>
            </a:r>
            <a:r>
              <a:rPr lang="ar-SA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آلية عمل جزيء الطاقة 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r>
              <a:rPr lang="ar-SA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الخلية .</a:t>
            </a:r>
            <a:endParaRPr lang="ar-SA" sz="4000" b="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نتيجة بحث الصور عن الاهداف">
            <a:extLst>
              <a:ext uri="{FF2B5EF4-FFF2-40B4-BE49-F238E27FC236}">
                <a16:creationId xmlns:a16="http://schemas.microsoft.com/office/drawing/2014/main" id="{3DD41F3C-D489-4133-80B0-42D1E44131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2142" r="12397" b="1769"/>
          <a:stretch/>
        </p:blipFill>
        <p:spPr bwMode="auto">
          <a:xfrm>
            <a:off x="566929" y="1373123"/>
            <a:ext cx="3090672" cy="30723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625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694</Words>
  <Application>Microsoft Office PowerPoint</Application>
  <PresentationFormat>شاشة عريضة</PresentationFormat>
  <Paragraphs>155</Paragraphs>
  <Slides>31</Slides>
  <Notes>0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9" baseType="lpstr">
      <vt:lpstr>AlHor</vt:lpstr>
      <vt:lpstr>Arabic Typesetting</vt:lpstr>
      <vt:lpstr>Arial</vt:lpstr>
      <vt:lpstr>Arial Narrow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 </dc:creator>
  <cp:lastModifiedBy>أسماء الباحسين</cp:lastModifiedBy>
  <cp:revision>44</cp:revision>
  <cp:lastPrinted>2022-09-18T18:53:46Z</cp:lastPrinted>
  <dcterms:created xsi:type="dcterms:W3CDTF">2019-02-25T19:52:30Z</dcterms:created>
  <dcterms:modified xsi:type="dcterms:W3CDTF">2022-09-18T20:07:43Z</dcterms:modified>
</cp:coreProperties>
</file>