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90" r:id="rId2"/>
    <p:sldId id="258" r:id="rId3"/>
    <p:sldId id="259" r:id="rId4"/>
    <p:sldId id="266" r:id="rId5"/>
    <p:sldId id="268" r:id="rId6"/>
    <p:sldId id="375" r:id="rId7"/>
    <p:sldId id="370" r:id="rId8"/>
    <p:sldId id="385" r:id="rId9"/>
    <p:sldId id="384" r:id="rId10"/>
    <p:sldId id="386" r:id="rId11"/>
    <p:sldId id="387" r:id="rId12"/>
    <p:sldId id="353" r:id="rId13"/>
    <p:sldId id="364" r:id="rId14"/>
    <p:sldId id="374" r:id="rId15"/>
    <p:sldId id="377" r:id="rId16"/>
    <p:sldId id="388" r:id="rId17"/>
    <p:sldId id="380" r:id="rId18"/>
    <p:sldId id="381" r:id="rId19"/>
    <p:sldId id="382" r:id="rId20"/>
    <p:sldId id="383" r:id="rId21"/>
    <p:sldId id="264" r:id="rId22"/>
    <p:sldId id="275" r:id="rId23"/>
    <p:sldId id="274" r:id="rId24"/>
    <p:sldId id="273" r:id="rId2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CAC"/>
    <a:srgbClr val="80C687"/>
    <a:srgbClr val="3579BD"/>
    <a:srgbClr val="0B76A0"/>
    <a:srgbClr val="58B461"/>
    <a:srgbClr val="FFFFFF"/>
    <a:srgbClr val="FF6600"/>
    <a:srgbClr val="CE88C2"/>
    <a:srgbClr val="86917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714" autoAdjust="0"/>
    <p:restoredTop sz="93447" autoAdjust="0"/>
  </p:normalViewPr>
  <p:slideViewPr>
    <p:cSldViewPr snapToGrid="0">
      <p:cViewPr>
        <p:scale>
          <a:sx n="66" d="100"/>
          <a:sy n="66" d="100"/>
        </p:scale>
        <p:origin x="472" y="-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1005A-91E6-C193-85C6-A1ABF8EFC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E1B4801-4783-02ED-47D7-9C8EBE30A9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E9AAD61-1DE3-C2B5-A1E5-AFA508654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AC432A3-DDD8-4661-321E-969E069A94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7736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945A0-0F86-DA21-3D8B-736762CA8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45ACA2E-D2F1-8389-2E7B-B8B43EFDB3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D6E8434-31DB-55CA-A6D9-C6BE0BF1B7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38D1769-99EF-E2F4-85AB-DB2408789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5875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7A4A1-AF2B-7C07-C288-1312E802D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1B68C28-624C-5C96-DE64-0E690C774C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7A2292-06A3-F2F6-47DE-A2924B628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DBB6081-3B4B-94E1-6EA7-D09A84664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1994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ACF22-A355-5CE1-2C99-20A10B266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91CB928-AD14-0DC4-9901-FC342A5357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038274F-C78B-42B0-E02D-086D5E2FA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0EFF62-6C70-B9A0-FE19-C7C7770BD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885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6044C-8C6A-E168-D2E1-DDC8782A7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45E84ED-A996-FB14-B2FA-7FB5CF6037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89A75DB-7190-11E7-291F-5FB5A71892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A725275-F7EA-ED83-7A9F-F39443844C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2940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E5C61-F7FD-B46D-A6B1-57FCA5B6B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F1F3228-1D7A-0035-5EFE-15026C6300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BC2BA5A-CF0F-7E72-9519-AE8C9C44C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A2485FA-1A1D-4408-8C41-2B9BB2B4B6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935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DFD66-4583-5531-01CD-2A5CC560C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FDA1885-1906-08FE-F4B4-50EF8BEADB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32FFDD8-0423-8B80-B58E-95F899A550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62A30C0-B5B4-5B3F-9657-5E803A98F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6704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946D3-8277-5571-D9C5-8A5E224C6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6924702-085C-9058-D7BA-366ED20B6B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F76D51B-6FB1-49DD-D2A9-568F72C54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0305F00-EC0E-7A40-18D1-E82D0B7B03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3503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B7FDC-584C-E7AD-0B6E-3721576C4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EF3150-2177-1DE2-EA69-72F3BAE7F9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94B3902-0287-6550-CFAB-84C3771214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8224E91-E19D-8784-BFD4-2265C036C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6960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EF58F-76AE-E40F-FE2D-866ED7EFF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7834564-A91A-AF11-1355-7972662D38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C2D1DE8-17F4-BF12-ADE0-1AB152402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83E203F-4192-4008-A7DF-6FF014F8AE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893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97228-EEC8-6932-3FD5-65E24FCE8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5F58E0E-E0D7-6512-B7F6-E941867268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4E07394-60AA-066B-8F6B-E777F292F2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64EED29-83BC-4DB3-1D50-E9AC8B6CAF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8184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8610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50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59B4C-DE59-3EB2-7B80-D2A50256E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253A3C5-0DA8-7B4F-96EC-FA742B2511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B367ABF-6488-4F09-581B-D7FA2A85DC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7CBF65D-73A3-BFD9-A8C1-3A71649AD5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478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7382E-6301-8F7B-953D-1766B57BE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9413FD8-FD67-82EC-8DAB-82D229AB48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1A011DF-4F1E-50F1-E0C7-0CCD55D003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9452B63-90B7-A568-D3A3-0ED25F05DC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5767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CB806-BC23-70B8-84DC-D71467C07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BF10C38-0C16-2490-FB42-161BF83FA7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30E7D89-8A4D-BE3E-ED1C-E7D1E2BB9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B516F1C-A958-33A7-2FDC-31883C6D42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5856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C690B-0958-4473-042E-EC0E3164E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79DD6F0-3A71-CD31-F52F-D634D7C8F7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F231F6B-5147-CCF8-6F8E-4877C2096D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4B204C9-DBAE-07B8-71A0-7900C61093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174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711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575;&#1604;&#1587;&#1580;&#1604;&#1575;&#1578;/&#1587;&#1580;&#1604;%201446.xlsm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.jp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6.png"/><Relationship Id="rId5" Type="http://schemas.openxmlformats.org/officeDocument/2006/relationships/image" Target="../media/image3.jpg"/><Relationship Id="rId10" Type="http://schemas.openxmlformats.org/officeDocument/2006/relationships/image" Target="../media/image25.pn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jpg"/><Relationship Id="rId10" Type="http://schemas.openxmlformats.org/officeDocument/2006/relationships/image" Target="../media/image26.pn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jpg"/><Relationship Id="rId10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jpg"/><Relationship Id="rId10" Type="http://schemas.openxmlformats.org/officeDocument/2006/relationships/image" Target="../media/image29.pn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13.png"/><Relationship Id="rId5" Type="http://schemas.openxmlformats.org/officeDocument/2006/relationships/image" Target="../media/image3.jpg"/><Relationship Id="rId10" Type="http://schemas.openxmlformats.org/officeDocument/2006/relationships/image" Target="../media/image34.png"/><Relationship Id="rId4" Type="http://schemas.openxmlformats.org/officeDocument/2006/relationships/image" Target="../media/image2.jpe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jp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jpg"/><Relationship Id="rId10" Type="http://schemas.openxmlformats.org/officeDocument/2006/relationships/image" Target="../media/image35.pn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jpg"/><Relationship Id="rId10" Type="http://schemas.openxmlformats.org/officeDocument/2006/relationships/image" Target="../media/image36.pn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624799"/>
              </p:ext>
            </p:extLst>
          </p:nvPr>
        </p:nvGraphicFramePr>
        <p:xfrm>
          <a:off x="375211" y="389828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1446/06/30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الرابعة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تمثيل الدوال النسبية بيانيًا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64C8A53-4755-5734-8B2A-0C221A71FED1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0A2559D-9E37-9876-EE4A-C18EA3C1EE0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7" name="رسم 6" descr="دفتر العناوين مع تعبئة خالصة">
            <a:hlinkClick r:id="rId6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F8D8BA4E-ADE3-99E2-1D28-69FA8F820D5B}"/>
                  </a:ext>
                </a:extLst>
              </p:cNvPr>
              <p:cNvSpPr txBox="1"/>
              <p:nvPr/>
            </p:nvSpPr>
            <p:spPr>
              <a:xfrm>
                <a:off x="9122559" y="1914539"/>
                <a:ext cx="2038774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>
                  <a:lnSpc>
                    <a:spcPct val="3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BC5CA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BC5CA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rgbClr val="BC5CA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BC5CA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(</m:t>
                      </m:r>
                      <m:r>
                        <a:rPr lang="en-US" sz="2800" b="1" i="1" smtClean="0">
                          <a:solidFill>
                            <a:srgbClr val="BC5CA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𝟗</m:t>
                      </m:r>
                    </m:oMath>
                  </m:oMathPara>
                </a14:m>
                <a:endParaRPr lang="en-US" sz="2800" dirty="0">
                  <a:solidFill>
                    <a:srgbClr val="BC5CA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F8D8BA4E-ADE3-99E2-1D28-69FA8F820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559" y="1914539"/>
                <a:ext cx="2038774" cy="13849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صورة 29">
            <a:extLst>
              <a:ext uri="{FF2B5EF4-FFF2-40B4-BE49-F238E27FC236}">
                <a16:creationId xmlns:a16="http://schemas.microsoft.com/office/drawing/2014/main" id="{BAE74489-2F35-C1FB-17CD-8B1D60FD973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840" y="1826020"/>
            <a:ext cx="4171246" cy="43851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D8F142CF-45FB-7654-035A-479868FD5B14}"/>
                  </a:ext>
                </a:extLst>
              </p:cNvPr>
              <p:cNvSpPr txBox="1"/>
              <p:nvPr/>
            </p:nvSpPr>
            <p:spPr>
              <a:xfrm>
                <a:off x="7071528" y="3398186"/>
                <a:ext cx="3984318" cy="224676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rgbClr val="BC5CA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17</a:t>
                </a:r>
                <a:r>
                  <a:rPr lang="ar-SA" sz="3200" dirty="0">
                    <a:solidFill>
                      <a:srgbClr val="BC5CA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ar-SA" sz="3200" dirty="0">
                    <a:solidFill>
                      <a:srgbClr val="BC5CA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SA" sz="3200" b="0" i="0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SA" sz="3200" b="0" i="0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SA" sz="3200" dirty="0">
                    <a:solidFill>
                      <a:srgbClr val="BC5CA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ar-SA" sz="3200" dirty="0">
                    <a:solidFill>
                      <a:srgbClr val="BC5CA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المجال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rgbClr val="BC5CA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BC5CA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ar-SA" sz="3200" dirty="0">
                  <a:solidFill>
                    <a:srgbClr val="BC5CA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ar-SA" sz="3200" dirty="0">
                    <a:solidFill>
                      <a:srgbClr val="BC5CA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المدى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BC5CAC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i="1">
                        <a:solidFill>
                          <a:srgbClr val="BC5CAC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BC5CA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BC5CA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BC5CA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ar-SA" sz="3200" dirty="0">
                  <a:solidFill>
                    <a:srgbClr val="BC5CA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D8F142CF-45FB-7654-035A-479868FD5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528" y="3398186"/>
                <a:ext cx="3984318" cy="2246769"/>
              </a:xfrm>
              <a:prstGeom prst="rect">
                <a:avLst/>
              </a:prstGeom>
              <a:blipFill>
                <a:blip r:embed="rId11"/>
                <a:stretch>
                  <a:fillRect l="-2141" r="-3976" b="-73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62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78406-6C2F-429F-4FFA-9258BBADB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9CCA8D6-E728-6604-33C2-5732C4E15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055E640-D523-58E4-8D81-6C5291EABB1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7D3A7B1-2333-8B60-579F-3DB81D2CEDA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8849A3D-19BD-A5AC-17FA-7250C091B820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CDED4AE-3AFA-8B17-2F0C-EF447544477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8B9FFD2-63A2-DFEA-FDEF-3D92B043ADC6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CFDB6E1-060E-405C-B0E5-0E29805F354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A6A2679-94F2-6177-A8CE-5BD1CA084DCE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90103CE-4F43-3FBC-0D16-F03A9503C298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780E722-D74E-0C64-E36F-07C031F0BA2B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2D996DBB-CD15-3638-0285-2AE2BBB76B45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0B1747E-550A-23D9-902A-A44E31D5813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9729913-6B34-63DD-A90A-49A4A44BF0BD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1E551D3-D615-593C-14EB-EF1521626CF3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E2497F6-DABE-B95D-53EB-3A2A70C5247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521D39C0-1D86-10F8-628C-C96805B15F1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485CFAFF-7800-BE74-173E-1D4EC6B9DD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2586EAE8-97F8-4C24-B7A4-FF23C4757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FB5FA49-88EA-6611-9714-737153DB52AE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F9F71AB-B876-AF84-1FD4-43A4A9696AD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1BD3FEF-6656-FBBE-6215-CC2D8B6FFF4D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48B6EC2-5B1D-68CF-F8A6-FCF9D4092304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689C23F0-0D55-95A9-16CB-853CC348D77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E119B258-125F-D0ED-5359-F47D6D88B84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D26B640-F73F-26C6-4AF4-F6C2C1802D0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AA984A6-3DF0-3960-1282-1F81B4FB4754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الدوال النسبية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DD35C2A5-4DD8-AAE3-68AA-F509033C89C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051"/>
          <a:stretch/>
        </p:blipFill>
        <p:spPr>
          <a:xfrm>
            <a:off x="9479899" y="1683698"/>
            <a:ext cx="1539531" cy="1809933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C7B523D-7258-5C60-A151-7FB4A27C293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5F3FB"/>
              </a:clrFrom>
              <a:clrTo>
                <a:srgbClr val="E5F3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843" y="727367"/>
            <a:ext cx="8559318" cy="5440532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FCDB07D0-39E1-F09F-63B6-CFF1C850D67E}"/>
              </a:ext>
            </a:extLst>
          </p:cNvPr>
          <p:cNvSpPr txBox="1"/>
          <p:nvPr/>
        </p:nvSpPr>
        <p:spPr>
          <a:xfrm>
            <a:off x="9150001" y="3508573"/>
            <a:ext cx="219932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التمثيل البياني لدالة نسبية ليس لها خط تقارب افقي.</a:t>
            </a:r>
          </a:p>
        </p:txBody>
      </p:sp>
    </p:spTree>
    <p:extLst>
      <p:ext uri="{BB962C8B-B14F-4D97-AF65-F5344CB8AC3E}">
        <p14:creationId xmlns:p14="http://schemas.microsoft.com/office/powerpoint/2010/main" val="600928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A5E6E-3805-2E48-5397-9B50C3972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9EB9EBF-BC36-25DD-42EB-4DBE0BFD25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F3E14D6E-4993-368F-54E0-BA77835D506F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959DAD1-5836-0151-90CF-07CABB22C01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92F1F3C-DD34-2C82-FE19-7CE334E2F215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B7E44BD-AB40-C5BF-C7F3-8BD1F539F33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8EC4A2F-F068-5FE5-8B67-9DF6162AAF53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F75E996-D1DB-7FAF-530E-7D0020D3624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9828618-2146-8FD8-AA8B-25E16E179F3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DA3A345-B623-A4B3-298C-52BED6CD0FCA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136E31D-8F0D-694C-3C0C-16517E93E59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E69AA4A-6192-80A7-43C6-0FE68D0FD03F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BA57C18-2AB6-652F-19AD-58D21EC8EE88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7257AD6-8C2C-3AED-47ED-896CFED2BF8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E453FF07-A451-2989-BC9C-E3EDD3769DC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A88D803-6EFF-F7E7-DB36-EFBA3C6990B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A935400-9928-4E8C-30C5-99793227C7B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D03BFB1-2CF4-85C8-A566-0C07308A4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C552256-61A7-B35C-2A38-8342768DE2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71AD199-E6B1-D319-455E-23388A9B351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94458F2-39A4-14CD-D474-09B0AE17A6BD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1A3B543-AC50-2F1D-4C40-5AFCB6BAE0E8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1DC800F-88FB-469D-3BA7-D2AE410EA7D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E42FDD6A-4479-DBB5-D89D-8A7A55E68A82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02E8C60-105C-66E9-433D-93BD08804FE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F01B979-14C9-6125-58B8-20D72580FAD4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2E6C27E-F9EF-BFD1-5E26-1C85ADB4F5BA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الدوال النسبية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5B4965C-6BF5-6ED6-90A1-67AC1175EC99}"/>
              </a:ext>
            </a:extLst>
          </p:cNvPr>
          <p:cNvSpPr txBox="1"/>
          <p:nvPr/>
        </p:nvSpPr>
        <p:spPr>
          <a:xfrm>
            <a:off x="9150001" y="3508573"/>
            <a:ext cx="219932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التمثيل البياني لدالة نسبية ليس لها خط تقارب افقي.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67A2DF68-8F0C-9DC2-0002-22E64B92CFA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051"/>
          <a:stretch/>
        </p:blipFill>
        <p:spPr>
          <a:xfrm>
            <a:off x="9479899" y="1683698"/>
            <a:ext cx="1539531" cy="1809933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4FBF153-2DAD-AAAF-06F8-7A08C783C61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4605" y="674795"/>
            <a:ext cx="3774956" cy="514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31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0E8DA-1D07-AB8A-B8C5-5CD953BBB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F7D20C-0592-0F7E-9D1B-683ACC312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BACF262-EC7A-F242-7BF8-8DFBCD59098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0A6678A-6A77-7A19-45CC-CA6A1B5CA98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5A22C3B-2D97-68A9-CA94-CBA20218689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426C354-3A25-F486-36DD-07FA85AADE7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0CBB6AF-891F-E220-C7D2-A3D3E9DEB38B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842D2C-E9E7-76C9-8CA6-E462E7A0FEC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E0E4E54-53C1-A692-9E3F-926A45FDC53B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F74BDFA-D4F0-FF40-915A-3DE21645C3D8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35A95F2-4CF1-6489-81FC-022D6DCEEC7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76EFB98-FE0D-D099-AFA3-10965ED7F3C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7ED10C8-63F4-234E-3CB6-67FB0E1D933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7F96257-B092-2791-5BC9-5AA058A33B2E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E0ED5FD9-44AC-D448-8C3D-9F3D69798304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DCD4132-1606-A189-6777-B8F3D73DD1E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9678F17-B30F-2133-7085-24E52EF5A4F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9E34169A-3E12-66AA-5F92-0B988DDA9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D36510D-25A3-9D71-B1B4-A0EBFC4F1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705DB14-6575-270B-D149-7F28A4995F8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FCA0868-B95E-22F8-5874-9E180B50D18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D009E37-2204-1775-CF89-8245CFBE17DB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6CAB0F0-8569-B73B-A51A-03F13A37156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0FC07FB-4D2F-27B4-BB08-2E2084CAEAE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291F1FD-104E-1C0B-D83E-88AFE7A39A9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1335BDDD-A582-E91D-762E-4727CED3A22C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DA774A6B-4B88-6F4E-F7B0-A366374C18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B4047318-4406-85B1-FFDE-17CF5B10BC3B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443B6873-8EC1-F79E-71B0-B0910E40C852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BEE247B3-2E2A-A131-11A0-8FDC9F4569D0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8DCFBD55-64FD-37BA-A087-CEB9D15E41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0205B0D0-AEA2-0E65-C40E-78CD3E7F75D8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02FD85A9-EF88-A103-A21C-99D8735A5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8E3D5B9-71FF-9AA4-17EC-57377D2B140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DF999E3-32B8-D6C5-4FD3-A31687E8FC77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الدوال النسبية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90EE3793-366D-85F1-43C5-28B2F34C1CCE}"/>
              </a:ext>
            </a:extLst>
          </p:cNvPr>
          <p:cNvSpPr txBox="1"/>
          <p:nvPr/>
        </p:nvSpPr>
        <p:spPr>
          <a:xfrm>
            <a:off x="9150001" y="3508573"/>
            <a:ext cx="219932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التمثيل البياني لدالة نسبية ليس لها خط تقارب افقي.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683D85BB-D6B4-A2CE-1F01-D9A2A66F29A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051"/>
          <a:stretch/>
        </p:blipFill>
        <p:spPr>
          <a:xfrm>
            <a:off x="9479899" y="1683698"/>
            <a:ext cx="1539531" cy="1809933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27EEC598-51F4-151F-8D23-EDBB56F7254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173"/>
          <a:stretch/>
        </p:blipFill>
        <p:spPr>
          <a:xfrm>
            <a:off x="6393692" y="2122242"/>
            <a:ext cx="2617872" cy="776886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8DD05A24-82A3-B08D-1863-EE924986CEC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050" b="49561"/>
          <a:stretch/>
        </p:blipFill>
        <p:spPr>
          <a:xfrm>
            <a:off x="5951046" y="1163182"/>
            <a:ext cx="3046633" cy="87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12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C35A3-F65B-1759-07CD-F9541130E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B4E333F-7F1D-BA0A-CDD0-B483FE9EB8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FEFD299-5909-C710-A3E4-FFC3FE93ABD7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63322C6-633E-CB51-6022-2389E092977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F1F260E-2325-2A8A-10E1-A3F780CD968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6267FB3-EEC8-D699-81FF-B81A2B34920B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FE81920-FEEF-4FD0-6CD8-DA07FEDC241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0D615CC-281A-6B3C-6755-894C706FF226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CE06C6B-DC11-75F8-B601-046F257AB1E3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3D25582-1AC1-00E9-6977-5BF663C5185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6DB49E3-C1FE-1467-0289-EE4CCD7DA7FA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FF19544E-5D04-EEE6-0CE2-FCE910FDCFF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210BC9C-9AF6-FBA1-2690-63B9179FA68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168D19D-C8BC-4094-E55F-6A0006C705DC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3C7BDB24-87AA-C272-8613-CD76F100F13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AC178DC-4E92-4373-8F97-B5F4A0E52D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C624EBA-0A9A-83AF-CFC2-C504283F8770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AA046D1-8F77-31BF-2839-8E32BB4B0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5272D3F-ACF0-9867-A48F-3AA87FA19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0A118E5-4105-3F13-556E-2BA158888EC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EC8D747-88E5-A8F5-01EA-CF689A00205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9B866E8-3732-F4CF-59F6-06D392D1C7B4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40B4C37-C10B-CD3F-334D-3ED87DBBD9E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8D5923B-9BCD-5438-E377-7EBE84A926A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241CA1D-F03C-20D7-B53E-35D5D25720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693BE130-A807-44E7-6DE6-FD99C0BA5012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205E3C94-2B48-48BB-7E83-230DBDDA70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504F897-C3EE-F43B-1E40-E04E5AA0E5AF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95DD29F-6A4A-7AC2-AF2D-B15E0F52DB67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13CBA53D-9472-EE97-E5B8-3AF96D644F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EA536EAD-5579-6506-2E31-BE9F947D274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19E3A434-82D1-BA93-57DC-26A36EBA0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4F4C581-44AB-B1FD-9701-C28C37C3C055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1E82987-4719-59DC-3777-8CB7E462FE8A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الدوال النسبية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6E8BD2-A5A9-5313-C2F0-CF318FFFDC9C}"/>
              </a:ext>
            </a:extLst>
          </p:cNvPr>
          <p:cNvSpPr txBox="1"/>
          <p:nvPr/>
        </p:nvSpPr>
        <p:spPr>
          <a:xfrm>
            <a:off x="9150001" y="3508573"/>
            <a:ext cx="219932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التمثيل البياني لدالة نسبية ليس لها خط تقارب افقي.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32931EBB-6E92-9879-1223-F12E8AB26D9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051"/>
          <a:stretch/>
        </p:blipFill>
        <p:spPr>
          <a:xfrm>
            <a:off x="9479899" y="1683698"/>
            <a:ext cx="1539531" cy="1809933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475B2195-8049-C60F-73ED-76670F82F39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74935" y="1121332"/>
            <a:ext cx="9246268" cy="173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46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95085-209D-1841-52A7-7849B70C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DA65FDC-E962-F41A-D065-D5B233677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3655A10-2C0D-EDEA-3F90-04157FC16B4F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FF11CD5-36F7-662E-9853-3AF501FA72BE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8F8ECFD-D4C5-A5A3-3C5C-676ECAB8A68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61B1A36-22AA-6F0C-46CA-BD026662F54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B90736F-F60F-1DF2-900F-DA252051AE4E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6067315-35B7-371E-2678-876C6D7CC072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0BBB9B4-A1F0-B959-B5B6-25D98CCDA7D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4C1D026-6B50-F7A5-F3DB-7EDC6212DB4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F9DCE16-270B-38E6-3878-F6A52610F677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F11BF26-2393-606B-1E94-343F2F62419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EB72D1E-4E3C-1850-DC51-B32247268DE9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61EE128-BCAF-758A-A1D6-C4AD189905D6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579CAD7-03D2-5E72-D60D-8539AE15E46B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13D5FF7-5DF4-FA91-F980-9DB53E63BA3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858FDF6-1B3A-F900-9712-7FE13F936ADF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844322C-95F1-19FC-AE5E-48BA85FA4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ED29A47-2007-ED75-D79E-F902B7BDA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4AD474E-14A0-EFB3-A958-EE8173F8510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FE7CFB7E-48F7-4BAE-BED4-CD59195AE34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903A64A-8279-29C4-CC81-5205785F47B7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CBD96A6-B308-9A19-CEEB-BF9B03E6D72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6FDD43C-53B4-3579-AA18-616967DA920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C1F16D82-5D8D-79D1-B047-B0C9E8D1119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907D0BF0-5B79-DDC9-ABDD-B0C11A5C9134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E0D13D0A-FAF0-BF25-AB89-985E4906A3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EAF6CDBC-48F0-A140-F189-669609030741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57DB2058-ADB8-A210-E0C3-5795EE0E8748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38E95A08-5065-36EC-3204-A1DF99BE8A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4DA05E7D-3F13-D0D3-C102-BBB2021E85CD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34C0E655-0A24-6107-902B-FB28F0A0B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39E5818-A47E-A666-AF23-B82269122A5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8AFA066-560F-D1F9-C8BD-20399C129EBE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الدوال النسبية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8A73369-BED9-EB66-4F39-C6CC7EEA8103}"/>
              </a:ext>
            </a:extLst>
          </p:cNvPr>
          <p:cNvSpPr txBox="1"/>
          <p:nvPr/>
        </p:nvSpPr>
        <p:spPr>
          <a:xfrm>
            <a:off x="9150001" y="3508573"/>
            <a:ext cx="219932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التمثيل البياني لدالة نسبية ليس لها خط تقارب افقي.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09DBABB5-0479-254D-CAC9-28D9EB31FC8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051"/>
          <a:stretch/>
        </p:blipFill>
        <p:spPr>
          <a:xfrm>
            <a:off x="9479899" y="1683698"/>
            <a:ext cx="1539531" cy="1809933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6FDBEBFD-A79E-4DC4-F97E-E494D949574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983"/>
          <a:stretch/>
        </p:blipFill>
        <p:spPr>
          <a:xfrm>
            <a:off x="5334483" y="1284569"/>
            <a:ext cx="3505200" cy="143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98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85A24-232C-AEBC-FB74-079955AF7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C0DD48F-BDA5-E3C3-C875-858C71A4A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53939A1-61A2-D1E0-3110-6AEBF7F0C122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F9E5364-C358-62D1-D315-A90736AF632E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28380FD-CFBA-3EE5-D0F4-93EDAA6AD650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DBFFDCF-3151-2666-8EFD-061D33563EC8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85E156A-00CD-F821-E998-2CFC36F5775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649F664-1A69-A248-7925-46B96737FAD1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94C2E587-FF0D-8C1A-1289-9110CE2D3BE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21833DFF-B58D-C689-E0C8-1F0C84165AAC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E5F4EF3-A744-B415-B4C3-69022A82032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D526A59-4276-1646-9E4D-245FBCAAD60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B575133-DF26-6A80-3F8A-2F4CC8BE101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2486E82-CEBA-1B80-C1D5-AACD89B5A128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79329EF5-DED6-4B58-A452-AA841ADCCF7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B201090-5C15-0575-29F9-52CA00127C2D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9831974-0417-E101-88C0-A6F40D2A10C6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6D6E247-C988-DF56-BCAD-7B03346FED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FAEB7E7D-E1E8-36E8-3C09-C7E1C5C7B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70875A0-E391-3E9B-D39B-F3FCBCD3ED0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97396E0-1BD7-8328-F009-8A4F4778F268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071E81A-C387-2196-50A6-ED1CDAFC7CAA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E506CC1-1C7C-F535-661E-6EF6121EE4E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BBE64B9E-C4DE-3FAA-3A47-C8AE7F6D638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3206091-A70D-8595-D5FD-C08EBDAD8DF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3611AB52-DAFD-B819-5600-684FE74CBC4C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5E9065A2-E207-4043-85D6-F7C2456ECD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14A02CE7-95C7-0477-8CF8-B13ADFA6974A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41048416-5C00-E4CB-EC4F-2853B6180BFD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40B0CEF5-C7C3-5246-E980-EA81B7591FF5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9185F48A-0655-9423-3520-11C82E2ACE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FEE1E58C-B8A8-6247-A7E1-BE8DA5ABC984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0AF0F088-204D-17EE-1C59-742C0F915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4142BCA-DB18-78E4-B43C-C9F37F7EEB6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770DD48-5413-44F5-ED2B-2C72F7C7C3CE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الدوال النسبية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771ED4B-435C-5181-49C5-FF9A8D4E4F44}"/>
              </a:ext>
            </a:extLst>
          </p:cNvPr>
          <p:cNvSpPr txBox="1"/>
          <p:nvPr/>
        </p:nvSpPr>
        <p:spPr>
          <a:xfrm>
            <a:off x="9150001" y="3508573"/>
            <a:ext cx="21993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التمثيل البياني للدوال النسبية.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81D6C860-6CD9-2422-5D99-B3B33056624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051"/>
          <a:stretch/>
        </p:blipFill>
        <p:spPr>
          <a:xfrm>
            <a:off x="9479899" y="1683698"/>
            <a:ext cx="1539531" cy="1809933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6B98BD1C-8D74-E9B1-50CD-4D16F6E937B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917" y="1188330"/>
            <a:ext cx="847441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C7C8E-7748-C03B-C46F-81E95E7FE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1D54E13-AE79-7B18-3988-CA0D3F595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F05AF4E5-BEBF-2687-7E16-E91DCE0AD0F9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589DCAF-8F8F-A54B-F3EF-7F9056ADE77C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D2880E38-3175-DBF0-D473-3B39D350346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63F5C39-4BD8-2409-86AE-00C841A625C3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2A18025-CCA0-51E4-7D87-98D187C12D98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1637598-3DF4-7752-4952-3A88BA3ECB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CA120E7-0B44-A413-E2C1-11AF13CDBD5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FA2CDF0-E707-1642-EDB7-817930754F9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10C1DC-50CE-9A31-9B94-DF0C665EFA2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0885E4C-E003-D308-8B60-F12ADA8A3791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C44DAF5-5EA0-DA0D-361F-430140DF17C8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F19DE46-C4EB-AE2B-939A-DF7FCF4345F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039889F-B87B-FCDF-0281-F2B8CB140FD2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D32D3AE-2493-2859-36DC-39DA7E1A6C37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086544D-96F0-D70E-E37A-4CA7B67B0C8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AF5382F-745E-68C6-2F82-99BA27971E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D8E49FC9-CB9F-ED00-5B67-53A21274E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48CB859D-23E2-DC04-86B7-EA7FC4AEDCCB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DCD6E04-53B7-9603-379B-F6539E47722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6DAE1EF-BB0B-FFA5-DAD5-EFE39F98D145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129F347-89E9-026D-B289-C5E77F4E32A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C9AEE98-05DD-D53E-548A-3D990DA3E62A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C8606E20-A0CC-2BA9-4A89-C87712639C0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F06F201-FE77-807D-12F3-2F24C0F294D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575F003-72A0-B6C7-2324-E69780238719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الدوال النسبية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B809BDA-27B9-55ED-5573-7DEAA10C2A21}"/>
              </a:ext>
            </a:extLst>
          </p:cNvPr>
          <p:cNvSpPr txBox="1"/>
          <p:nvPr/>
        </p:nvSpPr>
        <p:spPr>
          <a:xfrm>
            <a:off x="9150001" y="3508573"/>
            <a:ext cx="21993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التمثيل البياني تتضمن نقطة انفصال.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81CA18D2-88DC-EC72-E3AB-A2FF0C9AFCB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051"/>
          <a:stretch/>
        </p:blipFill>
        <p:spPr>
          <a:xfrm>
            <a:off x="9479899" y="1683698"/>
            <a:ext cx="1539531" cy="1809933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26BA4EF6-FA05-DBF3-E766-D870B56C053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195" y="1233575"/>
            <a:ext cx="8727713" cy="1114425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29998265-BD1B-2920-C55D-8EAFBB50CAF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7543" y="2588093"/>
            <a:ext cx="2718559" cy="377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68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B6F56-F7A6-A099-918F-82C87143A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F3B688C-E4CA-4BE2-2C69-DF28B5070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67F9E320-F654-9C24-C421-8C45DE79890B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10C3345-8173-D88D-CF0D-832FB8A9890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620E886-FFC4-873A-AF6B-628ECCA0AB6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4417243-56C0-B6EF-8A4A-82674BEDC78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60F6B16C-2617-52DE-C787-CE7BC5CBE23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0F70334-5A94-DBBE-6C57-F6A4CCD0DAB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6822655-31DC-7FB0-4E8B-84ECC60F9F74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7AFDBC4-DEF3-0114-E6D1-9D4049BF255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DED5A52-63D9-9428-58CE-CA1A9BF38962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246FD79B-10BF-DFC8-ACD3-B22E64C40476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1163ED4-31D8-2066-2C4E-675D92FA5D0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675CD74-A817-AC12-9EF4-0467E141714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98B42D0C-AA46-95D5-7686-D0438FF0B4B2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B1A9309-6DFD-F4BA-5071-D5DED78DF48E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5B59AB5-C2F0-2D87-1724-8E5800019B6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0801D17-F2EC-FF6B-2233-3C18B42F2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E5692252-ED6D-0CA4-443F-AFC77EF2C5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EFF538C-D45E-B4E3-0B87-CA32F28B7736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6386E70-3597-821F-11FD-0BC5E9DD00C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D3EDDB1-145E-6D61-570C-EE394B4F9EB8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76F5311-45F5-2E11-DE29-1D72424684AC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E937CF3-3E80-E37F-54D3-D5C78DB588F9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3D7A8BB0-ABBD-DEA8-6245-2906328A469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146B41E-4BF1-995E-818B-6F22FC365B5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AB86BF2-7FB1-15CB-5574-725C5C3551AA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الدوال النسبية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C53FE8A-0F1F-5152-AAB6-802E56ACFE96}"/>
              </a:ext>
            </a:extLst>
          </p:cNvPr>
          <p:cNvSpPr txBox="1"/>
          <p:nvPr/>
        </p:nvSpPr>
        <p:spPr>
          <a:xfrm>
            <a:off x="9150001" y="3508573"/>
            <a:ext cx="21993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التمثيل البياني تتضمن نقطة انفصال.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5EC6977F-EDBC-C1C6-B24C-00D27B52504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051"/>
          <a:stretch/>
        </p:blipFill>
        <p:spPr>
          <a:xfrm>
            <a:off x="9479899" y="1683698"/>
            <a:ext cx="1539531" cy="1809933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D6BE1569-85D2-0857-4CF4-588B4266952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289" y="1166510"/>
            <a:ext cx="8092787" cy="446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82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7FD81-8643-A0A3-07D6-595D189CF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CB50AF9-9FCB-7F37-70B1-8DDA10F99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73F48347-AE72-02B4-990C-B473B239EDC8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27EB5A0-4265-7283-A782-5D00A57C3E9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5D51CB8-E693-4A1D-1880-6D0677E9612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6566DFC-7935-A225-7BEE-59F89932DCC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806A504-9513-83AB-86AF-508333CC805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3C4D61B-2DDA-FB7E-FF40-0E4DEB64028A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6E02DA5-2895-A2AC-22EC-F1968AB66706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B725B82-7A59-DBF5-6899-377A3B304A7C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E04F45A-B476-BB12-7294-1157B6225283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A2ED3359-67B4-6A6F-EB73-D64E8C3767F5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CD2EA9D-B418-4F9E-F0DB-D571553113A8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60E27AB-86C8-C64F-B064-50BE3D8442AE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573CC22D-D7A5-60AC-75D7-758A1D9F8452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17FE210-BA15-9D0E-6CC0-B7CAE512AFE7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37525D5-FBE9-1953-258F-7514D6E17E44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346AE2B-DE48-9C01-C4FC-6201D7045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3ECAC18-6D38-03E3-038C-4184447B2D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277F2D5-02C5-59A4-C02C-719B27E5E06B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BA06962-ED5A-F0B7-9F9E-E421A735385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BC7533C-3A91-C09D-A953-EB5BD8FE1CB0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0A49512-1F13-54D7-FBC9-AF6DE6B674FB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E7829436-A550-D668-968A-93220424317E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DB44F3CA-253D-C816-9E42-F9F083885FB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F5D065BA-8F0A-C440-3D47-7EDD22579286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0024F80A-8B0A-654A-3C8F-969ADC4588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51B78D58-A845-58D8-C023-2871314933D5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E14F1A9D-70CE-EBE0-FA63-AA501C00F09D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5C7D15D1-59BD-0AF3-8730-D9A989BFF52F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BDD374E4-8B90-F369-DF39-25F971DA50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03CD9B4B-6DEF-5D6F-280D-CB4C653C1311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D76644D4-A57C-0492-F6E2-DB1AFD7CF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80E27F7-2D0B-D4CA-647C-90529794C6C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0A6C1879-342D-EDE9-1742-AB305196692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793" y="1863965"/>
            <a:ext cx="8545175" cy="83820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ED1387CD-DEDB-1969-3023-26A7D8BE8AD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351" b="48538"/>
          <a:stretch/>
        </p:blipFill>
        <p:spPr>
          <a:xfrm>
            <a:off x="6147371" y="1160047"/>
            <a:ext cx="2943890" cy="838201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3E370D39-DF81-467A-6320-1EAF9C09CB31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الدوال النسبية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4B497C7B-E387-E574-7A38-1FE94599FD98}"/>
              </a:ext>
            </a:extLst>
          </p:cNvPr>
          <p:cNvSpPr txBox="1"/>
          <p:nvPr/>
        </p:nvSpPr>
        <p:spPr>
          <a:xfrm>
            <a:off x="9150001" y="3508573"/>
            <a:ext cx="21993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التمثيل البياني تتضمن نقطة انفصال.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43D34FFB-C25D-7FE9-F5F2-0CDE453C8D1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051"/>
          <a:stretch/>
        </p:blipFill>
        <p:spPr>
          <a:xfrm>
            <a:off x="9479899" y="1683698"/>
            <a:ext cx="1539531" cy="180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15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5AA23-1F9A-B86C-E112-B20B73330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763EA1C-EE59-6076-F3FF-97BB73EDE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1C23DEE-3DB5-75BC-B3EA-3E9DAE84F61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B5BF2EA-7AB4-5840-829E-D8330111EFA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BC961D2C-5648-C425-E875-724AF010FCE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ACA02F1-992F-A9A0-34CF-BDA818D88B9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6A08566-131E-710D-1930-15F282A1416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F0007D7-8045-C3B6-E4A5-CD9F194629F2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2E176C4-784A-1399-5CA4-DD4515DAF3E6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05A03FF-A570-3FBE-048D-1DB9DE503DA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062A617-EDFD-8779-C69B-D56366F9755F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02067DD-6ADF-1B78-83FF-43C1E6BCD270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41DAB30-CF7B-6967-4828-FC201EA55225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099FC45-45C6-CCFD-4CD0-7A1B53CE7E3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9977A77A-A7C2-DF8F-14B8-3DF7B6C921FE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6221CC1-B61F-3578-9A55-828FAC435DB4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0286FBF-54A0-2A5D-A971-82B1EFFEE9D2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DB1D85B-C435-0589-8D31-3F063BF26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E200AC0C-C4D7-2B9C-88DB-290052C07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B079384-16D2-4EAE-193B-6C4006599FFE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217D6C47-59FB-879F-FEC4-6F9C3067689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441B289-1245-7DD0-4030-C9D12CF71BE3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86AFBBC-CB24-DCE2-AC12-B06BF3AEC649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D62FE4DB-F0E8-A4EB-B697-4292FE73586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D4E1DCF-044B-C0F7-55D9-7405F6A5710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949D5B53-4DDA-CCBC-61B0-8065F4B1333F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11E8FE96-80CC-5892-0B69-1B5CAB5DF2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9D47D105-C1CD-E142-FF4C-C2C8EDD57F77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965EB895-4C46-31CB-3998-95FFA7AF8911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42016D33-61CB-DFE7-6EF7-8B4A52D78D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604DA5E5-53DA-3100-313D-29B5CBA7B5BC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8EDB8FF1-6FA0-0D9B-1D0A-9872F1F2B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D1D82E3-D107-5826-3DE4-5C6F423BDF18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9A734909-110A-2734-7895-C0ABBD6667C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033" y="1227875"/>
            <a:ext cx="8496300" cy="1628775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F1A216F-80CE-2C70-349B-FE2DE679BDDF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الدوال النسبية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4E5E2CA-8293-92CF-603F-187D0D4B16D5}"/>
              </a:ext>
            </a:extLst>
          </p:cNvPr>
          <p:cNvSpPr txBox="1"/>
          <p:nvPr/>
        </p:nvSpPr>
        <p:spPr>
          <a:xfrm>
            <a:off x="9150001" y="3508573"/>
            <a:ext cx="21993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التمثيل البياني تتضمن نقطة انفصال.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1BF68D3C-10C2-1104-4131-21EC61446F6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051"/>
          <a:stretch/>
        </p:blipFill>
        <p:spPr>
          <a:xfrm>
            <a:off x="9479899" y="1683698"/>
            <a:ext cx="1539531" cy="180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8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489131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1446/06/30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الرابعة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تمثيل دوال المقلوب بيانيًا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3C9055B7-F7D0-19FD-4FF0-66AB40B4E5A3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C7B77D5D-00EE-9177-4CBB-C39FCFAC008D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4" name="Picture 16">
                <a:extLst>
                  <a:ext uri="{FF2B5EF4-FFF2-40B4-BE49-F238E27FC236}">
                    <a16:creationId xmlns:a16="http://schemas.microsoft.com/office/drawing/2014/main" id="{839D09D8-945D-7484-1FD5-C305AB98A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E8C0D33E-8C24-723F-DC44-7EAF8AFCEA2C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3D5D0E8D-49AB-1591-837F-AD1D51356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AA92E8F-F048-C5C5-E9F8-9E6887402B9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AB93073-1759-B9AC-A0B1-D263363F759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192"/>
          <a:stretch/>
        </p:blipFill>
        <p:spPr>
          <a:xfrm>
            <a:off x="7647357" y="3301207"/>
            <a:ext cx="3334427" cy="842635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B7C8AC1-7937-BD97-F031-818C8664124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1023" y="2369561"/>
            <a:ext cx="7840408" cy="816314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47F52ADA-1BEE-2CBE-E761-BAE52A8F292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106"/>
          <a:stretch/>
        </p:blipFill>
        <p:spPr>
          <a:xfrm>
            <a:off x="366870" y="2176055"/>
            <a:ext cx="3334427" cy="335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67E75-EDAE-E6A3-A38E-7C819F834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036C9EC-1E25-3D11-7DCE-504450C5B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EACA1EA-02A6-E437-9900-E92A903B007F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4160CE5-9C06-48F1-A0FB-33AA45BAF25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CEB4F16-6310-3DCA-0BFA-1CAD31495A1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F301158-AC5D-D3B4-AEE7-8108B6DF56C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127B5E6-0958-DDC9-5E7C-DD816E53C464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9449FC0-524D-05BF-7565-B24F8082EEFA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31DE8CD-A2AF-42DB-2E1F-A07E007DFABB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941E42A-F054-E819-D074-DD138191A28C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95300BC-9A95-1777-17A2-29EB81A6678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59BBD65-A118-D2F9-D5ED-BEF980C2998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59DA0AB-73BD-33AF-A4DC-5D2A1CB9906A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BE0173B-15DD-7990-AA86-0B10AF17FD6F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F5CCC5D-DB1F-4C35-AC60-13E2717AD1BB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A92D2B3-D50E-7D1E-F4C5-4BE786E4802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2F02423-70CE-2700-69CE-5E49D6F0D861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CEB163B-B57B-5327-71F4-9D02913E8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7E41C2D2-733A-4EAA-7BC2-EFD64DE4E4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A9F6D36-6E34-0912-66EB-1240CB78A3A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B5B05CA-CDF6-05A8-04CE-9AD95F9275E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623A38A-3B96-D95C-CFD7-86FC9A306C1B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38FB874-189D-6138-D95F-32CA4FDB37B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49DF201A-E1F1-7F9F-D201-74C7A7D87B8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C1CF9283-DA6A-98D5-31E7-B1EAADEB66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5DB932ED-BDAB-0297-9F25-7BC3A0713C58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7CF9558C-FD86-5FAB-BF32-7EB8B679C8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73667B60-7A4F-82C1-D414-26AFF0EE6857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5AA2DF0B-6C2A-8D40-62D5-FAC356EE65FA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76C9098D-BFD0-8B74-8A4D-6845DF98A8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49A0287E-D4ED-B853-13B2-C490F388ACE0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16588D33-98F1-1AB9-605A-2390F233F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46A982E-0B25-6625-556A-1349FE0E3A14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7BCB494-CEBA-7E4E-B676-E1E2F3B1CF80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الدوال النسبية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7D8EE21-B995-D4DC-1619-F2615B665FCA}"/>
              </a:ext>
            </a:extLst>
          </p:cNvPr>
          <p:cNvSpPr txBox="1"/>
          <p:nvPr/>
        </p:nvSpPr>
        <p:spPr>
          <a:xfrm>
            <a:off x="9150001" y="3508573"/>
            <a:ext cx="21993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التمثيل البياني تتضمن نقطة انفصال.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097A2015-7DEF-1C95-FAED-17B38FDF75B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051"/>
          <a:stretch/>
        </p:blipFill>
        <p:spPr>
          <a:xfrm>
            <a:off x="9479899" y="1683698"/>
            <a:ext cx="1539531" cy="1809933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011A992A-7381-3332-BAD2-AA74765C18F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997"/>
          <a:stretch/>
        </p:blipFill>
        <p:spPr>
          <a:xfrm>
            <a:off x="6083591" y="1226274"/>
            <a:ext cx="2876550" cy="150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74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8476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67BA20F-A7DD-2647-8E4C-064A89C12FD2}"/>
              </a:ext>
            </a:extLst>
          </p:cNvPr>
          <p:cNvGrpSpPr/>
          <p:nvPr/>
        </p:nvGrpSpPr>
        <p:grpSpPr>
          <a:xfrm>
            <a:off x="-227589" y="5609268"/>
            <a:ext cx="3647049" cy="835239"/>
            <a:chOff x="8481060" y="5458558"/>
            <a:chExt cx="3647049" cy="835239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8A7A8A07-F279-69FA-4E6D-C38D3B1FF3FF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37" name="Picture 16">
                <a:extLst>
                  <a:ext uri="{FF2B5EF4-FFF2-40B4-BE49-F238E27FC236}">
                    <a16:creationId xmlns:a16="http://schemas.microsoft.com/office/drawing/2014/main" id="{94B221DF-50BF-75AA-2516-54C511F6B7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ACA44AC-AE97-4E2B-E692-4A8D36D95EC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899D7132-9FDA-23D2-AD42-DF79618CF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F2F3A5D-5EFF-068A-097A-FB5896DF5A8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A3F699C-79E3-DC71-2487-A3F2A3162521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الدوال النسبية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948BAB4-F463-BA03-5777-80E1B4AA9DFB}"/>
              </a:ext>
            </a:extLst>
          </p:cNvPr>
          <p:cNvSpPr txBox="1"/>
          <p:nvPr/>
        </p:nvSpPr>
        <p:spPr>
          <a:xfrm>
            <a:off x="9150001" y="3508573"/>
            <a:ext cx="219932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التمثيل البياني لدالة نسبية ليس لها خط تقارب افقي.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التمثيل البياني للدوال النسبية.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التمثيل البياني تتضمن نقطة انفصال.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9E432B97-D637-5EB0-31AB-A1A2DB0B318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051"/>
          <a:stretch/>
        </p:blipFill>
        <p:spPr>
          <a:xfrm>
            <a:off x="9479899" y="1683698"/>
            <a:ext cx="1539531" cy="1809933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01AF1E0E-15FD-B9FC-ADDE-0CFDB4E3525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84"/>
          <a:stretch/>
        </p:blipFill>
        <p:spPr>
          <a:xfrm>
            <a:off x="677125" y="1502714"/>
            <a:ext cx="8161829" cy="20603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4893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3CFC8C1-D2CF-9602-4BC5-A2453D42D2F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DC62E6C-2142-6C54-4E44-BC9A9A92978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27647AB-92D5-2246-5A3F-CDB287436DEC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الدوال النسبية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FD72C660-74B6-3671-4BB9-E8E3F1BDFA24}"/>
              </a:ext>
            </a:extLst>
          </p:cNvPr>
          <p:cNvSpPr txBox="1"/>
          <p:nvPr/>
        </p:nvSpPr>
        <p:spPr>
          <a:xfrm>
            <a:off x="9150001" y="3508573"/>
            <a:ext cx="219932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التمثيل البياني لدالة نسبية ليس لها خط تقارب افقي.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التمثيل البياني للدوال النسبية.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التمثيل البياني تتضمن نقطة انفصال.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0D305E9E-6F99-6F5C-A01D-A002806476B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051"/>
          <a:stretch/>
        </p:blipFill>
        <p:spPr>
          <a:xfrm>
            <a:off x="9479899" y="1683698"/>
            <a:ext cx="1539531" cy="1809933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B7FA8AB8-4904-F4EE-A2A2-A4B5012F80E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3472" y="1303658"/>
            <a:ext cx="5887272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D42A3D3-7F95-8449-00CD-568126D3536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3648596-AA01-596B-0C8F-0DEA35AAB0E2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الدوال النسبية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A8DEE6A5-D009-F52E-64F4-7018E32025B1}"/>
              </a:ext>
            </a:extLst>
          </p:cNvPr>
          <p:cNvSpPr txBox="1"/>
          <p:nvPr/>
        </p:nvSpPr>
        <p:spPr>
          <a:xfrm>
            <a:off x="9150001" y="3508573"/>
            <a:ext cx="219932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التمثيل البياني لدالة نسبية ليس لها خط تقارب افقي.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التمثيل البياني للدوال النسبية.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التمثيل البياني تتضمن نقطة انفصال.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DC0ACB04-6614-55AA-C466-53C486A5F14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051"/>
          <a:stretch/>
        </p:blipFill>
        <p:spPr>
          <a:xfrm>
            <a:off x="9479899" y="1683698"/>
            <a:ext cx="1539531" cy="180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0" y="-1143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926BF23-738D-62A6-3D07-0D8652131989}"/>
              </a:ext>
            </a:extLst>
          </p:cNvPr>
          <p:cNvSpPr txBox="1"/>
          <p:nvPr/>
        </p:nvSpPr>
        <p:spPr>
          <a:xfrm>
            <a:off x="2531876" y="1593379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19 – 21 </a:t>
            </a:r>
          </a:p>
          <a:p>
            <a:pPr algn="ctr"/>
            <a:r>
              <a:rPr lang="ar-SA" sz="4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</a:t>
            </a:r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96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CA0CF616-0797-97BB-4E34-21B71B208479}"/>
              </a:ext>
            </a:extLst>
          </p:cNvPr>
          <p:cNvSpPr txBox="1"/>
          <p:nvPr/>
        </p:nvSpPr>
        <p:spPr>
          <a:xfrm>
            <a:off x="1680210" y="3521636"/>
            <a:ext cx="6275070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8B248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تذكري يا جميلتي</a:t>
            </a:r>
            <a:br>
              <a:rPr lang="ar-SA" sz="4400" b="1" dirty="0">
                <a:solidFill>
                  <a:srgbClr val="80C68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400" b="1" i="0" dirty="0">
                <a:solidFill>
                  <a:srgbClr val="80C687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يجب لكي تنجح أن تكون رغبتك في النجاح أكبر من خوفك من الفشل.</a:t>
            </a:r>
            <a:endParaRPr lang="ar-SA" sz="4400" b="1" dirty="0">
              <a:solidFill>
                <a:srgbClr val="80C68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809BB517-87A2-DED7-92B1-694D6922EA14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الدوال النسبية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FAA6E8CD-F199-CC58-F60D-F29DE3EE5B55}"/>
              </a:ext>
            </a:extLst>
          </p:cNvPr>
          <p:cNvSpPr txBox="1"/>
          <p:nvPr/>
        </p:nvSpPr>
        <p:spPr>
          <a:xfrm>
            <a:off x="9150001" y="3508573"/>
            <a:ext cx="219932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التمثيل البياني لدالة نسبية ليس لها خط تقارب افقي.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التمثيل البياني للدوال النسبية.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التمثيل البياني تتضمن نقطة انفصال.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D50898E8-794E-B7B0-C7C4-FFE0CF58D92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051"/>
          <a:stretch/>
        </p:blipFill>
        <p:spPr>
          <a:xfrm>
            <a:off x="9479899" y="1683698"/>
            <a:ext cx="1539531" cy="180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5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281497"/>
              </p:ext>
            </p:extLst>
          </p:nvPr>
        </p:nvGraphicFramePr>
        <p:xfrm>
          <a:off x="408562" y="384990"/>
          <a:ext cx="10952149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449438">
                  <a:extLst>
                    <a:ext uri="{9D8B030D-6E8A-4147-A177-3AD203B41FA5}">
                      <a16:colId xmlns:a16="http://schemas.microsoft.com/office/drawing/2014/main" val="4133365943"/>
                    </a:ext>
                  </a:extLst>
                </a:gridCol>
              </a:tblGrid>
              <a:tr h="56105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1446/06/30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الرابعة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تمثيل الدوال النسبية بيانيًا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C7DA623-788B-89CB-C81A-EC7EEB3C08C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C889F06C-09C0-ECC1-46AF-5A4E4BBA86FA}"/>
              </a:ext>
            </a:extLst>
          </p:cNvPr>
          <p:cNvSpPr txBox="1"/>
          <p:nvPr/>
        </p:nvSpPr>
        <p:spPr>
          <a:xfrm>
            <a:off x="1444525" y="1742355"/>
            <a:ext cx="5393423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التمثيل البياني لدالة نسبية ليس لها خط تقارب افقي.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استعمال التمثيل البياني للدوال النسبية.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التمثيل البياني تتضمن نقطة انفصال.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69A2F64F-C5AD-AC13-B9BA-B133270DDB9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92" y="1704034"/>
            <a:ext cx="2184357" cy="421340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59ED986-A902-5CA4-3A25-03605D83465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5068" y="1633041"/>
            <a:ext cx="1931291" cy="246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E2CCA0D-68E6-0DBD-14F3-977717ECF39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9CD6246-F4A3-8176-F97C-A6B875E9565D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الدوال النسبية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CEBE5BA-4569-2B4C-3D71-736CC2E72830}"/>
              </a:ext>
            </a:extLst>
          </p:cNvPr>
          <p:cNvSpPr txBox="1"/>
          <p:nvPr/>
        </p:nvSpPr>
        <p:spPr>
          <a:xfrm>
            <a:off x="9150001" y="3508573"/>
            <a:ext cx="219932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التمثيل البياني لدالة نسبية ليس لها خط تقارب افقي.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التمثيل البياني للدوال النسبية.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التمثيل البياني تتضمن نقطة انفصال.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06CCA4D1-BB12-7916-5137-EFD9F1C251C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051"/>
          <a:stretch/>
        </p:blipFill>
        <p:spPr>
          <a:xfrm>
            <a:off x="9479899" y="1683698"/>
            <a:ext cx="1539531" cy="180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62564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4DCEC715-7553-1D8D-CC0D-934D7FA73B23}"/>
              </a:ext>
            </a:extLst>
          </p:cNvPr>
          <p:cNvGrpSpPr/>
          <p:nvPr/>
        </p:nvGrpSpPr>
        <p:grpSpPr>
          <a:xfrm>
            <a:off x="-227589" y="5703700"/>
            <a:ext cx="3518233" cy="701962"/>
            <a:chOff x="8556201" y="5516826"/>
            <a:chExt cx="3518233" cy="701962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D18D4A6D-22C4-934B-B4C4-1BE067E8EE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83CCEB56-0D9B-EE64-6A50-784D4C8D907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7" name="صورة 46">
              <a:extLst>
                <a:ext uri="{FF2B5EF4-FFF2-40B4-BE49-F238E27FC236}">
                  <a16:creationId xmlns:a16="http://schemas.microsoft.com/office/drawing/2014/main" id="{121508AB-BF42-1213-4EEC-87FFDC06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25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36365D3-8F47-0518-B13E-1C6F2BC2CF42}"/>
              </a:ext>
            </a:extLst>
          </p:cNvPr>
          <p:cNvSpPr txBox="1"/>
          <p:nvPr/>
        </p:nvSpPr>
        <p:spPr>
          <a:xfrm>
            <a:off x="9043937" y="1012778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الدوال النسبية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0A540283-A5AD-1BBB-9D41-3F20CA13C137}"/>
              </a:ext>
            </a:extLst>
          </p:cNvPr>
          <p:cNvSpPr txBox="1"/>
          <p:nvPr/>
        </p:nvSpPr>
        <p:spPr>
          <a:xfrm>
            <a:off x="9118198" y="3252237"/>
            <a:ext cx="219932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التمثيل البياني لدالة نسبية ليس لها خط تقارب افقي.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التمثيل البياني للدوال النسبية.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التمثيل البياني تتضمن نقطة انفصال.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C4B1DC6C-B341-5E54-CC11-1ED01943427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1945" t="677" r="-1945" b="61951"/>
          <a:stretch/>
        </p:blipFill>
        <p:spPr>
          <a:xfrm>
            <a:off x="9457904" y="2087679"/>
            <a:ext cx="1539531" cy="1109788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B8CD1E81-B3BC-18A2-C6E2-35C247ED2C6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1959" y="1312174"/>
            <a:ext cx="5702470" cy="388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2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60D8C-5D6E-43E9-5D5E-96972596B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3589A2C-56B0-28C0-09E3-DFC8D3E29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B8B6662-218D-DC79-2979-063834ECAE2F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59C2ABB-C7DD-36A1-2AF3-064E7982FD34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DA425BDF-9D01-D10A-A73A-8F69DB9E1E33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1247B1D-806D-848E-305D-0BDE50ECFA8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164FD75-CD1C-675C-B621-FFA29B4BDB0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966A1CC-3FCC-E746-D7C2-20B7A668230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463D098-C09D-8482-9361-D8F9DC89CC15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C8AC8CF-4DCB-42F9-94FD-74B17A350FC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5CDEBE3-648A-F4DE-6A2A-2FC905ABE29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CC13A25-1A17-46BE-FDED-7934BB0BD544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902682D-ED28-505E-E057-C9C3B35A1C0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9D2798E-BCE3-4F5E-AD03-8A2FAFDDD90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D44ABD6-0070-731C-6467-BE87348C8BCC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7E1FE1D-8C41-472B-D419-E119C207175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71AAEF5-5FB1-2D53-C9BE-F68EE5AFD50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9CE109A6-96CF-ED27-2770-4848C1497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7D79AE26-F4BF-C160-4E31-B0DCAD30E4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1ABB217-A0B7-B30C-FC80-7E1348002F3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5C23F9F-1A24-DEF6-DA87-7D2DF4E46DF8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E3F7D55-0233-1712-0913-89150F1F0B14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7419FA1-6B63-11B7-30EC-1A1749FBB376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91E62C7-775A-078E-7A85-8B6FEF809F48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2E6626B-EC5D-828F-9E6F-1ACAAF95A4D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F8623CB-24F8-FADC-4332-6E3DD133607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2618F32-6589-8B8E-4811-FC4747AA5629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الدوال النسبية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0C515B4-8A25-F07F-61EB-F3ABABBD4346}"/>
              </a:ext>
            </a:extLst>
          </p:cNvPr>
          <p:cNvSpPr txBox="1"/>
          <p:nvPr/>
        </p:nvSpPr>
        <p:spPr>
          <a:xfrm>
            <a:off x="9150001" y="3508573"/>
            <a:ext cx="219932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التمثيل البياني لدالة نسبية ليس لها خط تقارب افقي.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التمثيل البياني للدوال النسبية.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التمثيل البياني تتضمن نقطة انفصال.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F65C61EA-0D23-9CBA-65D8-928AE22B40E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051"/>
          <a:stretch/>
        </p:blipFill>
        <p:spPr>
          <a:xfrm>
            <a:off x="9479899" y="1683698"/>
            <a:ext cx="1539531" cy="1809933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6B987143-DD7F-8E58-1084-250B6905986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3412" y="980177"/>
            <a:ext cx="8297329" cy="5060798"/>
          </a:xfrm>
          <a:custGeom>
            <a:avLst/>
            <a:gdLst>
              <a:gd name="connsiteX0" fmla="*/ 0 w 8297329"/>
              <a:gd name="connsiteY0" fmla="*/ 0 h 5060798"/>
              <a:gd name="connsiteX1" fmla="*/ 173713 w 8297329"/>
              <a:gd name="connsiteY1" fmla="*/ 0 h 5060798"/>
              <a:gd name="connsiteX2" fmla="*/ 173713 w 8297329"/>
              <a:gd name="connsiteY2" fmla="*/ 600790 h 5060798"/>
              <a:gd name="connsiteX3" fmla="*/ 1883653 w 8297329"/>
              <a:gd name="connsiteY3" fmla="*/ 600790 h 5060798"/>
              <a:gd name="connsiteX4" fmla="*/ 1883653 w 8297329"/>
              <a:gd name="connsiteY4" fmla="*/ 0 h 5060798"/>
              <a:gd name="connsiteX5" fmla="*/ 8297329 w 8297329"/>
              <a:gd name="connsiteY5" fmla="*/ 0 h 5060798"/>
              <a:gd name="connsiteX6" fmla="*/ 8297329 w 8297329"/>
              <a:gd name="connsiteY6" fmla="*/ 5060798 h 5060798"/>
              <a:gd name="connsiteX7" fmla="*/ 0 w 8297329"/>
              <a:gd name="connsiteY7" fmla="*/ 5060798 h 506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97329" h="5060798">
                <a:moveTo>
                  <a:pt x="0" y="0"/>
                </a:moveTo>
                <a:lnTo>
                  <a:pt x="173713" y="0"/>
                </a:lnTo>
                <a:lnTo>
                  <a:pt x="173713" y="600790"/>
                </a:lnTo>
                <a:lnTo>
                  <a:pt x="1883653" y="600790"/>
                </a:lnTo>
                <a:lnTo>
                  <a:pt x="1883653" y="0"/>
                </a:lnTo>
                <a:lnTo>
                  <a:pt x="8297329" y="0"/>
                </a:lnTo>
                <a:lnTo>
                  <a:pt x="8297329" y="5060798"/>
                </a:lnTo>
                <a:lnTo>
                  <a:pt x="0" y="506079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766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D41EF-7267-1D71-F692-02972EEAB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DE18A6D-5956-A6DC-9D1B-034D7FDEC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739092D6-BACB-E5EC-ACA2-04EA057AAD1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A2BEED8-6645-8369-7F83-89E7B977FBD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46374B6-5CC6-3C16-D4A2-86B0357463A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3104D5F-250E-2774-8A2A-8406ED8B419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FFC8B8F-B2D1-9F37-376A-EAD32F4390A1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AFB645D-331E-2FE2-4554-F066C0EC5DC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E465631-86FA-3078-3EA1-D116BB0DDF24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BE55360-6AC5-559B-34BC-6BBCCBA40F7E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28F7553-CE0D-487D-4D54-B9C5A334C452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2508FCE-180A-46A2-54ED-7EC10D1FF34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BE265D4-2ADF-4FC9-5364-90E50FE9C478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3BFBCAC-AC25-B610-FD23-7C02217C235C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3B4E5CCD-B20F-85F3-21AE-B9733D6B1E6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7D4065B-5DB1-B442-8AC2-6DFF4C27646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2E5A054-E92C-E520-5647-475C1EDE0BB1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9ABC0400-1935-8037-B8BA-F298DF60D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38780BF-39A8-480E-5A28-B39BB772B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860B5F7-3104-5F20-F188-E9B9DCB43F7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FF84316-0E44-DC92-1B2A-4D2202A92BB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CFC5084-BB57-AD27-5019-EC9C485DF188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54015BC-9176-C929-CE7E-75A7935238D6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679D23E4-1CAE-D7F6-9643-DEDF2E6A2DE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D01AB130-95EA-8469-135C-469A97CE9E3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B0422EC-68FA-359E-0686-DFA70EF4DCF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566BBE5-5DD4-2200-54B1-D2B3E94CDCCC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الدوال النسبية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B6E3935E-00D0-5E46-A0F8-3EE32C5CD70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051"/>
          <a:stretch/>
        </p:blipFill>
        <p:spPr>
          <a:xfrm>
            <a:off x="9479899" y="1683698"/>
            <a:ext cx="1539531" cy="1809933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4F6D2530-1728-81CA-60A1-97826D68B61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8" y="1283041"/>
            <a:ext cx="8217082" cy="3906582"/>
          </a:xfrm>
          <a:prstGeom prst="rect">
            <a:avLst/>
          </a:prstGeom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A5FC5CC2-27B6-27AB-03DF-A6CFBB5B3560}"/>
              </a:ext>
            </a:extLst>
          </p:cNvPr>
          <p:cNvSpPr txBox="1"/>
          <p:nvPr/>
        </p:nvSpPr>
        <p:spPr>
          <a:xfrm>
            <a:off x="9150001" y="3508573"/>
            <a:ext cx="219932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التمثيل البياني لدالة نسبية ليس لها خط تقارب افقي.</a:t>
            </a:r>
          </a:p>
        </p:txBody>
      </p:sp>
    </p:spTree>
    <p:extLst>
      <p:ext uri="{BB962C8B-B14F-4D97-AF65-F5344CB8AC3E}">
        <p14:creationId xmlns:p14="http://schemas.microsoft.com/office/powerpoint/2010/main" val="2776009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4DE73-BD16-25AA-1A59-8066BDB8F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E78038E-A024-AB36-74DA-E6BBC216E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74C94D39-08AA-B8E8-1769-0F76D08A07C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7671A59-651B-3732-50A4-66AC6B870244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A6FD69D-FA9D-5050-B637-3FC4D177064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55C39CB-FFB7-5355-219C-B5C06CD7DEB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37A5B73-CA7B-1A70-BAF8-8B22B705FA78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6CEF796-8B81-C7E4-6C88-4515FCFDF9B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EC46F87-2F77-8F29-4742-23C29746C9F5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2BB1DB6-494E-7FE2-58AC-6E9DB6342681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8A5C695-1AD7-E499-116A-56D7B2871A7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DC50DF5-3A17-12E2-8850-DAE4C7210455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8C14B35-CC83-6995-1BF4-771078BFBB9E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0BDC762-915A-79D2-D42A-0F2AF8F421D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A661BC4-D952-FD55-57F0-35532FC99B7C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8A3D4FB-AB3B-6F99-4BF1-CA76C6EE485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5608DBE9-54B4-CA67-5904-FDB12BA5FF92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1F2A2E90-0BAE-7304-0E2A-E2DCE68BCB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A1ED746B-3898-C8BE-8D02-B6B5602A3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D3201C4-0281-FD72-02DE-2BCC17A1363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DC71315-16DB-B95E-0C3A-BB012F705B0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5270A62-EFAE-66C7-14E2-4B855B2186EC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B310167-3896-B44C-0D80-2A2242B302D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C80DA26-BC6C-4B85-C626-B37931071E5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D243244-640E-996A-FE9E-93996A519FD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BB3D929-5A41-8F06-3D8E-E3F9574D097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FF6AF02-5AFA-C66D-B873-D96F249F9321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الدوال النسبية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228C3670-5BB6-654D-7076-78B27C2E597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051"/>
          <a:stretch/>
        </p:blipFill>
        <p:spPr>
          <a:xfrm>
            <a:off x="9479899" y="1683698"/>
            <a:ext cx="1539531" cy="1809933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53DDA34A-6FBF-E87E-5147-8A2F8F176E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787" y="1041480"/>
            <a:ext cx="8073660" cy="5174008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A1C20F6F-58F7-411B-A03E-5CCB9506FD39}"/>
              </a:ext>
            </a:extLst>
          </p:cNvPr>
          <p:cNvSpPr txBox="1"/>
          <p:nvPr/>
        </p:nvSpPr>
        <p:spPr>
          <a:xfrm>
            <a:off x="9150001" y="3508573"/>
            <a:ext cx="219932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التمثيل البياني لدالة نسبية ليس لها خط تقارب افقي.</a:t>
            </a:r>
          </a:p>
        </p:txBody>
      </p:sp>
    </p:spTree>
    <p:extLst>
      <p:ext uri="{BB962C8B-B14F-4D97-AF65-F5344CB8AC3E}">
        <p14:creationId xmlns:p14="http://schemas.microsoft.com/office/powerpoint/2010/main" val="2661024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9D748-743B-DCDA-CCDE-1CA1BA893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B95952A-BB07-77B2-5F5C-823356EF4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8BE83A8-0CF0-92AE-F860-E3B306222CB4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CE058AF-A99F-22C6-B718-A3ACF3BA028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D7F1329-FD47-8C5B-77DB-93B5E71AB76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D7362A2-2A49-2897-A21C-CD1D36C61B0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CE4C045-ABA9-D55F-5CD0-6413E2A9734F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6C2D630-A8CE-A995-24A4-9BDF2EF74B6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CD32E7C-BE99-1150-5249-1D5AB191D8A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A58BCCA-FE1B-57DC-6FAF-D779DCAEEF4A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F8A6E77-F346-D5F5-B129-51CF1DE2A9C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DB7A0C0-7AC1-3D6B-8042-3FC442D43D92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E3189BF-1358-17CE-D556-2F183CEAF3C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4BF003C-3B99-4D83-35CE-A6EC09D793F3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E6962C8-3A0C-8DA0-67CD-7F77C1734D14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1A60C5F-0923-75C4-B528-F08057CD978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0E7B047-C582-2E04-2800-926676026F52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4A784A3B-533A-D18D-A7D7-A562CCEDA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DF68C510-ABF1-3ED2-1996-C10B28B7D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4DCFE38-8C50-D100-E858-DA1F6DA2AD53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1D74D53-A9A6-0BD4-DC33-CAD22F313C7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1AE244E-4FEC-A918-D67A-7623F98FF38E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A1FF85F-8BA8-E381-A99A-98F4A7B0E6A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99CDDD9-FA30-5B7C-A6DC-BD25403F991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8B36CC3D-CDB0-8C8C-04DF-61F52AB0398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37817E5-F6E0-8740-F4D2-23BE2266CE98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01A4672-3D89-661C-060A-5CD25F262AFD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الدوال النسبية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989F7382-3559-891D-BEFF-B6BBA2662C4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051"/>
          <a:stretch/>
        </p:blipFill>
        <p:spPr>
          <a:xfrm>
            <a:off x="9479899" y="1683698"/>
            <a:ext cx="1539531" cy="18099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6" name="جدول 25">
                <a:extLst>
                  <a:ext uri="{FF2B5EF4-FFF2-40B4-BE49-F238E27FC236}">
                    <a16:creationId xmlns:a16="http://schemas.microsoft.com/office/drawing/2014/main" id="{F973A12B-D2FA-B155-6994-609FEF5F51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0522785"/>
                  </p:ext>
                </p:extLst>
              </p:nvPr>
            </p:nvGraphicFramePr>
            <p:xfrm>
              <a:off x="531974" y="961980"/>
              <a:ext cx="8412350" cy="4999435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2666949">
                      <a:extLst>
                        <a:ext uri="{9D8B030D-6E8A-4147-A177-3AD203B41FA5}">
                          <a16:colId xmlns:a16="http://schemas.microsoft.com/office/drawing/2014/main" val="4042994412"/>
                        </a:ext>
                      </a:extLst>
                    </a:gridCol>
                    <a:gridCol w="1539225">
                      <a:extLst>
                        <a:ext uri="{9D8B030D-6E8A-4147-A177-3AD203B41FA5}">
                          <a16:colId xmlns:a16="http://schemas.microsoft.com/office/drawing/2014/main" val="926389027"/>
                        </a:ext>
                      </a:extLst>
                    </a:gridCol>
                    <a:gridCol w="2103088">
                      <a:extLst>
                        <a:ext uri="{9D8B030D-6E8A-4147-A177-3AD203B41FA5}">
                          <a16:colId xmlns:a16="http://schemas.microsoft.com/office/drawing/2014/main" val="4018249664"/>
                        </a:ext>
                      </a:extLst>
                    </a:gridCol>
                    <a:gridCol w="2103088">
                      <a:extLst>
                        <a:ext uri="{9D8B030D-6E8A-4147-A177-3AD203B41FA5}">
                          <a16:colId xmlns:a16="http://schemas.microsoft.com/office/drawing/2014/main" val="1343965550"/>
                        </a:ext>
                      </a:extLst>
                    </a:gridCol>
                  </a:tblGrid>
                  <a:tr h="922774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000" dirty="0">
                              <a:solidFill>
                                <a:srgbClr val="C00000"/>
                              </a:solidFill>
                              <a:cs typeface="AGA Aladdin Regular" pitchFamily="2" charset="-78"/>
                            </a:rPr>
                            <a:t>الدالة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000" dirty="0">
                              <a:solidFill>
                                <a:srgbClr val="C00000"/>
                              </a:solidFill>
                              <a:cs typeface="AGA Aladdin Regular" pitchFamily="2" charset="-78"/>
                            </a:rPr>
                            <a:t>المجال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000" dirty="0">
                              <a:solidFill>
                                <a:srgbClr val="C00000"/>
                              </a:solidFill>
                              <a:cs typeface="AGA Aladdin Regular" pitchFamily="2" charset="-78"/>
                            </a:rPr>
                            <a:t>خط التقارب الرأسي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000" dirty="0">
                              <a:solidFill>
                                <a:srgbClr val="C00000"/>
                              </a:solidFill>
                              <a:cs typeface="AGA Aladdin Regular" pitchFamily="2" charset="-78"/>
                            </a:rPr>
                            <a:t>خط التقارب الافقي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34872370"/>
                      </a:ext>
                    </a:extLst>
                  </a:tr>
                  <a:tr h="1358887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AGA Aladdin Regular" pitchFamily="2" charset="-78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AGA Aladdin Regular" pitchFamily="2" charset="-78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AGA Aladdin Regular" pitchFamily="2" charset="-78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AGA Aladdin Regular" pitchFamily="2" charset="-78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AGA Aladdin Regular" pitchFamily="2" charset="-78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cs typeface="AGA Aladdin Regular" pitchFamily="2" charset="-78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cs typeface="AGA Aladdin Regular" pitchFamily="2" charset="-78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cs typeface="AGA Aladdin Regular" pitchFamily="2" charset="-78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AGA Aladdin Regular" pitchFamily="2" charset="-78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AGA Aladdin Regular" pitchFamily="2" charset="-78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AGA Aladdin Regular" pitchFamily="2" charset="-78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ar-SA" sz="2000" dirty="0">
                            <a:solidFill>
                              <a:srgbClr val="00B0F0"/>
                            </a:solidFill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000"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000"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000"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35531202"/>
                      </a:ext>
                    </a:extLst>
                  </a:tr>
                  <a:tr h="1358887"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AGA Aladdin Regular" pitchFamily="2" charset="-78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AGA Aladdin Regular" pitchFamily="2" charset="-78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AGA Aladdin Regular" pitchFamily="2" charset="-78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AGA Aladdin Regular" pitchFamily="2" charset="-78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AGA Aladdin Regular" pitchFamily="2" charset="-7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AGA Aladdin Regular" pitchFamily="2" charset="-78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AGA Aladdin Regular" pitchFamily="2" charset="-78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AGA Aladdin Regular" pitchFamily="2" charset="-78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AGA Aladdin Regular" pitchFamily="2" charset="-78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AGA Aladdin Regular" pitchFamily="2" charset="-78"/>
                                      </a:rPr>
                                      <m:t>1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AGA Aladdin Regular" pitchFamily="2" charset="-78"/>
                                      </a:rPr>
                                      <m:t>)(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AGA Aladdin Regular" pitchFamily="2" charset="-78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AGA Aladdin Regular" pitchFamily="2" charset="-78"/>
                                      </a:rPr>
                                      <m:t>+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AGA Aladdin Regular" pitchFamily="2" charset="-78"/>
                                      </a:rPr>
                                      <m:t>4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AGA Aladdin Regular" pitchFamily="2" charset="-78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ar-SA" sz="2000" dirty="0">
                            <a:solidFill>
                              <a:srgbClr val="00B0F0"/>
                            </a:solidFill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000"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000"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000"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8503359"/>
                      </a:ext>
                    </a:extLst>
                  </a:tr>
                  <a:tr h="1358887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AGA Aladdin Regular" pitchFamily="2" charset="-78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AGA Aladdin Regular" pitchFamily="2" charset="-78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AGA Aladdin Regular" pitchFamily="2" charset="-78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AGA Aladdin Regular" pitchFamily="2" charset="-78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AGA Aladdin Regular" pitchFamily="2" charset="-7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AGA Aladdin Regular" pitchFamily="2" charset="-78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AGA Aladdin Regular" pitchFamily="2" charset="-78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AGA Aladdin Regular" pitchFamily="2" charset="-78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AGA Aladdin Regular" pitchFamily="2" charset="-78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AGA Aladdin Regular" pitchFamily="2" charset="-78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AGA Aladdin Regular" pitchFamily="2" charset="-78"/>
                                      </a:rPr>
                                      <m:t>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ar-SA" sz="2000" dirty="0">
                            <a:solidFill>
                              <a:srgbClr val="00B0F0"/>
                            </a:solidFill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000"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000"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000" dirty="0"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737567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6" name="جدول 25">
                <a:extLst>
                  <a:ext uri="{FF2B5EF4-FFF2-40B4-BE49-F238E27FC236}">
                    <a16:creationId xmlns:a16="http://schemas.microsoft.com/office/drawing/2014/main" id="{F973A12B-D2FA-B155-6994-609FEF5F51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0522785"/>
                  </p:ext>
                </p:extLst>
              </p:nvPr>
            </p:nvGraphicFramePr>
            <p:xfrm>
              <a:off x="531974" y="961980"/>
              <a:ext cx="8412350" cy="4999435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2666949">
                      <a:extLst>
                        <a:ext uri="{9D8B030D-6E8A-4147-A177-3AD203B41FA5}">
                          <a16:colId xmlns:a16="http://schemas.microsoft.com/office/drawing/2014/main" val="4042994412"/>
                        </a:ext>
                      </a:extLst>
                    </a:gridCol>
                    <a:gridCol w="1539225">
                      <a:extLst>
                        <a:ext uri="{9D8B030D-6E8A-4147-A177-3AD203B41FA5}">
                          <a16:colId xmlns:a16="http://schemas.microsoft.com/office/drawing/2014/main" val="926389027"/>
                        </a:ext>
                      </a:extLst>
                    </a:gridCol>
                    <a:gridCol w="2103088">
                      <a:extLst>
                        <a:ext uri="{9D8B030D-6E8A-4147-A177-3AD203B41FA5}">
                          <a16:colId xmlns:a16="http://schemas.microsoft.com/office/drawing/2014/main" val="4018249664"/>
                        </a:ext>
                      </a:extLst>
                    </a:gridCol>
                    <a:gridCol w="2103088">
                      <a:extLst>
                        <a:ext uri="{9D8B030D-6E8A-4147-A177-3AD203B41FA5}">
                          <a16:colId xmlns:a16="http://schemas.microsoft.com/office/drawing/2014/main" val="1343965550"/>
                        </a:ext>
                      </a:extLst>
                    </a:gridCol>
                  </a:tblGrid>
                  <a:tr h="922774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000" dirty="0">
                              <a:solidFill>
                                <a:srgbClr val="C00000"/>
                              </a:solidFill>
                              <a:cs typeface="AGA Aladdin Regular" pitchFamily="2" charset="-78"/>
                            </a:rPr>
                            <a:t>الدالة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000" dirty="0">
                              <a:solidFill>
                                <a:srgbClr val="C00000"/>
                              </a:solidFill>
                              <a:cs typeface="AGA Aladdin Regular" pitchFamily="2" charset="-78"/>
                            </a:rPr>
                            <a:t>المجال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000" dirty="0">
                              <a:solidFill>
                                <a:srgbClr val="C00000"/>
                              </a:solidFill>
                              <a:cs typeface="AGA Aladdin Regular" pitchFamily="2" charset="-78"/>
                            </a:rPr>
                            <a:t>خط التقارب الرأسي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000" dirty="0">
                              <a:solidFill>
                                <a:srgbClr val="C00000"/>
                              </a:solidFill>
                              <a:cs typeface="AGA Aladdin Regular" pitchFamily="2" charset="-78"/>
                            </a:rPr>
                            <a:t>خط التقارب الافقي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34872370"/>
                      </a:ext>
                    </a:extLst>
                  </a:tr>
                  <a:tr h="1358887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28" t="-68610" r="-215753" b="-201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000"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000"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000"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35531202"/>
                      </a:ext>
                    </a:extLst>
                  </a:tr>
                  <a:tr h="1358887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28" t="-168610" r="-215753" b="-101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000"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000"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000"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8503359"/>
                      </a:ext>
                    </a:extLst>
                  </a:tr>
                  <a:tr h="1358887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28" t="-268610" r="-215753" b="-1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000"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000"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000" dirty="0"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73756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8" name="مربع نص 27">
            <a:extLst>
              <a:ext uri="{FF2B5EF4-FFF2-40B4-BE49-F238E27FC236}">
                <a16:creationId xmlns:a16="http://schemas.microsoft.com/office/drawing/2014/main" id="{9327EDD3-93D7-CCAA-11F7-80DBCEFC0CF4}"/>
              </a:ext>
            </a:extLst>
          </p:cNvPr>
          <p:cNvSpPr txBox="1"/>
          <p:nvPr/>
        </p:nvSpPr>
        <p:spPr>
          <a:xfrm>
            <a:off x="9150001" y="3508573"/>
            <a:ext cx="219932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التمثيل البياني لدالة نسبية ليس لها خط تقارب افقي.</a:t>
            </a:r>
          </a:p>
        </p:txBody>
      </p:sp>
    </p:spTree>
    <p:extLst>
      <p:ext uri="{BB962C8B-B14F-4D97-AF65-F5344CB8AC3E}">
        <p14:creationId xmlns:p14="http://schemas.microsoft.com/office/powerpoint/2010/main" val="18684307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4931</TotalTime>
  <Words>1040</Words>
  <Application>Microsoft Office PowerPoint</Application>
  <PresentationFormat>شاشة عريضة</PresentationFormat>
  <Paragraphs>414</Paragraphs>
  <Slides>24</Slides>
  <Notes>24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3" baseType="lpstr">
      <vt:lpstr>AGA Aladdin Regular</vt:lpstr>
      <vt:lpstr>Aptos</vt:lpstr>
      <vt:lpstr>Aptos Display</vt:lpstr>
      <vt:lpstr>Arial</vt:lpstr>
      <vt:lpstr>Calibri</vt:lpstr>
      <vt:lpstr>Cambria Math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284</cp:revision>
  <dcterms:created xsi:type="dcterms:W3CDTF">2024-08-19T04:20:33Z</dcterms:created>
  <dcterms:modified xsi:type="dcterms:W3CDTF">2024-12-30T19:46:37Z</dcterms:modified>
</cp:coreProperties>
</file>