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80" r:id="rId5"/>
    <p:sldId id="259" r:id="rId6"/>
    <p:sldId id="281" r:id="rId7"/>
    <p:sldId id="263" r:id="rId8"/>
    <p:sldId id="265" r:id="rId9"/>
    <p:sldId id="282" r:id="rId10"/>
    <p:sldId id="266" r:id="rId11"/>
    <p:sldId id="268" r:id="rId12"/>
    <p:sldId id="283" r:id="rId13"/>
    <p:sldId id="269" r:id="rId14"/>
    <p:sldId id="284" r:id="rId15"/>
    <p:sldId id="272" r:id="rId16"/>
    <p:sldId id="279" r:id="rId17"/>
    <p:sldId id="274" r:id="rId18"/>
    <p:sldId id="285" r:id="rId19"/>
    <p:sldId id="275" r:id="rId20"/>
    <p:sldId id="261" r:id="rId21"/>
    <p:sldId id="277" r:id="rId22"/>
    <p:sldId id="278" r:id="rId23"/>
  </p:sldIdLst>
  <p:sldSz cx="12192000" cy="6858000"/>
  <p:notesSz cx="6858000" cy="9144000"/>
  <p:custDataLst>
    <p:tags r:id="rId2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4" d="100"/>
          <a:sy n="64" d="100"/>
        </p:scale>
        <p:origin x="9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26/06/1446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26/06/1446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wheelofnames.com/ar/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9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1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image" Target="../media/image1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&#1575;&#1604;&#1603;&#1578;&#1576;/&#1585;&#1610;&#1590;2-2.pdf" TargetMode="External"/><Relationship Id="rId35" Type="http://schemas.openxmlformats.org/officeDocument/2006/relationships/image" Target="../media/image4.svg"/><Relationship Id="rId43" Type="http://schemas.openxmlformats.org/officeDocument/2006/relationships/hyperlink" Target="https://www.desmos.com/calculator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67763180"/>
              </p:ext>
            </p:extLst>
          </p:nvPr>
        </p:nvGraphicFramePr>
        <p:xfrm>
          <a:off x="101592" y="245912"/>
          <a:ext cx="10987322" cy="929746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842779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1014452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842778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89598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89598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508117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43166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98079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المتتابعات والمتسلسلات الحسابية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65199553"/>
              </p:ext>
            </p:extLst>
          </p:nvPr>
        </p:nvGraphicFramePr>
        <p:xfrm>
          <a:off x="11099979" y="245912"/>
          <a:ext cx="990429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990429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3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09668CE-FC2D-AD26-C0DE-8EE1CA6D1F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2546" y="3845105"/>
            <a:ext cx="2725772" cy="95279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4953C36-9C70-04E6-5C85-2EAC0E8275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2964" y="3349659"/>
            <a:ext cx="2577877" cy="185660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19CA235-72A5-7CBE-6BE8-0F132A33E8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6173" y="2308484"/>
            <a:ext cx="2083747" cy="39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61230" y="1249382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C6C9CB4-E3C1-5D86-071B-47F378BB9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088" y="1806738"/>
            <a:ext cx="6236677" cy="62688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C97AAD8-FC04-5C4D-9EC2-FC9FA6BEE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051" y="2433621"/>
            <a:ext cx="6543675" cy="42672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70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76AA33E-4280-6630-5A4E-4C7EB40F3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85" y="1200330"/>
            <a:ext cx="9952892" cy="53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F10587D-0667-5EB0-276E-5E81DE9DD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713" y="114299"/>
            <a:ext cx="8136000" cy="662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31F9D4C1-E854-ACD0-E63A-265EFABFCB15}"/>
              </a:ext>
            </a:extLst>
          </p:cNvPr>
          <p:cNvGrpSpPr/>
          <p:nvPr/>
        </p:nvGrpSpPr>
        <p:grpSpPr>
          <a:xfrm>
            <a:off x="108913" y="419099"/>
            <a:ext cx="2895600" cy="2209800"/>
            <a:chOff x="228600" y="0"/>
            <a:chExt cx="3657600" cy="2209800"/>
          </a:xfrm>
        </p:grpSpPr>
        <p:sp>
          <p:nvSpPr>
            <p:cNvPr id="4" name="وسيلة شرح على شكل سحابة 2">
              <a:extLst>
                <a:ext uri="{FF2B5EF4-FFF2-40B4-BE49-F238E27FC236}">
                  <a16:creationId xmlns:a16="http://schemas.microsoft.com/office/drawing/2014/main" id="{C7BDDC2E-DA05-6597-3E42-EB04798BE479}"/>
                </a:ext>
              </a:extLst>
            </p:cNvPr>
            <p:cNvSpPr/>
            <p:nvPr/>
          </p:nvSpPr>
          <p:spPr>
            <a:xfrm>
              <a:off x="228600" y="0"/>
              <a:ext cx="3657600" cy="2209800"/>
            </a:xfrm>
            <a:prstGeom prst="cloud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rtl="1"/>
              <a:r>
                <a:rPr lang="ar-SA" sz="2400" b="1" dirty="0">
                  <a:solidFill>
                    <a:srgbClr val="C00000"/>
                  </a:solidFill>
                </a:rPr>
                <a:t>تذكر أن :</a:t>
              </a:r>
            </a:p>
            <a:p>
              <a:pPr lvl="0" algn="ctr" rtl="1"/>
              <a:endParaRPr lang="ar-SA" sz="2400" b="1" dirty="0">
                <a:solidFill>
                  <a:srgbClr val="C00000"/>
                </a:solidFill>
              </a:endParaRPr>
            </a:p>
            <a:p>
              <a:pPr lvl="0" algn="ctr" rtl="1"/>
              <a:endParaRPr lang="ar-SA" sz="2400" b="1" dirty="0">
                <a:solidFill>
                  <a:srgbClr val="C00000"/>
                </a:solidFill>
              </a:endParaRPr>
            </a:p>
            <a:p>
              <a:pPr lvl="0" algn="ctr" rtl="1"/>
              <a:r>
                <a:rPr lang="ar-SA" sz="2400" b="1" dirty="0">
                  <a:solidFill>
                    <a:srgbClr val="C00000"/>
                  </a:solidFill>
                </a:rPr>
                <a:t> 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graphicFrame>
          <p:nvGraphicFramePr>
            <p:cNvPr id="5" name="Object 3">
              <a:extLst>
                <a:ext uri="{FF2B5EF4-FFF2-40B4-BE49-F238E27FC236}">
                  <a16:creationId xmlns:a16="http://schemas.microsoft.com/office/drawing/2014/main" id="{34CCDFAF-C719-183B-7703-25CE9C15CE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37868" y="1357435"/>
            <a:ext cx="1952932" cy="776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90170" imgH="393529" progId="Equation.DSMT4">
                    <p:embed/>
                  </p:oleObj>
                </mc:Choice>
                <mc:Fallback>
                  <p:oleObj name="Equation" r:id="rId3" imgW="990170" imgH="393529" progId="Equation.DSMT4">
                    <p:embed/>
                    <p:pic>
                      <p:nvPicPr>
                        <p:cNvPr id="5529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868" y="1357435"/>
                          <a:ext cx="1952932" cy="776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4">
              <a:extLst>
                <a:ext uri="{FF2B5EF4-FFF2-40B4-BE49-F238E27FC236}">
                  <a16:creationId xmlns:a16="http://schemas.microsoft.com/office/drawing/2014/main" id="{5651B670-6F3E-1E9C-EA8D-B398477EBC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7358" y="565150"/>
            <a:ext cx="3080084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84300" imgH="393700" progId="Equation.DSMT4">
                    <p:embed/>
                  </p:oleObj>
                </mc:Choice>
                <mc:Fallback>
                  <p:oleObj name="Equation" r:id="rId5" imgW="1384300" imgH="393700" progId="Equation.DSMT4">
                    <p:embed/>
                    <p:pic>
                      <p:nvPicPr>
                        <p:cNvPr id="5530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358" y="565150"/>
                          <a:ext cx="3080084" cy="730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مستطيل 6">
            <a:extLst>
              <a:ext uri="{FF2B5EF4-FFF2-40B4-BE49-F238E27FC236}">
                <a16:creationId xmlns:a16="http://schemas.microsoft.com/office/drawing/2014/main" id="{20CBAF84-6217-9D6F-F197-11C52746B9B6}"/>
              </a:ext>
            </a:extLst>
          </p:cNvPr>
          <p:cNvSpPr/>
          <p:nvPr/>
        </p:nvSpPr>
        <p:spPr>
          <a:xfrm>
            <a:off x="4299913" y="1562099"/>
            <a:ext cx="624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1CEAE020-1A3D-0932-1588-FE884D8B379A}"/>
              </a:ext>
            </a:extLst>
          </p:cNvPr>
          <p:cNvSpPr/>
          <p:nvPr/>
        </p:nvSpPr>
        <p:spPr>
          <a:xfrm>
            <a:off x="4147513" y="952499"/>
            <a:ext cx="4572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5C5F903A-2903-3A29-E7DE-F463F3BFF3B3}"/>
              </a:ext>
            </a:extLst>
          </p:cNvPr>
          <p:cNvSpPr/>
          <p:nvPr/>
        </p:nvSpPr>
        <p:spPr>
          <a:xfrm>
            <a:off x="6509713" y="952499"/>
            <a:ext cx="4572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2EB7524-C585-0DA7-92BF-1DD4B9A52F3D}"/>
              </a:ext>
            </a:extLst>
          </p:cNvPr>
          <p:cNvSpPr/>
          <p:nvPr/>
        </p:nvSpPr>
        <p:spPr>
          <a:xfrm>
            <a:off x="4071313" y="2095499"/>
            <a:ext cx="624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48BC9DB-8B82-6610-29BF-35D00384045E}"/>
              </a:ext>
            </a:extLst>
          </p:cNvPr>
          <p:cNvSpPr/>
          <p:nvPr/>
        </p:nvSpPr>
        <p:spPr>
          <a:xfrm>
            <a:off x="2471113" y="2552699"/>
            <a:ext cx="624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BF04064-7416-11F5-DE27-A887947B8A13}"/>
              </a:ext>
            </a:extLst>
          </p:cNvPr>
          <p:cNvSpPr/>
          <p:nvPr/>
        </p:nvSpPr>
        <p:spPr>
          <a:xfrm>
            <a:off x="2775913" y="3009899"/>
            <a:ext cx="624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9297EB7-80DF-604B-C167-6C4A85918DC4}"/>
              </a:ext>
            </a:extLst>
          </p:cNvPr>
          <p:cNvSpPr/>
          <p:nvPr/>
        </p:nvSpPr>
        <p:spPr>
          <a:xfrm>
            <a:off x="2166313" y="3467099"/>
            <a:ext cx="624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D3BB140-0D07-9C9C-D1EB-3DBF1B49D944}"/>
              </a:ext>
            </a:extLst>
          </p:cNvPr>
          <p:cNvSpPr/>
          <p:nvPr/>
        </p:nvSpPr>
        <p:spPr>
          <a:xfrm>
            <a:off x="3004513" y="3924299"/>
            <a:ext cx="624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7EB3F1A-D968-C318-6E01-CA653834647C}"/>
              </a:ext>
            </a:extLst>
          </p:cNvPr>
          <p:cNvSpPr/>
          <p:nvPr/>
        </p:nvSpPr>
        <p:spPr>
          <a:xfrm>
            <a:off x="4376113" y="4457699"/>
            <a:ext cx="624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B94EE5D-B7EC-BD7A-1537-5DF895102469}"/>
              </a:ext>
            </a:extLst>
          </p:cNvPr>
          <p:cNvSpPr/>
          <p:nvPr/>
        </p:nvSpPr>
        <p:spPr>
          <a:xfrm>
            <a:off x="3690313" y="5143499"/>
            <a:ext cx="624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CA629145-8608-11FE-3723-28FB84F3BB89}"/>
              </a:ext>
            </a:extLst>
          </p:cNvPr>
          <p:cNvSpPr/>
          <p:nvPr/>
        </p:nvSpPr>
        <p:spPr>
          <a:xfrm>
            <a:off x="3004513" y="5676899"/>
            <a:ext cx="624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5EED3E0-862E-930C-B71C-19F8F15342EB}"/>
              </a:ext>
            </a:extLst>
          </p:cNvPr>
          <p:cNvSpPr/>
          <p:nvPr/>
        </p:nvSpPr>
        <p:spPr>
          <a:xfrm>
            <a:off x="3842713" y="6210299"/>
            <a:ext cx="624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3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61230" y="1237658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D93D9C0-308B-0856-3067-B9ADFFA87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69" y="1785210"/>
            <a:ext cx="5055996" cy="71833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4230BF9-D625-79C6-8C87-F329727EC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427" y="2406052"/>
            <a:ext cx="8452338" cy="579116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1AE64F98-2C26-E074-59DE-A264E3C7E955}"/>
              </a:ext>
            </a:extLst>
          </p:cNvPr>
          <p:cNvCxnSpPr/>
          <p:nvPr/>
        </p:nvCxnSpPr>
        <p:spPr>
          <a:xfrm>
            <a:off x="5978769" y="2503548"/>
            <a:ext cx="0" cy="4012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E2568A62-F195-A583-B1D0-D28DA8C11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596" y="2855255"/>
            <a:ext cx="3571875" cy="37909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C6E393-3BD1-79D8-0674-C45F2AB6F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661" y="5445401"/>
            <a:ext cx="1285875" cy="4000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C569C5E-165D-89BD-1D87-DC4E9666E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930" y="2985168"/>
            <a:ext cx="3018021" cy="29783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285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7D1F92-2547-E43A-7BC8-5B2B818B0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791" y="2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78A528B-B5CB-C793-3538-21CFB115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191" y="3810001"/>
            <a:ext cx="754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0F6C1F5-C406-2E01-C125-A15707C1954D}"/>
              </a:ext>
            </a:extLst>
          </p:cNvPr>
          <p:cNvSpPr/>
          <p:nvPr/>
        </p:nvSpPr>
        <p:spPr>
          <a:xfrm>
            <a:off x="2309191" y="1905001"/>
            <a:ext cx="525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95C2873-FAC0-5C5B-E266-E9906CC18ED5}"/>
              </a:ext>
            </a:extLst>
          </p:cNvPr>
          <p:cNvSpPr/>
          <p:nvPr/>
        </p:nvSpPr>
        <p:spPr>
          <a:xfrm>
            <a:off x="1775791" y="2362201"/>
            <a:ext cx="525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CED840F-5F49-CF92-4E20-E5304C9680E1}"/>
              </a:ext>
            </a:extLst>
          </p:cNvPr>
          <p:cNvSpPr/>
          <p:nvPr/>
        </p:nvSpPr>
        <p:spPr>
          <a:xfrm>
            <a:off x="1775791" y="2743201"/>
            <a:ext cx="525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7C484B4-D2E0-8497-29E5-811561209011}"/>
              </a:ext>
            </a:extLst>
          </p:cNvPr>
          <p:cNvSpPr/>
          <p:nvPr/>
        </p:nvSpPr>
        <p:spPr>
          <a:xfrm>
            <a:off x="1928191" y="3124201"/>
            <a:ext cx="525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22AB71F-E459-FE9A-3636-A6C1EC0A4EAC}"/>
              </a:ext>
            </a:extLst>
          </p:cNvPr>
          <p:cNvSpPr/>
          <p:nvPr/>
        </p:nvSpPr>
        <p:spPr>
          <a:xfrm>
            <a:off x="1775791" y="3429001"/>
            <a:ext cx="525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5BAD4FA-95EF-0027-F89C-73407A6BFB95}"/>
              </a:ext>
            </a:extLst>
          </p:cNvPr>
          <p:cNvSpPr/>
          <p:nvPr/>
        </p:nvSpPr>
        <p:spPr>
          <a:xfrm>
            <a:off x="5204791" y="3810001"/>
            <a:ext cx="457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6EB3169-96B8-6BCD-34B5-E593852F32B7}"/>
              </a:ext>
            </a:extLst>
          </p:cNvPr>
          <p:cNvSpPr/>
          <p:nvPr/>
        </p:nvSpPr>
        <p:spPr>
          <a:xfrm>
            <a:off x="2385391" y="4114801"/>
            <a:ext cx="525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DAD5A41-69CA-AAD7-AF63-06796C5DF8DB}"/>
              </a:ext>
            </a:extLst>
          </p:cNvPr>
          <p:cNvSpPr/>
          <p:nvPr/>
        </p:nvSpPr>
        <p:spPr>
          <a:xfrm>
            <a:off x="2461591" y="4572001"/>
            <a:ext cx="525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B3AE895-3364-DC89-D0A3-7D020F5BBD63}"/>
              </a:ext>
            </a:extLst>
          </p:cNvPr>
          <p:cNvSpPr/>
          <p:nvPr/>
        </p:nvSpPr>
        <p:spPr>
          <a:xfrm>
            <a:off x="2461591" y="4876801"/>
            <a:ext cx="525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F668360-745B-93CA-F0A0-69783F3CF14D}"/>
              </a:ext>
            </a:extLst>
          </p:cNvPr>
          <p:cNvSpPr/>
          <p:nvPr/>
        </p:nvSpPr>
        <p:spPr>
          <a:xfrm>
            <a:off x="2461591" y="5181601"/>
            <a:ext cx="525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12F0145-B034-AE28-E42D-EB7D99707984}"/>
              </a:ext>
            </a:extLst>
          </p:cNvPr>
          <p:cNvSpPr/>
          <p:nvPr/>
        </p:nvSpPr>
        <p:spPr>
          <a:xfrm>
            <a:off x="4518991" y="5791201"/>
            <a:ext cx="525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08C1BBA-68B2-C4CC-3213-4B90385B0D7B}"/>
              </a:ext>
            </a:extLst>
          </p:cNvPr>
          <p:cNvSpPr/>
          <p:nvPr/>
        </p:nvSpPr>
        <p:spPr>
          <a:xfrm>
            <a:off x="6728791" y="6096001"/>
            <a:ext cx="2209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777B49FB-A13B-6415-14AF-5FE6005C62D7}"/>
              </a:ext>
            </a:extLst>
          </p:cNvPr>
          <p:cNvSpPr/>
          <p:nvPr/>
        </p:nvSpPr>
        <p:spPr>
          <a:xfrm>
            <a:off x="3680791" y="6096001"/>
            <a:ext cx="2819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83A935F6-32B1-23DE-681D-CF7AD3980BA4}"/>
              </a:ext>
            </a:extLst>
          </p:cNvPr>
          <p:cNvSpPr/>
          <p:nvPr/>
        </p:nvSpPr>
        <p:spPr>
          <a:xfrm>
            <a:off x="6042991" y="6477001"/>
            <a:ext cx="3810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A7F9720-AA85-78BE-1E0F-79C9BA393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365" y="1237658"/>
            <a:ext cx="4663782" cy="651869"/>
          </a:xfrm>
          <a:prstGeom prst="rect">
            <a:avLst/>
          </a:prstGeom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E00FE1B8-7B13-EECB-570D-B7B5E7601EAA}"/>
              </a:ext>
            </a:extLst>
          </p:cNvPr>
          <p:cNvSpPr/>
          <p:nvPr/>
        </p:nvSpPr>
        <p:spPr>
          <a:xfrm>
            <a:off x="9261230" y="1237658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17A76FF-3B4B-3D90-A78F-83E6FC7E7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521" y="2305878"/>
            <a:ext cx="3787975" cy="443394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A50FB4D-D8B1-EBAE-3156-A74300605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50" y="2305877"/>
            <a:ext cx="4276725" cy="443394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4BCD46E-E2D1-6690-138F-B099F9C05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47" y="1365652"/>
            <a:ext cx="4041588" cy="65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E7640-07AD-EAC5-966B-A980EC11E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7852143-344E-39A4-694F-B2ECBC70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183" y="1190401"/>
            <a:ext cx="4742493" cy="651869"/>
          </a:xfrm>
          <a:prstGeom prst="rect">
            <a:avLst/>
          </a:prstGeom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3EBDB8FB-0163-A945-94A6-7B154C86B75C}"/>
              </a:ext>
            </a:extLst>
          </p:cNvPr>
          <p:cNvSpPr/>
          <p:nvPr/>
        </p:nvSpPr>
        <p:spPr>
          <a:xfrm>
            <a:off x="9261230" y="1237658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5B72DF7-EB27-4E92-34CE-1ABCDB26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83" y="1356495"/>
            <a:ext cx="4152900" cy="4857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B24DB89-B6D9-DAD1-2FB6-0E9D4E476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74" y="1889527"/>
            <a:ext cx="10058400" cy="489078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129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8629192-42B2-668A-A18A-B14E77438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1332200"/>
            <a:ext cx="10070123" cy="39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98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230215-2168-1E56-B464-4F71CA1AE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916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9DF22BDD-4123-A6C7-E7A2-3E1905A397BF}"/>
              </a:ext>
            </a:extLst>
          </p:cNvPr>
          <p:cNvSpPr/>
          <p:nvPr/>
        </p:nvSpPr>
        <p:spPr>
          <a:xfrm>
            <a:off x="4512365" y="2590800"/>
            <a:ext cx="6096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1012C7C-90D3-0D96-2D88-7BD32C770908}"/>
              </a:ext>
            </a:extLst>
          </p:cNvPr>
          <p:cNvSpPr/>
          <p:nvPr/>
        </p:nvSpPr>
        <p:spPr>
          <a:xfrm>
            <a:off x="4588565" y="3048000"/>
            <a:ext cx="6096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11DEC67-1BC1-A0C7-7579-E52186A393BF}"/>
              </a:ext>
            </a:extLst>
          </p:cNvPr>
          <p:cNvSpPr/>
          <p:nvPr/>
        </p:nvSpPr>
        <p:spPr>
          <a:xfrm>
            <a:off x="4436165" y="2590800"/>
            <a:ext cx="6096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584FD95-A463-1791-E84B-E44BA134AFF9}"/>
              </a:ext>
            </a:extLst>
          </p:cNvPr>
          <p:cNvSpPr/>
          <p:nvPr/>
        </p:nvSpPr>
        <p:spPr>
          <a:xfrm>
            <a:off x="4664765" y="3505200"/>
            <a:ext cx="6096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DD5AFC2-1C60-57BC-CF00-2B7248A34A5B}"/>
              </a:ext>
            </a:extLst>
          </p:cNvPr>
          <p:cNvSpPr/>
          <p:nvPr/>
        </p:nvSpPr>
        <p:spPr>
          <a:xfrm>
            <a:off x="8779565" y="41148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8034C51-D954-C5BB-3EED-6475C5798307}"/>
              </a:ext>
            </a:extLst>
          </p:cNvPr>
          <p:cNvSpPr/>
          <p:nvPr/>
        </p:nvSpPr>
        <p:spPr>
          <a:xfrm>
            <a:off x="4588565" y="4572000"/>
            <a:ext cx="6096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DD9B9BC-A1E8-4717-DE14-D4B7E9CF7585}"/>
              </a:ext>
            </a:extLst>
          </p:cNvPr>
          <p:cNvSpPr/>
          <p:nvPr/>
        </p:nvSpPr>
        <p:spPr>
          <a:xfrm>
            <a:off x="4588565" y="5181600"/>
            <a:ext cx="6096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1DE299F-801B-DEF6-CD47-B3A009697970}"/>
              </a:ext>
            </a:extLst>
          </p:cNvPr>
          <p:cNvSpPr/>
          <p:nvPr/>
        </p:nvSpPr>
        <p:spPr>
          <a:xfrm>
            <a:off x="4664765" y="5791200"/>
            <a:ext cx="6096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EF9681C-BF73-001D-738C-2F7FD0F0DE82}"/>
              </a:ext>
            </a:extLst>
          </p:cNvPr>
          <p:cNvSpPr/>
          <p:nvPr/>
        </p:nvSpPr>
        <p:spPr>
          <a:xfrm>
            <a:off x="4740965" y="6400800"/>
            <a:ext cx="6096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24ACF10-E3FC-C033-F5C6-0473FF4F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728" y="2466975"/>
            <a:ext cx="20288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69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7B801CC5-731B-4722-5ADE-97B8AB0647A3}"/>
              </a:ext>
            </a:extLst>
          </p:cNvPr>
          <p:cNvGrpSpPr/>
          <p:nvPr/>
        </p:nvGrpSpPr>
        <p:grpSpPr>
          <a:xfrm>
            <a:off x="2336242" y="1237658"/>
            <a:ext cx="8698523" cy="1652244"/>
            <a:chOff x="2336242" y="1237658"/>
            <a:chExt cx="8698523" cy="1652244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F18440E2-2B81-BF09-0E0D-DB6040B42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6242" y="1689506"/>
              <a:ext cx="8698523" cy="1200396"/>
            </a:xfrm>
            <a:prstGeom prst="rect">
              <a:avLst/>
            </a:prstGeom>
          </p:spPr>
        </p:pic>
        <p:sp>
          <p:nvSpPr>
            <p:cNvPr id="2" name="مخطط انسيابي: محطة طرفية 1">
              <a:extLst>
                <a:ext uri="{FF2B5EF4-FFF2-40B4-BE49-F238E27FC236}">
                  <a16:creationId xmlns:a16="http://schemas.microsoft.com/office/drawing/2014/main" id="{D4F0F14F-BF68-3610-FE27-C4F5C66E6FD5}"/>
                </a:ext>
              </a:extLst>
            </p:cNvPr>
            <p:cNvSpPr/>
            <p:nvPr/>
          </p:nvSpPr>
          <p:spPr>
            <a:xfrm>
              <a:off x="9261230" y="1237658"/>
              <a:ext cx="1773535" cy="557356"/>
            </a:xfrm>
            <a:prstGeom prst="flowChartTermina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تحقق من فهمك</a:t>
              </a:r>
            </a:p>
          </p:txBody>
        </p: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D4A76E00-790E-B283-D26F-E25CC5A9892F}"/>
                </a:ext>
              </a:extLst>
            </p:cNvPr>
            <p:cNvSpPr/>
            <p:nvPr/>
          </p:nvSpPr>
          <p:spPr>
            <a:xfrm>
              <a:off x="7819292" y="1795014"/>
              <a:ext cx="433754" cy="494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42D9905C-E316-8C26-E6A7-F1892F90C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013" y="3196697"/>
            <a:ext cx="5067300" cy="34861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6F5511-ED7D-22AC-AC83-304342FDA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28" y="2825222"/>
            <a:ext cx="3171825" cy="38576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E19569E3-E0D5-4D5B-30EE-8EFBE7ECD3D8}"/>
              </a:ext>
            </a:extLst>
          </p:cNvPr>
          <p:cNvSpPr/>
          <p:nvPr/>
        </p:nvSpPr>
        <p:spPr>
          <a:xfrm>
            <a:off x="7265504" y="2289704"/>
            <a:ext cx="987542" cy="535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26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9301424" y="1261104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A00ED1B-FA7E-946D-6C0B-B3DC47621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47" y="1914247"/>
            <a:ext cx="7057292" cy="255370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7D915A0-9C9A-DE47-9321-3DC6E2B8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61" y="1758461"/>
            <a:ext cx="2375447" cy="31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9249507" y="1284551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E8D12E5-13DB-549C-0E3E-D3C8EAFE4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44"/>
          <a:stretch/>
        </p:blipFill>
        <p:spPr>
          <a:xfrm>
            <a:off x="5357446" y="1841907"/>
            <a:ext cx="5580185" cy="179446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BE36A27-7718-4ED6-733D-83CF74C3F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14"/>
          <a:stretch/>
        </p:blipFill>
        <p:spPr>
          <a:xfrm>
            <a:off x="5683097" y="3655924"/>
            <a:ext cx="5297240" cy="1360170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CC7C5EB3-16AC-89FD-A458-DEAE0CBAD5F3}"/>
              </a:ext>
            </a:extLst>
          </p:cNvPr>
          <p:cNvCxnSpPr/>
          <p:nvPr/>
        </p:nvCxnSpPr>
        <p:spPr>
          <a:xfrm flipH="1">
            <a:off x="410308" y="3636372"/>
            <a:ext cx="105273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EEDA185D-5965-98D9-6A67-1A3ED97D1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559"/>
          <a:stretch/>
        </p:blipFill>
        <p:spPr>
          <a:xfrm>
            <a:off x="5853751" y="5146724"/>
            <a:ext cx="5083880" cy="1413510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11C47E36-1DAE-EDC6-6A11-0BD688B455DD}"/>
              </a:ext>
            </a:extLst>
          </p:cNvPr>
          <p:cNvCxnSpPr/>
          <p:nvPr/>
        </p:nvCxnSpPr>
        <p:spPr>
          <a:xfrm flipH="1">
            <a:off x="410307" y="5125496"/>
            <a:ext cx="105273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C9B2E565-9BD3-E7AA-B9F7-D898F8D7A599}"/>
              </a:ext>
            </a:extLst>
          </p:cNvPr>
          <p:cNvSpPr/>
          <p:nvPr/>
        </p:nvSpPr>
        <p:spPr>
          <a:xfrm>
            <a:off x="10035500" y="2686110"/>
            <a:ext cx="987542" cy="535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B5C9726B-48FD-09E3-CB5E-AB88FD5392F2}"/>
              </a:ext>
            </a:extLst>
          </p:cNvPr>
          <p:cNvSpPr/>
          <p:nvPr/>
        </p:nvSpPr>
        <p:spPr>
          <a:xfrm>
            <a:off x="7285679" y="4041141"/>
            <a:ext cx="987542" cy="535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BBEF0426-C820-E72F-5F42-29636D653A8B}"/>
              </a:ext>
            </a:extLst>
          </p:cNvPr>
          <p:cNvSpPr/>
          <p:nvPr/>
        </p:nvSpPr>
        <p:spPr>
          <a:xfrm>
            <a:off x="7282657" y="5585720"/>
            <a:ext cx="961040" cy="535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9261230" y="1272827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3469D61A-5EEA-891A-3B1E-54DA46BACA4F}"/>
              </a:ext>
            </a:extLst>
          </p:cNvPr>
          <p:cNvCxnSpPr/>
          <p:nvPr/>
        </p:nvCxnSpPr>
        <p:spPr>
          <a:xfrm flipH="1">
            <a:off x="375139" y="3663461"/>
            <a:ext cx="105273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صورة 5">
            <a:extLst>
              <a:ext uri="{FF2B5EF4-FFF2-40B4-BE49-F238E27FC236}">
                <a16:creationId xmlns:a16="http://schemas.microsoft.com/office/drawing/2014/main" id="{6A893D06-357B-E649-68D7-C3CA0CCAB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834"/>
          <a:stretch/>
        </p:blipFill>
        <p:spPr>
          <a:xfrm>
            <a:off x="5200337" y="1830183"/>
            <a:ext cx="5702125" cy="138684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70B26C3-0F78-56D3-5001-EABCE9DC96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91"/>
          <a:stretch/>
        </p:blipFill>
        <p:spPr>
          <a:xfrm>
            <a:off x="6096000" y="3774379"/>
            <a:ext cx="4788583" cy="1880235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D2F8AE2B-9D5D-7440-F451-5B7315A685CE}"/>
              </a:ext>
            </a:extLst>
          </p:cNvPr>
          <p:cNvSpPr/>
          <p:nvPr/>
        </p:nvSpPr>
        <p:spPr>
          <a:xfrm>
            <a:off x="7133278" y="2308424"/>
            <a:ext cx="987542" cy="535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90EBED5-757D-429D-4CA6-E970DF956ECA}"/>
              </a:ext>
            </a:extLst>
          </p:cNvPr>
          <p:cNvSpPr/>
          <p:nvPr/>
        </p:nvSpPr>
        <p:spPr>
          <a:xfrm>
            <a:off x="9648545" y="4226560"/>
            <a:ext cx="1236037" cy="772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75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9261230" y="1272827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3469D61A-5EEA-891A-3B1E-54DA46BACA4F}"/>
              </a:ext>
            </a:extLst>
          </p:cNvPr>
          <p:cNvCxnSpPr/>
          <p:nvPr/>
        </p:nvCxnSpPr>
        <p:spPr>
          <a:xfrm flipH="1">
            <a:off x="375139" y="3387969"/>
            <a:ext cx="105273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604D2A52-4389-61A9-159F-E94C7B98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13"/>
          <a:stretch/>
        </p:blipFill>
        <p:spPr>
          <a:xfrm>
            <a:off x="6320477" y="1830183"/>
            <a:ext cx="4581985" cy="149352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8BDF1FA-99D7-8E3E-918A-D8292B07FB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554"/>
          <a:stretch/>
        </p:blipFill>
        <p:spPr>
          <a:xfrm>
            <a:off x="6747197" y="3470031"/>
            <a:ext cx="4155265" cy="142684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7D91CEE-9785-A967-5D1E-9595E8C80F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122"/>
          <a:stretch/>
        </p:blipFill>
        <p:spPr>
          <a:xfrm>
            <a:off x="7062119" y="5015718"/>
            <a:ext cx="3882243" cy="1413510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748DA07A-79B3-D5FC-1B1A-74CD30FC7199}"/>
              </a:ext>
            </a:extLst>
          </p:cNvPr>
          <p:cNvCxnSpPr/>
          <p:nvPr/>
        </p:nvCxnSpPr>
        <p:spPr>
          <a:xfrm flipH="1">
            <a:off x="375139" y="4920322"/>
            <a:ext cx="105273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06321B3-9DF7-7F83-DAA5-1F4678EF93BF}"/>
              </a:ext>
            </a:extLst>
          </p:cNvPr>
          <p:cNvSpPr/>
          <p:nvPr/>
        </p:nvSpPr>
        <p:spPr>
          <a:xfrm>
            <a:off x="7242608" y="2387936"/>
            <a:ext cx="987542" cy="535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9520D187-3836-2B7A-5090-985AD57F0418}"/>
              </a:ext>
            </a:extLst>
          </p:cNvPr>
          <p:cNvSpPr/>
          <p:nvPr/>
        </p:nvSpPr>
        <p:spPr>
          <a:xfrm>
            <a:off x="7202853" y="4008011"/>
            <a:ext cx="987542" cy="535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E04F7855-1156-4D95-AC1D-085A53310D40}"/>
              </a:ext>
            </a:extLst>
          </p:cNvPr>
          <p:cNvSpPr/>
          <p:nvPr/>
        </p:nvSpPr>
        <p:spPr>
          <a:xfrm>
            <a:off x="9956820" y="5968414"/>
            <a:ext cx="987542" cy="535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441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E7EE900-6FD3-C993-69A7-9C18695B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281931"/>
            <a:ext cx="10656277" cy="238022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5AB988E-2E4E-7DBB-869C-AFDF38C1C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94" y="3750074"/>
            <a:ext cx="10060486" cy="5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665D66F-5332-9E3B-DFDA-9756131B9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1860" y="1311966"/>
            <a:ext cx="695443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974A23F9-B4A5-919E-AEFA-E75E9C44A642}"/>
              </a:ext>
            </a:extLst>
          </p:cNvPr>
          <p:cNvSpPr/>
          <p:nvPr/>
        </p:nvSpPr>
        <p:spPr>
          <a:xfrm>
            <a:off x="6009860" y="2607366"/>
            <a:ext cx="3810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D197915-15C7-DBE6-D305-48B974C2A3CA}"/>
              </a:ext>
            </a:extLst>
          </p:cNvPr>
          <p:cNvSpPr/>
          <p:nvPr/>
        </p:nvSpPr>
        <p:spPr>
          <a:xfrm>
            <a:off x="5095460" y="3064566"/>
            <a:ext cx="3810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4559564-C416-9390-086F-27E1B1B8A01B}"/>
              </a:ext>
            </a:extLst>
          </p:cNvPr>
          <p:cNvSpPr/>
          <p:nvPr/>
        </p:nvSpPr>
        <p:spPr>
          <a:xfrm>
            <a:off x="5781260" y="3597966"/>
            <a:ext cx="3810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7681421-245C-916D-618D-5292A5FF4254}"/>
              </a:ext>
            </a:extLst>
          </p:cNvPr>
          <p:cNvSpPr/>
          <p:nvPr/>
        </p:nvSpPr>
        <p:spPr>
          <a:xfrm>
            <a:off x="6009860" y="4207566"/>
            <a:ext cx="3810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E2B621E-4AF6-4A49-72F0-A29F2C02F3BF}"/>
              </a:ext>
            </a:extLst>
          </p:cNvPr>
          <p:cNvSpPr/>
          <p:nvPr/>
        </p:nvSpPr>
        <p:spPr>
          <a:xfrm>
            <a:off x="2961860" y="4588566"/>
            <a:ext cx="510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F35CDC7-F1E0-04DE-93B8-55DA25803982}"/>
              </a:ext>
            </a:extLst>
          </p:cNvPr>
          <p:cNvSpPr/>
          <p:nvPr/>
        </p:nvSpPr>
        <p:spPr>
          <a:xfrm>
            <a:off x="3114260" y="5045766"/>
            <a:ext cx="510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EFCB28D-D8C4-BEE9-D9DD-DA663FC6DB07}"/>
              </a:ext>
            </a:extLst>
          </p:cNvPr>
          <p:cNvSpPr/>
          <p:nvPr/>
        </p:nvSpPr>
        <p:spPr>
          <a:xfrm>
            <a:off x="3114260" y="5502966"/>
            <a:ext cx="510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26061" y="1261105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AA4BD8-9F60-848A-A205-08CC59137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796" y="1894661"/>
            <a:ext cx="6400800" cy="49339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EDABA6A-DF6E-2311-2114-A5B8F408E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17" y="2282549"/>
            <a:ext cx="9721780" cy="748982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BD10485-2020-6B2D-CF35-C0A2F43B241A}"/>
              </a:ext>
            </a:extLst>
          </p:cNvPr>
          <p:cNvCxnSpPr/>
          <p:nvPr/>
        </p:nvCxnSpPr>
        <p:spPr>
          <a:xfrm>
            <a:off x="5732585" y="2388056"/>
            <a:ext cx="0" cy="4012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11DE1C9D-6F5A-EBB6-F54C-F302F063D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629" y="3270595"/>
            <a:ext cx="3514725" cy="20859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4CE70F8-A52A-2508-99CA-40B5E127B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019" y="3213059"/>
            <a:ext cx="3448050" cy="21431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6F88AF3-7E8A-6D54-A3BD-3DBF75FA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052" y="121024"/>
            <a:ext cx="8305800" cy="667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D055338-5FBF-EDB1-D46E-D67152A6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78" y="261937"/>
            <a:ext cx="20574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4AA4DA4-01CD-3C34-C58E-8120164CB0BD}"/>
              </a:ext>
            </a:extLst>
          </p:cNvPr>
          <p:cNvSpPr/>
          <p:nvPr/>
        </p:nvSpPr>
        <p:spPr>
          <a:xfrm>
            <a:off x="5423452" y="1981200"/>
            <a:ext cx="510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109C8C1-9DEC-E103-60F7-29FDE05454C7}"/>
              </a:ext>
            </a:extLst>
          </p:cNvPr>
          <p:cNvSpPr/>
          <p:nvPr/>
        </p:nvSpPr>
        <p:spPr>
          <a:xfrm>
            <a:off x="3823252" y="2362200"/>
            <a:ext cx="510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9B9E1A5-282B-BBE4-6834-2B6EF3F31D00}"/>
              </a:ext>
            </a:extLst>
          </p:cNvPr>
          <p:cNvSpPr/>
          <p:nvPr/>
        </p:nvSpPr>
        <p:spPr>
          <a:xfrm>
            <a:off x="4204252" y="2743200"/>
            <a:ext cx="510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C3952A4-7272-A29D-8316-449F11295465}"/>
              </a:ext>
            </a:extLst>
          </p:cNvPr>
          <p:cNvSpPr/>
          <p:nvPr/>
        </p:nvSpPr>
        <p:spPr>
          <a:xfrm>
            <a:off x="3823252" y="3124200"/>
            <a:ext cx="510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739C6FC-67EB-D2B2-EBDE-BED1FCB968D7}"/>
              </a:ext>
            </a:extLst>
          </p:cNvPr>
          <p:cNvSpPr/>
          <p:nvPr/>
        </p:nvSpPr>
        <p:spPr>
          <a:xfrm>
            <a:off x="5499652" y="3886200"/>
            <a:ext cx="5105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FDC626A-0C21-E70B-5459-C88717B2E533}"/>
              </a:ext>
            </a:extLst>
          </p:cNvPr>
          <p:cNvSpPr/>
          <p:nvPr/>
        </p:nvSpPr>
        <p:spPr>
          <a:xfrm>
            <a:off x="3594652" y="4191000"/>
            <a:ext cx="533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43F3CF3-6712-B778-979C-6382B3E8E493}"/>
              </a:ext>
            </a:extLst>
          </p:cNvPr>
          <p:cNvSpPr/>
          <p:nvPr/>
        </p:nvSpPr>
        <p:spPr>
          <a:xfrm>
            <a:off x="3747052" y="4572000"/>
            <a:ext cx="533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C4D70FC-7BA0-57C7-CCA2-E8DD9C45E658}"/>
              </a:ext>
            </a:extLst>
          </p:cNvPr>
          <p:cNvSpPr/>
          <p:nvPr/>
        </p:nvSpPr>
        <p:spPr>
          <a:xfrm>
            <a:off x="3747052" y="4953000"/>
            <a:ext cx="533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B44D26B-DE85-8D60-6273-C3594AE96592}"/>
              </a:ext>
            </a:extLst>
          </p:cNvPr>
          <p:cNvSpPr/>
          <p:nvPr/>
        </p:nvSpPr>
        <p:spPr>
          <a:xfrm>
            <a:off x="5347252" y="5334000"/>
            <a:ext cx="533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15ED7AE-3653-515E-0AEE-6279C74C817E}"/>
              </a:ext>
            </a:extLst>
          </p:cNvPr>
          <p:cNvSpPr/>
          <p:nvPr/>
        </p:nvSpPr>
        <p:spPr>
          <a:xfrm>
            <a:off x="3975652" y="5638800"/>
            <a:ext cx="533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BF12CAB-A52C-3A91-18EB-1B57CE8D109A}"/>
              </a:ext>
            </a:extLst>
          </p:cNvPr>
          <p:cNvSpPr/>
          <p:nvPr/>
        </p:nvSpPr>
        <p:spPr>
          <a:xfrm>
            <a:off x="4128052" y="6019800"/>
            <a:ext cx="533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0D4A9EB-E8EE-F768-8870-15BE99663818}"/>
              </a:ext>
            </a:extLst>
          </p:cNvPr>
          <p:cNvSpPr/>
          <p:nvPr/>
        </p:nvSpPr>
        <p:spPr>
          <a:xfrm>
            <a:off x="3747052" y="6477000"/>
            <a:ext cx="533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37784" y="1249382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E908606-4608-A16A-2769-484E0B84C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313" y="1806738"/>
            <a:ext cx="6096006" cy="53702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A90A65C-111F-36EE-34BA-93DCAD40C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630" y="2343767"/>
            <a:ext cx="8358554" cy="534193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3E675614-A6AE-2EF4-2247-422D0A9F5514}"/>
              </a:ext>
            </a:extLst>
          </p:cNvPr>
          <p:cNvCxnSpPr/>
          <p:nvPr/>
        </p:nvCxnSpPr>
        <p:spPr>
          <a:xfrm>
            <a:off x="5896708" y="2493564"/>
            <a:ext cx="0" cy="4012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6CCDAFB8-946B-11C8-4B0D-6740AC57D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39" y="3980041"/>
            <a:ext cx="3634721" cy="75832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303824A-191E-6F9E-C382-63E060802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772" y="5836304"/>
            <a:ext cx="3646031" cy="75848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66DAD528-EA84-1076-A451-B4E82F404869}"/>
                  </a:ext>
                </a:extLst>
              </p:cNvPr>
              <p:cNvSpPr txBox="1"/>
              <p:nvPr/>
            </p:nvSpPr>
            <p:spPr>
              <a:xfrm>
                <a:off x="1061321" y="2835060"/>
                <a:ext cx="3802891" cy="2954655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ar-SA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SA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SA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SA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ar-SA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pPr algn="ctr" rtl="0"/>
                <a:endParaRPr lang="en-US" dirty="0"/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66DAD528-EA84-1076-A451-B4E82F404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21" y="2835060"/>
                <a:ext cx="3802891" cy="2954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9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جدول 6">
                <a:extLst>
                  <a:ext uri="{FF2B5EF4-FFF2-40B4-BE49-F238E27FC236}">
                    <a16:creationId xmlns:a16="http://schemas.microsoft.com/office/drawing/2014/main" id="{705ADB71-6134-8F97-9AF6-A098D17E2F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475695"/>
                  </p:ext>
                </p:extLst>
              </p:nvPr>
            </p:nvGraphicFramePr>
            <p:xfrm>
              <a:off x="779060" y="2447739"/>
              <a:ext cx="9713093" cy="3879989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4842553">
                      <a:extLst>
                        <a:ext uri="{9D8B030D-6E8A-4147-A177-3AD203B41FA5}">
                          <a16:colId xmlns:a16="http://schemas.microsoft.com/office/drawing/2014/main" val="2587805209"/>
                        </a:ext>
                      </a:extLst>
                    </a:gridCol>
                    <a:gridCol w="4870540">
                      <a:extLst>
                        <a:ext uri="{9D8B030D-6E8A-4147-A177-3AD203B41FA5}">
                          <a16:colId xmlns:a16="http://schemas.microsoft.com/office/drawing/2014/main" val="3332853876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خطوات إيجاد الأوساط الحسابية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ar-SA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794730"/>
                      </a:ext>
                    </a:extLst>
                  </a:tr>
                  <a:tr h="46657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الحالة الأولى: عندما يكون هناك وسط واحد مجهول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الحالة الثانية: عندما يكون هناك أكثر من وسط مجهول</a:t>
                          </a:r>
                        </a:p>
                        <a:p>
                          <a:pPr algn="ctr" rtl="1"/>
                          <a:endParaRPr lang="ar-SA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379721"/>
                      </a:ext>
                    </a:extLst>
                  </a:tr>
                  <a:tr h="832769">
                    <a:tc rowSpan="3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  <a:p>
                          <a:pPr rtl="1"/>
                          <a:endParaRPr lang="ar-SA" dirty="0"/>
                        </a:p>
                        <a:p>
                          <a:pPr rtl="1"/>
                          <a:r>
                            <a:rPr lang="ar-SA" dirty="0"/>
                            <a:t>                         </a:t>
                          </a:r>
                        </a:p>
                        <a:p>
                          <a:pPr rtl="1"/>
                          <a:endParaRPr lang="ar-SA" dirty="0"/>
                        </a:p>
                        <a:p>
                          <a:pPr rtl="1"/>
                          <a:r>
                            <a:rPr lang="ar-SA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الوسط الحسابي </a:t>
                          </a:r>
                          <a:r>
                            <a:rPr lang="ar-SA" dirty="0"/>
                            <a:t>= ـــــــــــــــــــــــــــــــــــــــــــــ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1-نوجد عدد الحدود</a:t>
                          </a:r>
                        </a:p>
                        <a:p>
                          <a:pPr algn="ctr" rtl="1"/>
                          <a:r>
                            <a:rPr lang="ar-SA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عدد الحدود= عدد الأوساط الحسابية + 2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1005043"/>
                      </a:ext>
                    </a:extLst>
                  </a:tr>
                  <a:tr h="1066020">
                    <a:tc v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2-نوجد أساس المتتابعة الحسابية باستخدام صيغة الحد النوني</a:t>
                          </a:r>
                        </a:p>
                        <a:p>
                          <a:pPr algn="ctr" rtl="1"/>
                          <a:r>
                            <a:rPr lang="en-US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SA" sz="2400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ar-SA" sz="2400" i="1" dirty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SA" sz="2400" i="1" dirty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ar-SA" sz="2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ar-SA" sz="2400" i="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ar-SA" sz="2400" i="1" dirty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SA" sz="2400" i="1" dirty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ar-SA" sz="2400" i="0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ar-SA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ar-SA" sz="2400" i="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SA" sz="2400" i="0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endParaRPr lang="ar-SA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132405"/>
                      </a:ext>
                    </a:extLst>
                  </a:tr>
                  <a:tr h="639733">
                    <a:tc v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3- نستعمل </a:t>
                          </a:r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</a:t>
                          </a:r>
                          <a:r>
                            <a:rPr lang="ar-SA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لإيجاد الأوساط الحسابية المجهولة</a:t>
                          </a:r>
                        </a:p>
                        <a:p>
                          <a:pPr rtl="1"/>
                          <a:endParaRPr lang="ar-SA" dirty="0"/>
                        </a:p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71031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جدول 6">
                <a:extLst>
                  <a:ext uri="{FF2B5EF4-FFF2-40B4-BE49-F238E27FC236}">
                    <a16:creationId xmlns:a16="http://schemas.microsoft.com/office/drawing/2014/main" id="{705ADB71-6134-8F97-9AF6-A098D17E2F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475695"/>
                  </p:ext>
                </p:extLst>
              </p:nvPr>
            </p:nvGraphicFramePr>
            <p:xfrm>
              <a:off x="779060" y="2447739"/>
              <a:ext cx="9713093" cy="3879989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4842553">
                      <a:extLst>
                        <a:ext uri="{9D8B030D-6E8A-4147-A177-3AD203B41FA5}">
                          <a16:colId xmlns:a16="http://schemas.microsoft.com/office/drawing/2014/main" val="2587805209"/>
                        </a:ext>
                      </a:extLst>
                    </a:gridCol>
                    <a:gridCol w="4870540">
                      <a:extLst>
                        <a:ext uri="{9D8B030D-6E8A-4147-A177-3AD203B41FA5}">
                          <a16:colId xmlns:a16="http://schemas.microsoft.com/office/drawing/2014/main" val="3332853876"/>
                        </a:ext>
                      </a:extLst>
                    </a:gridCol>
                  </a:tblGrid>
                  <a:tr h="396240">
                    <a:tc gridSpan="2"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خطوات إيجاد الأوساط الحسابية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ar-SA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794730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الحالة الأولى: عندما يكون هناك وسط واحد مجهول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الحالة الثانية: عندما يكون هناك أكثر من وسط مجهول</a:t>
                          </a:r>
                        </a:p>
                        <a:p>
                          <a:pPr algn="ctr" rtl="1"/>
                          <a:endParaRPr lang="ar-SA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379721"/>
                      </a:ext>
                    </a:extLst>
                  </a:tr>
                  <a:tr h="832769">
                    <a:tc rowSpan="3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  <a:p>
                          <a:pPr rtl="1"/>
                          <a:endParaRPr lang="ar-SA" dirty="0"/>
                        </a:p>
                        <a:p>
                          <a:pPr rtl="1"/>
                          <a:r>
                            <a:rPr lang="ar-SA" dirty="0"/>
                            <a:t>                         </a:t>
                          </a:r>
                        </a:p>
                        <a:p>
                          <a:pPr rtl="1"/>
                          <a:endParaRPr lang="ar-SA" dirty="0"/>
                        </a:p>
                        <a:p>
                          <a:pPr rtl="1"/>
                          <a:r>
                            <a:rPr lang="ar-SA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الوسط الحسابي </a:t>
                          </a:r>
                          <a:r>
                            <a:rPr lang="ar-SA" dirty="0"/>
                            <a:t>= ـــــــــــــــــــــــــــــــــــــــــــــ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1-نوجد عدد الحدود</a:t>
                          </a:r>
                        </a:p>
                        <a:p>
                          <a:pPr algn="ctr" rtl="1"/>
                          <a:r>
                            <a:rPr lang="ar-SA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عدد الحدود= عدد الأوساط الحسابية + 2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1005043"/>
                      </a:ext>
                    </a:extLst>
                  </a:tr>
                  <a:tr h="1066020">
                    <a:tc v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2"/>
                          <a:stretch>
                            <a:fillRect l="-99500" t="-180114" r="-250" b="-8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132405"/>
                      </a:ext>
                    </a:extLst>
                  </a:tr>
                  <a:tr h="914400">
                    <a:tc v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3- نستعمل </a:t>
                          </a:r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</a:t>
                          </a:r>
                          <a:r>
                            <a:rPr lang="ar-SA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لإيجاد الأوساط الحسابية المجهولة</a:t>
                          </a:r>
                        </a:p>
                        <a:p>
                          <a:pPr rtl="1"/>
                          <a:endParaRPr lang="ar-SA" dirty="0"/>
                        </a:p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71031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مربع نص 6">
            <a:extLst>
              <a:ext uri="{FF2B5EF4-FFF2-40B4-BE49-F238E27FC236}">
                <a16:creationId xmlns:a16="http://schemas.microsoft.com/office/drawing/2014/main" id="{A44D3CF7-F352-F4FC-8D24-98EF48888043}"/>
              </a:ext>
            </a:extLst>
          </p:cNvPr>
          <p:cNvSpPr txBox="1"/>
          <p:nvPr/>
        </p:nvSpPr>
        <p:spPr>
          <a:xfrm>
            <a:off x="2080846" y="1430215"/>
            <a:ext cx="6858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الأوساط الحسابية: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هي الحدود الواقعة بين حدين غير متتالين في متتابعة حسابية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A42C001-C914-6C71-306A-9517037B013F}"/>
              </a:ext>
            </a:extLst>
          </p:cNvPr>
          <p:cNvSpPr txBox="1"/>
          <p:nvPr/>
        </p:nvSpPr>
        <p:spPr>
          <a:xfrm>
            <a:off x="6781800" y="4387744"/>
            <a:ext cx="21570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مجموع الحدين</a:t>
            </a:r>
          </a:p>
          <a:p>
            <a:pPr algn="ctr"/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001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280E0B8-5E4F-D10B-516E-E99F6D15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6207" y="152400"/>
            <a:ext cx="8547174" cy="642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D2FDF0FF-3E7A-4E37-CED1-4B9AA6B30E1D}"/>
              </a:ext>
            </a:extLst>
          </p:cNvPr>
          <p:cNvSpPr/>
          <p:nvPr/>
        </p:nvSpPr>
        <p:spPr>
          <a:xfrm>
            <a:off x="1646581" y="1295400"/>
            <a:ext cx="8534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0A706FA-F699-AADB-38AB-6324106E4EC8}"/>
              </a:ext>
            </a:extLst>
          </p:cNvPr>
          <p:cNvSpPr/>
          <p:nvPr/>
        </p:nvSpPr>
        <p:spPr>
          <a:xfrm>
            <a:off x="3627781" y="2133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4307FDD-FB44-C5E2-D42E-5EA392198013}"/>
              </a:ext>
            </a:extLst>
          </p:cNvPr>
          <p:cNvSpPr/>
          <p:nvPr/>
        </p:nvSpPr>
        <p:spPr>
          <a:xfrm>
            <a:off x="3018181" y="25908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B35DF41-F270-064E-350A-0FAC84918B52}"/>
              </a:ext>
            </a:extLst>
          </p:cNvPr>
          <p:cNvSpPr/>
          <p:nvPr/>
        </p:nvSpPr>
        <p:spPr>
          <a:xfrm>
            <a:off x="3246781" y="31242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1F92CEB-FC1A-C690-7C36-CE364C4B26A8}"/>
              </a:ext>
            </a:extLst>
          </p:cNvPr>
          <p:cNvSpPr/>
          <p:nvPr/>
        </p:nvSpPr>
        <p:spPr>
          <a:xfrm>
            <a:off x="3399181" y="35814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3DFEFA9-BDAD-5BF0-7BAA-B58C68B7116B}"/>
              </a:ext>
            </a:extLst>
          </p:cNvPr>
          <p:cNvSpPr/>
          <p:nvPr/>
        </p:nvSpPr>
        <p:spPr>
          <a:xfrm>
            <a:off x="3627781" y="4038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5C1BF29-D05D-BBE1-DA79-5C4F9D066997}"/>
              </a:ext>
            </a:extLst>
          </p:cNvPr>
          <p:cNvSpPr/>
          <p:nvPr/>
        </p:nvSpPr>
        <p:spPr>
          <a:xfrm>
            <a:off x="3780181" y="45720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37ECABE-2C00-FCE2-2457-F09B464072CB}"/>
              </a:ext>
            </a:extLst>
          </p:cNvPr>
          <p:cNvSpPr/>
          <p:nvPr/>
        </p:nvSpPr>
        <p:spPr>
          <a:xfrm>
            <a:off x="3856381" y="5181600"/>
            <a:ext cx="990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F0023E0-163C-27FA-CEF6-9C2EE9BE0AF4}"/>
              </a:ext>
            </a:extLst>
          </p:cNvPr>
          <p:cNvSpPr/>
          <p:nvPr/>
        </p:nvSpPr>
        <p:spPr>
          <a:xfrm>
            <a:off x="4846981" y="5181600"/>
            <a:ext cx="990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E04FD87-ABB9-A3E3-7402-0741919BB615}"/>
              </a:ext>
            </a:extLst>
          </p:cNvPr>
          <p:cNvSpPr/>
          <p:nvPr/>
        </p:nvSpPr>
        <p:spPr>
          <a:xfrm>
            <a:off x="5837581" y="5181600"/>
            <a:ext cx="990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77B0D5D-D5C3-E7A2-019B-FAA401415EE6}"/>
              </a:ext>
            </a:extLst>
          </p:cNvPr>
          <p:cNvSpPr/>
          <p:nvPr/>
        </p:nvSpPr>
        <p:spPr>
          <a:xfrm>
            <a:off x="6828181" y="5181600"/>
            <a:ext cx="990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C16356D-B833-BF64-D21E-23C8BA44E2FE}"/>
              </a:ext>
            </a:extLst>
          </p:cNvPr>
          <p:cNvSpPr/>
          <p:nvPr/>
        </p:nvSpPr>
        <p:spPr>
          <a:xfrm>
            <a:off x="7818781" y="5105400"/>
            <a:ext cx="1143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415E3DC-A22A-BF2F-6C9B-ABACD35A1E73}"/>
              </a:ext>
            </a:extLst>
          </p:cNvPr>
          <p:cNvSpPr/>
          <p:nvPr/>
        </p:nvSpPr>
        <p:spPr>
          <a:xfrm>
            <a:off x="3551581" y="61722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A7A74C0E-766B-4373-FA42-3413A6FA7E6B}"/>
              </a:ext>
            </a:extLst>
          </p:cNvPr>
          <p:cNvSpPr/>
          <p:nvPr/>
        </p:nvSpPr>
        <p:spPr>
          <a:xfrm>
            <a:off x="4008781" y="762000"/>
            <a:ext cx="4572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D87AA80B-F989-CE06-907D-29BCA7808B4F}"/>
              </a:ext>
            </a:extLst>
          </p:cNvPr>
          <p:cNvSpPr/>
          <p:nvPr/>
        </p:nvSpPr>
        <p:spPr>
          <a:xfrm>
            <a:off x="6294781" y="762000"/>
            <a:ext cx="4572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EB436E27-4B1A-F072-20EA-BFA1FAC28952}"/>
              </a:ext>
            </a:extLst>
          </p:cNvPr>
          <p:cNvCxnSpPr>
            <a:stCxn id="16" idx="5"/>
          </p:cNvCxnSpPr>
          <p:nvPr/>
        </p:nvCxnSpPr>
        <p:spPr>
          <a:xfrm rot="16200000" flipH="1">
            <a:off x="4926846" y="689464"/>
            <a:ext cx="1983115" cy="30387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D812F5E3-93CD-4ACA-BEAF-11BC5C861C31}"/>
              </a:ext>
            </a:extLst>
          </p:cNvPr>
          <p:cNvCxnSpPr/>
          <p:nvPr/>
        </p:nvCxnSpPr>
        <p:spPr>
          <a:xfrm rot="16200000" flipH="1">
            <a:off x="5685181" y="2057400"/>
            <a:ext cx="1905001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390463E1-4119-C67E-3705-9373ADBA47C3}"/>
              </a:ext>
            </a:extLst>
          </p:cNvPr>
          <p:cNvSpPr/>
          <p:nvPr/>
        </p:nvSpPr>
        <p:spPr>
          <a:xfrm>
            <a:off x="6675781" y="1600200"/>
            <a:ext cx="762000" cy="5334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  <p:tag name="GUID" val="f38e8e46-5ab0-4328-9bd5-f86bc5a3d78c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149</Words>
  <Application>Microsoft Office PowerPoint</Application>
  <PresentationFormat>شاشة عريضة</PresentationFormat>
  <Paragraphs>43</Paragraphs>
  <Slides>22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نسق Office</vt:lpstr>
      <vt:lpstr>Equation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2167</cp:lastModifiedBy>
  <cp:revision>39</cp:revision>
  <dcterms:created xsi:type="dcterms:W3CDTF">2022-01-26T17:10:40Z</dcterms:created>
  <dcterms:modified xsi:type="dcterms:W3CDTF">2024-12-27T07:04:21Z</dcterms:modified>
</cp:coreProperties>
</file>