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5" r:id="rId4"/>
    <p:sldId id="256" r:id="rId5"/>
    <p:sldId id="259" r:id="rId6"/>
    <p:sldId id="260" r:id="rId7"/>
    <p:sldId id="261" r:id="rId8"/>
    <p:sldId id="262" r:id="rId9"/>
    <p:sldId id="263" r:id="rId10"/>
    <p:sldId id="264" r:id="rId11"/>
    <p:sldId id="266" r:id="rId12"/>
    <p:sldId id="267" r:id="rId13"/>
    <p:sldId id="268" r:id="rId14"/>
    <p:sldId id="269" r:id="rId15"/>
    <p:sldId id="271" r:id="rId16"/>
    <p:sldId id="270" r:id="rId17"/>
    <p:sldId id="272" r:id="rId18"/>
    <p:sldId id="273" r:id="rId19"/>
    <p:sldId id="276" r:id="rId20"/>
    <p:sldId id="278" r:id="rId21"/>
    <p:sldId id="277" r:id="rId22"/>
    <p:sldId id="275" r:id="rId23"/>
    <p:sldId id="274" r:id="rId24"/>
    <p:sldId id="282" r:id="rId25"/>
    <p:sldId id="280" r:id="rId26"/>
    <p:sldId id="279" r:id="rId27"/>
    <p:sldId id="281" r:id="rId28"/>
    <p:sldId id="283" r:id="rId29"/>
    <p:sldId id="284" r:id="rId30"/>
    <p:sldId id="286" r:id="rId31"/>
    <p:sldId id="287" r:id="rId32"/>
    <p:sldId id="288" r:id="rId33"/>
    <p:sldId id="289" r:id="rId34"/>
    <p:sldId id="285" r:id="rId3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55A11"/>
    <a:srgbClr val="93E1FB"/>
    <a:srgbClr val="29FF8A"/>
    <a:srgbClr val="B68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81A785-5E3B-4C00-89EE-94820298043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DCC6E803-46CA-4E72-ABFC-0276602D8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F66E432-1E24-443E-99FA-2F1A830ED169}"/>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5" name="عنصر نائب للتذييل 4">
            <a:extLst>
              <a:ext uri="{FF2B5EF4-FFF2-40B4-BE49-F238E27FC236}">
                <a16:creationId xmlns:a16="http://schemas.microsoft.com/office/drawing/2014/main" id="{77028005-BA83-4E16-8B99-814E2299235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33399A5-7FBC-4842-95EE-C71A32CA40E6}"/>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140101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FFCDC5-4DAC-4545-8B00-3CDC927B0F0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C069CD1-C619-4176-B9A6-4AFB500AB47F}"/>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A202002-F1DD-4BA8-98B0-7613CC7960F5}"/>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5" name="عنصر نائب للتذييل 4">
            <a:extLst>
              <a:ext uri="{FF2B5EF4-FFF2-40B4-BE49-F238E27FC236}">
                <a16:creationId xmlns:a16="http://schemas.microsoft.com/office/drawing/2014/main" id="{E4C8C7CD-06D7-49A2-A19F-29317CF0C4A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686F875-A8DF-43B9-B852-3A04E34CC8F5}"/>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27868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088E503-DF16-4F11-A47D-C63F53F3C13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BA00B4E-1555-4362-93B7-56EF9856108F}"/>
              </a:ext>
            </a:extLst>
          </p:cNvPr>
          <p:cNvSpPr>
            <a:spLocks noGrp="1"/>
          </p:cNvSpPr>
          <p:nvPr>
            <p:ph type="body" orient="vert" idx="1"/>
          </p:nvPr>
        </p:nvSpPr>
        <p:spPr>
          <a:xfrm>
            <a:off x="838200" y="365125"/>
            <a:ext cx="7734300"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A569034-0BA7-4AB4-A590-2907DC7F9352}"/>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5" name="عنصر نائب للتذييل 4">
            <a:extLst>
              <a:ext uri="{FF2B5EF4-FFF2-40B4-BE49-F238E27FC236}">
                <a16:creationId xmlns:a16="http://schemas.microsoft.com/office/drawing/2014/main" id="{96874E22-F977-41AA-8183-CD96226C28A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07D1B56-11BC-4137-B7EB-275FCFD98C94}"/>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355931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D74607-F050-4C2F-9573-7BF731AC186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A5AD521-2393-4758-A662-8797FD0A0A2E}"/>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DB66230-8E8E-4718-98A9-C52A9F5C6844}"/>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5" name="عنصر نائب للتذييل 4">
            <a:extLst>
              <a:ext uri="{FF2B5EF4-FFF2-40B4-BE49-F238E27FC236}">
                <a16:creationId xmlns:a16="http://schemas.microsoft.com/office/drawing/2014/main" id="{1CA534FD-587F-4C11-8915-D2455BAC2A6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7438208-8BA8-45F6-8713-E47575E68093}"/>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111904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BA5D77-1BA8-43FD-9A91-23A6CF0F462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7593930-1822-4AC7-A222-4E046DA812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0A204B2F-7DC5-4409-8DEA-B0F8A07A7E0E}"/>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5" name="عنصر نائب للتذييل 4">
            <a:extLst>
              <a:ext uri="{FF2B5EF4-FFF2-40B4-BE49-F238E27FC236}">
                <a16:creationId xmlns:a16="http://schemas.microsoft.com/office/drawing/2014/main" id="{44B38514-8B83-458B-8ABA-E0147EB6FD9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599660A-6BE1-49B8-8F9D-964B3EAA502A}"/>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366281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7F7659-5CC4-438D-934D-714DEAFBF79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6BBC5C9-3779-4FF8-972B-B43C0CF1E493}"/>
              </a:ext>
            </a:extLst>
          </p:cNvPr>
          <p:cNvSpPr>
            <a:spLocks noGrp="1"/>
          </p:cNvSpPr>
          <p:nvPr>
            <p:ph sz="half" idx="1"/>
          </p:nvPr>
        </p:nvSpPr>
        <p:spPr>
          <a:xfrm>
            <a:off x="838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12AE1A9-2448-437E-9790-DA8A7DA523DD}"/>
              </a:ext>
            </a:extLst>
          </p:cNvPr>
          <p:cNvSpPr>
            <a:spLocks noGrp="1"/>
          </p:cNvSpPr>
          <p:nvPr>
            <p:ph sz="half" idx="2"/>
          </p:nvPr>
        </p:nvSpPr>
        <p:spPr>
          <a:xfrm>
            <a:off x="6172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7C41D79-13B7-4ABC-AC34-C359FC80AE74}"/>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6" name="عنصر نائب للتذييل 5">
            <a:extLst>
              <a:ext uri="{FF2B5EF4-FFF2-40B4-BE49-F238E27FC236}">
                <a16:creationId xmlns:a16="http://schemas.microsoft.com/office/drawing/2014/main" id="{42B4AF4F-0FF1-4FF5-AB95-7F9FA2E1DC0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EBCA18C-A464-4649-8214-00A6D58773FF}"/>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276414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483402-91D1-4EB8-AEB0-956A5D10551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FCA6CC3-0912-4ED6-B456-0FFD7F503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68279331-F8A2-471D-94E8-264FEB4D8125}"/>
              </a:ext>
            </a:extLst>
          </p:cNvPr>
          <p:cNvSpPr>
            <a:spLocks noGrp="1"/>
          </p:cNvSpPr>
          <p:nvPr>
            <p:ph sz="half" idx="2"/>
          </p:nvPr>
        </p:nvSpPr>
        <p:spPr>
          <a:xfrm>
            <a:off x="839788"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D98FB49-DE97-4EF4-A1CF-CF0669850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019753AA-A92A-45BD-9A89-B460D9DE60FD}"/>
              </a:ext>
            </a:extLst>
          </p:cNvPr>
          <p:cNvSpPr>
            <a:spLocks noGrp="1"/>
          </p:cNvSpPr>
          <p:nvPr>
            <p:ph sz="quarter" idx="4"/>
          </p:nvPr>
        </p:nvSpPr>
        <p:spPr>
          <a:xfrm>
            <a:off x="6172200"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BF2E3F7-D4E5-4064-9A2D-99F89845952C}"/>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8" name="عنصر نائب للتذييل 7">
            <a:extLst>
              <a:ext uri="{FF2B5EF4-FFF2-40B4-BE49-F238E27FC236}">
                <a16:creationId xmlns:a16="http://schemas.microsoft.com/office/drawing/2014/main" id="{8F0D25E2-06C9-4288-B74D-9EDCD5A4E7D2}"/>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EE613AA0-EEB2-4FA8-A444-15C720317503}"/>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304806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412B35-32CF-4179-86F1-6D8F09BA7A5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E2CEE8C0-0078-4FAB-96E4-11297A63DBCE}"/>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4" name="عنصر نائب للتذييل 3">
            <a:extLst>
              <a:ext uri="{FF2B5EF4-FFF2-40B4-BE49-F238E27FC236}">
                <a16:creationId xmlns:a16="http://schemas.microsoft.com/office/drawing/2014/main" id="{3F5C9A86-70F6-410F-8093-B45C34798A90}"/>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F5200F28-DA87-4782-8339-6E8AAC1787B3}"/>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19475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6DA4396-FE6B-4860-A22D-3C7491679185}"/>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3" name="عنصر نائب للتذييل 2">
            <a:extLst>
              <a:ext uri="{FF2B5EF4-FFF2-40B4-BE49-F238E27FC236}">
                <a16:creationId xmlns:a16="http://schemas.microsoft.com/office/drawing/2014/main" id="{D5F3CFA8-F553-4AA0-B335-4787F1A958DA}"/>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752FB84B-599F-4F43-AC7D-038EE8C1FD8A}"/>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295624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17B1E9-6B6E-4EE4-B9E7-230087D2D04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5069F23-AC40-4C5B-865F-CEC58B7C3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D9FB6958-14E1-429C-A448-7926C9010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462677BF-841A-426A-8F3B-76365A671429}"/>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6" name="عنصر نائب للتذييل 5">
            <a:extLst>
              <a:ext uri="{FF2B5EF4-FFF2-40B4-BE49-F238E27FC236}">
                <a16:creationId xmlns:a16="http://schemas.microsoft.com/office/drawing/2014/main" id="{4E83F3C4-6F2A-4F04-8BD4-190DA9166DC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E602662-364F-414A-BD27-A878DCD295A3}"/>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371861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279157-84EB-454E-B000-3C86E1C610B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89970196-FBA8-4F18-8936-B37EEFCBB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00628A46-7F1A-4410-8656-99E4C3608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139EA1ED-F487-453B-BB87-D6E4FFBC2C93}"/>
              </a:ext>
            </a:extLst>
          </p:cNvPr>
          <p:cNvSpPr>
            <a:spLocks noGrp="1"/>
          </p:cNvSpPr>
          <p:nvPr>
            <p:ph type="dt" sz="half" idx="10"/>
          </p:nvPr>
        </p:nvSpPr>
        <p:spPr/>
        <p:txBody>
          <a:bodyPr/>
          <a:lstStyle/>
          <a:p>
            <a:fld id="{66E5A2A1-482D-4E08-981A-1977337D37EA}" type="datetimeFigureOut">
              <a:rPr lang="ar-SA" smtClean="0"/>
              <a:t>05/06/40</a:t>
            </a:fld>
            <a:endParaRPr lang="ar-SA"/>
          </a:p>
        </p:txBody>
      </p:sp>
      <p:sp>
        <p:nvSpPr>
          <p:cNvPr id="6" name="عنصر نائب للتذييل 5">
            <a:extLst>
              <a:ext uri="{FF2B5EF4-FFF2-40B4-BE49-F238E27FC236}">
                <a16:creationId xmlns:a16="http://schemas.microsoft.com/office/drawing/2014/main" id="{D12AE028-38AB-40FB-A96B-459EE2598DC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0880C18-E22E-4E1C-84D8-FD5CC4263DF0}"/>
              </a:ext>
            </a:extLst>
          </p:cNvPr>
          <p:cNvSpPr>
            <a:spLocks noGrp="1"/>
          </p:cNvSpPr>
          <p:nvPr>
            <p:ph type="sldNum" sz="quarter" idx="12"/>
          </p:nvPr>
        </p:nvSpPr>
        <p:spPr/>
        <p:txBody>
          <a:bodyPr/>
          <a:lstStyle/>
          <a:p>
            <a:fld id="{73B04D35-E8FB-4034-B78D-278DFD60A6E7}" type="slidenum">
              <a:rPr lang="ar-SA" smtClean="0"/>
              <a:t>‹#›</a:t>
            </a:fld>
            <a:endParaRPr lang="ar-SA"/>
          </a:p>
        </p:txBody>
      </p:sp>
    </p:spTree>
    <p:extLst>
      <p:ext uri="{BB962C8B-B14F-4D97-AF65-F5344CB8AC3E}">
        <p14:creationId xmlns:p14="http://schemas.microsoft.com/office/powerpoint/2010/main" val="160820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FBF4929-4AA5-4CD4-A131-77DFABE891B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D58B906-10EC-4248-A312-886DEBDFD47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BF52107-2D03-43D0-B001-3C5487C0ECA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6E5A2A1-482D-4E08-981A-1977337D37EA}" type="datetimeFigureOut">
              <a:rPr lang="ar-SA" smtClean="0"/>
              <a:t>05/06/40</a:t>
            </a:fld>
            <a:endParaRPr lang="ar-SA"/>
          </a:p>
        </p:txBody>
      </p:sp>
      <p:sp>
        <p:nvSpPr>
          <p:cNvPr id="5" name="عنصر نائب للتذييل 4">
            <a:extLst>
              <a:ext uri="{FF2B5EF4-FFF2-40B4-BE49-F238E27FC236}">
                <a16:creationId xmlns:a16="http://schemas.microsoft.com/office/drawing/2014/main" id="{6D462522-F05B-4B11-A364-37F8D40CD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C8C0EE22-F0EA-41C2-B984-66370AF7920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B04D35-E8FB-4034-B78D-278DFD60A6E7}" type="slidenum">
              <a:rPr lang="ar-SA" smtClean="0"/>
              <a:t>‹#›</a:t>
            </a:fld>
            <a:endParaRPr lang="ar-SA"/>
          </a:p>
        </p:txBody>
      </p:sp>
    </p:spTree>
    <p:extLst>
      <p:ext uri="{BB962C8B-B14F-4D97-AF65-F5344CB8AC3E}">
        <p14:creationId xmlns:p14="http://schemas.microsoft.com/office/powerpoint/2010/main" val="293831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البسملة متحركة">
            <a:extLst>
              <a:ext uri="{FF2B5EF4-FFF2-40B4-BE49-F238E27FC236}">
                <a16:creationId xmlns:a16="http://schemas.microsoft.com/office/drawing/2014/main" id="{C44B682F-6F39-4C9E-9BC9-0DAD293AE6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6609" y="379828"/>
            <a:ext cx="11690253" cy="611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7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1DA1216-1656-4BE5-8D28-F35A419498A2}"/>
              </a:ext>
            </a:extLst>
          </p:cNvPr>
          <p:cNvSpPr/>
          <p:nvPr/>
        </p:nvSpPr>
        <p:spPr>
          <a:xfrm>
            <a:off x="718253" y="249488"/>
            <a:ext cx="11029072" cy="1754326"/>
          </a:xfrm>
          <a:prstGeom prst="rect">
            <a:avLst/>
          </a:prstGeom>
          <a:solidFill>
            <a:schemeClr val="accent4">
              <a:lumMod val="20000"/>
              <a:lumOff val="80000"/>
            </a:schemeClr>
          </a:solidFill>
          <a:ln w="38100">
            <a:solidFill>
              <a:schemeClr val="accent2">
                <a:lumMod val="75000"/>
              </a:schemeClr>
            </a:solidFill>
          </a:ln>
        </p:spPr>
        <p:txBody>
          <a:bodyPr wrap="square" lIns="91440" tIns="45720" rIns="91440" bIns="45720">
            <a:spAutoFit/>
          </a:bodyPr>
          <a:lstStyle/>
          <a:p>
            <a:pPr algn="ctr"/>
            <a:r>
              <a:rPr lang="ar-SA" sz="5400" b="0" cap="none" spc="0" dirty="0">
                <a:ln w="0"/>
                <a:solidFill>
                  <a:srgbClr val="C00000"/>
                </a:solidFill>
                <a:effectLst>
                  <a:outerShdw blurRad="38100" dist="19050" dir="2700000" algn="tl" rotWithShape="0">
                    <a:schemeClr val="dk1">
                      <a:alpha val="40000"/>
                    </a:schemeClr>
                  </a:outerShdw>
                </a:effectLst>
              </a:rPr>
              <a:t>وهب الله عز وجل للجسم منذ </a:t>
            </a:r>
            <a:r>
              <a:rPr lang="ar-SA" sz="5400" dirty="0">
                <a:ln w="0"/>
                <a:solidFill>
                  <a:srgbClr val="C00000"/>
                </a:solidFill>
                <a:effectLst>
                  <a:outerShdw blurRad="38100" dist="19050" dir="2700000" algn="tl" rotWithShape="0">
                    <a:schemeClr val="dk1">
                      <a:alpha val="40000"/>
                    </a:schemeClr>
                  </a:outerShdw>
                </a:effectLst>
              </a:rPr>
              <a:t>الولادة </a:t>
            </a:r>
            <a:r>
              <a:rPr lang="ar-SA" sz="5400" b="0" cap="none" spc="0" dirty="0">
                <a:ln w="0"/>
                <a:solidFill>
                  <a:srgbClr val="C00000"/>
                </a:solidFill>
                <a:effectLst>
                  <a:outerShdw blurRad="38100" dist="19050" dir="2700000" algn="tl" rotWithShape="0">
                    <a:schemeClr val="dk1">
                      <a:alpha val="40000"/>
                    </a:schemeClr>
                  </a:outerShdw>
                </a:effectLst>
              </a:rPr>
              <a:t>القدرة ليكون عنده عددا من الدفاعات يسمى جهاز المناعة</a:t>
            </a:r>
          </a:p>
        </p:txBody>
      </p:sp>
      <p:sp>
        <p:nvSpPr>
          <p:cNvPr id="4" name="مستطيل 3">
            <a:extLst>
              <a:ext uri="{FF2B5EF4-FFF2-40B4-BE49-F238E27FC236}">
                <a16:creationId xmlns:a16="http://schemas.microsoft.com/office/drawing/2014/main" id="{E8D5CE56-CACF-48DD-9B99-82C4D0A1B4CE}"/>
              </a:ext>
            </a:extLst>
          </p:cNvPr>
          <p:cNvSpPr/>
          <p:nvPr/>
        </p:nvSpPr>
        <p:spPr>
          <a:xfrm>
            <a:off x="7343336" y="3443287"/>
            <a:ext cx="4278185" cy="1754326"/>
          </a:xfrm>
          <a:prstGeom prst="rect">
            <a:avLst/>
          </a:prstGeom>
          <a:solidFill>
            <a:schemeClr val="accent5">
              <a:lumMod val="20000"/>
              <a:lumOff val="80000"/>
            </a:schemeClr>
          </a:solidFill>
          <a:ln w="38100">
            <a:solidFill>
              <a:srgbClr val="0070C0"/>
            </a:solidFill>
          </a:ln>
        </p:spPr>
        <p:txBody>
          <a:bodyPr wrap="square" lIns="91440" tIns="45720" rIns="91440" bIns="45720">
            <a:spAutoFit/>
          </a:bodyPr>
          <a:lstStyle/>
          <a:p>
            <a:pPr algn="ctr"/>
            <a:r>
              <a:rPr lang="ar-SA" sz="5400" b="0" cap="none" spc="0" dirty="0">
                <a:ln w="0"/>
                <a:solidFill>
                  <a:srgbClr val="0070C0"/>
                </a:solidFill>
                <a:effectLst>
                  <a:outerShdw blurRad="38100" dist="19050" dir="2700000" algn="tl" rotWithShape="0">
                    <a:schemeClr val="dk1">
                      <a:alpha val="40000"/>
                    </a:schemeClr>
                  </a:outerShdw>
                </a:effectLst>
              </a:rPr>
              <a:t>المناعة العامة (غير متخصصة)</a:t>
            </a:r>
          </a:p>
        </p:txBody>
      </p:sp>
      <p:sp>
        <p:nvSpPr>
          <p:cNvPr id="5" name="مستطيل 4">
            <a:extLst>
              <a:ext uri="{FF2B5EF4-FFF2-40B4-BE49-F238E27FC236}">
                <a16:creationId xmlns:a16="http://schemas.microsoft.com/office/drawing/2014/main" id="{16439BE6-4795-434C-B867-607FF7FEEFCA}"/>
              </a:ext>
            </a:extLst>
          </p:cNvPr>
          <p:cNvSpPr/>
          <p:nvPr/>
        </p:nvSpPr>
        <p:spPr>
          <a:xfrm>
            <a:off x="604904" y="3429221"/>
            <a:ext cx="4278185" cy="1754326"/>
          </a:xfrm>
          <a:prstGeom prst="rect">
            <a:avLst/>
          </a:prstGeom>
          <a:solidFill>
            <a:schemeClr val="accent5">
              <a:lumMod val="20000"/>
              <a:lumOff val="80000"/>
            </a:schemeClr>
          </a:solidFill>
          <a:ln w="38100">
            <a:solidFill>
              <a:srgbClr val="0070C0"/>
            </a:solidFill>
          </a:ln>
        </p:spPr>
        <p:txBody>
          <a:bodyPr wrap="square" lIns="91440" tIns="45720" rIns="91440" bIns="45720">
            <a:spAutoFit/>
          </a:bodyPr>
          <a:lstStyle/>
          <a:p>
            <a:pPr algn="ctr"/>
            <a:r>
              <a:rPr lang="ar-SA" sz="5400" b="0" cap="none" spc="0" dirty="0">
                <a:ln w="0"/>
                <a:solidFill>
                  <a:srgbClr val="0070C0"/>
                </a:solidFill>
                <a:effectLst>
                  <a:outerShdw blurRad="38100" dist="19050" dir="2700000" algn="tl" rotWithShape="0">
                    <a:schemeClr val="dk1">
                      <a:alpha val="40000"/>
                    </a:schemeClr>
                  </a:outerShdw>
                </a:effectLst>
              </a:rPr>
              <a:t>المناعة النوعية (متخصصة)</a:t>
            </a:r>
          </a:p>
        </p:txBody>
      </p:sp>
      <p:sp>
        <p:nvSpPr>
          <p:cNvPr id="6" name="قوس كبير أيسر 5">
            <a:extLst>
              <a:ext uri="{FF2B5EF4-FFF2-40B4-BE49-F238E27FC236}">
                <a16:creationId xmlns:a16="http://schemas.microsoft.com/office/drawing/2014/main" id="{829472E4-B253-4478-A811-148C059AEE5F}"/>
              </a:ext>
            </a:extLst>
          </p:cNvPr>
          <p:cNvSpPr/>
          <p:nvPr/>
        </p:nvSpPr>
        <p:spPr>
          <a:xfrm rot="16200000" flipH="1" flipV="1">
            <a:off x="5655564" y="-1203237"/>
            <a:ext cx="1154451" cy="8060791"/>
          </a:xfrm>
          <a:prstGeom prst="leftBrace">
            <a:avLst/>
          </a:prstGeom>
          <a:ln w="38100">
            <a:solidFill>
              <a:srgbClr val="C55A1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7" name="مستطيل 6">
            <a:extLst>
              <a:ext uri="{FF2B5EF4-FFF2-40B4-BE49-F238E27FC236}">
                <a16:creationId xmlns:a16="http://schemas.microsoft.com/office/drawing/2014/main" id="{47B37E27-3C42-45FA-B85A-C290B79E6F84}"/>
              </a:ext>
            </a:extLst>
          </p:cNvPr>
          <p:cNvSpPr/>
          <p:nvPr/>
        </p:nvSpPr>
        <p:spPr>
          <a:xfrm>
            <a:off x="4883089" y="2057717"/>
            <a:ext cx="2850460" cy="769441"/>
          </a:xfrm>
          <a:prstGeom prst="rect">
            <a:avLst/>
          </a:prstGeom>
        </p:spPr>
        <p:txBody>
          <a:bodyPr wrap="none">
            <a:spAutoFit/>
          </a:bodyPr>
          <a:lstStyle/>
          <a:p>
            <a:pPr algn="ctr"/>
            <a:r>
              <a:rPr lang="ar-SA" sz="4400" dirty="0">
                <a:ln w="0"/>
                <a:solidFill>
                  <a:srgbClr val="C00000"/>
                </a:solidFill>
                <a:effectLst>
                  <a:outerShdw blurRad="38100" dist="19050" dir="2700000" algn="tl" rotWithShape="0">
                    <a:schemeClr val="dk1">
                      <a:alpha val="40000"/>
                    </a:schemeClr>
                  </a:outerShdw>
                </a:effectLst>
              </a:rPr>
              <a:t>وينقسم   إلى   </a:t>
            </a:r>
          </a:p>
        </p:txBody>
      </p:sp>
    </p:spTree>
    <p:extLst>
      <p:ext uri="{BB962C8B-B14F-4D97-AF65-F5344CB8AC3E}">
        <p14:creationId xmlns:p14="http://schemas.microsoft.com/office/powerpoint/2010/main" val="68290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310C4E1-F346-4943-9087-E2DD083EC593}"/>
              </a:ext>
            </a:extLst>
          </p:cNvPr>
          <p:cNvSpPr/>
          <p:nvPr/>
        </p:nvSpPr>
        <p:spPr>
          <a:xfrm>
            <a:off x="154745" y="179583"/>
            <a:ext cx="11818467" cy="2308324"/>
          </a:xfrm>
          <a:prstGeom prst="rect">
            <a:avLst/>
          </a:prstGeom>
          <a:noFill/>
          <a:ln w="38100">
            <a:solidFill>
              <a:srgbClr val="FF0000"/>
            </a:solidFill>
          </a:ln>
        </p:spPr>
        <p:txBody>
          <a:bodyPr wrap="square" lIns="91440" tIns="45720" rIns="91440" bIns="45720">
            <a:spAutoFit/>
          </a:bodyPr>
          <a:lstStyle/>
          <a:p>
            <a:r>
              <a:rPr lang="ar-SA" sz="4800" b="0" cap="none" spc="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سئلت معلمة الاحياء يوما طالباتها عن أهمية المناعة العامة الغير متخصصة فجاءتها مجموعة من الإجابات </a:t>
            </a:r>
          </a:p>
          <a:p>
            <a:r>
              <a:rPr lang="ar-SA" sz="480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اختاري من بينهن الإجابة التي ترينها صحيحة  </a:t>
            </a:r>
            <a:r>
              <a:rPr lang="ar-SA" sz="4800" b="0" cap="none" spc="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ar-SA" sz="48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3" name="مستطيل 2">
            <a:extLst>
              <a:ext uri="{FF2B5EF4-FFF2-40B4-BE49-F238E27FC236}">
                <a16:creationId xmlns:a16="http://schemas.microsoft.com/office/drawing/2014/main" id="{9E37814F-F270-4F67-B502-1D0F0FA8A884}"/>
              </a:ext>
            </a:extLst>
          </p:cNvPr>
          <p:cNvSpPr/>
          <p:nvPr/>
        </p:nvSpPr>
        <p:spPr>
          <a:xfrm>
            <a:off x="9242474" y="2729132"/>
            <a:ext cx="2758873" cy="2800767"/>
          </a:xfrm>
          <a:prstGeom prst="rect">
            <a:avLst/>
          </a:prstGeom>
          <a:solidFill>
            <a:schemeClr val="accent6">
              <a:lumMod val="20000"/>
              <a:lumOff val="80000"/>
            </a:schemeClr>
          </a:solid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تساعد على منع المرض من الدخول للجسم </a:t>
            </a:r>
          </a:p>
        </p:txBody>
      </p:sp>
      <p:pic>
        <p:nvPicPr>
          <p:cNvPr id="9" name="صورة 8">
            <a:extLst>
              <a:ext uri="{FF2B5EF4-FFF2-40B4-BE49-F238E27FC236}">
                <a16:creationId xmlns:a16="http://schemas.microsoft.com/office/drawing/2014/main" id="{DBE51007-D68E-4119-9EB1-11A3FB47064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32" b="98936" l="9455" r="97455">
                        <a14:foregroundMark x1="58545" y1="8777" x2="58545" y2="8777"/>
                        <a14:foregroundMark x1="67636" y1="5053" x2="67636" y2="5053"/>
                        <a14:foregroundMark x1="72364" y1="532" x2="72364" y2="532"/>
                        <a14:foregroundMark x1="88364" y1="7181" x2="88364" y2="7181"/>
                        <a14:foregroundMark x1="93818" y1="17819" x2="93818" y2="17819"/>
                        <a14:foregroundMark x1="97455" y1="42287" x2="97455" y2="42287"/>
                        <a14:foregroundMark x1="83636" y1="45745" x2="83636" y2="45745"/>
                        <a14:foregroundMark x1="85091" y1="45745" x2="85091" y2="45745"/>
                        <a14:foregroundMark x1="85818" y1="47074" x2="85818" y2="47074"/>
                        <a14:foregroundMark x1="78182" y1="32713" x2="78182" y2="32713"/>
                        <a14:foregroundMark x1="78182" y1="32713" x2="78182" y2="32713"/>
                        <a14:foregroundMark x1="76727" y1="32713" x2="76727" y2="32713"/>
                        <a14:foregroundMark x1="63636" y1="32447" x2="63636" y2="32447"/>
                        <a14:foregroundMark x1="66545" y1="31649" x2="66545" y2="31649"/>
                        <a14:foregroundMark x1="39636" y1="39096" x2="39636" y2="39096"/>
                        <a14:foregroundMark x1="39636" y1="37234" x2="39636" y2="37234"/>
                        <a14:foregroundMark x1="39636" y1="39894" x2="39636" y2="39894"/>
                        <a14:foregroundMark x1="68727" y1="62766" x2="68727" y2="62766"/>
                        <a14:foregroundMark x1="79273" y1="94149" x2="79273" y2="94149"/>
                        <a14:foregroundMark x1="80000" y1="98404" x2="80000" y2="98404"/>
                        <a14:foregroundMark x1="63636" y1="96809" x2="63636" y2="96809"/>
                        <a14:foregroundMark x1="54182" y1="98936" x2="54182" y2="98936"/>
                      </a14:backgroundRemoval>
                    </a14:imgEffect>
                  </a14:imgLayer>
                </a14:imgProps>
              </a:ext>
            </a:extLst>
          </a:blip>
          <a:srcRect l="23924" t="-965"/>
          <a:stretch/>
        </p:blipFill>
        <p:spPr>
          <a:xfrm flipH="1">
            <a:off x="506437" y="897671"/>
            <a:ext cx="2311790" cy="1831461"/>
          </a:xfrm>
          <a:prstGeom prst="rect">
            <a:avLst/>
          </a:prstGeom>
        </p:spPr>
      </p:pic>
      <p:sp>
        <p:nvSpPr>
          <p:cNvPr id="10" name="مستطيل 9">
            <a:extLst>
              <a:ext uri="{FF2B5EF4-FFF2-40B4-BE49-F238E27FC236}">
                <a16:creationId xmlns:a16="http://schemas.microsoft.com/office/drawing/2014/main" id="{CABC718B-EF41-4B00-A6B3-C30C943D3091}"/>
              </a:ext>
            </a:extLst>
          </p:cNvPr>
          <p:cNvSpPr/>
          <p:nvPr/>
        </p:nvSpPr>
        <p:spPr>
          <a:xfrm>
            <a:off x="6219963" y="2729130"/>
            <a:ext cx="2758873" cy="2800767"/>
          </a:xfrm>
          <a:prstGeom prst="rect">
            <a:avLst/>
          </a:prstGeom>
          <a:no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تساعد على القضاء على البكتيريا والفيروسات </a:t>
            </a:r>
          </a:p>
        </p:txBody>
      </p:sp>
      <p:sp>
        <p:nvSpPr>
          <p:cNvPr id="11" name="مستطيل 10">
            <a:extLst>
              <a:ext uri="{FF2B5EF4-FFF2-40B4-BE49-F238E27FC236}">
                <a16:creationId xmlns:a16="http://schemas.microsoft.com/office/drawing/2014/main" id="{FE1B00CC-F27A-4FBC-B2D2-B382A512421D}"/>
              </a:ext>
            </a:extLst>
          </p:cNvPr>
          <p:cNvSpPr/>
          <p:nvPr/>
        </p:nvSpPr>
        <p:spPr>
          <a:xfrm>
            <a:off x="3197453" y="2729130"/>
            <a:ext cx="2758873" cy="2800767"/>
          </a:xfrm>
          <a:prstGeom prst="rect">
            <a:avLst/>
          </a:prstGeom>
          <a:no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تساعد على طرد مسببات المرض خارج الجسم  </a:t>
            </a:r>
          </a:p>
        </p:txBody>
      </p:sp>
      <p:pic>
        <p:nvPicPr>
          <p:cNvPr id="18" name="صورة 17">
            <a:extLst>
              <a:ext uri="{FF2B5EF4-FFF2-40B4-BE49-F238E27FC236}">
                <a16:creationId xmlns:a16="http://schemas.microsoft.com/office/drawing/2014/main" id="{A32E5DF3-EF2C-47F2-80E4-1AF9734823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7041" b="95204" l="48500" r="71600">
                        <a14:foregroundMark x1="59600" y1="57041" x2="59600" y2="57041"/>
                        <a14:foregroundMark x1="70400" y1="72041" x2="70400" y2="72041"/>
                        <a14:foregroundMark x1="71600" y1="72245" x2="71600" y2="72245"/>
                        <a14:foregroundMark x1="57000" y1="95000" x2="57000" y2="95000"/>
                        <a14:foregroundMark x1="58800" y1="93571" x2="58800" y2="93571"/>
                        <a14:foregroundMark x1="59400" y1="91122" x2="59400" y2="91122"/>
                      </a14:backgroundRemoval>
                    </a14:imgEffect>
                  </a14:imgLayer>
                </a14:imgProps>
              </a:ext>
            </a:extLst>
          </a:blip>
          <a:srcRect l="45913" t="54154" r="27351"/>
          <a:stretch/>
        </p:blipFill>
        <p:spPr>
          <a:xfrm>
            <a:off x="5525112" y="4792688"/>
            <a:ext cx="1277157" cy="2146200"/>
          </a:xfrm>
          <a:prstGeom prst="rect">
            <a:avLst/>
          </a:prstGeom>
        </p:spPr>
      </p:pic>
      <p:sp>
        <p:nvSpPr>
          <p:cNvPr id="20" name="مستطيل 19">
            <a:extLst>
              <a:ext uri="{FF2B5EF4-FFF2-40B4-BE49-F238E27FC236}">
                <a16:creationId xmlns:a16="http://schemas.microsoft.com/office/drawing/2014/main" id="{6A5E97FB-AB77-4F67-A326-646EDF4B92FF}"/>
              </a:ext>
            </a:extLst>
          </p:cNvPr>
          <p:cNvSpPr/>
          <p:nvPr/>
        </p:nvSpPr>
        <p:spPr>
          <a:xfrm>
            <a:off x="9242473" y="2729129"/>
            <a:ext cx="2758873" cy="2800767"/>
          </a:xfrm>
          <a:prstGeom prst="rect">
            <a:avLst/>
          </a:prstGeom>
          <a:solidFill>
            <a:schemeClr val="bg1"/>
          </a:solid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تساعد على منع المرض من الدخول للجسم </a:t>
            </a:r>
          </a:p>
        </p:txBody>
      </p:sp>
      <p:pic>
        <p:nvPicPr>
          <p:cNvPr id="19" name="صورة 18">
            <a:extLst>
              <a:ext uri="{FF2B5EF4-FFF2-40B4-BE49-F238E27FC236}">
                <a16:creationId xmlns:a16="http://schemas.microsoft.com/office/drawing/2014/main" id="{201B400C-1CE0-4E28-B126-4DD07E8EDDDC}"/>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000" b="45102" l="27000" r="45700">
                        <a14:foregroundMark x1="36900" y1="5102" x2="36900" y2="5102"/>
                        <a14:foregroundMark x1="27000" y1="30204" x2="27000" y2="30204"/>
                        <a14:foregroundMark x1="45700" y1="30612" x2="45700" y2="30612"/>
                        <a14:foregroundMark x1="38900" y1="42653" x2="38900" y2="42653"/>
                        <a14:foregroundMark x1="34300" y1="42449" x2="34300" y2="42449"/>
                        <a14:foregroundMark x1="30400" y1="23980" x2="30400" y2="23980"/>
                        <a14:foregroundMark x1="30400" y1="22347" x2="30400" y2="22347"/>
                        <a14:foregroundMark x1="32600" y1="22347" x2="32600" y2="22347"/>
                        <a14:foregroundMark x1="38900" y1="13163" x2="38900" y2="13163"/>
                        <a14:foregroundMark x1="39900" y1="45102" x2="39900" y2="45102"/>
                        <a14:foregroundMark x1="34100" y1="43878" x2="34100" y2="43878"/>
                        <a14:foregroundMark x1="43700" y1="22347" x2="43700" y2="22347"/>
                        <a14:foregroundMark x1="43300" y1="22347" x2="43300" y2="22347"/>
                        <a14:foregroundMark x1="33200" y1="13776" x2="33200" y2="13776"/>
                        <a14:foregroundMark x1="34700" y1="13571" x2="34700" y2="13571"/>
                        <a14:foregroundMark x1="33900" y1="13571" x2="33900" y2="13571"/>
                        <a14:foregroundMark x1="29800" y1="23776" x2="29800" y2="23776"/>
                      </a14:backgroundRemoval>
                    </a14:imgEffect>
                  </a14:imgLayer>
                </a14:imgProps>
              </a:ext>
            </a:extLst>
          </a:blip>
          <a:srcRect l="24810" t="2619" r="51995" b="53230"/>
          <a:stretch/>
        </p:blipFill>
        <p:spPr>
          <a:xfrm>
            <a:off x="8848578" y="4687322"/>
            <a:ext cx="1205098" cy="2143125"/>
          </a:xfrm>
          <a:prstGeom prst="rect">
            <a:avLst/>
          </a:prstGeom>
        </p:spPr>
      </p:pic>
      <p:sp>
        <p:nvSpPr>
          <p:cNvPr id="21" name="مستطيل 20">
            <a:extLst>
              <a:ext uri="{FF2B5EF4-FFF2-40B4-BE49-F238E27FC236}">
                <a16:creationId xmlns:a16="http://schemas.microsoft.com/office/drawing/2014/main" id="{BA61A5F4-39F0-4079-97F7-90B976AE76DD}"/>
              </a:ext>
            </a:extLst>
          </p:cNvPr>
          <p:cNvSpPr/>
          <p:nvPr/>
        </p:nvSpPr>
        <p:spPr>
          <a:xfrm>
            <a:off x="174943" y="2729130"/>
            <a:ext cx="2758873" cy="2800767"/>
          </a:xfrm>
          <a:prstGeom prst="rect">
            <a:avLst/>
          </a:prstGeom>
          <a:solidFill>
            <a:schemeClr val="accent6">
              <a:lumMod val="20000"/>
              <a:lumOff val="80000"/>
            </a:schemeClr>
          </a:solid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تساعد على ابطأ تقدم </a:t>
            </a:r>
            <a:r>
              <a:rPr lang="ar-SA" sz="440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المرض في الجسم</a:t>
            </a:r>
            <a:endPar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22" name="مستطيل 21">
            <a:extLst>
              <a:ext uri="{FF2B5EF4-FFF2-40B4-BE49-F238E27FC236}">
                <a16:creationId xmlns:a16="http://schemas.microsoft.com/office/drawing/2014/main" id="{AD133BF1-5DCB-4408-9451-F8D93A412826}"/>
              </a:ext>
            </a:extLst>
          </p:cNvPr>
          <p:cNvSpPr/>
          <p:nvPr/>
        </p:nvSpPr>
        <p:spPr>
          <a:xfrm>
            <a:off x="165563" y="2729128"/>
            <a:ext cx="2758873" cy="2800767"/>
          </a:xfrm>
          <a:prstGeom prst="rect">
            <a:avLst/>
          </a:prstGeom>
          <a:solidFill>
            <a:schemeClr val="bg1"/>
          </a:solid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تساعد على ابطأ تقدم </a:t>
            </a:r>
            <a:r>
              <a:rPr lang="ar-SA" sz="440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المرض في الجسم</a:t>
            </a:r>
            <a:endParaRPr lang="ar-SA" sz="44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6" name="صورة 15">
            <a:extLst>
              <a:ext uri="{FF2B5EF4-FFF2-40B4-BE49-F238E27FC236}">
                <a16:creationId xmlns:a16="http://schemas.microsoft.com/office/drawing/2014/main" id="{47B5494C-517E-453D-8ED9-71828E97D3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667" b="96889" l="9375" r="89286">
                        <a14:foregroundMark x1="44196" y1="3111" x2="44196" y2="3111"/>
                        <a14:foregroundMark x1="45089" y1="37778" x2="45089" y2="37778"/>
                        <a14:foregroundMark x1="45089" y1="64444" x2="45089" y2="64444"/>
                        <a14:foregroundMark x1="54911" y1="93333" x2="54911" y2="93333"/>
                        <a14:foregroundMark x1="50446" y1="96889" x2="50446" y2="96889"/>
                        <a14:foregroundMark x1="42411" y1="96000" x2="42411" y2="96000"/>
                        <a14:foregroundMark x1="43750" y1="91556" x2="43750" y2="91556"/>
                        <a14:foregroundMark x1="40625" y1="93333" x2="40625" y2="93333"/>
                        <a14:foregroundMark x1="54464" y1="93333" x2="54464" y2="93333"/>
                        <a14:foregroundMark x1="54911" y1="89333" x2="54911" y2="89333"/>
                        <a14:foregroundMark x1="53571" y1="84889" x2="53571" y2="84889"/>
                        <a14:foregroundMark x1="50893" y1="78222" x2="50893" y2="78222"/>
                        <a14:foregroundMark x1="43304" y1="63111" x2="43304" y2="63111"/>
                        <a14:foregroundMark x1="35268" y1="48000" x2="35268" y2="48000"/>
                      </a14:backgroundRemoval>
                    </a14:imgEffect>
                  </a14:imgLayer>
                </a14:imgProps>
              </a:ext>
            </a:extLst>
          </a:blip>
          <a:stretch>
            <a:fillRect/>
          </a:stretch>
        </p:blipFill>
        <p:spPr>
          <a:xfrm>
            <a:off x="-471268" y="4687323"/>
            <a:ext cx="2133600" cy="2143125"/>
          </a:xfrm>
          <a:prstGeom prst="rect">
            <a:avLst/>
          </a:prstGeom>
        </p:spPr>
      </p:pic>
      <p:pic>
        <p:nvPicPr>
          <p:cNvPr id="17" name="صورة 16">
            <a:extLst>
              <a:ext uri="{FF2B5EF4-FFF2-40B4-BE49-F238E27FC236}">
                <a16:creationId xmlns:a16="http://schemas.microsoft.com/office/drawing/2014/main" id="{E9E99B23-DC76-4CEC-BA9F-6CCC2BE43719}"/>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47143" b="96633" l="2700" r="26000">
                        <a14:foregroundMark x1="12700" y1="49184" x2="12700" y2="49184"/>
                        <a14:foregroundMark x1="12700" y1="49184" x2="12700" y2="49184"/>
                        <a14:foregroundMark x1="24600" y1="51327" x2="24600" y2="51327"/>
                        <a14:foregroundMark x1="21200" y1="51122" x2="21200" y2="51122"/>
                        <a14:foregroundMark x1="26000" y1="50714" x2="26000" y2="50714"/>
                        <a14:foregroundMark x1="24800" y1="48776" x2="24800" y2="48776"/>
                        <a14:foregroundMark x1="14800" y1="47959" x2="14800" y2="47959"/>
                        <a14:foregroundMark x1="10700" y1="96224" x2="10700" y2="96224"/>
                        <a14:foregroundMark x1="10700" y1="95000" x2="10700" y2="95000"/>
                        <a14:foregroundMark x1="15200" y1="95204" x2="15200" y2="95204"/>
                        <a14:foregroundMark x1="15200" y1="96633" x2="15200" y2="96633"/>
                        <a14:foregroundMark x1="15200" y1="95000" x2="15200" y2="95000"/>
                        <a14:foregroundMark x1="10300" y1="95000" x2="10300" y2="95000"/>
                        <a14:foregroundMark x1="16400" y1="95816" x2="16400" y2="95816"/>
                        <a14:foregroundMark x1="16000" y1="88163" x2="16000" y2="88163"/>
                        <a14:foregroundMark x1="13500" y1="47143" x2="13500" y2="47143"/>
                        <a14:foregroundMark x1="13500" y1="47143" x2="13500" y2="47143"/>
                      </a14:backgroundRemoval>
                    </a14:imgEffect>
                  </a14:imgLayer>
                </a14:imgProps>
              </a:ext>
            </a:extLst>
          </a:blip>
          <a:srcRect t="46748" r="71168"/>
          <a:stretch/>
        </p:blipFill>
        <p:spPr>
          <a:xfrm>
            <a:off x="2700998" y="4873577"/>
            <a:ext cx="1368538" cy="1984423"/>
          </a:xfrm>
          <a:prstGeom prst="rect">
            <a:avLst/>
          </a:prstGeom>
        </p:spPr>
      </p:pic>
    </p:spTree>
    <p:extLst>
      <p:ext uri="{BB962C8B-B14F-4D97-AF65-F5344CB8AC3E}">
        <p14:creationId xmlns:p14="http://schemas.microsoft.com/office/powerpoint/2010/main" val="351463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66B3309-F6DD-4B3D-9D47-076DBEB5D0C1}"/>
              </a:ext>
            </a:extLst>
          </p:cNvPr>
          <p:cNvSpPr/>
          <p:nvPr/>
        </p:nvSpPr>
        <p:spPr>
          <a:xfrm>
            <a:off x="1617784" y="193650"/>
            <a:ext cx="9145607" cy="1569660"/>
          </a:xfrm>
          <a:prstGeom prst="rect">
            <a:avLst/>
          </a:prstGeom>
          <a:noFill/>
          <a:ln w="38100">
            <a:solidFill>
              <a:schemeClr val="tx1"/>
            </a:solidFill>
          </a:ln>
        </p:spPr>
        <p:txBody>
          <a:bodyPr wrap="square" lIns="91440" tIns="45720" rIns="91440" bIns="45720">
            <a:spAutoFit/>
          </a:bodyPr>
          <a:lstStyle/>
          <a:p>
            <a:pPr algn="ctr"/>
            <a:r>
              <a:rPr lang="ar-SA" sz="4800" b="1" cap="none" spc="0" dirty="0">
                <a:ln w="0">
                  <a:solidFill>
                    <a:sysClr val="windowText" lastClr="000000"/>
                  </a:solidFill>
                </a:ln>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تقسم المناعة الغير متخصصة حسب عملها وأهميتها إلى نوعين    </a:t>
            </a:r>
          </a:p>
        </p:txBody>
      </p:sp>
      <p:sp>
        <p:nvSpPr>
          <p:cNvPr id="3" name="مستطيل 2">
            <a:extLst>
              <a:ext uri="{FF2B5EF4-FFF2-40B4-BE49-F238E27FC236}">
                <a16:creationId xmlns:a16="http://schemas.microsoft.com/office/drawing/2014/main" id="{691F5BF8-D5AE-41B0-A87E-1BA78C381BB2}"/>
              </a:ext>
            </a:extLst>
          </p:cNvPr>
          <p:cNvSpPr/>
          <p:nvPr/>
        </p:nvSpPr>
        <p:spPr>
          <a:xfrm>
            <a:off x="7244861" y="2246168"/>
            <a:ext cx="4615811" cy="1569660"/>
          </a:xfrm>
          <a:prstGeom prst="rect">
            <a:avLst/>
          </a:prstGeom>
          <a:noFill/>
          <a:ln w="38100">
            <a:solidFill>
              <a:schemeClr val="tx1"/>
            </a:solidFill>
          </a:ln>
        </p:spPr>
        <p:txBody>
          <a:bodyPr wrap="square" lIns="91440" tIns="45720" rIns="91440" bIns="45720">
            <a:spAutoFit/>
          </a:bodyPr>
          <a:lstStyle/>
          <a:p>
            <a:r>
              <a:rPr lang="ar-SA" sz="4800" b="1" cap="none" spc="0" dirty="0">
                <a:ln w="0">
                  <a:solidFill>
                    <a:sysClr val="windowText" lastClr="000000"/>
                  </a:solidFill>
                </a:ln>
                <a:solidFill>
                  <a:schemeClr val="accent5">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الحماية ضد مسببات المرض (الحواجز)</a:t>
            </a:r>
          </a:p>
        </p:txBody>
      </p:sp>
      <p:sp>
        <p:nvSpPr>
          <p:cNvPr id="4" name="مستطيل 3">
            <a:extLst>
              <a:ext uri="{FF2B5EF4-FFF2-40B4-BE49-F238E27FC236}">
                <a16:creationId xmlns:a16="http://schemas.microsoft.com/office/drawing/2014/main" id="{B5ECDFE4-9239-40ED-A3BB-C16A6167028F}"/>
              </a:ext>
            </a:extLst>
          </p:cNvPr>
          <p:cNvSpPr/>
          <p:nvPr/>
        </p:nvSpPr>
        <p:spPr>
          <a:xfrm>
            <a:off x="941731" y="2246168"/>
            <a:ext cx="4615811" cy="1569660"/>
          </a:xfrm>
          <a:prstGeom prst="rect">
            <a:avLst/>
          </a:prstGeom>
          <a:noFill/>
          <a:ln w="38100">
            <a:solidFill>
              <a:schemeClr val="tx1"/>
            </a:solidFill>
          </a:ln>
        </p:spPr>
        <p:txBody>
          <a:bodyPr wrap="square" lIns="91440" tIns="45720" rIns="91440" bIns="45720">
            <a:spAutoFit/>
          </a:bodyPr>
          <a:lstStyle/>
          <a:p>
            <a:r>
              <a:rPr lang="ar-SA" sz="4800" b="1" cap="none" spc="0" dirty="0">
                <a:ln w="0">
                  <a:solidFill>
                    <a:sysClr val="windowText" lastClr="000000"/>
                  </a:solidFill>
                </a:ln>
                <a:solidFill>
                  <a:schemeClr val="accent5">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أبطأ تقدم المرض في الجسم </a:t>
            </a:r>
          </a:p>
        </p:txBody>
      </p:sp>
      <p:sp>
        <p:nvSpPr>
          <p:cNvPr id="5" name="مستطيل 4">
            <a:extLst>
              <a:ext uri="{FF2B5EF4-FFF2-40B4-BE49-F238E27FC236}">
                <a16:creationId xmlns:a16="http://schemas.microsoft.com/office/drawing/2014/main" id="{EFD80399-CE0E-4F10-8B2E-446718F364E3}"/>
              </a:ext>
            </a:extLst>
          </p:cNvPr>
          <p:cNvSpPr/>
          <p:nvPr/>
        </p:nvSpPr>
        <p:spPr>
          <a:xfrm>
            <a:off x="10114671" y="4438390"/>
            <a:ext cx="1746001" cy="1569660"/>
          </a:xfrm>
          <a:prstGeom prst="rect">
            <a:avLst/>
          </a:prstGeom>
          <a:noFill/>
          <a:ln w="38100">
            <a:solidFill>
              <a:schemeClr val="tx1"/>
            </a:solidFill>
          </a:ln>
        </p:spPr>
        <p:txBody>
          <a:bodyPr wrap="square" lIns="91440" tIns="45720" rIns="91440" bIns="45720">
            <a:spAutoFit/>
          </a:bodyPr>
          <a:lstStyle/>
          <a:p>
            <a:r>
              <a:rPr lang="ar-SA" sz="4800" b="1" cap="none" spc="0" dirty="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حاجز الجلد </a:t>
            </a:r>
          </a:p>
        </p:txBody>
      </p:sp>
      <p:sp>
        <p:nvSpPr>
          <p:cNvPr id="6" name="مستطيل 5">
            <a:extLst>
              <a:ext uri="{FF2B5EF4-FFF2-40B4-BE49-F238E27FC236}">
                <a16:creationId xmlns:a16="http://schemas.microsoft.com/office/drawing/2014/main" id="{DC03C5DF-903B-491A-B669-5194F16B780D}"/>
              </a:ext>
            </a:extLst>
          </p:cNvPr>
          <p:cNvSpPr/>
          <p:nvPr/>
        </p:nvSpPr>
        <p:spPr>
          <a:xfrm>
            <a:off x="7272995" y="4438390"/>
            <a:ext cx="2348568" cy="1569660"/>
          </a:xfrm>
          <a:prstGeom prst="rect">
            <a:avLst/>
          </a:prstGeom>
          <a:noFill/>
          <a:ln w="38100">
            <a:solidFill>
              <a:schemeClr val="tx1"/>
            </a:solidFill>
          </a:ln>
        </p:spPr>
        <p:txBody>
          <a:bodyPr wrap="square" lIns="91440" tIns="45720" rIns="91440" bIns="45720">
            <a:spAutoFit/>
          </a:bodyPr>
          <a:lstStyle/>
          <a:p>
            <a:r>
              <a:rPr lang="ar-SA" sz="4800" b="1" cap="none" spc="0" dirty="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الحواجز الكيميائية</a:t>
            </a:r>
          </a:p>
        </p:txBody>
      </p:sp>
      <p:sp>
        <p:nvSpPr>
          <p:cNvPr id="7" name="مستطيل 6">
            <a:extLst>
              <a:ext uri="{FF2B5EF4-FFF2-40B4-BE49-F238E27FC236}">
                <a16:creationId xmlns:a16="http://schemas.microsoft.com/office/drawing/2014/main" id="{0F8B6972-2DDD-44C9-8CBA-85D0FD738415}"/>
              </a:ext>
            </a:extLst>
          </p:cNvPr>
          <p:cNvSpPr/>
          <p:nvPr/>
        </p:nvSpPr>
        <p:spPr>
          <a:xfrm>
            <a:off x="4656406" y="4403254"/>
            <a:ext cx="1802272" cy="1569660"/>
          </a:xfrm>
          <a:prstGeom prst="rect">
            <a:avLst/>
          </a:prstGeom>
          <a:noFill/>
          <a:ln w="38100">
            <a:solidFill>
              <a:schemeClr val="tx1"/>
            </a:solidFill>
          </a:ln>
        </p:spPr>
        <p:txBody>
          <a:bodyPr wrap="square" lIns="91440" tIns="45720" rIns="91440" bIns="45720">
            <a:spAutoFit/>
          </a:bodyPr>
          <a:lstStyle/>
          <a:p>
            <a:r>
              <a:rPr lang="ar-SA" sz="4800" b="1" cap="none" spc="0" dirty="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الدفاع الخلوي</a:t>
            </a:r>
          </a:p>
        </p:txBody>
      </p:sp>
      <p:sp>
        <p:nvSpPr>
          <p:cNvPr id="8" name="مستطيل 7">
            <a:extLst>
              <a:ext uri="{FF2B5EF4-FFF2-40B4-BE49-F238E27FC236}">
                <a16:creationId xmlns:a16="http://schemas.microsoft.com/office/drawing/2014/main" id="{D3F98E95-8CD3-4CB1-9C3D-A6E107BAEEC1}"/>
              </a:ext>
            </a:extLst>
          </p:cNvPr>
          <p:cNvSpPr/>
          <p:nvPr/>
        </p:nvSpPr>
        <p:spPr>
          <a:xfrm>
            <a:off x="2671319" y="4403254"/>
            <a:ext cx="1802272" cy="1569660"/>
          </a:xfrm>
          <a:prstGeom prst="rect">
            <a:avLst/>
          </a:prstGeom>
          <a:noFill/>
          <a:ln w="38100">
            <a:solidFill>
              <a:schemeClr val="tx1"/>
            </a:solidFill>
          </a:ln>
        </p:spPr>
        <p:txBody>
          <a:bodyPr wrap="square" lIns="91440" tIns="45720" rIns="91440" bIns="45720">
            <a:spAutoFit/>
          </a:bodyPr>
          <a:lstStyle/>
          <a:p>
            <a:r>
              <a:rPr lang="ar-SA" sz="4800" b="1" cap="none" spc="0" dirty="0" err="1">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الإنتر</a:t>
            </a:r>
            <a:r>
              <a:rPr lang="ar-SA" sz="4800" b="1" cap="none" spc="0" dirty="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فيرون </a:t>
            </a:r>
          </a:p>
        </p:txBody>
      </p:sp>
      <p:sp>
        <p:nvSpPr>
          <p:cNvPr id="9" name="مستطيل 8">
            <a:extLst>
              <a:ext uri="{FF2B5EF4-FFF2-40B4-BE49-F238E27FC236}">
                <a16:creationId xmlns:a16="http://schemas.microsoft.com/office/drawing/2014/main" id="{746B96E8-6DAC-4245-9394-10A5C095085F}"/>
              </a:ext>
            </a:extLst>
          </p:cNvPr>
          <p:cNvSpPr/>
          <p:nvPr/>
        </p:nvSpPr>
        <p:spPr>
          <a:xfrm>
            <a:off x="205368" y="4396253"/>
            <a:ext cx="2292297" cy="1569660"/>
          </a:xfrm>
          <a:prstGeom prst="rect">
            <a:avLst/>
          </a:prstGeom>
          <a:noFill/>
          <a:ln w="38100">
            <a:solidFill>
              <a:schemeClr val="tx1"/>
            </a:solidFill>
          </a:ln>
        </p:spPr>
        <p:txBody>
          <a:bodyPr wrap="square" lIns="91440" tIns="45720" rIns="91440" bIns="45720">
            <a:spAutoFit/>
          </a:bodyPr>
          <a:lstStyle/>
          <a:p>
            <a:r>
              <a:rPr lang="ar-SA" sz="4800" b="1" cap="none" spc="0" dirty="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الاستجابة الالتهابية </a:t>
            </a:r>
          </a:p>
        </p:txBody>
      </p:sp>
      <p:sp>
        <p:nvSpPr>
          <p:cNvPr id="10" name="قوس كبير أيسر 9">
            <a:extLst>
              <a:ext uri="{FF2B5EF4-FFF2-40B4-BE49-F238E27FC236}">
                <a16:creationId xmlns:a16="http://schemas.microsoft.com/office/drawing/2014/main" id="{2A5CB8CE-9791-4FE6-A8D4-D7EB09BDFD7F}"/>
              </a:ext>
            </a:extLst>
          </p:cNvPr>
          <p:cNvSpPr/>
          <p:nvPr/>
        </p:nvSpPr>
        <p:spPr>
          <a:xfrm rot="5400000">
            <a:off x="5888889" y="-1346569"/>
            <a:ext cx="375165" cy="681030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1" name="قوس كبير أيسر 10">
            <a:extLst>
              <a:ext uri="{FF2B5EF4-FFF2-40B4-BE49-F238E27FC236}">
                <a16:creationId xmlns:a16="http://schemas.microsoft.com/office/drawing/2014/main" id="{76F8C8D6-463F-47D6-BF03-BE71435D611A}"/>
              </a:ext>
            </a:extLst>
          </p:cNvPr>
          <p:cNvSpPr/>
          <p:nvPr/>
        </p:nvSpPr>
        <p:spPr>
          <a:xfrm rot="5400000">
            <a:off x="9357346" y="2485378"/>
            <a:ext cx="375165" cy="3446586"/>
          </a:xfrm>
          <a:prstGeom prst="leftBrace">
            <a:avLst>
              <a:gd name="adj1" fmla="val 345809"/>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nvGrpSpPr>
          <p:cNvPr id="15" name="مجموعة 14">
            <a:extLst>
              <a:ext uri="{FF2B5EF4-FFF2-40B4-BE49-F238E27FC236}">
                <a16:creationId xmlns:a16="http://schemas.microsoft.com/office/drawing/2014/main" id="{7CABE1FE-7AD6-4CEE-881B-34BA240C50AB}"/>
              </a:ext>
            </a:extLst>
          </p:cNvPr>
          <p:cNvGrpSpPr/>
          <p:nvPr/>
        </p:nvGrpSpPr>
        <p:grpSpPr>
          <a:xfrm>
            <a:off x="1526343" y="3923521"/>
            <a:ext cx="3446586" cy="375165"/>
            <a:chOff x="1526343" y="3923521"/>
            <a:chExt cx="3446586" cy="375165"/>
          </a:xfrm>
        </p:grpSpPr>
        <p:sp>
          <p:nvSpPr>
            <p:cNvPr id="12" name="قوس كبير أيسر 11">
              <a:extLst>
                <a:ext uri="{FF2B5EF4-FFF2-40B4-BE49-F238E27FC236}">
                  <a16:creationId xmlns:a16="http://schemas.microsoft.com/office/drawing/2014/main" id="{1BB7A9B2-989F-48FA-B569-C1246BAD1A9B}"/>
                </a:ext>
              </a:extLst>
            </p:cNvPr>
            <p:cNvSpPr/>
            <p:nvPr/>
          </p:nvSpPr>
          <p:spPr>
            <a:xfrm rot="5400000">
              <a:off x="3062053" y="2387811"/>
              <a:ext cx="375165" cy="3446586"/>
            </a:xfrm>
            <a:prstGeom prst="leftBrace">
              <a:avLst>
                <a:gd name="adj1" fmla="val 345809"/>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14" name="رابط مستقيم 13">
              <a:extLst>
                <a:ext uri="{FF2B5EF4-FFF2-40B4-BE49-F238E27FC236}">
                  <a16:creationId xmlns:a16="http://schemas.microsoft.com/office/drawing/2014/main" id="{553DD8C8-4A9E-4122-9E4C-DC184A5B6A12}"/>
                </a:ext>
              </a:extLst>
            </p:cNvPr>
            <p:cNvCxnSpPr>
              <a:stCxn id="12" idx="1"/>
            </p:cNvCxnSpPr>
            <p:nvPr/>
          </p:nvCxnSpPr>
          <p:spPr>
            <a:xfrm>
              <a:off x="3249636" y="3923522"/>
              <a:ext cx="0" cy="375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99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659E7D6-63C6-4FB1-A4FC-A1B8E71F0467}"/>
              </a:ext>
            </a:extLst>
          </p:cNvPr>
          <p:cNvPicPr>
            <a:picLocks noChangeAspect="1"/>
          </p:cNvPicPr>
          <p:nvPr/>
        </p:nvPicPr>
        <p:blipFill>
          <a:blip r:embed="rId2"/>
          <a:stretch>
            <a:fillRect/>
          </a:stretch>
        </p:blipFill>
        <p:spPr>
          <a:xfrm>
            <a:off x="19050" y="66675"/>
            <a:ext cx="12153900" cy="6724650"/>
          </a:xfrm>
          <a:prstGeom prst="rect">
            <a:avLst/>
          </a:prstGeom>
        </p:spPr>
      </p:pic>
      <p:sp>
        <p:nvSpPr>
          <p:cNvPr id="2" name="مستطيل 1">
            <a:extLst>
              <a:ext uri="{FF2B5EF4-FFF2-40B4-BE49-F238E27FC236}">
                <a16:creationId xmlns:a16="http://schemas.microsoft.com/office/drawing/2014/main" id="{297D2790-CEB5-418C-94DE-8312B36084C9}"/>
              </a:ext>
            </a:extLst>
          </p:cNvPr>
          <p:cNvSpPr/>
          <p:nvPr/>
        </p:nvSpPr>
        <p:spPr>
          <a:xfrm>
            <a:off x="2855743" y="1248398"/>
            <a:ext cx="7019554" cy="3785652"/>
          </a:xfrm>
          <a:prstGeom prst="rect">
            <a:avLst/>
          </a:prstGeom>
          <a:noFill/>
        </p:spPr>
        <p:txBody>
          <a:bodyPr wrap="square" lIns="91440" tIns="45720" rIns="91440" bIns="45720">
            <a:spAutoFit/>
          </a:bodyPr>
          <a:lstStyle/>
          <a:p>
            <a:pPr algn="ctr"/>
            <a:r>
              <a:rPr lang="ar-SA" sz="6000" b="1" cap="none" spc="0" dirty="0">
                <a:ln w="0"/>
                <a:solidFill>
                  <a:schemeClr val="tx1"/>
                </a:solidFill>
                <a:effectLst>
                  <a:outerShdw blurRad="38100" dist="19050" dir="2700000" algn="tl" rotWithShape="0">
                    <a:schemeClr val="dk1">
                      <a:alpha val="40000"/>
                    </a:schemeClr>
                  </a:outerShdw>
                </a:effectLst>
                <a:latin typeface="Franklin Gothic Demi Cond" panose="020B0706030402020204" pitchFamily="34" charset="0"/>
                <a:cs typeface="Akhbar MT" pitchFamily="2" charset="-78"/>
              </a:rPr>
              <a:t>طالبتي العزيزة بالتعاون مع مجموعتكـِ أقرئي في كتابك المقرر عن حاجز الجلد ثم أكملي الخريطة المعرفية التالية </a:t>
            </a:r>
          </a:p>
        </p:txBody>
      </p:sp>
    </p:spTree>
    <p:extLst>
      <p:ext uri="{BB962C8B-B14F-4D97-AF65-F5344CB8AC3E}">
        <p14:creationId xmlns:p14="http://schemas.microsoft.com/office/powerpoint/2010/main" val="93983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قوس كبير أيسر 4">
            <a:extLst>
              <a:ext uri="{FF2B5EF4-FFF2-40B4-BE49-F238E27FC236}">
                <a16:creationId xmlns:a16="http://schemas.microsoft.com/office/drawing/2014/main" id="{AE369049-C230-490B-9C12-6C3D82CB9318}"/>
              </a:ext>
            </a:extLst>
          </p:cNvPr>
          <p:cNvSpPr/>
          <p:nvPr/>
        </p:nvSpPr>
        <p:spPr>
          <a:xfrm rot="5400000">
            <a:off x="5709186" y="-1318450"/>
            <a:ext cx="454311" cy="7373256"/>
          </a:xfrm>
          <a:prstGeom prst="leftBrace">
            <a:avLst>
              <a:gd name="adj1" fmla="val 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 name="مستطيل 1">
            <a:extLst>
              <a:ext uri="{FF2B5EF4-FFF2-40B4-BE49-F238E27FC236}">
                <a16:creationId xmlns:a16="http://schemas.microsoft.com/office/drawing/2014/main" id="{FA253E8B-CE1C-4EC9-9CC4-16F3BE58C3FD}"/>
              </a:ext>
            </a:extLst>
          </p:cNvPr>
          <p:cNvSpPr/>
          <p:nvPr/>
        </p:nvSpPr>
        <p:spPr>
          <a:xfrm>
            <a:off x="2923997" y="137165"/>
            <a:ext cx="7650798" cy="923330"/>
          </a:xfrm>
          <a:prstGeom prst="rect">
            <a:avLst/>
          </a:prstGeom>
          <a:noFill/>
          <a:ln w="38100">
            <a:solidFill>
              <a:srgbClr val="FF0000"/>
            </a:solidFill>
          </a:ln>
        </p:spPr>
        <p:txBody>
          <a:bodyPr wrap="square" lIns="91440" tIns="45720" rIns="91440" bIns="45720">
            <a:spAutoFit/>
          </a:bodyPr>
          <a:lstStyle/>
          <a:p>
            <a:pPr algn="ctr"/>
            <a:r>
              <a:rPr lang="ar-SA" sz="54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حاجز الجلد (خط الدفاع الأول) </a:t>
            </a:r>
          </a:p>
        </p:txBody>
      </p:sp>
      <p:sp>
        <p:nvSpPr>
          <p:cNvPr id="3" name="مستطيل 2">
            <a:extLst>
              <a:ext uri="{FF2B5EF4-FFF2-40B4-BE49-F238E27FC236}">
                <a16:creationId xmlns:a16="http://schemas.microsoft.com/office/drawing/2014/main" id="{D97E80D1-3306-483C-A13C-2FAC3D1D1FCE}"/>
              </a:ext>
            </a:extLst>
          </p:cNvPr>
          <p:cNvSpPr/>
          <p:nvPr/>
        </p:nvSpPr>
        <p:spPr>
          <a:xfrm>
            <a:off x="1001486" y="1281276"/>
            <a:ext cx="10107254" cy="830997"/>
          </a:xfrm>
          <a:prstGeom prst="rect">
            <a:avLst/>
          </a:prstGeom>
          <a:solidFill>
            <a:schemeClr val="bg1"/>
          </a:solidFill>
          <a:ln w="38100">
            <a:solidFill>
              <a:srgbClr val="00B050"/>
            </a:solidFill>
          </a:ln>
        </p:spPr>
        <p:txBody>
          <a:bodyPr wrap="none" lIns="91440" tIns="45720" rIns="91440" bIns="45720">
            <a:spAutoFit/>
          </a:bodyPr>
          <a:lstStyle/>
          <a:p>
            <a:pPr algn="ctr"/>
            <a:r>
              <a:rPr lang="ar-SA" sz="48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ي</a:t>
            </a:r>
            <a:r>
              <a:rPr lang="ar-SA" sz="480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م</a:t>
            </a:r>
            <a:r>
              <a:rPr lang="ar-SA" sz="4800" b="0" cap="none" spc="0" dirty="0">
                <a:ln w="0"/>
                <a:solidFill>
                  <a:srgbClr val="00B05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نع مسببات المرض من الدخول وذلك بطريقتين </a:t>
            </a:r>
          </a:p>
        </p:txBody>
      </p:sp>
      <p:pic>
        <p:nvPicPr>
          <p:cNvPr id="4" name="صورة 3">
            <a:extLst>
              <a:ext uri="{FF2B5EF4-FFF2-40B4-BE49-F238E27FC236}">
                <a16:creationId xmlns:a16="http://schemas.microsoft.com/office/drawing/2014/main" id="{C483913C-6EBA-48EE-B0B5-098ACA4390D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2000" l="16000" r="83500">
                        <a14:foregroundMark x1="77000" y1="43500" x2="77000" y2="43500"/>
                        <a14:foregroundMark x1="79500" y1="66500" x2="79500" y2="66500"/>
                        <a14:foregroundMark x1="67500" y1="74000" x2="67500" y2="74000"/>
                        <a14:foregroundMark x1="52000" y1="41000" x2="52000" y2="41000"/>
                        <a14:foregroundMark x1="32500" y1="21500" x2="32500" y2="21500"/>
                        <a14:foregroundMark x1="32000" y1="36500" x2="32000" y2="36500"/>
                        <a14:foregroundMark x1="49000" y1="14500" x2="49000" y2="14500"/>
                        <a14:foregroundMark x1="27500" y1="42000" x2="27500" y2="42000"/>
                        <a14:foregroundMark x1="27000" y1="58000" x2="27000" y2="58000"/>
                        <a14:foregroundMark x1="28000" y1="89000" x2="28000" y2="89000"/>
                        <a14:foregroundMark x1="28000" y1="89000" x2="24500" y2="92000"/>
                        <a14:foregroundMark x1="24500" y1="92000" x2="24500" y2="92000"/>
                        <a14:foregroundMark x1="57000" y1="79000" x2="57000" y2="79000"/>
                        <a14:foregroundMark x1="77000" y1="65500" x2="77000" y2="65500"/>
                        <a14:foregroundMark x1="77500" y1="45500" x2="77500" y2="45500"/>
                        <a14:foregroundMark x1="77500" y1="61000" x2="77500" y2="61000"/>
                        <a14:foregroundMark x1="71500" y1="11500" x2="71500" y2="11500"/>
                        <a14:foregroundMark x1="66000" y1="23500" x2="66000" y2="23500"/>
                        <a14:foregroundMark x1="44000" y1="17500" x2="44000" y2="17500"/>
                      </a14:backgroundRemoval>
                    </a14:imgEffect>
                  </a14:imgLayer>
                </a14:imgProps>
              </a:ext>
            </a:extLst>
          </a:blip>
          <a:srcRect l="8095" r="8095"/>
          <a:stretch/>
        </p:blipFill>
        <p:spPr>
          <a:xfrm>
            <a:off x="986301" y="-167526"/>
            <a:ext cx="2133600" cy="1338412"/>
          </a:xfrm>
          <a:prstGeom prst="rect">
            <a:avLst/>
          </a:prstGeom>
        </p:spPr>
      </p:pic>
      <p:sp>
        <p:nvSpPr>
          <p:cNvPr id="6" name="مستطيل 5">
            <a:extLst>
              <a:ext uri="{FF2B5EF4-FFF2-40B4-BE49-F238E27FC236}">
                <a16:creationId xmlns:a16="http://schemas.microsoft.com/office/drawing/2014/main" id="{252BB095-1A78-4DAF-A673-0C1D17D43B3C}"/>
              </a:ext>
            </a:extLst>
          </p:cNvPr>
          <p:cNvSpPr/>
          <p:nvPr/>
        </p:nvSpPr>
        <p:spPr>
          <a:xfrm>
            <a:off x="6545950" y="2560092"/>
            <a:ext cx="4559224" cy="830997"/>
          </a:xfrm>
          <a:prstGeom prst="rect">
            <a:avLst/>
          </a:prstGeom>
          <a:noFill/>
          <a:ln w="38100">
            <a:solidFill>
              <a:srgbClr val="002060"/>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المية </a:t>
            </a:r>
            <a:r>
              <a:rPr lang="ar-SA" sz="4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في الجلد</a:t>
            </a:r>
            <a:endPar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7" name="مستطيل 6">
            <a:extLst>
              <a:ext uri="{FF2B5EF4-FFF2-40B4-BE49-F238E27FC236}">
                <a16:creationId xmlns:a16="http://schemas.microsoft.com/office/drawing/2014/main" id="{E5C26DD5-AF54-4D17-AA1D-B8022C83EF2B}"/>
              </a:ext>
            </a:extLst>
          </p:cNvPr>
          <p:cNvSpPr/>
          <p:nvPr/>
        </p:nvSpPr>
        <p:spPr>
          <a:xfrm>
            <a:off x="1157538" y="2575769"/>
            <a:ext cx="4559224" cy="830997"/>
          </a:xfrm>
          <a:prstGeom prst="rect">
            <a:avLst/>
          </a:prstGeom>
          <a:noFill/>
          <a:ln w="38100">
            <a:solidFill>
              <a:srgbClr val="002060"/>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البكتيريا التكافلية </a:t>
            </a:r>
          </a:p>
        </p:txBody>
      </p:sp>
      <p:sp>
        <p:nvSpPr>
          <p:cNvPr id="8" name="مستطيل 7">
            <a:extLst>
              <a:ext uri="{FF2B5EF4-FFF2-40B4-BE49-F238E27FC236}">
                <a16:creationId xmlns:a16="http://schemas.microsoft.com/office/drawing/2014/main" id="{2F7A3C48-62F3-4753-AF65-8954558B1842}"/>
              </a:ext>
            </a:extLst>
          </p:cNvPr>
          <p:cNvSpPr/>
          <p:nvPr/>
        </p:nvSpPr>
        <p:spPr>
          <a:xfrm>
            <a:off x="6538820" y="3902448"/>
            <a:ext cx="3578383" cy="2308324"/>
          </a:xfrm>
          <a:prstGeom prst="rect">
            <a:avLst/>
          </a:prstGeom>
          <a:noFill/>
          <a:ln w="38100">
            <a:solidFill>
              <a:srgbClr val="0070C0"/>
            </a:solidFill>
          </a:ln>
        </p:spPr>
        <p:txBody>
          <a:bodyPr wrap="square" lIns="91440" tIns="45720" rIns="91440" bIns="45720">
            <a:spAutoFit/>
          </a:bodyPr>
          <a:lstStyle/>
          <a:p>
            <a:pPr algn="ctr"/>
            <a:r>
              <a:rPr lang="ar-SA" sz="4800" b="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منع غزو المخلوقات الحية الدقيقة</a:t>
            </a:r>
          </a:p>
        </p:txBody>
      </p:sp>
      <p:sp>
        <p:nvSpPr>
          <p:cNvPr id="9" name="مستطيل 8">
            <a:extLst>
              <a:ext uri="{FF2B5EF4-FFF2-40B4-BE49-F238E27FC236}">
                <a16:creationId xmlns:a16="http://schemas.microsoft.com/office/drawing/2014/main" id="{AF929669-B962-46F4-9963-D8B57DBE7507}"/>
              </a:ext>
            </a:extLst>
          </p:cNvPr>
          <p:cNvSpPr/>
          <p:nvPr/>
        </p:nvSpPr>
        <p:spPr>
          <a:xfrm>
            <a:off x="1654238" y="3870230"/>
            <a:ext cx="3977170" cy="2800767"/>
          </a:xfrm>
          <a:prstGeom prst="rect">
            <a:avLst/>
          </a:prstGeom>
          <a:noFill/>
          <a:ln w="38100">
            <a:solidFill>
              <a:srgbClr val="0070C0"/>
            </a:solidFill>
          </a:ln>
        </p:spPr>
        <p:txBody>
          <a:bodyPr wrap="square" lIns="91440" tIns="45720" rIns="91440" bIns="45720">
            <a:spAutoFit/>
          </a:bodyPr>
          <a:lstStyle/>
          <a:p>
            <a:pPr algn="ctr"/>
            <a:r>
              <a:rPr lang="ar-SA" sz="4400" b="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هضم الزيوت الجلدية لتنتج أحماض تثبط العديد من مسببات المرض </a:t>
            </a:r>
          </a:p>
        </p:txBody>
      </p:sp>
      <p:sp>
        <p:nvSpPr>
          <p:cNvPr id="10" name="مستطيل 9">
            <a:extLst>
              <a:ext uri="{FF2B5EF4-FFF2-40B4-BE49-F238E27FC236}">
                <a16:creationId xmlns:a16="http://schemas.microsoft.com/office/drawing/2014/main" id="{B889C546-3B66-48F9-911B-83DC831721F3}"/>
              </a:ext>
            </a:extLst>
          </p:cNvPr>
          <p:cNvSpPr/>
          <p:nvPr/>
        </p:nvSpPr>
        <p:spPr>
          <a:xfrm>
            <a:off x="7346106" y="3286570"/>
            <a:ext cx="2077813" cy="707886"/>
          </a:xfrm>
          <a:prstGeom prst="rect">
            <a:avLst/>
          </a:prstGeom>
          <a:noFill/>
        </p:spPr>
        <p:txBody>
          <a:bodyPr wrap="non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تعمل  على </a:t>
            </a:r>
          </a:p>
        </p:txBody>
      </p:sp>
      <p:cxnSp>
        <p:nvCxnSpPr>
          <p:cNvPr id="12" name="رابط كسهم مستقيم 11">
            <a:extLst>
              <a:ext uri="{FF2B5EF4-FFF2-40B4-BE49-F238E27FC236}">
                <a16:creationId xmlns:a16="http://schemas.microsoft.com/office/drawing/2014/main" id="{A9AB7819-D3FD-45A2-89A2-111BE31E361E}"/>
              </a:ext>
            </a:extLst>
          </p:cNvPr>
          <p:cNvCxnSpPr/>
          <p:nvPr/>
        </p:nvCxnSpPr>
        <p:spPr>
          <a:xfrm>
            <a:off x="8370901" y="3443903"/>
            <a:ext cx="0" cy="4768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مستطيل 13">
            <a:extLst>
              <a:ext uri="{FF2B5EF4-FFF2-40B4-BE49-F238E27FC236}">
                <a16:creationId xmlns:a16="http://schemas.microsoft.com/office/drawing/2014/main" id="{B0224281-BF88-4263-8CAE-76FE02241C87}"/>
              </a:ext>
            </a:extLst>
          </p:cNvPr>
          <p:cNvSpPr/>
          <p:nvPr/>
        </p:nvSpPr>
        <p:spPr>
          <a:xfrm>
            <a:off x="2516471" y="3201471"/>
            <a:ext cx="2077813" cy="707886"/>
          </a:xfrm>
          <a:prstGeom prst="rect">
            <a:avLst/>
          </a:prstGeom>
          <a:noFill/>
        </p:spPr>
        <p:txBody>
          <a:bodyPr wrap="non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تعمل  على </a:t>
            </a:r>
          </a:p>
        </p:txBody>
      </p:sp>
      <p:cxnSp>
        <p:nvCxnSpPr>
          <p:cNvPr id="15" name="رابط كسهم مستقيم 14">
            <a:extLst>
              <a:ext uri="{FF2B5EF4-FFF2-40B4-BE49-F238E27FC236}">
                <a16:creationId xmlns:a16="http://schemas.microsoft.com/office/drawing/2014/main" id="{55971B98-C654-4004-93CC-44603AC42386}"/>
              </a:ext>
            </a:extLst>
          </p:cNvPr>
          <p:cNvCxnSpPr>
            <a:cxnSpLocks/>
          </p:cNvCxnSpPr>
          <p:nvPr/>
        </p:nvCxnSpPr>
        <p:spPr>
          <a:xfrm>
            <a:off x="3492593" y="3402088"/>
            <a:ext cx="0" cy="362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مستطيل 15">
            <a:extLst>
              <a:ext uri="{FF2B5EF4-FFF2-40B4-BE49-F238E27FC236}">
                <a16:creationId xmlns:a16="http://schemas.microsoft.com/office/drawing/2014/main" id="{C080E1C6-38AF-47D5-9544-8B38A013BED4}"/>
              </a:ext>
            </a:extLst>
          </p:cNvPr>
          <p:cNvSpPr/>
          <p:nvPr/>
        </p:nvSpPr>
        <p:spPr>
          <a:xfrm>
            <a:off x="6549515" y="2553836"/>
            <a:ext cx="4559224" cy="830997"/>
          </a:xfrm>
          <a:prstGeom prst="rect">
            <a:avLst/>
          </a:prstGeom>
          <a:solidFill>
            <a:schemeClr val="bg1"/>
          </a:solidFill>
          <a:ln w="38100">
            <a:solidFill>
              <a:srgbClr val="002060"/>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17" name="مستطيل 16">
            <a:extLst>
              <a:ext uri="{FF2B5EF4-FFF2-40B4-BE49-F238E27FC236}">
                <a16:creationId xmlns:a16="http://schemas.microsoft.com/office/drawing/2014/main" id="{5F5C98DA-2244-4602-A576-021360911490}"/>
              </a:ext>
            </a:extLst>
          </p:cNvPr>
          <p:cNvSpPr/>
          <p:nvPr/>
        </p:nvSpPr>
        <p:spPr>
          <a:xfrm>
            <a:off x="1161412" y="2575769"/>
            <a:ext cx="4559224" cy="830997"/>
          </a:xfrm>
          <a:prstGeom prst="rect">
            <a:avLst/>
          </a:prstGeom>
          <a:solidFill>
            <a:schemeClr val="bg1"/>
          </a:solidFill>
          <a:ln w="38100">
            <a:solidFill>
              <a:srgbClr val="002060"/>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18" name="مستطيل 17">
            <a:extLst>
              <a:ext uri="{FF2B5EF4-FFF2-40B4-BE49-F238E27FC236}">
                <a16:creationId xmlns:a16="http://schemas.microsoft.com/office/drawing/2014/main" id="{F7ECE2CD-4136-4201-86B7-09D692E4EFCD}"/>
              </a:ext>
            </a:extLst>
          </p:cNvPr>
          <p:cNvSpPr/>
          <p:nvPr/>
        </p:nvSpPr>
        <p:spPr>
          <a:xfrm>
            <a:off x="6553080" y="3902489"/>
            <a:ext cx="3564123" cy="2308324"/>
          </a:xfrm>
          <a:prstGeom prst="rect">
            <a:avLst/>
          </a:prstGeom>
          <a:solidFill>
            <a:schemeClr val="bg1"/>
          </a:solidFill>
          <a:ln w="38100">
            <a:solidFill>
              <a:srgbClr val="002060"/>
            </a:solidFill>
          </a:ln>
        </p:spPr>
        <p:txBody>
          <a:bodyPr wrap="square" lIns="91440" tIns="45720" rIns="91440" bIns="45720">
            <a:spAutoFit/>
          </a:bodyPr>
          <a:lstStyle/>
          <a:p>
            <a:pPr algn="ctr"/>
            <a:r>
              <a:rPr lang="ar-SA" sz="4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ar-SA" sz="4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algn="ct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19" name="مستطيل 18">
            <a:extLst>
              <a:ext uri="{FF2B5EF4-FFF2-40B4-BE49-F238E27FC236}">
                <a16:creationId xmlns:a16="http://schemas.microsoft.com/office/drawing/2014/main" id="{7B7BA244-D2F8-4E4B-932E-BAFF7F84A881}"/>
              </a:ext>
            </a:extLst>
          </p:cNvPr>
          <p:cNvSpPr/>
          <p:nvPr/>
        </p:nvSpPr>
        <p:spPr>
          <a:xfrm>
            <a:off x="1654238" y="3764405"/>
            <a:ext cx="3991149" cy="3046988"/>
          </a:xfrm>
          <a:prstGeom prst="rect">
            <a:avLst/>
          </a:prstGeom>
          <a:solidFill>
            <a:schemeClr val="bg1"/>
          </a:solidFill>
          <a:ln w="38100">
            <a:solidFill>
              <a:srgbClr val="002060"/>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algn="ctr"/>
            <a:r>
              <a:rPr lang="ar-SA" sz="4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algn="ctr"/>
            <a:r>
              <a:rPr lang="ar-SA" sz="4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endParaRPr lang="ar-SA" sz="4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صورة 19">
            <a:extLst>
              <a:ext uri="{FF2B5EF4-FFF2-40B4-BE49-F238E27FC236}">
                <a16:creationId xmlns:a16="http://schemas.microsoft.com/office/drawing/2014/main" id="{129EA09F-7551-4D37-97CF-C3A19F1969E3}"/>
              </a:ext>
            </a:extLst>
          </p:cNvPr>
          <p:cNvPicPr>
            <a:picLocks noChangeAspect="1"/>
          </p:cNvPicPr>
          <p:nvPr/>
        </p:nvPicPr>
        <p:blipFill rotWithShape="1">
          <a:blip r:embed="rId4"/>
          <a:srcRect t="7323" b="12390"/>
          <a:stretch/>
        </p:blipFill>
        <p:spPr>
          <a:xfrm>
            <a:off x="10149287" y="3902448"/>
            <a:ext cx="1911817" cy="2308324"/>
          </a:xfrm>
          <a:prstGeom prst="rect">
            <a:avLst/>
          </a:prstGeom>
        </p:spPr>
      </p:pic>
      <p:pic>
        <p:nvPicPr>
          <p:cNvPr id="1028" name="Picture 4" descr="صورة ذات صلة">
            <a:extLst>
              <a:ext uri="{FF2B5EF4-FFF2-40B4-BE49-F238E27FC236}">
                <a16:creationId xmlns:a16="http://schemas.microsoft.com/office/drawing/2014/main" id="{4291CABB-B462-4D37-9BD5-9C08B92AEF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457"/>
          <a:stretch/>
        </p:blipFill>
        <p:spPr bwMode="auto">
          <a:xfrm>
            <a:off x="228520" y="3704061"/>
            <a:ext cx="1354004" cy="2966936"/>
          </a:xfrm>
          <a:prstGeom prst="rect">
            <a:avLst/>
          </a:prstGeom>
          <a:noFill/>
          <a:extLst>
            <a:ext uri="{909E8E84-426E-40DD-AFC4-6F175D3DCCD1}">
              <a14:hiddenFill xmlns:a14="http://schemas.microsoft.com/office/drawing/2010/main">
                <a:solidFill>
                  <a:srgbClr val="FFFFFF"/>
                </a:solidFill>
              </a14:hiddenFill>
            </a:ext>
          </a:extLst>
        </p:spPr>
      </p:pic>
      <p:sp>
        <p:nvSpPr>
          <p:cNvPr id="21" name="مستطيل 20">
            <a:extLst>
              <a:ext uri="{FF2B5EF4-FFF2-40B4-BE49-F238E27FC236}">
                <a16:creationId xmlns:a16="http://schemas.microsoft.com/office/drawing/2014/main" id="{F121BBC0-550A-44C5-B833-C40882D8611D}"/>
              </a:ext>
            </a:extLst>
          </p:cNvPr>
          <p:cNvSpPr/>
          <p:nvPr/>
        </p:nvSpPr>
        <p:spPr>
          <a:xfrm>
            <a:off x="10608459" y="182827"/>
            <a:ext cx="1401346" cy="707886"/>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الفجوة </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193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2000"/>
                                        <p:tgtEl>
                                          <p:spTgt spid="18"/>
                                        </p:tgtEl>
                                      </p:cBhvr>
                                    </p:animEffect>
                                    <p:set>
                                      <p:cBhvr>
                                        <p:cTn id="12" dur="1" fill="hold">
                                          <p:stCondLst>
                                            <p:cond delay="19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grpId="0" nodeType="clickEffect">
                                  <p:stCondLst>
                                    <p:cond delay="0"/>
                                  </p:stCondLst>
                                  <p:childTnLst>
                                    <p:animEffect transition="out" filter="circle(in)">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16" fill="hold" grpId="0" nodeType="clickEffect">
                                  <p:stCondLst>
                                    <p:cond delay="0"/>
                                  </p:stCondLst>
                                  <p:childTnLst>
                                    <p:animEffect transition="out" filter="circle(in)">
                                      <p:cBhvr>
                                        <p:cTn id="21" dur="2000"/>
                                        <p:tgtEl>
                                          <p:spTgt spid="19"/>
                                        </p:tgtEl>
                                      </p:cBhvr>
                                    </p:animEffect>
                                    <p:set>
                                      <p:cBhvr>
                                        <p:cTn id="22"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659E7D6-63C6-4FB1-A4FC-A1B8E71F0467}"/>
              </a:ext>
            </a:extLst>
          </p:cNvPr>
          <p:cNvPicPr>
            <a:picLocks noChangeAspect="1"/>
          </p:cNvPicPr>
          <p:nvPr/>
        </p:nvPicPr>
        <p:blipFill>
          <a:blip r:embed="rId2"/>
          <a:stretch>
            <a:fillRect/>
          </a:stretch>
        </p:blipFill>
        <p:spPr>
          <a:xfrm>
            <a:off x="19050" y="66675"/>
            <a:ext cx="12153900" cy="6724650"/>
          </a:xfrm>
          <a:prstGeom prst="rect">
            <a:avLst/>
          </a:prstGeom>
        </p:spPr>
      </p:pic>
      <p:sp>
        <p:nvSpPr>
          <p:cNvPr id="2" name="مستطيل 1">
            <a:extLst>
              <a:ext uri="{FF2B5EF4-FFF2-40B4-BE49-F238E27FC236}">
                <a16:creationId xmlns:a16="http://schemas.microsoft.com/office/drawing/2014/main" id="{297D2790-CEB5-418C-94DE-8312B36084C9}"/>
              </a:ext>
            </a:extLst>
          </p:cNvPr>
          <p:cNvSpPr/>
          <p:nvPr/>
        </p:nvSpPr>
        <p:spPr>
          <a:xfrm>
            <a:off x="2743199" y="1375007"/>
            <a:ext cx="7146165" cy="3785652"/>
          </a:xfrm>
          <a:prstGeom prst="rect">
            <a:avLst/>
          </a:prstGeom>
          <a:noFill/>
        </p:spPr>
        <p:txBody>
          <a:bodyPr wrap="square" lIns="91440" tIns="45720" rIns="91440" bIns="45720">
            <a:spAutoFit/>
          </a:bodyPr>
          <a:lstStyle/>
          <a:p>
            <a:pPr algn="ctr"/>
            <a:r>
              <a:rPr lang="ar-SA" sz="6000" b="1" cap="none" spc="0" dirty="0">
                <a:ln w="0"/>
                <a:solidFill>
                  <a:schemeClr val="tx1"/>
                </a:solidFill>
                <a:effectLst>
                  <a:outerShdw blurRad="38100" dist="19050" dir="2700000" algn="tl" rotWithShape="0">
                    <a:schemeClr val="dk1">
                      <a:alpha val="40000"/>
                    </a:schemeClr>
                  </a:outerShdw>
                </a:effectLst>
                <a:latin typeface="Franklin Gothic Demi Cond" panose="020B0706030402020204" pitchFamily="34" charset="0"/>
                <a:cs typeface="Akhbar MT" pitchFamily="2" charset="-78"/>
              </a:rPr>
              <a:t>طالبتي العزيزة بالتعاون مع مجموعتكـِ أقرئي في كتابك المقرر عن الحواجز الكيميائية ثم أكملي فجوة المعلومات التالية </a:t>
            </a:r>
          </a:p>
        </p:txBody>
      </p:sp>
    </p:spTree>
    <p:extLst>
      <p:ext uri="{BB962C8B-B14F-4D97-AF65-F5344CB8AC3E}">
        <p14:creationId xmlns:p14="http://schemas.microsoft.com/office/powerpoint/2010/main" val="311153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a:extLst>
              <a:ext uri="{FF2B5EF4-FFF2-40B4-BE49-F238E27FC236}">
                <a16:creationId xmlns:a16="http://schemas.microsoft.com/office/drawing/2014/main" id="{77348450-8E48-473B-B37A-3AF8383B6448}"/>
              </a:ext>
            </a:extLst>
          </p:cNvPr>
          <p:cNvGraphicFramePr>
            <a:graphicFrameLocks noGrp="1"/>
          </p:cNvGraphicFramePr>
          <p:nvPr>
            <p:extLst>
              <p:ext uri="{D42A27DB-BD31-4B8C-83A1-F6EECF244321}">
                <p14:modId xmlns:p14="http://schemas.microsoft.com/office/powerpoint/2010/main" val="3851489757"/>
              </p:ext>
            </p:extLst>
          </p:nvPr>
        </p:nvGraphicFramePr>
        <p:xfrm>
          <a:off x="157712" y="143697"/>
          <a:ext cx="11753520" cy="6553200"/>
        </p:xfrm>
        <a:graphic>
          <a:graphicData uri="http://schemas.openxmlformats.org/drawingml/2006/table">
            <a:tbl>
              <a:tblPr rtl="1" firstRow="1" bandRow="1">
                <a:tableStyleId>{5C22544A-7EE6-4342-B048-85BDC9FD1C3A}</a:tableStyleId>
              </a:tblPr>
              <a:tblGrid>
                <a:gridCol w="2160000">
                  <a:extLst>
                    <a:ext uri="{9D8B030D-6E8A-4147-A177-3AD203B41FA5}">
                      <a16:colId xmlns:a16="http://schemas.microsoft.com/office/drawing/2014/main" val="3200628770"/>
                    </a:ext>
                  </a:extLst>
                </a:gridCol>
                <a:gridCol w="2573520">
                  <a:extLst>
                    <a:ext uri="{9D8B030D-6E8A-4147-A177-3AD203B41FA5}">
                      <a16:colId xmlns:a16="http://schemas.microsoft.com/office/drawing/2014/main" val="1943003139"/>
                    </a:ext>
                  </a:extLst>
                </a:gridCol>
                <a:gridCol w="7020000">
                  <a:extLst>
                    <a:ext uri="{9D8B030D-6E8A-4147-A177-3AD203B41FA5}">
                      <a16:colId xmlns:a16="http://schemas.microsoft.com/office/drawing/2014/main" val="3192129917"/>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4000" b="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الحواجز الكيميائية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b="1" dirty="0">
                          <a:solidFill>
                            <a:srgbClr val="FF0000"/>
                          </a:solidFill>
                        </a:rPr>
                        <a:t>الحاجز الكيميائي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b="1" dirty="0">
                          <a:solidFill>
                            <a:srgbClr val="0070C0"/>
                          </a:solidFill>
                        </a:rPr>
                        <a:t>الوظيفة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075506"/>
                  </a:ext>
                </a:extLst>
              </a:tr>
              <a:tr h="370840">
                <a:tc>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rgbClr val="FF0000"/>
                          </a:solidFill>
                        </a:rPr>
                        <a:t>اللعاب والدموع</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0070C0"/>
                          </a:solidFill>
                        </a:rPr>
                        <a:t> تحوي إنزيم محلل لجدار الخلايا البكتيريا فتقضي عليها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6964214"/>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FF0000"/>
                          </a:solidFill>
                        </a:rPr>
                        <a:t>والإفرازات الانفية</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0070C0"/>
                          </a:solidFill>
                        </a:rPr>
                        <a:t>تحوي إنزيم محلل لجدار الخلايا البكتيريا فتقضي عليها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4759994"/>
                  </a:ext>
                </a:extLst>
              </a:tr>
              <a:tr h="370840">
                <a:tc>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rgbClr val="FF0000"/>
                          </a:solidFill>
                        </a:rPr>
                        <a:t>المخاط</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b="1" dirty="0">
                          <a:solidFill>
                            <a:srgbClr val="0070C0"/>
                          </a:solidFill>
                        </a:rPr>
                        <a:t>حاجز حماية يمنع الخلايا البكتيريا من الالتصاق بالخلايا الطلائية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86817"/>
                  </a:ext>
                </a:extLst>
              </a:tr>
              <a:tr h="370840">
                <a:tc>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rgbClr val="FF0000"/>
                          </a:solidFill>
                        </a:rPr>
                        <a:t>حمض </a:t>
                      </a:r>
                    </a:p>
                    <a:p>
                      <a:pPr algn="ctr" rtl="1"/>
                      <a:r>
                        <a:rPr lang="ar-SA" sz="4000" b="1" dirty="0">
                          <a:solidFill>
                            <a:srgbClr val="FF0000"/>
                          </a:solidFill>
                        </a:rPr>
                        <a:t>الهيدروكلوريك</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b="1" dirty="0">
                          <a:solidFill>
                            <a:srgbClr val="0070C0"/>
                          </a:solidFill>
                        </a:rPr>
                        <a:t>قتل العديد من المخلوقات الحية المسببة للمرض والموجودة في الطعام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274506"/>
                  </a:ext>
                </a:extLst>
              </a:tr>
            </a:tbl>
          </a:graphicData>
        </a:graphic>
      </p:graphicFrame>
      <p:sp>
        <p:nvSpPr>
          <p:cNvPr id="7" name="مستطيل 6">
            <a:extLst>
              <a:ext uri="{FF2B5EF4-FFF2-40B4-BE49-F238E27FC236}">
                <a16:creationId xmlns:a16="http://schemas.microsoft.com/office/drawing/2014/main" id="{A17B0B5E-598D-40A1-A094-263539511AED}"/>
              </a:ext>
            </a:extLst>
          </p:cNvPr>
          <p:cNvSpPr/>
          <p:nvPr/>
        </p:nvSpPr>
        <p:spPr>
          <a:xfrm>
            <a:off x="7230794" y="1505243"/>
            <a:ext cx="2433711" cy="119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8AF807C2-D301-4619-8B4E-30B1353F5DDD}"/>
              </a:ext>
            </a:extLst>
          </p:cNvPr>
          <p:cNvSpPr/>
          <p:nvPr/>
        </p:nvSpPr>
        <p:spPr>
          <a:xfrm>
            <a:off x="365760" y="2822420"/>
            <a:ext cx="6707945" cy="119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C9C30D93-55B7-41D7-8DE0-6DC3326BA767}"/>
              </a:ext>
            </a:extLst>
          </p:cNvPr>
          <p:cNvSpPr/>
          <p:nvPr/>
        </p:nvSpPr>
        <p:spPr>
          <a:xfrm>
            <a:off x="464234" y="4119577"/>
            <a:ext cx="6609471" cy="119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82FDAE6-75EC-4F64-8062-083283E9048D}"/>
              </a:ext>
            </a:extLst>
          </p:cNvPr>
          <p:cNvSpPr/>
          <p:nvPr/>
        </p:nvSpPr>
        <p:spPr>
          <a:xfrm>
            <a:off x="7230793" y="5427875"/>
            <a:ext cx="2433711" cy="119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D884BD45-7BDB-4DDF-A093-5E542130FD99}"/>
              </a:ext>
            </a:extLst>
          </p:cNvPr>
          <p:cNvSpPr/>
          <p:nvPr/>
        </p:nvSpPr>
        <p:spPr>
          <a:xfrm>
            <a:off x="514834" y="119439"/>
            <a:ext cx="1258678" cy="707886"/>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الفجوة</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655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DB4FA59-5DE0-4A97-8B34-A999E5D59E21}"/>
              </a:ext>
            </a:extLst>
          </p:cNvPr>
          <p:cNvSpPr/>
          <p:nvPr/>
        </p:nvSpPr>
        <p:spPr>
          <a:xfrm>
            <a:off x="5907485" y="2967335"/>
            <a:ext cx="377026" cy="923330"/>
          </a:xfrm>
          <a:prstGeom prst="rect">
            <a:avLst/>
          </a:prstGeom>
          <a:noFill/>
        </p:spPr>
        <p:txBody>
          <a:bodyPr wrap="none" lIns="91440" tIns="45720" rIns="91440" bIns="45720">
            <a:spAutoFit/>
          </a:bodyPr>
          <a:lstStyle/>
          <a:p>
            <a:pPr algn="ctr"/>
            <a:r>
              <a:rPr lang="ar-SA" sz="5400" b="0" cap="none" spc="0">
                <a:ln w="0"/>
                <a:solidFill>
                  <a:schemeClr val="tx1"/>
                </a:solidFill>
                <a:effectLst>
                  <a:outerShdw blurRad="38100" dist="19050" dir="2700000" algn="tl" rotWithShape="0">
                    <a:schemeClr val="dk1">
                      <a:alpha val="40000"/>
                    </a:schemeClr>
                  </a:outerShdw>
                </a:effectLst>
              </a:rPr>
              <a:t> </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3" name="مستطيل 2">
            <a:extLst>
              <a:ext uri="{FF2B5EF4-FFF2-40B4-BE49-F238E27FC236}">
                <a16:creationId xmlns:a16="http://schemas.microsoft.com/office/drawing/2014/main" id="{9EA1819C-BCC5-4B43-82DC-D4DC93ABC86D}"/>
              </a:ext>
            </a:extLst>
          </p:cNvPr>
          <p:cNvSpPr/>
          <p:nvPr/>
        </p:nvSpPr>
        <p:spPr>
          <a:xfrm>
            <a:off x="7132320" y="280406"/>
            <a:ext cx="4737952" cy="5909310"/>
          </a:xfrm>
          <a:prstGeom prst="rect">
            <a:avLst/>
          </a:prstGeom>
          <a:noFill/>
          <a:ln w="38100">
            <a:solidFill>
              <a:schemeClr val="tx1"/>
            </a:solidFill>
          </a:ln>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أخبرني مرة الدكتورة كوثر ــ بعد أن شكوت لها من كثر عطاسي ـــ أن العطاس وسيلة مناعية. فهل تعتقدين حقاً بهذا , وضحي اجابتك؟ </a:t>
            </a:r>
            <a:endPar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3" name="صورة 12">
            <a:extLst>
              <a:ext uri="{FF2B5EF4-FFF2-40B4-BE49-F238E27FC236}">
                <a16:creationId xmlns:a16="http://schemas.microsoft.com/office/drawing/2014/main" id="{EF577AFB-9B57-4CB2-955C-C9755EDCCC7E}"/>
              </a:ext>
            </a:extLst>
          </p:cNvPr>
          <p:cNvPicPr>
            <a:picLocks noChangeAspect="1"/>
          </p:cNvPicPr>
          <p:nvPr/>
        </p:nvPicPr>
        <p:blipFill>
          <a:blip r:embed="rId2"/>
          <a:stretch>
            <a:fillRect/>
          </a:stretch>
        </p:blipFill>
        <p:spPr>
          <a:xfrm>
            <a:off x="323557" y="280406"/>
            <a:ext cx="6568293" cy="5909310"/>
          </a:xfrm>
          <a:prstGeom prst="rect">
            <a:avLst/>
          </a:prstGeom>
        </p:spPr>
      </p:pic>
    </p:spTree>
    <p:extLst>
      <p:ext uri="{BB962C8B-B14F-4D97-AF65-F5344CB8AC3E}">
        <p14:creationId xmlns:p14="http://schemas.microsoft.com/office/powerpoint/2010/main" val="370648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DB4FA59-5DE0-4A97-8B34-A999E5D59E21}"/>
              </a:ext>
            </a:extLst>
          </p:cNvPr>
          <p:cNvSpPr/>
          <p:nvPr/>
        </p:nvSpPr>
        <p:spPr>
          <a:xfrm>
            <a:off x="5907485" y="2967335"/>
            <a:ext cx="377026" cy="923330"/>
          </a:xfrm>
          <a:prstGeom prst="rect">
            <a:avLst/>
          </a:prstGeom>
          <a:noFill/>
        </p:spPr>
        <p:txBody>
          <a:bodyPr wrap="none" lIns="91440" tIns="45720" rIns="91440" bIns="45720">
            <a:spAutoFit/>
          </a:bodyPr>
          <a:lstStyle/>
          <a:p>
            <a:pPr algn="ctr"/>
            <a:r>
              <a:rPr lang="ar-SA" sz="5400" b="0" cap="none" spc="0">
                <a:ln w="0"/>
                <a:solidFill>
                  <a:schemeClr val="tx1"/>
                </a:solidFill>
                <a:effectLst>
                  <a:outerShdw blurRad="38100" dist="19050" dir="2700000" algn="tl" rotWithShape="0">
                    <a:schemeClr val="dk1">
                      <a:alpha val="40000"/>
                    </a:schemeClr>
                  </a:outerShdw>
                </a:effectLst>
              </a:rPr>
              <a:t> </a:t>
            </a:r>
            <a:endParaRPr lang="ar-SA" sz="5400" b="0" cap="none" spc="0" dirty="0">
              <a:ln w="0"/>
              <a:solidFill>
                <a:schemeClr val="tx1"/>
              </a:solidFill>
              <a:effectLst>
                <a:outerShdw blurRad="38100" dist="19050" dir="2700000" algn="tl" rotWithShape="0">
                  <a:schemeClr val="dk1">
                    <a:alpha val="40000"/>
                  </a:schemeClr>
                </a:outerShdw>
              </a:effectLst>
            </a:endParaRPr>
          </a:p>
        </p:txBody>
      </p:sp>
      <p:pic>
        <p:nvPicPr>
          <p:cNvPr id="5" name="صورة 4">
            <a:extLst>
              <a:ext uri="{FF2B5EF4-FFF2-40B4-BE49-F238E27FC236}">
                <a16:creationId xmlns:a16="http://schemas.microsoft.com/office/drawing/2014/main" id="{0B816CC9-965C-4537-B8C9-46FA271BF1E9}"/>
              </a:ext>
            </a:extLst>
          </p:cNvPr>
          <p:cNvPicPr>
            <a:picLocks noChangeAspect="1"/>
          </p:cNvPicPr>
          <p:nvPr/>
        </p:nvPicPr>
        <p:blipFill>
          <a:blip r:embed="rId2"/>
          <a:stretch>
            <a:fillRect/>
          </a:stretch>
        </p:blipFill>
        <p:spPr>
          <a:xfrm>
            <a:off x="239151" y="154745"/>
            <a:ext cx="5416061" cy="6555544"/>
          </a:xfrm>
          <a:prstGeom prst="rect">
            <a:avLst/>
          </a:prstGeom>
        </p:spPr>
      </p:pic>
      <p:sp>
        <p:nvSpPr>
          <p:cNvPr id="7" name="مستطيل 6">
            <a:extLst>
              <a:ext uri="{FF2B5EF4-FFF2-40B4-BE49-F238E27FC236}">
                <a16:creationId xmlns:a16="http://schemas.microsoft.com/office/drawing/2014/main" id="{8D33D724-B217-4A8C-9469-7E10314038DD}"/>
              </a:ext>
            </a:extLst>
          </p:cNvPr>
          <p:cNvSpPr/>
          <p:nvPr/>
        </p:nvSpPr>
        <p:spPr>
          <a:xfrm>
            <a:off x="5907484" y="295422"/>
            <a:ext cx="6192000" cy="6001643"/>
          </a:xfrm>
          <a:prstGeom prst="rect">
            <a:avLst/>
          </a:prstGeom>
          <a:solidFill>
            <a:schemeClr val="bg1"/>
          </a:solidFill>
          <a:ln w="38100">
            <a:solidFill>
              <a:schemeClr val="tx1"/>
            </a:solidFill>
          </a:ln>
        </p:spPr>
        <p:txBody>
          <a:bodyPr wrap="square" lIns="91440" tIns="45720" rIns="91440" bIns="45720">
            <a:spAutoFit/>
          </a:bodyPr>
          <a:lstStyle/>
          <a:p>
            <a:pPr algn="ctr"/>
            <a:r>
              <a:rPr lang="ar-SA" sz="4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عندما تنتقل البكتيريا إلى ممرات التنفس يتم إفراز كميات مخاط أكبر  فتلتصق به تلك البكتيريا  ثم تقوم الاهداب التي تغطي سطوح ممرات القناة التنفسية بالحركة مما يدفع بالمخاط المحمل بالبكتيريا إلى خارج الجسم  </a:t>
            </a:r>
            <a:endParaRPr lang="ar-SA" sz="4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60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7C57153A-6C8C-4CDE-BEA9-4044FDA2CBB2}"/>
              </a:ext>
            </a:extLst>
          </p:cNvPr>
          <p:cNvPicPr>
            <a:picLocks noChangeAspect="1"/>
          </p:cNvPicPr>
          <p:nvPr/>
        </p:nvPicPr>
        <p:blipFill rotWithShape="1">
          <a:blip r:embed="rId2"/>
          <a:srcRect l="49747" t="38918"/>
          <a:stretch/>
        </p:blipFill>
        <p:spPr>
          <a:xfrm>
            <a:off x="4037428" y="1477108"/>
            <a:ext cx="8154572" cy="5380891"/>
          </a:xfrm>
          <a:prstGeom prst="rect">
            <a:avLst/>
          </a:prstGeom>
        </p:spPr>
      </p:pic>
      <p:pic>
        <p:nvPicPr>
          <p:cNvPr id="2050" name="Picture 2" descr="نتيجة بحث الصور عن معلومات عن العطس">
            <a:extLst>
              <a:ext uri="{FF2B5EF4-FFF2-40B4-BE49-F238E27FC236}">
                <a16:creationId xmlns:a16="http://schemas.microsoft.com/office/drawing/2014/main" id="{A317760F-4E00-4DA0-9CA4-3DCE60ED9D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64" b="81931"/>
          <a:stretch/>
        </p:blipFill>
        <p:spPr bwMode="auto">
          <a:xfrm>
            <a:off x="4037428" y="0"/>
            <a:ext cx="8154572" cy="1477108"/>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6C7EB393-4F10-4ED9-9217-24FA018A45FF}"/>
              </a:ext>
            </a:extLst>
          </p:cNvPr>
          <p:cNvPicPr>
            <a:picLocks noChangeAspect="1"/>
          </p:cNvPicPr>
          <p:nvPr/>
        </p:nvPicPr>
        <p:blipFill rotWithShape="1">
          <a:blip r:embed="rId4"/>
          <a:srcRect l="20975" t="42077" r="22103"/>
          <a:stretch/>
        </p:blipFill>
        <p:spPr>
          <a:xfrm>
            <a:off x="1" y="0"/>
            <a:ext cx="4037428" cy="6857999"/>
          </a:xfrm>
          <a:prstGeom prst="rect">
            <a:avLst/>
          </a:prstGeom>
        </p:spPr>
      </p:pic>
    </p:spTree>
    <p:extLst>
      <p:ext uri="{BB962C8B-B14F-4D97-AF65-F5344CB8AC3E}">
        <p14:creationId xmlns:p14="http://schemas.microsoft.com/office/powerpoint/2010/main" val="175849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58928B5-0AD9-48EE-919A-B87DE3A21313}"/>
              </a:ext>
            </a:extLst>
          </p:cNvPr>
          <p:cNvSpPr/>
          <p:nvPr/>
        </p:nvSpPr>
        <p:spPr>
          <a:xfrm>
            <a:off x="4614203" y="2967335"/>
            <a:ext cx="1574160" cy="923330"/>
          </a:xfrm>
          <a:prstGeom prst="rect">
            <a:avLst/>
          </a:prstGeom>
          <a:noFill/>
        </p:spPr>
        <p:txBody>
          <a:bodyPr wrap="square" lIns="91440" tIns="45720" rIns="91440" bIns="45720">
            <a:spAutoFit/>
          </a:bodyPr>
          <a:lstStyle/>
          <a:p>
            <a:pPr algn="ct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6" name="فقاعة الكلام: مستطيلة 5">
            <a:extLst>
              <a:ext uri="{FF2B5EF4-FFF2-40B4-BE49-F238E27FC236}">
                <a16:creationId xmlns:a16="http://schemas.microsoft.com/office/drawing/2014/main" id="{B530A4D2-60C0-47DC-BD6B-E6C35FD8C815}"/>
              </a:ext>
            </a:extLst>
          </p:cNvPr>
          <p:cNvSpPr/>
          <p:nvPr/>
        </p:nvSpPr>
        <p:spPr>
          <a:xfrm>
            <a:off x="3514698" y="123316"/>
            <a:ext cx="5009705" cy="923330"/>
          </a:xfrm>
          <a:prstGeom prst="wedgeRectCallout">
            <a:avLst>
              <a:gd name="adj1" fmla="val 33111"/>
              <a:gd name="adj2" fmla="val 28981"/>
            </a:avLst>
          </a:prstGeom>
          <a:noFill/>
          <a:ln w="38100">
            <a:solidFill>
              <a:schemeClr val="tx1"/>
            </a:solidFill>
          </a:ln>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ما الرابط العجيب بين </a:t>
            </a:r>
          </a:p>
        </p:txBody>
      </p:sp>
      <p:pic>
        <p:nvPicPr>
          <p:cNvPr id="7" name="صورة 6">
            <a:extLst>
              <a:ext uri="{FF2B5EF4-FFF2-40B4-BE49-F238E27FC236}">
                <a16:creationId xmlns:a16="http://schemas.microsoft.com/office/drawing/2014/main" id="{A9600E82-22BB-46CF-B63E-11B865203B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15" b="96231" l="4911" r="97210">
                        <a14:foregroundMark x1="47768" y1="82077" x2="47768" y2="82077"/>
                        <a14:foregroundMark x1="43638" y1="88385" x2="43638" y2="88385"/>
                        <a14:foregroundMark x1="30804" y1="93538" x2="30804" y2="93538"/>
                        <a14:foregroundMark x1="26116" y1="95615" x2="26116" y2="95615"/>
                        <a14:foregroundMark x1="25781" y1="96231" x2="25781" y2="96231"/>
                        <a14:foregroundMark x1="45759" y1="94385" x2="45759" y2="94385"/>
                        <a14:foregroundMark x1="51116" y1="94385" x2="51116" y2="94385"/>
                        <a14:foregroundMark x1="54688" y1="94385" x2="54688" y2="94385"/>
                        <a14:foregroundMark x1="58482" y1="55000" x2="58482" y2="55000"/>
                        <a14:foregroundMark x1="67411" y1="44308" x2="67411" y2="44308"/>
                        <a14:foregroundMark x1="73103" y1="39615" x2="73103" y2="39615"/>
                        <a14:foregroundMark x1="44531" y1="5154" x2="44531" y2="5154"/>
                        <a14:foregroundMark x1="40625" y1="846" x2="40625" y2="846"/>
                        <a14:foregroundMark x1="4911" y1="47000" x2="4911" y2="47000"/>
                        <a14:foregroundMark x1="37946" y1="90462" x2="37946" y2="90462"/>
                        <a14:foregroundMark x1="51339" y1="92923" x2="51339" y2="92923"/>
                        <a14:foregroundMark x1="47768" y1="63000" x2="47768" y2="63000"/>
                        <a14:foregroundMark x1="53125" y1="52692" x2="53125" y2="52692"/>
                        <a14:foregroundMark x1="58259" y1="48231" x2="58259" y2="48231"/>
                        <a14:foregroundMark x1="75781" y1="37923" x2="75781" y2="37923"/>
                        <a14:foregroundMark x1="84152" y1="36538" x2="84152" y2="36538"/>
                        <a14:foregroundMark x1="89732" y1="32846" x2="89732" y2="32846"/>
                        <a14:foregroundMark x1="94531" y1="31385" x2="94531" y2="31385"/>
                        <a14:foregroundMark x1="97210" y1="30385" x2="97210" y2="30385"/>
                      </a14:backgroundRemoval>
                    </a14:imgEffect>
                  </a14:imgLayer>
                </a14:imgProps>
              </a:ext>
            </a:extLst>
          </a:blip>
          <a:stretch>
            <a:fillRect/>
          </a:stretch>
        </p:blipFill>
        <p:spPr>
          <a:xfrm>
            <a:off x="7160455" y="1237957"/>
            <a:ext cx="4918730" cy="5423095"/>
          </a:xfrm>
          <a:prstGeom prst="rect">
            <a:avLst/>
          </a:prstGeom>
        </p:spPr>
      </p:pic>
      <p:pic>
        <p:nvPicPr>
          <p:cNvPr id="1026" name="Picture 2" descr="صورة ذات صلة">
            <a:extLst>
              <a:ext uri="{FF2B5EF4-FFF2-40B4-BE49-F238E27FC236}">
                <a16:creationId xmlns:a16="http://schemas.microsoft.com/office/drawing/2014/main" id="{ACC243FD-735C-4D4A-9933-DC2553505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40" y="1237957"/>
            <a:ext cx="4851235" cy="542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6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50D5DA4F-9CFF-44F4-BCE8-3A7ACA362FFC}"/>
              </a:ext>
            </a:extLst>
          </p:cNvPr>
          <p:cNvPicPr>
            <a:picLocks noChangeAspect="1"/>
          </p:cNvPicPr>
          <p:nvPr/>
        </p:nvPicPr>
        <p:blipFill rotWithShape="1">
          <a:blip r:embed="rId2">
            <a:extLst>
              <a:ext uri="{28A0092B-C50C-407E-A947-70E740481C1C}">
                <a14:useLocalDpi xmlns:a14="http://schemas.microsoft.com/office/drawing/2010/main" val="0"/>
              </a:ext>
            </a:extLst>
          </a:blip>
          <a:srcRect t="4289" b="17155"/>
          <a:stretch/>
        </p:blipFill>
        <p:spPr>
          <a:xfrm>
            <a:off x="0" y="0"/>
            <a:ext cx="12192000" cy="6858000"/>
          </a:xfrm>
          <a:prstGeom prst="rect">
            <a:avLst/>
          </a:prstGeom>
        </p:spPr>
      </p:pic>
      <p:sp>
        <p:nvSpPr>
          <p:cNvPr id="6" name="مستطيل 5">
            <a:extLst>
              <a:ext uri="{FF2B5EF4-FFF2-40B4-BE49-F238E27FC236}">
                <a16:creationId xmlns:a16="http://schemas.microsoft.com/office/drawing/2014/main" id="{5A0CF0A6-A1E0-4D82-8D79-4CF3183CABB5}"/>
              </a:ext>
            </a:extLst>
          </p:cNvPr>
          <p:cNvSpPr/>
          <p:nvPr/>
        </p:nvSpPr>
        <p:spPr>
          <a:xfrm>
            <a:off x="3024554" y="2050256"/>
            <a:ext cx="6386509" cy="3416320"/>
          </a:xfrm>
          <a:prstGeom prst="rect">
            <a:avLst/>
          </a:prstGeom>
          <a:noFill/>
        </p:spPr>
        <p:txBody>
          <a:bodyPr wrap="square" lIns="91440" tIns="45720" rIns="91440" bIns="45720">
            <a:spAutoFit/>
          </a:bodyPr>
          <a:lstStyle/>
          <a:p>
            <a:pPr algn="ctr"/>
            <a:r>
              <a:rPr lang="ar-SA" sz="5400" b="1" cap="none" spc="0" dirty="0">
                <a:ln w="0"/>
                <a:solidFill>
                  <a:schemeClr val="tx1"/>
                </a:solidFill>
                <a:effectLst>
                  <a:outerShdw blurRad="38100" dist="19050" dir="2700000" algn="tl" rotWithShape="0">
                    <a:schemeClr val="dk1">
                      <a:alpha val="40000"/>
                    </a:schemeClr>
                  </a:outerShdw>
                </a:effectLst>
                <a:latin typeface="Franklin Gothic Demi Cond" panose="020B0706030402020204" pitchFamily="34" charset="0"/>
                <a:cs typeface="Akhbar MT" pitchFamily="2" charset="-78"/>
              </a:rPr>
              <a:t>طالبتي العزيزة بالتعاون مع مجموعتكـِ أقرئي في كتابك المقرر عن المناعة الغير متخصصة (الدفاع الخلوي)  ثم رتبي أكملي ما يلي </a:t>
            </a:r>
          </a:p>
        </p:txBody>
      </p:sp>
    </p:spTree>
    <p:extLst>
      <p:ext uri="{BB962C8B-B14F-4D97-AF65-F5344CB8AC3E}">
        <p14:creationId xmlns:p14="http://schemas.microsoft.com/office/powerpoint/2010/main" val="4954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2A38651-365E-4EA7-ADC0-AF776A3A6E34}"/>
              </a:ext>
            </a:extLst>
          </p:cNvPr>
          <p:cNvSpPr/>
          <p:nvPr/>
        </p:nvSpPr>
        <p:spPr>
          <a:xfrm>
            <a:off x="96609" y="308538"/>
            <a:ext cx="11998799" cy="830997"/>
          </a:xfrm>
          <a:prstGeom prst="rect">
            <a:avLst/>
          </a:prstGeom>
          <a:noFill/>
          <a:ln w="38100">
            <a:solidFill>
              <a:schemeClr val="accent5">
                <a:lumMod val="75000"/>
              </a:schemeClr>
            </a:solidFill>
          </a:ln>
        </p:spPr>
        <p:txBody>
          <a:bodyPr wrap="non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عند دخول الاجسام الغريبة إلى الجسم فأنها يقاومها بالخلايا </a:t>
            </a:r>
          </a:p>
        </p:txBody>
      </p:sp>
      <p:sp>
        <p:nvSpPr>
          <p:cNvPr id="3" name="مستطيل 2">
            <a:extLst>
              <a:ext uri="{FF2B5EF4-FFF2-40B4-BE49-F238E27FC236}">
                <a16:creationId xmlns:a16="http://schemas.microsoft.com/office/drawing/2014/main" id="{4889E4D4-ADFF-48E2-A178-94AB3472F406}"/>
              </a:ext>
            </a:extLst>
          </p:cNvPr>
          <p:cNvSpPr/>
          <p:nvPr/>
        </p:nvSpPr>
        <p:spPr>
          <a:xfrm>
            <a:off x="8675546" y="1354878"/>
            <a:ext cx="3240000" cy="2340000"/>
          </a:xfrm>
          <a:prstGeom prst="rect">
            <a:avLst/>
          </a:prstGeom>
          <a:noFill/>
          <a:ln w="38100">
            <a:solidFill>
              <a:schemeClr val="accent5">
                <a:lumMod val="75000"/>
              </a:schemeClr>
            </a:solidFill>
          </a:ln>
        </p:spPr>
        <p:txBody>
          <a:bodyPr wrap="squar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الدم </a:t>
            </a:r>
          </a:p>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البيضاء المتعادلة </a:t>
            </a:r>
          </a:p>
        </p:txBody>
      </p:sp>
      <p:sp>
        <p:nvSpPr>
          <p:cNvPr id="4" name="مستطيل 3">
            <a:extLst>
              <a:ext uri="{FF2B5EF4-FFF2-40B4-BE49-F238E27FC236}">
                <a16:creationId xmlns:a16="http://schemas.microsoft.com/office/drawing/2014/main" id="{D28865A9-AD12-406A-9397-7B8EACF3DFC4}"/>
              </a:ext>
            </a:extLst>
          </p:cNvPr>
          <p:cNvSpPr/>
          <p:nvPr/>
        </p:nvSpPr>
        <p:spPr>
          <a:xfrm>
            <a:off x="181018" y="1354878"/>
            <a:ext cx="3240000" cy="2340000"/>
          </a:xfrm>
          <a:prstGeom prst="rect">
            <a:avLst/>
          </a:prstGeom>
          <a:noFill/>
          <a:ln w="38100">
            <a:solidFill>
              <a:schemeClr val="accent5">
                <a:lumMod val="75000"/>
              </a:schemeClr>
            </a:solidFill>
          </a:ln>
        </p:spPr>
        <p:txBody>
          <a:bodyPr wrap="squar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الدم البيضاء الآكلة الكبيرة </a:t>
            </a:r>
          </a:p>
        </p:txBody>
      </p:sp>
      <p:sp>
        <p:nvSpPr>
          <p:cNvPr id="6" name="مستطيل 5">
            <a:extLst>
              <a:ext uri="{FF2B5EF4-FFF2-40B4-BE49-F238E27FC236}">
                <a16:creationId xmlns:a16="http://schemas.microsoft.com/office/drawing/2014/main" id="{349C98A5-7DA4-44D0-B115-D658875BFA2C}"/>
              </a:ext>
            </a:extLst>
          </p:cNvPr>
          <p:cNvSpPr/>
          <p:nvPr/>
        </p:nvSpPr>
        <p:spPr>
          <a:xfrm>
            <a:off x="4049153" y="3524601"/>
            <a:ext cx="4028093" cy="830997"/>
          </a:xfrm>
          <a:prstGeom prst="rect">
            <a:avLst/>
          </a:prstGeom>
          <a:noFill/>
          <a:ln w="38100">
            <a:solidFill>
              <a:schemeClr val="accent5">
                <a:lumMod val="75000"/>
              </a:schemeClr>
            </a:solidFill>
          </a:ln>
        </p:spPr>
        <p:txBody>
          <a:bodyPr wrap="squar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البروتينات المتممة </a:t>
            </a:r>
          </a:p>
        </p:txBody>
      </p:sp>
      <p:sp>
        <p:nvSpPr>
          <p:cNvPr id="7" name="مستطيل 6">
            <a:extLst>
              <a:ext uri="{FF2B5EF4-FFF2-40B4-BE49-F238E27FC236}">
                <a16:creationId xmlns:a16="http://schemas.microsoft.com/office/drawing/2014/main" id="{BB059650-C51C-41F6-8FCE-C9FC65CCAF47}"/>
              </a:ext>
            </a:extLst>
          </p:cNvPr>
          <p:cNvSpPr/>
          <p:nvPr/>
        </p:nvSpPr>
        <p:spPr>
          <a:xfrm>
            <a:off x="4071661" y="1354878"/>
            <a:ext cx="4028093" cy="1569660"/>
          </a:xfrm>
          <a:prstGeom prst="rect">
            <a:avLst/>
          </a:prstGeom>
          <a:noFill/>
          <a:ln w="38100">
            <a:solidFill>
              <a:srgbClr val="FF3399"/>
            </a:solidFill>
          </a:ln>
        </p:spPr>
        <p:txBody>
          <a:bodyPr wrap="square" lIns="91440" tIns="45720" rIns="91440" bIns="45720">
            <a:spAutoFit/>
          </a:bodyPr>
          <a:lstStyle/>
          <a:p>
            <a:pPr algn="ctr"/>
            <a:r>
              <a:rPr lang="ar-SA" sz="480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تقضي على الاجسام الغريبة (بالبلعمة)</a:t>
            </a:r>
          </a:p>
        </p:txBody>
      </p:sp>
      <p:sp>
        <p:nvSpPr>
          <p:cNvPr id="8" name="مستطيل 7">
            <a:extLst>
              <a:ext uri="{FF2B5EF4-FFF2-40B4-BE49-F238E27FC236}">
                <a16:creationId xmlns:a16="http://schemas.microsoft.com/office/drawing/2014/main" id="{AF0A93CC-ACEA-4DB7-9671-823F4284778F}"/>
              </a:ext>
            </a:extLst>
          </p:cNvPr>
          <p:cNvSpPr/>
          <p:nvPr/>
        </p:nvSpPr>
        <p:spPr>
          <a:xfrm>
            <a:off x="4049153" y="2856278"/>
            <a:ext cx="4028093" cy="707886"/>
          </a:xfrm>
          <a:prstGeom prst="rect">
            <a:avLst/>
          </a:prstGeom>
          <a:noFill/>
          <a:ln w="38100">
            <a:noFill/>
          </a:ln>
        </p:spPr>
        <p:txBody>
          <a:bodyPr wrap="square" lIns="91440" tIns="45720" rIns="91440" bIns="45720">
            <a:spAutoFit/>
          </a:bodyPr>
          <a:lstStyle/>
          <a:p>
            <a:pPr algn="ctr"/>
            <a:r>
              <a:rPr lang="ar-SA" sz="40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بمساعدة </a:t>
            </a:r>
          </a:p>
        </p:txBody>
      </p:sp>
      <p:sp>
        <p:nvSpPr>
          <p:cNvPr id="9" name="مستطيل 8">
            <a:extLst>
              <a:ext uri="{FF2B5EF4-FFF2-40B4-BE49-F238E27FC236}">
                <a16:creationId xmlns:a16="http://schemas.microsoft.com/office/drawing/2014/main" id="{E3CF9619-0134-4BA7-9FA3-7DAFB6539DA5}"/>
              </a:ext>
            </a:extLst>
          </p:cNvPr>
          <p:cNvSpPr/>
          <p:nvPr/>
        </p:nvSpPr>
        <p:spPr>
          <a:xfrm>
            <a:off x="174748" y="4318189"/>
            <a:ext cx="3240000" cy="2308324"/>
          </a:xfrm>
          <a:prstGeom prst="rect">
            <a:avLst/>
          </a:prstGeom>
          <a:noFill/>
          <a:ln w="38100">
            <a:solidFill>
              <a:srgbClr val="FF3399"/>
            </a:solidFill>
          </a:ln>
        </p:spPr>
        <p:txBody>
          <a:bodyPr wrap="square" lIns="91440" tIns="45720" rIns="91440" bIns="45720">
            <a:spAutoFit/>
          </a:bodyPr>
          <a:lstStyle/>
          <a:p>
            <a:pPr algn="ctr"/>
            <a:r>
              <a:rPr lang="ar-SA" sz="480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تتخلص من الخلايا المتعادلة الميته </a:t>
            </a:r>
          </a:p>
        </p:txBody>
      </p:sp>
      <p:sp>
        <p:nvSpPr>
          <p:cNvPr id="10" name="مستطيل 9">
            <a:extLst>
              <a:ext uri="{FF2B5EF4-FFF2-40B4-BE49-F238E27FC236}">
                <a16:creationId xmlns:a16="http://schemas.microsoft.com/office/drawing/2014/main" id="{036E28B7-7475-4FD0-A098-05988253DEFC}"/>
              </a:ext>
            </a:extLst>
          </p:cNvPr>
          <p:cNvSpPr/>
          <p:nvPr/>
        </p:nvSpPr>
        <p:spPr>
          <a:xfrm>
            <a:off x="3823068" y="4502855"/>
            <a:ext cx="4810274" cy="1938992"/>
          </a:xfrm>
          <a:prstGeom prst="rect">
            <a:avLst/>
          </a:prstGeom>
          <a:noFill/>
          <a:ln w="38100">
            <a:solidFill>
              <a:srgbClr val="FF3399"/>
            </a:solidFill>
          </a:ln>
        </p:spPr>
        <p:txBody>
          <a:bodyPr wrap="square" lIns="91440" tIns="45720" rIns="91440" bIns="45720">
            <a:spAutoFit/>
          </a:bodyPr>
          <a:lstStyle/>
          <a:p>
            <a:pPr algn="ctr"/>
            <a:r>
              <a:rPr lang="ar-SA" sz="400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التي تساعد على الارتباط بشكل أفضل مع مسببات المرض ومن ثم القضاء عليها </a:t>
            </a:r>
          </a:p>
        </p:txBody>
      </p:sp>
      <p:sp>
        <p:nvSpPr>
          <p:cNvPr id="12" name="سهم: لليمين 11">
            <a:extLst>
              <a:ext uri="{FF2B5EF4-FFF2-40B4-BE49-F238E27FC236}">
                <a16:creationId xmlns:a16="http://schemas.microsoft.com/office/drawing/2014/main" id="{CF9D19CE-9033-46B6-B735-EB2AAF8ACFA8}"/>
              </a:ext>
            </a:extLst>
          </p:cNvPr>
          <p:cNvSpPr/>
          <p:nvPr/>
        </p:nvSpPr>
        <p:spPr>
          <a:xfrm flipH="1">
            <a:off x="8095534" y="2002965"/>
            <a:ext cx="580012" cy="42737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لليمين 12">
            <a:extLst>
              <a:ext uri="{FF2B5EF4-FFF2-40B4-BE49-F238E27FC236}">
                <a16:creationId xmlns:a16="http://schemas.microsoft.com/office/drawing/2014/main" id="{9007799E-3027-45C7-BEE7-E94073EA98A5}"/>
              </a:ext>
            </a:extLst>
          </p:cNvPr>
          <p:cNvSpPr/>
          <p:nvPr/>
        </p:nvSpPr>
        <p:spPr>
          <a:xfrm>
            <a:off x="3489248" y="2007055"/>
            <a:ext cx="580012" cy="42737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يمين 13">
            <a:extLst>
              <a:ext uri="{FF2B5EF4-FFF2-40B4-BE49-F238E27FC236}">
                <a16:creationId xmlns:a16="http://schemas.microsoft.com/office/drawing/2014/main" id="{A47C08B4-954E-423A-9E65-ACD47E3BBFB2}"/>
              </a:ext>
            </a:extLst>
          </p:cNvPr>
          <p:cNvSpPr/>
          <p:nvPr/>
        </p:nvSpPr>
        <p:spPr>
          <a:xfrm rot="16200000" flipH="1">
            <a:off x="1504742" y="3798735"/>
            <a:ext cx="580012" cy="42737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74" name="Picture 2" descr="صورة ذات صلة">
            <a:extLst>
              <a:ext uri="{FF2B5EF4-FFF2-40B4-BE49-F238E27FC236}">
                <a16:creationId xmlns:a16="http://schemas.microsoft.com/office/drawing/2014/main" id="{900E7029-F33A-4383-A738-5B97D220136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05381" y="3910221"/>
            <a:ext cx="3210165" cy="2716291"/>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a:extLst>
              <a:ext uri="{FF2B5EF4-FFF2-40B4-BE49-F238E27FC236}">
                <a16:creationId xmlns:a16="http://schemas.microsoft.com/office/drawing/2014/main" id="{930E7AFC-D227-4A29-AFDD-3F1F1748D790}"/>
              </a:ext>
            </a:extLst>
          </p:cNvPr>
          <p:cNvSpPr/>
          <p:nvPr/>
        </p:nvSpPr>
        <p:spPr>
          <a:xfrm>
            <a:off x="8783546" y="2071448"/>
            <a:ext cx="3024000" cy="1569660"/>
          </a:xfrm>
          <a:prstGeom prst="rect">
            <a:avLst/>
          </a:prstGeom>
          <a:solidFill>
            <a:schemeClr val="bg1"/>
          </a:solidFill>
          <a:ln w="38100">
            <a:noFill/>
          </a:ln>
        </p:spPr>
        <p:txBody>
          <a:bodyPr wrap="squar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17" name="مستطيل 16">
            <a:extLst>
              <a:ext uri="{FF2B5EF4-FFF2-40B4-BE49-F238E27FC236}">
                <a16:creationId xmlns:a16="http://schemas.microsoft.com/office/drawing/2014/main" id="{BB1C5373-459C-46CD-8C94-0B7403BEDFE4}"/>
              </a:ext>
            </a:extLst>
          </p:cNvPr>
          <p:cNvSpPr/>
          <p:nvPr/>
        </p:nvSpPr>
        <p:spPr>
          <a:xfrm>
            <a:off x="282748" y="2086937"/>
            <a:ext cx="3024000" cy="1569660"/>
          </a:xfrm>
          <a:prstGeom prst="rect">
            <a:avLst/>
          </a:prstGeom>
          <a:solidFill>
            <a:schemeClr val="bg1"/>
          </a:solidFill>
          <a:ln w="38100">
            <a:noFill/>
          </a:ln>
        </p:spPr>
        <p:txBody>
          <a:bodyPr wrap="squar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18" name="مستطيل 17">
            <a:extLst>
              <a:ext uri="{FF2B5EF4-FFF2-40B4-BE49-F238E27FC236}">
                <a16:creationId xmlns:a16="http://schemas.microsoft.com/office/drawing/2014/main" id="{4CDF03F8-6911-4106-91CB-A091642EE1F1}"/>
              </a:ext>
            </a:extLst>
          </p:cNvPr>
          <p:cNvSpPr/>
          <p:nvPr/>
        </p:nvSpPr>
        <p:spPr>
          <a:xfrm>
            <a:off x="4125532" y="3588626"/>
            <a:ext cx="3895461" cy="720000"/>
          </a:xfrm>
          <a:prstGeom prst="rect">
            <a:avLst/>
          </a:prstGeom>
          <a:solidFill>
            <a:schemeClr val="bg1"/>
          </a:solidFill>
          <a:ln w="38100">
            <a:noFill/>
          </a:ln>
        </p:spPr>
        <p:txBody>
          <a:bodyPr wrap="square" lIns="91440" tIns="45720" rIns="91440" bIns="45720">
            <a:spAutoFit/>
          </a:bodyPr>
          <a:lstStyle/>
          <a:p>
            <a:pPr algn="ctr"/>
            <a:r>
              <a:rPr lang="ar-SA" sz="4800" cap="none" spc="0"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19" name="مستطيل 18">
            <a:extLst>
              <a:ext uri="{FF2B5EF4-FFF2-40B4-BE49-F238E27FC236}">
                <a16:creationId xmlns:a16="http://schemas.microsoft.com/office/drawing/2014/main" id="{59BB8556-82A0-48C5-BF62-85FD38018734}"/>
              </a:ext>
            </a:extLst>
          </p:cNvPr>
          <p:cNvSpPr/>
          <p:nvPr/>
        </p:nvSpPr>
        <p:spPr>
          <a:xfrm>
            <a:off x="282748" y="5098283"/>
            <a:ext cx="3024000" cy="1476000"/>
          </a:xfrm>
          <a:prstGeom prst="rect">
            <a:avLst/>
          </a:prstGeom>
          <a:solidFill>
            <a:schemeClr val="bg1"/>
          </a:solidFill>
          <a:ln w="38100">
            <a:noFill/>
          </a:ln>
        </p:spPr>
        <p:txBody>
          <a:bodyPr wrap="square" lIns="91440" tIns="45720" rIns="91440" bIns="45720">
            <a:spAutoFit/>
          </a:bodyPr>
          <a:lstStyle/>
          <a:p>
            <a:pPr algn="ctr"/>
            <a:r>
              <a:rPr lang="ar-SA" sz="4800"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p:txBody>
      </p:sp>
      <p:sp>
        <p:nvSpPr>
          <p:cNvPr id="20" name="مستطيل 19">
            <a:extLst>
              <a:ext uri="{FF2B5EF4-FFF2-40B4-BE49-F238E27FC236}">
                <a16:creationId xmlns:a16="http://schemas.microsoft.com/office/drawing/2014/main" id="{B260AA16-3D02-47B1-B40A-C7D213F4CB48}"/>
              </a:ext>
            </a:extLst>
          </p:cNvPr>
          <p:cNvSpPr/>
          <p:nvPr/>
        </p:nvSpPr>
        <p:spPr>
          <a:xfrm>
            <a:off x="10676211" y="3665281"/>
            <a:ext cx="1258678" cy="707886"/>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الفجوة</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177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50D5DA4F-9CFF-44F4-BCE8-3A7ACA362FFC}"/>
              </a:ext>
            </a:extLst>
          </p:cNvPr>
          <p:cNvPicPr>
            <a:picLocks noChangeAspect="1"/>
          </p:cNvPicPr>
          <p:nvPr/>
        </p:nvPicPr>
        <p:blipFill rotWithShape="1">
          <a:blip r:embed="rId2">
            <a:extLst>
              <a:ext uri="{28A0092B-C50C-407E-A947-70E740481C1C}">
                <a14:useLocalDpi xmlns:a14="http://schemas.microsoft.com/office/drawing/2010/main" val="0"/>
              </a:ext>
            </a:extLst>
          </a:blip>
          <a:srcRect t="4289" b="17155"/>
          <a:stretch/>
        </p:blipFill>
        <p:spPr>
          <a:xfrm>
            <a:off x="0" y="0"/>
            <a:ext cx="12192000" cy="6858000"/>
          </a:xfrm>
          <a:prstGeom prst="rect">
            <a:avLst/>
          </a:prstGeom>
        </p:spPr>
      </p:pic>
      <p:sp>
        <p:nvSpPr>
          <p:cNvPr id="6" name="مستطيل 5">
            <a:extLst>
              <a:ext uri="{FF2B5EF4-FFF2-40B4-BE49-F238E27FC236}">
                <a16:creationId xmlns:a16="http://schemas.microsoft.com/office/drawing/2014/main" id="{5A0CF0A6-A1E0-4D82-8D79-4CF3183CABB5}"/>
              </a:ext>
            </a:extLst>
          </p:cNvPr>
          <p:cNvSpPr/>
          <p:nvPr/>
        </p:nvSpPr>
        <p:spPr>
          <a:xfrm>
            <a:off x="3024554" y="2050256"/>
            <a:ext cx="6386509" cy="4247317"/>
          </a:xfrm>
          <a:prstGeom prst="rect">
            <a:avLst/>
          </a:prstGeom>
          <a:noFill/>
        </p:spPr>
        <p:txBody>
          <a:bodyPr wrap="square" lIns="91440" tIns="45720" rIns="91440" bIns="45720">
            <a:spAutoFit/>
          </a:bodyPr>
          <a:lstStyle/>
          <a:p>
            <a:pPr algn="ctr"/>
            <a:r>
              <a:rPr lang="ar-SA" sz="5400" b="1" cap="none" spc="0" dirty="0">
                <a:ln w="0"/>
                <a:solidFill>
                  <a:schemeClr val="tx1"/>
                </a:solidFill>
                <a:effectLst>
                  <a:outerShdw blurRad="38100" dist="19050" dir="2700000" algn="tl" rotWithShape="0">
                    <a:schemeClr val="dk1">
                      <a:alpha val="40000"/>
                    </a:schemeClr>
                  </a:outerShdw>
                </a:effectLst>
                <a:latin typeface="Franklin Gothic Demi Cond" panose="020B0706030402020204" pitchFamily="34" charset="0"/>
                <a:cs typeface="Akhbar MT" pitchFamily="2" charset="-78"/>
              </a:rPr>
              <a:t>طالبتي العزيزة بالتعاون مع مجموعتكـِ أقرئي في كتابك المقرر عن المناعة الغير متخصصة (الدفاع الخلوي)  ثم رتبي خطوات البلعمة</a:t>
            </a:r>
          </a:p>
        </p:txBody>
      </p:sp>
    </p:spTree>
    <p:extLst>
      <p:ext uri="{BB962C8B-B14F-4D97-AF65-F5344CB8AC3E}">
        <p14:creationId xmlns:p14="http://schemas.microsoft.com/office/powerpoint/2010/main" val="273688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78BE8DF-601B-447E-9DF3-2D0EC95054BB}"/>
              </a:ext>
            </a:extLst>
          </p:cNvPr>
          <p:cNvPicPr>
            <a:picLocks noChangeAspect="1"/>
          </p:cNvPicPr>
          <p:nvPr/>
        </p:nvPicPr>
        <p:blipFill>
          <a:blip r:embed="rId2"/>
          <a:stretch>
            <a:fillRect/>
          </a:stretch>
        </p:blipFill>
        <p:spPr>
          <a:xfrm>
            <a:off x="140678" y="1111349"/>
            <a:ext cx="11929402" cy="5556738"/>
          </a:xfrm>
          <a:prstGeom prst="rect">
            <a:avLst/>
          </a:prstGeom>
        </p:spPr>
      </p:pic>
      <p:sp>
        <p:nvSpPr>
          <p:cNvPr id="3" name="مستطيل 2">
            <a:extLst>
              <a:ext uri="{FF2B5EF4-FFF2-40B4-BE49-F238E27FC236}">
                <a16:creationId xmlns:a16="http://schemas.microsoft.com/office/drawing/2014/main" id="{E342EEFA-F02D-4F12-94F1-DC42A90CC209}"/>
              </a:ext>
            </a:extLst>
          </p:cNvPr>
          <p:cNvSpPr/>
          <p:nvPr/>
        </p:nvSpPr>
        <p:spPr>
          <a:xfrm>
            <a:off x="903078" y="51807"/>
            <a:ext cx="9682459" cy="923330"/>
          </a:xfrm>
          <a:prstGeom prst="rect">
            <a:avLst/>
          </a:prstGeom>
          <a:noFill/>
          <a:ln w="38100">
            <a:solidFill>
              <a:schemeClr val="tx1"/>
            </a:solidFill>
          </a:ln>
        </p:spPr>
        <p:txBody>
          <a:bodyPr wrap="none" lIns="91440" tIns="45720" rIns="91440" bIns="45720">
            <a:spAutoFit/>
          </a:bodyPr>
          <a:lstStyle/>
          <a:p>
            <a:pPr algn="ctr"/>
            <a:r>
              <a:rPr lang="ar-SA" sz="5400" b="0" cap="none" spc="0" dirty="0">
                <a:ln w="0"/>
                <a:solidFill>
                  <a:srgbClr val="FF0000"/>
                </a:solidFill>
                <a:effectLst>
                  <a:outerShdw blurRad="38100" dist="19050" dir="2700000" algn="tl" rotWithShape="0">
                    <a:schemeClr val="dk1">
                      <a:alpha val="40000"/>
                    </a:schemeClr>
                  </a:outerShdw>
                </a:effectLst>
              </a:rPr>
              <a:t>رتبي خطوات البلعمة بوضع الرقم المناسب </a:t>
            </a:r>
          </a:p>
        </p:txBody>
      </p:sp>
      <p:sp>
        <p:nvSpPr>
          <p:cNvPr id="4" name="شكل بيضاوي 3">
            <a:extLst>
              <a:ext uri="{FF2B5EF4-FFF2-40B4-BE49-F238E27FC236}">
                <a16:creationId xmlns:a16="http://schemas.microsoft.com/office/drawing/2014/main" id="{6959C94B-FE0D-4C34-B555-7DFA2181708C}"/>
              </a:ext>
            </a:extLst>
          </p:cNvPr>
          <p:cNvSpPr/>
          <p:nvPr/>
        </p:nvSpPr>
        <p:spPr>
          <a:xfrm>
            <a:off x="7512148" y="4487594"/>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rgbClr val="C55A11"/>
                </a:solidFill>
              </a:rPr>
              <a:t>2</a:t>
            </a:r>
            <a:endParaRPr lang="ar-SA" sz="4000" dirty="0">
              <a:solidFill>
                <a:srgbClr val="C55A11"/>
              </a:solidFill>
            </a:endParaRPr>
          </a:p>
        </p:txBody>
      </p:sp>
      <p:sp>
        <p:nvSpPr>
          <p:cNvPr id="5" name="شكل بيضاوي 4">
            <a:extLst>
              <a:ext uri="{FF2B5EF4-FFF2-40B4-BE49-F238E27FC236}">
                <a16:creationId xmlns:a16="http://schemas.microsoft.com/office/drawing/2014/main" id="{DDF590C5-F60D-4CD9-BF86-623BCAC2F845}"/>
              </a:ext>
            </a:extLst>
          </p:cNvPr>
          <p:cNvSpPr/>
          <p:nvPr/>
        </p:nvSpPr>
        <p:spPr>
          <a:xfrm>
            <a:off x="3556413" y="4487594"/>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rgbClr val="C55A11"/>
                </a:solidFill>
              </a:rPr>
              <a:t>3</a:t>
            </a:r>
            <a:endParaRPr lang="ar-SA" sz="4000" dirty="0">
              <a:solidFill>
                <a:srgbClr val="C55A11"/>
              </a:solidFill>
            </a:endParaRPr>
          </a:p>
        </p:txBody>
      </p:sp>
      <p:sp>
        <p:nvSpPr>
          <p:cNvPr id="6" name="شكل بيضاوي 5">
            <a:extLst>
              <a:ext uri="{FF2B5EF4-FFF2-40B4-BE49-F238E27FC236}">
                <a16:creationId xmlns:a16="http://schemas.microsoft.com/office/drawing/2014/main" id="{2EF94E2C-86D2-4905-A321-20C13ED07CF1}"/>
              </a:ext>
            </a:extLst>
          </p:cNvPr>
          <p:cNvSpPr/>
          <p:nvPr/>
        </p:nvSpPr>
        <p:spPr>
          <a:xfrm>
            <a:off x="7636413" y="1259848"/>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rgbClr val="C55A11"/>
                </a:solidFill>
              </a:rPr>
              <a:t>4</a:t>
            </a:r>
            <a:endParaRPr lang="ar-SA" sz="4000" dirty="0">
              <a:solidFill>
                <a:srgbClr val="C55A11"/>
              </a:solidFill>
            </a:endParaRPr>
          </a:p>
        </p:txBody>
      </p:sp>
      <p:sp>
        <p:nvSpPr>
          <p:cNvPr id="7" name="شكل بيضاوي 6">
            <a:extLst>
              <a:ext uri="{FF2B5EF4-FFF2-40B4-BE49-F238E27FC236}">
                <a16:creationId xmlns:a16="http://schemas.microsoft.com/office/drawing/2014/main" id="{6D35B2C7-D965-42FE-B97F-36C5558EDE1B}"/>
              </a:ext>
            </a:extLst>
          </p:cNvPr>
          <p:cNvSpPr/>
          <p:nvPr/>
        </p:nvSpPr>
        <p:spPr>
          <a:xfrm>
            <a:off x="11197883" y="4487594"/>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rgbClr val="C55A11"/>
                </a:solidFill>
              </a:rPr>
              <a:t>5</a:t>
            </a:r>
            <a:endParaRPr lang="ar-SA" sz="4000" dirty="0">
              <a:solidFill>
                <a:srgbClr val="C55A11"/>
              </a:solidFill>
            </a:endParaRPr>
          </a:p>
        </p:txBody>
      </p:sp>
      <p:sp>
        <p:nvSpPr>
          <p:cNvPr id="8" name="شكل بيضاوي 7">
            <a:extLst>
              <a:ext uri="{FF2B5EF4-FFF2-40B4-BE49-F238E27FC236}">
                <a16:creationId xmlns:a16="http://schemas.microsoft.com/office/drawing/2014/main" id="{0E4B955C-AC1B-40D2-B898-95289694278E}"/>
              </a:ext>
            </a:extLst>
          </p:cNvPr>
          <p:cNvSpPr/>
          <p:nvPr/>
        </p:nvSpPr>
        <p:spPr>
          <a:xfrm>
            <a:off x="11467883" y="1259848"/>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rgbClr val="C55A11"/>
                </a:solidFill>
              </a:rPr>
              <a:t>6</a:t>
            </a:r>
            <a:endParaRPr lang="ar-SA" sz="4000" dirty="0">
              <a:solidFill>
                <a:srgbClr val="C55A11"/>
              </a:solidFill>
            </a:endParaRPr>
          </a:p>
        </p:txBody>
      </p:sp>
      <p:sp>
        <p:nvSpPr>
          <p:cNvPr id="9" name="شكل بيضاوي 8">
            <a:extLst>
              <a:ext uri="{FF2B5EF4-FFF2-40B4-BE49-F238E27FC236}">
                <a16:creationId xmlns:a16="http://schemas.microsoft.com/office/drawing/2014/main" id="{BAA43BFD-477F-4A91-B5F7-1FA12DC58DAA}"/>
              </a:ext>
            </a:extLst>
          </p:cNvPr>
          <p:cNvSpPr/>
          <p:nvPr/>
        </p:nvSpPr>
        <p:spPr>
          <a:xfrm>
            <a:off x="7512148" y="4487594"/>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dirty="0">
              <a:solidFill>
                <a:srgbClr val="C55A11"/>
              </a:solidFill>
            </a:endParaRPr>
          </a:p>
        </p:txBody>
      </p:sp>
      <p:sp>
        <p:nvSpPr>
          <p:cNvPr id="10" name="شكل بيضاوي 9">
            <a:extLst>
              <a:ext uri="{FF2B5EF4-FFF2-40B4-BE49-F238E27FC236}">
                <a16:creationId xmlns:a16="http://schemas.microsoft.com/office/drawing/2014/main" id="{5D786E86-6D8B-4A3E-9081-4E9ACBD53ECA}"/>
              </a:ext>
            </a:extLst>
          </p:cNvPr>
          <p:cNvSpPr/>
          <p:nvPr/>
        </p:nvSpPr>
        <p:spPr>
          <a:xfrm>
            <a:off x="3556413" y="4487594"/>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dirty="0">
              <a:solidFill>
                <a:srgbClr val="C55A11"/>
              </a:solidFill>
            </a:endParaRPr>
          </a:p>
        </p:txBody>
      </p:sp>
      <p:sp>
        <p:nvSpPr>
          <p:cNvPr id="11" name="شكل بيضاوي 10">
            <a:extLst>
              <a:ext uri="{FF2B5EF4-FFF2-40B4-BE49-F238E27FC236}">
                <a16:creationId xmlns:a16="http://schemas.microsoft.com/office/drawing/2014/main" id="{EEA3F659-D29D-4ECB-A78A-FDFD7832DB3C}"/>
              </a:ext>
            </a:extLst>
          </p:cNvPr>
          <p:cNvSpPr/>
          <p:nvPr/>
        </p:nvSpPr>
        <p:spPr>
          <a:xfrm>
            <a:off x="7636413" y="1245780"/>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dirty="0">
              <a:solidFill>
                <a:srgbClr val="C55A11"/>
              </a:solidFill>
            </a:endParaRPr>
          </a:p>
        </p:txBody>
      </p:sp>
      <p:sp>
        <p:nvSpPr>
          <p:cNvPr id="12" name="شكل بيضاوي 11">
            <a:extLst>
              <a:ext uri="{FF2B5EF4-FFF2-40B4-BE49-F238E27FC236}">
                <a16:creationId xmlns:a16="http://schemas.microsoft.com/office/drawing/2014/main" id="{D694464B-A222-42B6-B560-FAEA1DC31923}"/>
              </a:ext>
            </a:extLst>
          </p:cNvPr>
          <p:cNvSpPr/>
          <p:nvPr/>
        </p:nvSpPr>
        <p:spPr>
          <a:xfrm>
            <a:off x="11197883" y="4487594"/>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dirty="0">
              <a:solidFill>
                <a:srgbClr val="C55A11"/>
              </a:solidFill>
            </a:endParaRPr>
          </a:p>
        </p:txBody>
      </p:sp>
      <p:sp>
        <p:nvSpPr>
          <p:cNvPr id="13" name="شكل بيضاوي 12">
            <a:extLst>
              <a:ext uri="{FF2B5EF4-FFF2-40B4-BE49-F238E27FC236}">
                <a16:creationId xmlns:a16="http://schemas.microsoft.com/office/drawing/2014/main" id="{B45C85F7-8BCB-4BBB-817B-B02879D8590F}"/>
              </a:ext>
            </a:extLst>
          </p:cNvPr>
          <p:cNvSpPr/>
          <p:nvPr/>
        </p:nvSpPr>
        <p:spPr>
          <a:xfrm>
            <a:off x="11467883" y="1259848"/>
            <a:ext cx="540000" cy="540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dirty="0">
              <a:solidFill>
                <a:srgbClr val="C55A11"/>
              </a:solidFill>
            </a:endParaRPr>
          </a:p>
        </p:txBody>
      </p:sp>
      <p:sp>
        <p:nvSpPr>
          <p:cNvPr id="14" name="مستطيل 13">
            <a:extLst>
              <a:ext uri="{FF2B5EF4-FFF2-40B4-BE49-F238E27FC236}">
                <a16:creationId xmlns:a16="http://schemas.microsoft.com/office/drawing/2014/main" id="{AAA6D4AD-6FCF-4427-B666-1F9C58CF820A}"/>
              </a:ext>
            </a:extLst>
          </p:cNvPr>
          <p:cNvSpPr/>
          <p:nvPr/>
        </p:nvSpPr>
        <p:spPr>
          <a:xfrm>
            <a:off x="10627740" y="-5622"/>
            <a:ext cx="1531188" cy="1323439"/>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الترتيب </a:t>
            </a:r>
          </a:p>
          <a:p>
            <a:pPr algn="ctr"/>
            <a:r>
              <a:rPr lang="ar-SA" sz="4000" b="1" cap="none" spc="0" dirty="0">
                <a:ln w="0"/>
                <a:solidFill>
                  <a:schemeClr val="tx1"/>
                </a:solidFill>
                <a:effectLst>
                  <a:outerShdw blurRad="38100" dist="19050" dir="2700000" algn="tl" rotWithShape="0">
                    <a:schemeClr val="dk1">
                      <a:alpha val="40000"/>
                    </a:schemeClr>
                  </a:outerShdw>
                </a:effectLst>
              </a:rPr>
              <a:t>المنطقي</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28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0"/>
                                        </p:tgtEl>
                                        <p:attrNameLst>
                                          <p:attrName>ppt_w</p:attrName>
                                        </p:attrNameLst>
                                      </p:cBhvr>
                                      <p:tavLst>
                                        <p:tav tm="0">
                                          <p:val>
                                            <p:strVal val="ppt_w"/>
                                          </p:val>
                                        </p:tav>
                                        <p:tav tm="100000">
                                          <p:val>
                                            <p:fltVal val="0"/>
                                          </p:val>
                                        </p:tav>
                                      </p:tavLst>
                                    </p:anim>
                                    <p:anim calcmode="lin" valueType="num">
                                      <p:cBhvr>
                                        <p:cTn id="15" dur="1000"/>
                                        <p:tgtEl>
                                          <p:spTgt spid="10"/>
                                        </p:tgtEl>
                                        <p:attrNameLst>
                                          <p:attrName>ppt_h</p:attrName>
                                        </p:attrNameLst>
                                      </p:cBhvr>
                                      <p:tavLst>
                                        <p:tav tm="0">
                                          <p:val>
                                            <p:strVal val="ppt_h"/>
                                          </p:val>
                                        </p:tav>
                                        <p:tav tm="100000">
                                          <p:val>
                                            <p:fltVal val="0"/>
                                          </p:val>
                                        </p:tav>
                                      </p:tavLst>
                                    </p:anim>
                                    <p:anim calcmode="lin" valueType="num">
                                      <p:cBhvr>
                                        <p:cTn id="16" dur="1000"/>
                                        <p:tgtEl>
                                          <p:spTgt spid="10"/>
                                        </p:tgtEl>
                                        <p:attrNameLst>
                                          <p:attrName>style.rotation</p:attrName>
                                        </p:attrNameLst>
                                      </p:cBhvr>
                                      <p:tavLst>
                                        <p:tav tm="0">
                                          <p:val>
                                            <p:fltVal val="0"/>
                                          </p:val>
                                        </p:tav>
                                        <p:tav tm="100000">
                                          <p:val>
                                            <p:fltVal val="90"/>
                                          </p:val>
                                        </p:tav>
                                      </p:tavLst>
                                    </p:anim>
                                    <p:animEffect transition="out" filter="fade">
                                      <p:cBhvr>
                                        <p:cTn id="17" dur="1000"/>
                                        <p:tgtEl>
                                          <p:spTgt spid="10"/>
                                        </p:tgtEl>
                                      </p:cBhvr>
                                    </p:animEffect>
                                    <p:set>
                                      <p:cBhvr>
                                        <p:cTn id="18" dur="1" fill="hold">
                                          <p:stCondLst>
                                            <p:cond delay="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style.rotation</p:attrName>
                                        </p:attrNameLst>
                                      </p:cBhvr>
                                      <p:tavLst>
                                        <p:tav tm="0">
                                          <p:val>
                                            <p:fltVal val="0"/>
                                          </p:val>
                                        </p:tav>
                                        <p:tav tm="100000">
                                          <p:val>
                                            <p:fltVal val="90"/>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13"/>
                                        </p:tgtEl>
                                        <p:attrNameLst>
                                          <p:attrName>ppt_w</p:attrName>
                                        </p:attrNameLst>
                                      </p:cBhvr>
                                      <p:tavLst>
                                        <p:tav tm="0">
                                          <p:val>
                                            <p:strVal val="ppt_w"/>
                                          </p:val>
                                        </p:tav>
                                        <p:tav tm="100000">
                                          <p:val>
                                            <p:fltVal val="0"/>
                                          </p:val>
                                        </p:tav>
                                      </p:tavLst>
                                    </p:anim>
                                    <p:anim calcmode="lin" valueType="num">
                                      <p:cBhvr>
                                        <p:cTn id="39" dur="1000"/>
                                        <p:tgtEl>
                                          <p:spTgt spid="13"/>
                                        </p:tgtEl>
                                        <p:attrNameLst>
                                          <p:attrName>ppt_h</p:attrName>
                                        </p:attrNameLst>
                                      </p:cBhvr>
                                      <p:tavLst>
                                        <p:tav tm="0">
                                          <p:val>
                                            <p:strVal val="ppt_h"/>
                                          </p:val>
                                        </p:tav>
                                        <p:tav tm="100000">
                                          <p:val>
                                            <p:fltVal val="0"/>
                                          </p:val>
                                        </p:tav>
                                      </p:tavLst>
                                    </p:anim>
                                    <p:anim calcmode="lin" valueType="num">
                                      <p:cBhvr>
                                        <p:cTn id="40" dur="1000"/>
                                        <p:tgtEl>
                                          <p:spTgt spid="13"/>
                                        </p:tgtEl>
                                        <p:attrNameLst>
                                          <p:attrName>style.rotation</p:attrName>
                                        </p:attrNameLst>
                                      </p:cBhvr>
                                      <p:tavLst>
                                        <p:tav tm="0">
                                          <p:val>
                                            <p:fltVal val="0"/>
                                          </p:val>
                                        </p:tav>
                                        <p:tav tm="100000">
                                          <p:val>
                                            <p:fltVal val="90"/>
                                          </p:val>
                                        </p:tav>
                                      </p:tavLst>
                                    </p:anim>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051C882-AD0A-48AA-BFED-B4A7D532747E}"/>
              </a:ext>
            </a:extLst>
          </p:cNvPr>
          <p:cNvSpPr/>
          <p:nvPr/>
        </p:nvSpPr>
        <p:spPr>
          <a:xfrm>
            <a:off x="5880295" y="463285"/>
            <a:ext cx="5976541" cy="5909310"/>
          </a:xfrm>
          <a:prstGeom prst="rect">
            <a:avLst/>
          </a:prstGeom>
          <a:noFill/>
          <a:ln w="38100">
            <a:solidFill>
              <a:schemeClr val="accent2">
                <a:lumMod val="75000"/>
              </a:schemeClr>
            </a:solidFill>
          </a:ln>
        </p:spPr>
        <p:txBody>
          <a:bodyPr wrap="square" lIns="91440" tIns="45720" rIns="91440" bIns="45720">
            <a:spAutoFit/>
          </a:bodyPr>
          <a:lstStyle/>
          <a:p>
            <a:pPr algn="ctr"/>
            <a:r>
              <a:rPr lang="ar-SA" sz="5400" b="0" cap="none" spc="0" dirty="0">
                <a:ln w="0"/>
                <a:solidFill>
                  <a:srgbClr val="C00000"/>
                </a:solidFill>
                <a:effectLst>
                  <a:outerShdw blurRad="38100" dist="19050" dir="2700000" algn="tl" rotWithShape="0">
                    <a:schemeClr val="dk1">
                      <a:alpha val="40000"/>
                    </a:schemeClr>
                  </a:outerShdw>
                </a:effectLst>
              </a:rPr>
              <a:t>أن التعاون شيء جميل بين الخلق ولا يقتصر على الكائنات الحية بل وحتى على مستوى الخلايا وبعضها البعض فكيف يتم التعاون بين الخلايا من أجل المناعة العامة</a:t>
            </a:r>
          </a:p>
        </p:txBody>
      </p:sp>
      <p:pic>
        <p:nvPicPr>
          <p:cNvPr id="3" name="صورة 2">
            <a:extLst>
              <a:ext uri="{FF2B5EF4-FFF2-40B4-BE49-F238E27FC236}">
                <a16:creationId xmlns:a16="http://schemas.microsoft.com/office/drawing/2014/main" id="{716E4E45-552E-4510-9465-04EF5CB2BB69}"/>
              </a:ext>
            </a:extLst>
          </p:cNvPr>
          <p:cNvPicPr>
            <a:picLocks noChangeAspect="1"/>
          </p:cNvPicPr>
          <p:nvPr/>
        </p:nvPicPr>
        <p:blipFill>
          <a:blip r:embed="rId2"/>
          <a:stretch>
            <a:fillRect/>
          </a:stretch>
        </p:blipFill>
        <p:spPr>
          <a:xfrm>
            <a:off x="647114" y="463285"/>
            <a:ext cx="4771292" cy="5909310"/>
          </a:xfrm>
          <a:prstGeom prst="rect">
            <a:avLst/>
          </a:prstGeom>
        </p:spPr>
      </p:pic>
      <p:sp>
        <p:nvSpPr>
          <p:cNvPr id="4" name="مستطيل 3">
            <a:extLst>
              <a:ext uri="{FF2B5EF4-FFF2-40B4-BE49-F238E27FC236}">
                <a16:creationId xmlns:a16="http://schemas.microsoft.com/office/drawing/2014/main" id="{D5DEC838-DA11-48C6-B955-64E47E70469A}"/>
              </a:ext>
            </a:extLst>
          </p:cNvPr>
          <p:cNvSpPr/>
          <p:nvPr/>
        </p:nvSpPr>
        <p:spPr>
          <a:xfrm>
            <a:off x="900855" y="1620"/>
            <a:ext cx="3616696" cy="923330"/>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تعزيز قيمة التعاون </a:t>
            </a:r>
            <a:r>
              <a:rPr lang="ar-SA"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4112493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B4A74DF-956B-4B5A-AEE0-B07C74DA79D3}"/>
              </a:ext>
            </a:extLst>
          </p:cNvPr>
          <p:cNvSpPr/>
          <p:nvPr/>
        </p:nvSpPr>
        <p:spPr>
          <a:xfrm>
            <a:off x="5261317" y="421081"/>
            <a:ext cx="6555548" cy="4247317"/>
          </a:xfrm>
          <a:prstGeom prst="rect">
            <a:avLst/>
          </a:prstGeom>
          <a:solidFill>
            <a:schemeClr val="bg1"/>
          </a:solidFill>
          <a:ln w="38100">
            <a:solidFill>
              <a:srgbClr val="FF0000"/>
            </a:solidFill>
          </a:ln>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عندما تصاب أي خلية بفيروس فإنها ترسل إنذار لباقي الخلايا لتبدأ بأخذ احتياطاتها لتتحصن ضد هجوم الفيروس وتقاومه   </a:t>
            </a:r>
          </a:p>
        </p:txBody>
      </p:sp>
      <p:pic>
        <p:nvPicPr>
          <p:cNvPr id="4" name="صورة 3">
            <a:extLst>
              <a:ext uri="{FF2B5EF4-FFF2-40B4-BE49-F238E27FC236}">
                <a16:creationId xmlns:a16="http://schemas.microsoft.com/office/drawing/2014/main" id="{8467D85F-D3DD-48AC-BC6E-CC0651427B65}"/>
              </a:ext>
            </a:extLst>
          </p:cNvPr>
          <p:cNvPicPr>
            <a:picLocks noChangeAspect="1"/>
          </p:cNvPicPr>
          <p:nvPr/>
        </p:nvPicPr>
        <p:blipFill>
          <a:blip r:embed="rId2"/>
          <a:stretch>
            <a:fillRect/>
          </a:stretch>
        </p:blipFill>
        <p:spPr>
          <a:xfrm>
            <a:off x="264061" y="393895"/>
            <a:ext cx="4715902" cy="5922865"/>
          </a:xfrm>
          <a:prstGeom prst="rect">
            <a:avLst/>
          </a:prstGeom>
        </p:spPr>
      </p:pic>
      <p:sp>
        <p:nvSpPr>
          <p:cNvPr id="5" name="مستطيل 4">
            <a:extLst>
              <a:ext uri="{FF2B5EF4-FFF2-40B4-BE49-F238E27FC236}">
                <a16:creationId xmlns:a16="http://schemas.microsoft.com/office/drawing/2014/main" id="{950C4520-689E-48F9-BFFE-98FCFF9C5BEB}"/>
              </a:ext>
            </a:extLst>
          </p:cNvPr>
          <p:cNvSpPr/>
          <p:nvPr/>
        </p:nvSpPr>
        <p:spPr>
          <a:xfrm>
            <a:off x="5261317" y="4821924"/>
            <a:ext cx="6555548" cy="1754326"/>
          </a:xfrm>
          <a:prstGeom prst="rect">
            <a:avLst/>
          </a:prstGeom>
          <a:solidFill>
            <a:schemeClr val="bg1"/>
          </a:solidFill>
          <a:ln w="38100">
            <a:solidFill>
              <a:srgbClr val="FF0000"/>
            </a:solidFill>
          </a:ln>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س/ فيا ترى ما هي طبيعة هذا  الإنذار؟ </a:t>
            </a:r>
          </a:p>
        </p:txBody>
      </p:sp>
    </p:spTree>
    <p:extLst>
      <p:ext uri="{BB962C8B-B14F-4D97-AF65-F5344CB8AC3E}">
        <p14:creationId xmlns:p14="http://schemas.microsoft.com/office/powerpoint/2010/main" val="13226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B4A74DF-956B-4B5A-AEE0-B07C74DA79D3}"/>
              </a:ext>
            </a:extLst>
          </p:cNvPr>
          <p:cNvSpPr/>
          <p:nvPr/>
        </p:nvSpPr>
        <p:spPr>
          <a:xfrm>
            <a:off x="5219117" y="421081"/>
            <a:ext cx="6597748" cy="5909310"/>
          </a:xfrm>
          <a:prstGeom prst="rect">
            <a:avLst/>
          </a:prstGeom>
          <a:solidFill>
            <a:schemeClr val="bg1"/>
          </a:solidFill>
          <a:ln w="38100">
            <a:solidFill>
              <a:srgbClr val="FF0000"/>
            </a:solidFill>
          </a:ln>
        </p:spPr>
        <p:txBody>
          <a:bodyPr wrap="square" lIns="91440" tIns="45720" rIns="91440" bIns="45720">
            <a:spAutoFit/>
          </a:bodyPr>
          <a:lstStyle/>
          <a:p>
            <a:pPr algn="ctr"/>
            <a:r>
              <a:rPr lang="ar-SA" sz="5400" b="1" cap="none" spc="0" dirty="0" err="1">
                <a:ln w="0"/>
                <a:solidFill>
                  <a:srgbClr val="FF0000"/>
                </a:solidFill>
                <a:effectLst>
                  <a:outerShdw blurRad="38100" dist="19050" dir="2700000" algn="tl" rotWithShape="0">
                    <a:schemeClr val="dk1">
                      <a:alpha val="40000"/>
                    </a:schemeClr>
                  </a:outerShdw>
                </a:effectLst>
              </a:rPr>
              <a:t>الإنترفيرون</a:t>
            </a:r>
            <a:r>
              <a:rPr lang="ar-SA" sz="5400" b="1" cap="none" spc="0" dirty="0">
                <a:ln w="0"/>
                <a:solidFill>
                  <a:srgbClr val="FF0000"/>
                </a:solidFill>
                <a:effectLst>
                  <a:outerShdw blurRad="38100" dist="19050" dir="2700000" algn="tl" rotWithShape="0">
                    <a:schemeClr val="dk1">
                      <a:alpha val="40000"/>
                    </a:schemeClr>
                  </a:outerShdw>
                </a:effectLst>
              </a:rPr>
              <a:t> </a:t>
            </a:r>
          </a:p>
          <a:p>
            <a:pPr algn="ctr"/>
            <a:r>
              <a:rPr lang="ar-SA" sz="5400" b="0" cap="none" spc="0" dirty="0">
                <a:ln w="0"/>
                <a:solidFill>
                  <a:schemeClr val="tx1"/>
                </a:solidFill>
                <a:effectLst>
                  <a:outerShdw blurRad="38100" dist="19050" dir="2700000" algn="tl" rotWithShape="0">
                    <a:schemeClr val="dk1">
                      <a:alpha val="40000"/>
                    </a:schemeClr>
                  </a:outerShdw>
                </a:effectLst>
              </a:rPr>
              <a:t>بروتين تفرزه الخلايا المصابة بالفيروس ترتبط بدورها مع الخلايا المجاورة ويحفزها على أنتاج بروتينات مضادة للفيروس ،فتمنع تضاعف الفيروس في هذه الخلايا </a:t>
            </a:r>
          </a:p>
        </p:txBody>
      </p:sp>
      <p:pic>
        <p:nvPicPr>
          <p:cNvPr id="4" name="صورة 3">
            <a:extLst>
              <a:ext uri="{FF2B5EF4-FFF2-40B4-BE49-F238E27FC236}">
                <a16:creationId xmlns:a16="http://schemas.microsoft.com/office/drawing/2014/main" id="{8467D85F-D3DD-48AC-BC6E-CC0651427B65}"/>
              </a:ext>
            </a:extLst>
          </p:cNvPr>
          <p:cNvPicPr>
            <a:picLocks noChangeAspect="1"/>
          </p:cNvPicPr>
          <p:nvPr/>
        </p:nvPicPr>
        <p:blipFill>
          <a:blip r:embed="rId2"/>
          <a:stretch>
            <a:fillRect/>
          </a:stretch>
        </p:blipFill>
        <p:spPr>
          <a:xfrm>
            <a:off x="264061" y="855560"/>
            <a:ext cx="4715902" cy="5922865"/>
          </a:xfrm>
          <a:prstGeom prst="rect">
            <a:avLst/>
          </a:prstGeom>
        </p:spPr>
      </p:pic>
      <p:sp>
        <p:nvSpPr>
          <p:cNvPr id="5" name="مستطيل 4">
            <a:extLst>
              <a:ext uri="{FF2B5EF4-FFF2-40B4-BE49-F238E27FC236}">
                <a16:creationId xmlns:a16="http://schemas.microsoft.com/office/drawing/2014/main" id="{1E47C8C7-DBF2-446A-B22B-9ED67E206D65}"/>
              </a:ext>
            </a:extLst>
          </p:cNvPr>
          <p:cNvSpPr/>
          <p:nvPr/>
        </p:nvSpPr>
        <p:spPr>
          <a:xfrm>
            <a:off x="1234941" y="-67770"/>
            <a:ext cx="3054041" cy="923330"/>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القراءة الموجهة</a:t>
            </a:r>
            <a:r>
              <a:rPr lang="ar-SA"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079355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3D059066-4BA3-4403-BBCE-C9902177A1CD}"/>
              </a:ext>
            </a:extLst>
          </p:cNvPr>
          <p:cNvSpPr/>
          <p:nvPr/>
        </p:nvSpPr>
        <p:spPr>
          <a:xfrm>
            <a:off x="6334538" y="378879"/>
            <a:ext cx="5527574" cy="6001643"/>
          </a:xfrm>
          <a:prstGeom prst="rect">
            <a:avLst/>
          </a:prstGeom>
          <a:noFill/>
          <a:ln w="38100">
            <a:solidFill>
              <a:srgbClr val="00B0F0"/>
            </a:solidFill>
          </a:ln>
        </p:spPr>
        <p:txBody>
          <a:bodyPr wrap="square" lIns="91440" tIns="45720" rIns="91440" bIns="45720">
            <a:spAutoFit/>
          </a:bodyPr>
          <a:lstStyle/>
          <a:p>
            <a:pPr algn="ctr"/>
            <a:r>
              <a:rPr lang="ar-SA" sz="4800" b="1" cap="none" spc="0" dirty="0">
                <a:ln w="0">
                  <a:solidFill>
                    <a:sysClr val="windowText" lastClr="000000"/>
                  </a:solidFill>
                </a:ln>
                <a:solidFill>
                  <a:srgbClr val="00B0F0"/>
                </a:solidFill>
                <a:effectLst>
                  <a:outerShdw blurRad="38100" dist="19050" dir="2700000" algn="tl" rotWithShape="0">
                    <a:schemeClr val="dk1">
                      <a:alpha val="40000"/>
                    </a:schemeClr>
                  </a:outerShdw>
                </a:effectLst>
              </a:rPr>
              <a:t>عندما أصيب هشام باحمرار في الجلد وارتفاع درجة أخذته والدته إلى الطبيب فأخبرها ان هذه الأعراض هي أعراض الاستجابة الالتهابية ويجب أن تُعمل له بعض التحاليل لمعرفة مسبب المرض   </a:t>
            </a:r>
          </a:p>
        </p:txBody>
      </p:sp>
      <p:pic>
        <p:nvPicPr>
          <p:cNvPr id="4" name="صورة 3">
            <a:extLst>
              <a:ext uri="{FF2B5EF4-FFF2-40B4-BE49-F238E27FC236}">
                <a16:creationId xmlns:a16="http://schemas.microsoft.com/office/drawing/2014/main" id="{FE8D3CD5-695D-44C4-A090-F897D1E98A3D}"/>
              </a:ext>
            </a:extLst>
          </p:cNvPr>
          <p:cNvPicPr>
            <a:picLocks noChangeAspect="1"/>
          </p:cNvPicPr>
          <p:nvPr/>
        </p:nvPicPr>
        <p:blipFill>
          <a:blip r:embed="rId2"/>
          <a:stretch>
            <a:fillRect/>
          </a:stretch>
        </p:blipFill>
        <p:spPr>
          <a:xfrm>
            <a:off x="675249" y="537062"/>
            <a:ext cx="5331656" cy="5843459"/>
          </a:xfrm>
          <a:prstGeom prst="rect">
            <a:avLst/>
          </a:prstGeom>
        </p:spPr>
      </p:pic>
    </p:spTree>
    <p:extLst>
      <p:ext uri="{BB962C8B-B14F-4D97-AF65-F5344CB8AC3E}">
        <p14:creationId xmlns:p14="http://schemas.microsoft.com/office/powerpoint/2010/main" val="2093352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9C6C0A43-A170-4450-808B-1748097112CA}"/>
              </a:ext>
            </a:extLst>
          </p:cNvPr>
          <p:cNvSpPr/>
          <p:nvPr/>
        </p:nvSpPr>
        <p:spPr>
          <a:xfrm>
            <a:off x="6334538" y="378879"/>
            <a:ext cx="5527574" cy="3046988"/>
          </a:xfrm>
          <a:prstGeom prst="rect">
            <a:avLst/>
          </a:prstGeom>
          <a:noFill/>
          <a:ln w="38100">
            <a:solidFill>
              <a:srgbClr val="FF0000"/>
            </a:solidFill>
          </a:ln>
        </p:spPr>
        <p:txBody>
          <a:bodyPr wrap="square" lIns="91440" tIns="45720" rIns="91440" bIns="45720">
            <a:spAutoFit/>
          </a:bodyPr>
          <a:lstStyle/>
          <a:p>
            <a:pPr algn="ctr"/>
            <a:r>
              <a:rPr lang="ar-SA" sz="4800" b="0" cap="none" spc="0" dirty="0">
                <a:ln w="0"/>
                <a:solidFill>
                  <a:srgbClr val="FF0000"/>
                </a:solidFill>
                <a:effectLst>
                  <a:outerShdw blurRad="38100" dist="19050" dir="2700000" algn="tl" rotWithShape="0">
                    <a:schemeClr val="dk1">
                      <a:alpha val="40000"/>
                    </a:schemeClr>
                  </a:outerShdw>
                </a:effectLst>
              </a:rPr>
              <a:t>فدار الحوار بين أم هشام والطبيب عن ما هي الاستجابة الالتهابية وما أسبابها وما تفسيرها   </a:t>
            </a:r>
          </a:p>
        </p:txBody>
      </p:sp>
      <p:sp>
        <p:nvSpPr>
          <p:cNvPr id="4" name="مستطيل 3">
            <a:extLst>
              <a:ext uri="{FF2B5EF4-FFF2-40B4-BE49-F238E27FC236}">
                <a16:creationId xmlns:a16="http://schemas.microsoft.com/office/drawing/2014/main" id="{811EE289-118E-4BDE-8B32-E31F8C42582F}"/>
              </a:ext>
            </a:extLst>
          </p:cNvPr>
          <p:cNvSpPr/>
          <p:nvPr/>
        </p:nvSpPr>
        <p:spPr>
          <a:xfrm>
            <a:off x="6376738" y="3809674"/>
            <a:ext cx="5527574" cy="2308324"/>
          </a:xfrm>
          <a:prstGeom prst="rect">
            <a:avLst/>
          </a:prstGeom>
          <a:noFill/>
          <a:ln w="38100">
            <a:solidFill>
              <a:schemeClr val="tx1"/>
            </a:solidFill>
          </a:ln>
        </p:spPr>
        <p:txBody>
          <a:bodyPr wrap="square" lIns="91440" tIns="45720" rIns="91440" bIns="45720">
            <a:spAutoFit/>
          </a:bodyPr>
          <a:lstStyle/>
          <a:p>
            <a:pPr algn="ctr"/>
            <a:r>
              <a:rPr lang="ar-SA" sz="4800" dirty="0">
                <a:ln w="0"/>
                <a:effectLst>
                  <a:outerShdw blurRad="38100" dist="19050" dir="2700000" algn="tl" rotWithShape="0">
                    <a:schemeClr val="dk1">
                      <a:alpha val="40000"/>
                    </a:schemeClr>
                  </a:outerShdw>
                </a:effectLst>
              </a:rPr>
              <a:t>أكملي الناقص من الحوار التالي للتعرف على الاستجابة التحسسية  </a:t>
            </a:r>
            <a:endParaRPr lang="ar-SA" sz="4800" b="0" cap="none" spc="0" dirty="0">
              <a:ln w="0"/>
              <a:solidFill>
                <a:schemeClr val="tx1"/>
              </a:solidFill>
              <a:effectLst>
                <a:outerShdw blurRad="38100" dist="19050" dir="2700000" algn="tl" rotWithShape="0">
                  <a:schemeClr val="dk1">
                    <a:alpha val="40000"/>
                  </a:schemeClr>
                </a:outerShdw>
              </a:effectLst>
            </a:endParaRPr>
          </a:p>
        </p:txBody>
      </p:sp>
      <p:pic>
        <p:nvPicPr>
          <p:cNvPr id="6" name="صورة 5">
            <a:extLst>
              <a:ext uri="{FF2B5EF4-FFF2-40B4-BE49-F238E27FC236}">
                <a16:creationId xmlns:a16="http://schemas.microsoft.com/office/drawing/2014/main" id="{F4CAC17D-2084-4741-9D5A-81D1E3F6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57" y="378879"/>
            <a:ext cx="5875059" cy="5839041"/>
          </a:xfrm>
          <a:prstGeom prst="rect">
            <a:avLst/>
          </a:prstGeom>
        </p:spPr>
      </p:pic>
    </p:spTree>
    <p:extLst>
      <p:ext uri="{BB962C8B-B14F-4D97-AF65-F5344CB8AC3E}">
        <p14:creationId xmlns:p14="http://schemas.microsoft.com/office/powerpoint/2010/main" val="149631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B49DA63-56E4-46C9-B6C8-A60433653A67}"/>
              </a:ext>
            </a:extLst>
          </p:cNvPr>
          <p:cNvPicPr>
            <a:picLocks noChangeAspect="1"/>
          </p:cNvPicPr>
          <p:nvPr/>
        </p:nvPicPr>
        <p:blipFill rotWithShape="1">
          <a:blip r:embed="rId2">
            <a:extLst>
              <a:ext uri="{28A0092B-C50C-407E-A947-70E740481C1C}">
                <a14:useLocalDpi xmlns:a14="http://schemas.microsoft.com/office/drawing/2010/main" val="0"/>
              </a:ext>
            </a:extLst>
          </a:blip>
          <a:srcRect l="50324" r="9259"/>
          <a:stretch/>
        </p:blipFill>
        <p:spPr>
          <a:xfrm>
            <a:off x="9794007" y="981447"/>
            <a:ext cx="2374548" cy="5839041"/>
          </a:xfrm>
          <a:prstGeom prst="rect">
            <a:avLst/>
          </a:prstGeom>
        </p:spPr>
      </p:pic>
      <p:pic>
        <p:nvPicPr>
          <p:cNvPr id="3" name="صورة 2">
            <a:extLst>
              <a:ext uri="{FF2B5EF4-FFF2-40B4-BE49-F238E27FC236}">
                <a16:creationId xmlns:a16="http://schemas.microsoft.com/office/drawing/2014/main" id="{DCA75878-83C1-499A-AD0C-3BF19A755CDA}"/>
              </a:ext>
            </a:extLst>
          </p:cNvPr>
          <p:cNvPicPr>
            <a:picLocks noChangeAspect="1"/>
          </p:cNvPicPr>
          <p:nvPr/>
        </p:nvPicPr>
        <p:blipFill rotWithShape="1">
          <a:blip r:embed="rId2">
            <a:extLst>
              <a:ext uri="{28A0092B-C50C-407E-A947-70E740481C1C}">
                <a14:useLocalDpi xmlns:a14="http://schemas.microsoft.com/office/drawing/2010/main" val="0"/>
              </a:ext>
            </a:extLst>
          </a:blip>
          <a:srcRect l="8660" r="47760"/>
          <a:stretch/>
        </p:blipFill>
        <p:spPr>
          <a:xfrm>
            <a:off x="0" y="981447"/>
            <a:ext cx="2560320" cy="5839041"/>
          </a:xfrm>
          <a:prstGeom prst="rect">
            <a:avLst/>
          </a:prstGeom>
        </p:spPr>
      </p:pic>
      <p:sp>
        <p:nvSpPr>
          <p:cNvPr id="4" name="فقاعة الكلام: مستطيلة 3">
            <a:extLst>
              <a:ext uri="{FF2B5EF4-FFF2-40B4-BE49-F238E27FC236}">
                <a16:creationId xmlns:a16="http://schemas.microsoft.com/office/drawing/2014/main" id="{48A90BD3-602D-45C5-AC90-D4D976F570D1}"/>
              </a:ext>
            </a:extLst>
          </p:cNvPr>
          <p:cNvSpPr/>
          <p:nvPr/>
        </p:nvSpPr>
        <p:spPr>
          <a:xfrm>
            <a:off x="1941341" y="482044"/>
            <a:ext cx="5809957" cy="998806"/>
          </a:xfrm>
          <a:prstGeom prst="wedgeRectCallout">
            <a:avLst>
              <a:gd name="adj1" fmla="val -49012"/>
              <a:gd name="adj2" fmla="val 91739"/>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2">
                    <a:lumMod val="50000"/>
                  </a:schemeClr>
                </a:solidFill>
              </a:rPr>
              <a:t>وما هي الاستجابة التحسسية  </a:t>
            </a:r>
          </a:p>
        </p:txBody>
      </p:sp>
      <p:sp>
        <p:nvSpPr>
          <p:cNvPr id="5" name="فقاعة الكلام: مستطيلة 4">
            <a:extLst>
              <a:ext uri="{FF2B5EF4-FFF2-40B4-BE49-F238E27FC236}">
                <a16:creationId xmlns:a16="http://schemas.microsoft.com/office/drawing/2014/main" id="{5C7A79F0-14F3-43F7-9888-F7FA5E480F9A}"/>
              </a:ext>
            </a:extLst>
          </p:cNvPr>
          <p:cNvSpPr/>
          <p:nvPr/>
        </p:nvSpPr>
        <p:spPr>
          <a:xfrm>
            <a:off x="3137096" y="1928671"/>
            <a:ext cx="6356252" cy="3684337"/>
          </a:xfrm>
          <a:prstGeom prst="wedgeRectCallout">
            <a:avLst>
              <a:gd name="adj1" fmla="val 64171"/>
              <a:gd name="adj2" fmla="val -42213"/>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سلسلة من الخطوات المعقدة التي تشمل العديد من المواد الكيميائية والخلايا المناعية للمساعدة على  تعزيز المناعة عموما   </a:t>
            </a:r>
          </a:p>
        </p:txBody>
      </p:sp>
      <p:sp>
        <p:nvSpPr>
          <p:cNvPr id="7" name="مستطيل 6">
            <a:extLst>
              <a:ext uri="{FF2B5EF4-FFF2-40B4-BE49-F238E27FC236}">
                <a16:creationId xmlns:a16="http://schemas.microsoft.com/office/drawing/2014/main" id="{343F93BC-B869-426B-9548-D06E185599DA}"/>
              </a:ext>
            </a:extLst>
          </p:cNvPr>
          <p:cNvSpPr/>
          <p:nvPr/>
        </p:nvSpPr>
        <p:spPr>
          <a:xfrm>
            <a:off x="3249637" y="3066757"/>
            <a:ext cx="2982351"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8" name="مستطيل 7">
            <a:extLst>
              <a:ext uri="{FF2B5EF4-FFF2-40B4-BE49-F238E27FC236}">
                <a16:creationId xmlns:a16="http://schemas.microsoft.com/office/drawing/2014/main" id="{23C674CB-39D4-4ACC-A1C6-8D15B9A50AC8}"/>
              </a:ext>
            </a:extLst>
          </p:cNvPr>
          <p:cNvSpPr/>
          <p:nvPr/>
        </p:nvSpPr>
        <p:spPr>
          <a:xfrm>
            <a:off x="6119446" y="3770839"/>
            <a:ext cx="2881533"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9" name="مستطيل 8">
            <a:extLst>
              <a:ext uri="{FF2B5EF4-FFF2-40B4-BE49-F238E27FC236}">
                <a16:creationId xmlns:a16="http://schemas.microsoft.com/office/drawing/2014/main" id="{D132622A-414E-4821-83CC-A6C003331C2A}"/>
              </a:ext>
            </a:extLst>
          </p:cNvPr>
          <p:cNvSpPr/>
          <p:nvPr/>
        </p:nvSpPr>
        <p:spPr>
          <a:xfrm>
            <a:off x="4175759" y="4528400"/>
            <a:ext cx="2881533"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Tree>
    <p:extLst>
      <p:ext uri="{BB962C8B-B14F-4D97-AF65-F5344CB8AC3E}">
        <p14:creationId xmlns:p14="http://schemas.microsoft.com/office/powerpoint/2010/main" val="21543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CB60EF5-6E7D-40ED-9A75-15ACBCF92E1D}"/>
              </a:ext>
            </a:extLst>
          </p:cNvPr>
          <p:cNvPicPr>
            <a:picLocks noChangeAspect="1"/>
          </p:cNvPicPr>
          <p:nvPr/>
        </p:nvPicPr>
        <p:blipFill rotWithShape="1">
          <a:blip r:embed="rId2"/>
          <a:srcRect l="7274" t="3489" r="9074" b="11015"/>
          <a:stretch/>
        </p:blipFill>
        <p:spPr>
          <a:xfrm>
            <a:off x="84404" y="196947"/>
            <a:ext cx="8243667" cy="6604781"/>
          </a:xfrm>
          <a:prstGeom prst="rect">
            <a:avLst/>
          </a:prstGeom>
        </p:spPr>
      </p:pic>
      <p:sp>
        <p:nvSpPr>
          <p:cNvPr id="3" name="مستطيل 2">
            <a:extLst>
              <a:ext uri="{FF2B5EF4-FFF2-40B4-BE49-F238E27FC236}">
                <a16:creationId xmlns:a16="http://schemas.microsoft.com/office/drawing/2014/main" id="{B9DB551E-E06C-48C7-BB1F-A7CCA20BD2C1}"/>
              </a:ext>
            </a:extLst>
          </p:cNvPr>
          <p:cNvSpPr/>
          <p:nvPr/>
        </p:nvSpPr>
        <p:spPr>
          <a:xfrm>
            <a:off x="8328071" y="1377686"/>
            <a:ext cx="3417922" cy="4339650"/>
          </a:xfrm>
          <a:prstGeom prst="rect">
            <a:avLst/>
          </a:prstGeom>
          <a:noFill/>
        </p:spPr>
        <p:txBody>
          <a:bodyPr wrap="none" lIns="91440" tIns="45720" rIns="91440" bIns="45720">
            <a:spAutoFit/>
          </a:bodyPr>
          <a:lstStyle/>
          <a:p>
            <a:pPr algn="ctr"/>
            <a:r>
              <a:rPr lang="ar-SA" sz="13800" b="0" cap="none" spc="0" dirty="0">
                <a:ln w="0"/>
                <a:solidFill>
                  <a:schemeClr val="tx1"/>
                </a:solidFill>
                <a:effectLst>
                  <a:outerShdw blurRad="38100" dist="19050" dir="2700000" algn="tl" rotWithShape="0">
                    <a:schemeClr val="dk1">
                      <a:alpha val="40000"/>
                    </a:schemeClr>
                  </a:outerShdw>
                </a:effectLst>
                <a:cs typeface="DecoType Naskh Variants" panose="02010400000000000000" pitchFamily="2" charset="-78"/>
              </a:rPr>
              <a:t>جهاز</a:t>
            </a:r>
          </a:p>
          <a:p>
            <a:pPr algn="ctr"/>
            <a:r>
              <a:rPr lang="ar-SA" sz="13800" b="0" cap="none" spc="0" dirty="0">
                <a:ln w="0"/>
                <a:solidFill>
                  <a:schemeClr val="tx1"/>
                </a:solidFill>
                <a:effectLst>
                  <a:outerShdw blurRad="38100" dist="19050" dir="2700000" algn="tl" rotWithShape="0">
                    <a:schemeClr val="dk1">
                      <a:alpha val="40000"/>
                    </a:schemeClr>
                  </a:outerShdw>
                </a:effectLst>
                <a:cs typeface="DecoType Naskh Variants" panose="02010400000000000000" pitchFamily="2" charset="-78"/>
              </a:rPr>
              <a:t> المناعة </a:t>
            </a:r>
          </a:p>
        </p:txBody>
      </p:sp>
    </p:spTree>
    <p:extLst>
      <p:ext uri="{BB962C8B-B14F-4D97-AF65-F5344CB8AC3E}">
        <p14:creationId xmlns:p14="http://schemas.microsoft.com/office/powerpoint/2010/main" val="248922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B49DA63-56E4-46C9-B6C8-A60433653A67}"/>
              </a:ext>
            </a:extLst>
          </p:cNvPr>
          <p:cNvPicPr>
            <a:picLocks noChangeAspect="1"/>
          </p:cNvPicPr>
          <p:nvPr/>
        </p:nvPicPr>
        <p:blipFill rotWithShape="1">
          <a:blip r:embed="rId2">
            <a:extLst>
              <a:ext uri="{28A0092B-C50C-407E-A947-70E740481C1C}">
                <a14:useLocalDpi xmlns:a14="http://schemas.microsoft.com/office/drawing/2010/main" val="0"/>
              </a:ext>
            </a:extLst>
          </a:blip>
          <a:srcRect l="50324" r="9259"/>
          <a:stretch/>
        </p:blipFill>
        <p:spPr>
          <a:xfrm>
            <a:off x="9794007" y="981447"/>
            <a:ext cx="2374548" cy="5839041"/>
          </a:xfrm>
          <a:prstGeom prst="rect">
            <a:avLst/>
          </a:prstGeom>
        </p:spPr>
      </p:pic>
      <p:pic>
        <p:nvPicPr>
          <p:cNvPr id="3" name="صورة 2">
            <a:extLst>
              <a:ext uri="{FF2B5EF4-FFF2-40B4-BE49-F238E27FC236}">
                <a16:creationId xmlns:a16="http://schemas.microsoft.com/office/drawing/2014/main" id="{DCA75878-83C1-499A-AD0C-3BF19A755CDA}"/>
              </a:ext>
            </a:extLst>
          </p:cNvPr>
          <p:cNvPicPr>
            <a:picLocks noChangeAspect="1"/>
          </p:cNvPicPr>
          <p:nvPr/>
        </p:nvPicPr>
        <p:blipFill rotWithShape="1">
          <a:blip r:embed="rId2">
            <a:extLst>
              <a:ext uri="{28A0092B-C50C-407E-A947-70E740481C1C}">
                <a14:useLocalDpi xmlns:a14="http://schemas.microsoft.com/office/drawing/2010/main" val="0"/>
              </a:ext>
            </a:extLst>
          </a:blip>
          <a:srcRect l="8660" r="47760"/>
          <a:stretch/>
        </p:blipFill>
        <p:spPr>
          <a:xfrm>
            <a:off x="0" y="981447"/>
            <a:ext cx="2560320" cy="5839041"/>
          </a:xfrm>
          <a:prstGeom prst="rect">
            <a:avLst/>
          </a:prstGeom>
        </p:spPr>
      </p:pic>
      <p:sp>
        <p:nvSpPr>
          <p:cNvPr id="4" name="فقاعة الكلام: مستطيلة 3">
            <a:extLst>
              <a:ext uri="{FF2B5EF4-FFF2-40B4-BE49-F238E27FC236}">
                <a16:creationId xmlns:a16="http://schemas.microsoft.com/office/drawing/2014/main" id="{48A90BD3-602D-45C5-AC90-D4D976F570D1}"/>
              </a:ext>
            </a:extLst>
          </p:cNvPr>
          <p:cNvSpPr/>
          <p:nvPr/>
        </p:nvSpPr>
        <p:spPr>
          <a:xfrm>
            <a:off x="1674055" y="590245"/>
            <a:ext cx="6527410" cy="998806"/>
          </a:xfrm>
          <a:prstGeom prst="wedgeRectCallout">
            <a:avLst>
              <a:gd name="adj1" fmla="val -49012"/>
              <a:gd name="adj2" fmla="val 91739"/>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2">
                    <a:lumMod val="50000"/>
                  </a:schemeClr>
                </a:solidFill>
              </a:rPr>
              <a:t>وكيف تحدث الاستجابة التحسسية  </a:t>
            </a:r>
          </a:p>
        </p:txBody>
      </p:sp>
      <p:sp>
        <p:nvSpPr>
          <p:cNvPr id="5" name="فقاعة الكلام: مستطيلة 4">
            <a:extLst>
              <a:ext uri="{FF2B5EF4-FFF2-40B4-BE49-F238E27FC236}">
                <a16:creationId xmlns:a16="http://schemas.microsoft.com/office/drawing/2014/main" id="{5C7A79F0-14F3-43F7-9888-F7FA5E480F9A}"/>
              </a:ext>
            </a:extLst>
          </p:cNvPr>
          <p:cNvSpPr/>
          <p:nvPr/>
        </p:nvSpPr>
        <p:spPr>
          <a:xfrm>
            <a:off x="2827606" y="1928672"/>
            <a:ext cx="6665742" cy="955206"/>
          </a:xfrm>
          <a:prstGeom prst="wedgeRectCallout">
            <a:avLst>
              <a:gd name="adj1" fmla="val 64171"/>
              <a:gd name="adj2" fmla="val -42213"/>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عندما يدمر مسبب المرض نسيج   </a:t>
            </a:r>
          </a:p>
        </p:txBody>
      </p:sp>
      <p:sp>
        <p:nvSpPr>
          <p:cNvPr id="10" name="فقاعة الكلام: مستطيلة 9">
            <a:extLst>
              <a:ext uri="{FF2B5EF4-FFF2-40B4-BE49-F238E27FC236}">
                <a16:creationId xmlns:a16="http://schemas.microsoft.com/office/drawing/2014/main" id="{DE5783A9-B454-4337-8FC3-4BA2CFD18177}"/>
              </a:ext>
            </a:extLst>
          </p:cNvPr>
          <p:cNvSpPr/>
          <p:nvPr/>
        </p:nvSpPr>
        <p:spPr>
          <a:xfrm>
            <a:off x="2860979" y="3195462"/>
            <a:ext cx="6665742" cy="1475011"/>
          </a:xfrm>
          <a:prstGeom prst="wedgeRectCallout">
            <a:avLst>
              <a:gd name="adj1" fmla="val 60583"/>
              <a:gd name="adj2" fmla="val -5079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أدى إلى إفراز مواد كيميائية من مسبب المرض والجسم معا  </a:t>
            </a:r>
          </a:p>
        </p:txBody>
      </p:sp>
      <p:sp>
        <p:nvSpPr>
          <p:cNvPr id="11" name="فقاعة الكلام: مستطيلة 10">
            <a:extLst>
              <a:ext uri="{FF2B5EF4-FFF2-40B4-BE49-F238E27FC236}">
                <a16:creationId xmlns:a16="http://schemas.microsoft.com/office/drawing/2014/main" id="{E831E3B0-39C0-43B0-9DD0-821424E55D65}"/>
              </a:ext>
            </a:extLst>
          </p:cNvPr>
          <p:cNvSpPr/>
          <p:nvPr/>
        </p:nvSpPr>
        <p:spPr>
          <a:xfrm>
            <a:off x="2827606" y="4965646"/>
            <a:ext cx="6665742" cy="1475011"/>
          </a:xfrm>
          <a:prstGeom prst="wedgeRectCallout">
            <a:avLst>
              <a:gd name="adj1" fmla="val 60583"/>
              <a:gd name="adj2" fmla="val -5079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أدى إلى جذب الخلايا الأكولة إلى هذه المنطقة </a:t>
            </a:r>
          </a:p>
        </p:txBody>
      </p:sp>
      <p:sp>
        <p:nvSpPr>
          <p:cNvPr id="12" name="مستطيل 11">
            <a:extLst>
              <a:ext uri="{FF2B5EF4-FFF2-40B4-BE49-F238E27FC236}">
                <a16:creationId xmlns:a16="http://schemas.microsoft.com/office/drawing/2014/main" id="{A5E65F70-3951-43F5-85DA-A22841AC7B09}"/>
              </a:ext>
            </a:extLst>
          </p:cNvPr>
          <p:cNvSpPr/>
          <p:nvPr/>
        </p:nvSpPr>
        <p:spPr>
          <a:xfrm>
            <a:off x="5950634" y="3932967"/>
            <a:ext cx="2926081"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3" name="مستطيل 12">
            <a:extLst>
              <a:ext uri="{FF2B5EF4-FFF2-40B4-BE49-F238E27FC236}">
                <a16:creationId xmlns:a16="http://schemas.microsoft.com/office/drawing/2014/main" id="{04B03926-4EFB-4A1D-B0B4-138A5983800E}"/>
              </a:ext>
            </a:extLst>
          </p:cNvPr>
          <p:cNvSpPr/>
          <p:nvPr/>
        </p:nvSpPr>
        <p:spPr>
          <a:xfrm>
            <a:off x="3052689" y="3957239"/>
            <a:ext cx="2489982"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4" name="مستطيل 13">
            <a:extLst>
              <a:ext uri="{FF2B5EF4-FFF2-40B4-BE49-F238E27FC236}">
                <a16:creationId xmlns:a16="http://schemas.microsoft.com/office/drawing/2014/main" id="{1E0BA2E9-D272-4C4E-8BC0-6CD10EDD7259}"/>
              </a:ext>
            </a:extLst>
          </p:cNvPr>
          <p:cNvSpPr/>
          <p:nvPr/>
        </p:nvSpPr>
        <p:spPr>
          <a:xfrm>
            <a:off x="3742006" y="5008097"/>
            <a:ext cx="2799471"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5" name="مستطيل 14">
            <a:extLst>
              <a:ext uri="{FF2B5EF4-FFF2-40B4-BE49-F238E27FC236}">
                <a16:creationId xmlns:a16="http://schemas.microsoft.com/office/drawing/2014/main" id="{5619D13B-7CC9-4198-B247-48F17A517274}"/>
              </a:ext>
            </a:extLst>
          </p:cNvPr>
          <p:cNvSpPr/>
          <p:nvPr/>
        </p:nvSpPr>
        <p:spPr>
          <a:xfrm>
            <a:off x="7845937" y="58117"/>
            <a:ext cx="4346063" cy="923330"/>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الفجوة والسبب والنتيجة</a:t>
            </a:r>
            <a:r>
              <a:rPr lang="ar-SA"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8039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B49DA63-56E4-46C9-B6C8-A60433653A67}"/>
              </a:ext>
            </a:extLst>
          </p:cNvPr>
          <p:cNvPicPr>
            <a:picLocks noChangeAspect="1"/>
          </p:cNvPicPr>
          <p:nvPr/>
        </p:nvPicPr>
        <p:blipFill rotWithShape="1">
          <a:blip r:embed="rId2">
            <a:extLst>
              <a:ext uri="{28A0092B-C50C-407E-A947-70E740481C1C}">
                <a14:useLocalDpi xmlns:a14="http://schemas.microsoft.com/office/drawing/2010/main" val="0"/>
              </a:ext>
            </a:extLst>
          </a:blip>
          <a:srcRect l="50324" r="9259"/>
          <a:stretch/>
        </p:blipFill>
        <p:spPr>
          <a:xfrm>
            <a:off x="9794007" y="981447"/>
            <a:ext cx="2374548" cy="5839041"/>
          </a:xfrm>
          <a:prstGeom prst="rect">
            <a:avLst/>
          </a:prstGeom>
        </p:spPr>
      </p:pic>
      <p:pic>
        <p:nvPicPr>
          <p:cNvPr id="3" name="صورة 2">
            <a:extLst>
              <a:ext uri="{FF2B5EF4-FFF2-40B4-BE49-F238E27FC236}">
                <a16:creationId xmlns:a16="http://schemas.microsoft.com/office/drawing/2014/main" id="{DCA75878-83C1-499A-AD0C-3BF19A755CDA}"/>
              </a:ext>
            </a:extLst>
          </p:cNvPr>
          <p:cNvPicPr>
            <a:picLocks noChangeAspect="1"/>
          </p:cNvPicPr>
          <p:nvPr/>
        </p:nvPicPr>
        <p:blipFill rotWithShape="1">
          <a:blip r:embed="rId2">
            <a:extLst>
              <a:ext uri="{28A0092B-C50C-407E-A947-70E740481C1C}">
                <a14:useLocalDpi xmlns:a14="http://schemas.microsoft.com/office/drawing/2010/main" val="0"/>
              </a:ext>
            </a:extLst>
          </a:blip>
          <a:srcRect l="8660" r="47760"/>
          <a:stretch/>
        </p:blipFill>
        <p:spPr>
          <a:xfrm>
            <a:off x="0" y="981447"/>
            <a:ext cx="2560320" cy="5839041"/>
          </a:xfrm>
          <a:prstGeom prst="rect">
            <a:avLst/>
          </a:prstGeom>
        </p:spPr>
      </p:pic>
      <p:sp>
        <p:nvSpPr>
          <p:cNvPr id="5" name="فقاعة الكلام: مستطيلة 4">
            <a:extLst>
              <a:ext uri="{FF2B5EF4-FFF2-40B4-BE49-F238E27FC236}">
                <a16:creationId xmlns:a16="http://schemas.microsoft.com/office/drawing/2014/main" id="{5C7A79F0-14F3-43F7-9888-F7FA5E480F9A}"/>
              </a:ext>
            </a:extLst>
          </p:cNvPr>
          <p:cNvSpPr/>
          <p:nvPr/>
        </p:nvSpPr>
        <p:spPr>
          <a:xfrm>
            <a:off x="2827606" y="450165"/>
            <a:ext cx="6665742" cy="1294229"/>
          </a:xfrm>
          <a:prstGeom prst="wedgeRectCallout">
            <a:avLst>
              <a:gd name="adj1" fmla="val 64593"/>
              <a:gd name="adj2" fmla="val 27352"/>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فيزيد من تدفق الدم في المنطقة المصابة </a:t>
            </a:r>
          </a:p>
        </p:txBody>
      </p:sp>
      <p:sp>
        <p:nvSpPr>
          <p:cNvPr id="10" name="فقاعة الكلام: مستطيلة 9">
            <a:extLst>
              <a:ext uri="{FF2B5EF4-FFF2-40B4-BE49-F238E27FC236}">
                <a16:creationId xmlns:a16="http://schemas.microsoft.com/office/drawing/2014/main" id="{DE5783A9-B454-4337-8FC3-4BA2CFD18177}"/>
              </a:ext>
            </a:extLst>
          </p:cNvPr>
          <p:cNvSpPr/>
          <p:nvPr/>
        </p:nvSpPr>
        <p:spPr>
          <a:xfrm>
            <a:off x="2860979" y="1943434"/>
            <a:ext cx="6665742" cy="1475011"/>
          </a:xfrm>
          <a:prstGeom prst="wedgeRectCallout">
            <a:avLst>
              <a:gd name="adj1" fmla="val 60583"/>
              <a:gd name="adj2" fmla="val -5079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أدى إلى تزيد من نفاذية الأوعية الدموية  </a:t>
            </a:r>
          </a:p>
        </p:txBody>
      </p:sp>
      <p:sp>
        <p:nvSpPr>
          <p:cNvPr id="11" name="فقاعة الكلام: مستطيلة 10">
            <a:extLst>
              <a:ext uri="{FF2B5EF4-FFF2-40B4-BE49-F238E27FC236}">
                <a16:creationId xmlns:a16="http://schemas.microsoft.com/office/drawing/2014/main" id="{E831E3B0-39C0-43B0-9DD0-821424E55D65}"/>
              </a:ext>
            </a:extLst>
          </p:cNvPr>
          <p:cNvSpPr/>
          <p:nvPr/>
        </p:nvSpPr>
        <p:spPr>
          <a:xfrm>
            <a:off x="2827606" y="5092258"/>
            <a:ext cx="6665742" cy="1475011"/>
          </a:xfrm>
          <a:prstGeom prst="wedgeRectCallout">
            <a:avLst>
              <a:gd name="adj1" fmla="val 60583"/>
              <a:gd name="adj2" fmla="val -5079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للسماح للخلايا الدم البيضاء بالوصول إلى المنطقة المصابة   </a:t>
            </a:r>
          </a:p>
        </p:txBody>
      </p:sp>
      <p:sp>
        <p:nvSpPr>
          <p:cNvPr id="8" name="فقاعة الكلام: مستطيلة 7">
            <a:extLst>
              <a:ext uri="{FF2B5EF4-FFF2-40B4-BE49-F238E27FC236}">
                <a16:creationId xmlns:a16="http://schemas.microsoft.com/office/drawing/2014/main" id="{60700F5C-6FFF-4707-9D0F-A3AF86B45DB1}"/>
              </a:ext>
            </a:extLst>
          </p:cNvPr>
          <p:cNvSpPr/>
          <p:nvPr/>
        </p:nvSpPr>
        <p:spPr>
          <a:xfrm>
            <a:off x="2971175" y="3629336"/>
            <a:ext cx="6527410" cy="1223765"/>
          </a:xfrm>
          <a:prstGeom prst="wedgeRectCallout">
            <a:avLst>
              <a:gd name="adj1" fmla="val -58064"/>
              <a:gd name="adj2" fmla="val -37838"/>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2">
                    <a:lumMod val="50000"/>
                  </a:schemeClr>
                </a:solidFill>
              </a:rPr>
              <a:t>فسر لي لماذا تزيد نفاذية الأوعية الدموية </a:t>
            </a:r>
          </a:p>
        </p:txBody>
      </p:sp>
      <p:sp>
        <p:nvSpPr>
          <p:cNvPr id="9" name="مستطيل 8">
            <a:extLst>
              <a:ext uri="{FF2B5EF4-FFF2-40B4-BE49-F238E27FC236}">
                <a16:creationId xmlns:a16="http://schemas.microsoft.com/office/drawing/2014/main" id="{DEE7096B-96EF-4AA8-BEA4-13F6C98AEC39}"/>
              </a:ext>
            </a:extLst>
          </p:cNvPr>
          <p:cNvSpPr/>
          <p:nvPr/>
        </p:nvSpPr>
        <p:spPr>
          <a:xfrm>
            <a:off x="2971175" y="1997619"/>
            <a:ext cx="2982351"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2" name="مستطيل 11">
            <a:extLst>
              <a:ext uri="{FF2B5EF4-FFF2-40B4-BE49-F238E27FC236}">
                <a16:creationId xmlns:a16="http://schemas.microsoft.com/office/drawing/2014/main" id="{5576DF01-1A95-45EA-820C-E3D82187FDBC}"/>
              </a:ext>
            </a:extLst>
          </p:cNvPr>
          <p:cNvSpPr/>
          <p:nvPr/>
        </p:nvSpPr>
        <p:spPr>
          <a:xfrm>
            <a:off x="4669301" y="2708032"/>
            <a:ext cx="2982351"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3" name="مستطيل 12">
            <a:extLst>
              <a:ext uri="{FF2B5EF4-FFF2-40B4-BE49-F238E27FC236}">
                <a16:creationId xmlns:a16="http://schemas.microsoft.com/office/drawing/2014/main" id="{9138D877-B607-4727-B4D2-5F1A7264B585}"/>
              </a:ext>
            </a:extLst>
          </p:cNvPr>
          <p:cNvSpPr/>
          <p:nvPr/>
        </p:nvSpPr>
        <p:spPr>
          <a:xfrm>
            <a:off x="3474721" y="5175616"/>
            <a:ext cx="3840480"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4" name="مستطيل 13">
            <a:extLst>
              <a:ext uri="{FF2B5EF4-FFF2-40B4-BE49-F238E27FC236}">
                <a16:creationId xmlns:a16="http://schemas.microsoft.com/office/drawing/2014/main" id="{9D93847C-C91E-443F-B298-41772B426F35}"/>
              </a:ext>
            </a:extLst>
          </p:cNvPr>
          <p:cNvSpPr/>
          <p:nvPr/>
        </p:nvSpPr>
        <p:spPr>
          <a:xfrm>
            <a:off x="112541" y="119439"/>
            <a:ext cx="2493179" cy="923330"/>
          </a:xfrm>
          <a:prstGeom prst="rect">
            <a:avLst/>
          </a:prstGeom>
          <a:noFill/>
        </p:spPr>
        <p:txBody>
          <a:bodyPr wrap="squar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مهارة التحليل </a:t>
            </a:r>
            <a:r>
              <a:rPr lang="ar-SA"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5427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B49DA63-56E4-46C9-B6C8-A60433653A67}"/>
              </a:ext>
            </a:extLst>
          </p:cNvPr>
          <p:cNvPicPr>
            <a:picLocks noChangeAspect="1"/>
          </p:cNvPicPr>
          <p:nvPr/>
        </p:nvPicPr>
        <p:blipFill rotWithShape="1">
          <a:blip r:embed="rId2">
            <a:extLst>
              <a:ext uri="{28A0092B-C50C-407E-A947-70E740481C1C}">
                <a14:useLocalDpi xmlns:a14="http://schemas.microsoft.com/office/drawing/2010/main" val="0"/>
              </a:ext>
            </a:extLst>
          </a:blip>
          <a:srcRect l="50324" r="9259"/>
          <a:stretch/>
        </p:blipFill>
        <p:spPr>
          <a:xfrm>
            <a:off x="9794007" y="981447"/>
            <a:ext cx="2374548" cy="5839041"/>
          </a:xfrm>
          <a:prstGeom prst="rect">
            <a:avLst/>
          </a:prstGeom>
        </p:spPr>
      </p:pic>
      <p:pic>
        <p:nvPicPr>
          <p:cNvPr id="3" name="صورة 2">
            <a:extLst>
              <a:ext uri="{FF2B5EF4-FFF2-40B4-BE49-F238E27FC236}">
                <a16:creationId xmlns:a16="http://schemas.microsoft.com/office/drawing/2014/main" id="{DCA75878-83C1-499A-AD0C-3BF19A755CDA}"/>
              </a:ext>
            </a:extLst>
          </p:cNvPr>
          <p:cNvPicPr>
            <a:picLocks noChangeAspect="1"/>
          </p:cNvPicPr>
          <p:nvPr/>
        </p:nvPicPr>
        <p:blipFill rotWithShape="1">
          <a:blip r:embed="rId2">
            <a:extLst>
              <a:ext uri="{28A0092B-C50C-407E-A947-70E740481C1C}">
                <a14:useLocalDpi xmlns:a14="http://schemas.microsoft.com/office/drawing/2010/main" val="0"/>
              </a:ext>
            </a:extLst>
          </a:blip>
          <a:srcRect l="8660" r="47760"/>
          <a:stretch/>
        </p:blipFill>
        <p:spPr>
          <a:xfrm>
            <a:off x="0" y="981447"/>
            <a:ext cx="2560320" cy="5839041"/>
          </a:xfrm>
          <a:prstGeom prst="rect">
            <a:avLst/>
          </a:prstGeom>
        </p:spPr>
      </p:pic>
      <p:sp>
        <p:nvSpPr>
          <p:cNvPr id="5" name="فقاعة الكلام: مستطيلة 4">
            <a:extLst>
              <a:ext uri="{FF2B5EF4-FFF2-40B4-BE49-F238E27FC236}">
                <a16:creationId xmlns:a16="http://schemas.microsoft.com/office/drawing/2014/main" id="{5C7A79F0-14F3-43F7-9888-F7FA5E480F9A}"/>
              </a:ext>
            </a:extLst>
          </p:cNvPr>
          <p:cNvSpPr/>
          <p:nvPr/>
        </p:nvSpPr>
        <p:spPr>
          <a:xfrm>
            <a:off x="2827606" y="450165"/>
            <a:ext cx="6665742" cy="2813540"/>
          </a:xfrm>
          <a:prstGeom prst="wedgeRectCallout">
            <a:avLst>
              <a:gd name="adj1" fmla="val 64593"/>
              <a:gd name="adj2" fmla="val 27352"/>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70C0"/>
                </a:solidFill>
              </a:rPr>
              <a:t>عند زيادة تدفق كريات الدم للمنطقة المصابة تظهر أعراض التحسس وهي الحرارة والألم والاحمرار </a:t>
            </a:r>
          </a:p>
        </p:txBody>
      </p:sp>
      <p:sp>
        <p:nvSpPr>
          <p:cNvPr id="8" name="فقاعة الكلام: مستطيلة 7">
            <a:extLst>
              <a:ext uri="{FF2B5EF4-FFF2-40B4-BE49-F238E27FC236}">
                <a16:creationId xmlns:a16="http://schemas.microsoft.com/office/drawing/2014/main" id="{60700F5C-6FFF-4707-9D0F-A3AF86B45DB1}"/>
              </a:ext>
            </a:extLst>
          </p:cNvPr>
          <p:cNvSpPr/>
          <p:nvPr/>
        </p:nvSpPr>
        <p:spPr>
          <a:xfrm>
            <a:off x="2971175" y="3530860"/>
            <a:ext cx="6527410" cy="1462922"/>
          </a:xfrm>
          <a:prstGeom prst="wedgeRectCallout">
            <a:avLst>
              <a:gd name="adj1" fmla="val -58064"/>
              <a:gd name="adj2" fmla="val -37838"/>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2">
                    <a:lumMod val="50000"/>
                  </a:schemeClr>
                </a:solidFill>
              </a:rPr>
              <a:t>شكراً يا دكتور على المعلومات الهامة </a:t>
            </a:r>
          </a:p>
        </p:txBody>
      </p:sp>
      <p:sp>
        <p:nvSpPr>
          <p:cNvPr id="9" name="مستطيل 8">
            <a:extLst>
              <a:ext uri="{FF2B5EF4-FFF2-40B4-BE49-F238E27FC236}">
                <a16:creationId xmlns:a16="http://schemas.microsoft.com/office/drawing/2014/main" id="{54B8291E-ECC2-438A-9765-5F4EB3EE6479}"/>
              </a:ext>
            </a:extLst>
          </p:cNvPr>
          <p:cNvSpPr/>
          <p:nvPr/>
        </p:nvSpPr>
        <p:spPr>
          <a:xfrm>
            <a:off x="4487595" y="1856935"/>
            <a:ext cx="1731772"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2" name="مستطيل 11">
            <a:extLst>
              <a:ext uri="{FF2B5EF4-FFF2-40B4-BE49-F238E27FC236}">
                <a16:creationId xmlns:a16="http://schemas.microsoft.com/office/drawing/2014/main" id="{F2F013A3-75C0-4338-8E1A-409FA1A0B0E8}"/>
              </a:ext>
            </a:extLst>
          </p:cNvPr>
          <p:cNvSpPr/>
          <p:nvPr/>
        </p:nvSpPr>
        <p:spPr>
          <a:xfrm>
            <a:off x="2971174" y="1856935"/>
            <a:ext cx="1320917" cy="64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3" name="مستطيل 12">
            <a:extLst>
              <a:ext uri="{FF2B5EF4-FFF2-40B4-BE49-F238E27FC236}">
                <a16:creationId xmlns:a16="http://schemas.microsoft.com/office/drawing/2014/main" id="{2FC94740-CC7D-419E-9706-AB7DF97BB335}"/>
              </a:ext>
            </a:extLst>
          </p:cNvPr>
          <p:cNvSpPr/>
          <p:nvPr/>
        </p:nvSpPr>
        <p:spPr>
          <a:xfrm>
            <a:off x="4909625" y="2532183"/>
            <a:ext cx="1968580" cy="70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a:t>
            </a:r>
          </a:p>
        </p:txBody>
      </p:sp>
      <p:sp>
        <p:nvSpPr>
          <p:cNvPr id="14" name="فقاعة الكلام: مستطيلة 13">
            <a:extLst>
              <a:ext uri="{FF2B5EF4-FFF2-40B4-BE49-F238E27FC236}">
                <a16:creationId xmlns:a16="http://schemas.microsoft.com/office/drawing/2014/main" id="{1BD96917-21A8-4B97-ABE3-679611CA66AB}"/>
              </a:ext>
            </a:extLst>
          </p:cNvPr>
          <p:cNvSpPr/>
          <p:nvPr/>
        </p:nvSpPr>
        <p:spPr>
          <a:xfrm>
            <a:off x="2971174" y="5202573"/>
            <a:ext cx="6527410" cy="1462922"/>
          </a:xfrm>
          <a:prstGeom prst="wedgeRectCallout">
            <a:avLst>
              <a:gd name="adj1" fmla="val -58064"/>
              <a:gd name="adj2" fmla="val -37838"/>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2">
                    <a:lumMod val="50000"/>
                  </a:schemeClr>
                </a:solidFill>
              </a:rPr>
              <a:t>هل افهم من كلامك أن التحسس مفيد للجسم </a:t>
            </a:r>
          </a:p>
        </p:txBody>
      </p:sp>
    </p:spTree>
    <p:extLst>
      <p:ext uri="{BB962C8B-B14F-4D97-AF65-F5344CB8AC3E}">
        <p14:creationId xmlns:p14="http://schemas.microsoft.com/office/powerpoint/2010/main" val="29046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7AA82DE-4DFD-41B6-8D27-2BCDEEADFA1E}"/>
              </a:ext>
            </a:extLst>
          </p:cNvPr>
          <p:cNvPicPr>
            <a:picLocks noChangeAspect="1"/>
          </p:cNvPicPr>
          <p:nvPr/>
        </p:nvPicPr>
        <p:blipFill rotWithShape="1">
          <a:blip r:embed="rId2">
            <a:extLst>
              <a:ext uri="{28A0092B-C50C-407E-A947-70E740481C1C}">
                <a14:useLocalDpi xmlns:a14="http://schemas.microsoft.com/office/drawing/2010/main" val="0"/>
              </a:ext>
            </a:extLst>
          </a:blip>
          <a:srcRect l="8660" r="47760"/>
          <a:stretch/>
        </p:blipFill>
        <p:spPr>
          <a:xfrm flipH="1">
            <a:off x="9312812" y="812637"/>
            <a:ext cx="2879188" cy="5839041"/>
          </a:xfrm>
          <a:prstGeom prst="rect">
            <a:avLst/>
          </a:prstGeom>
        </p:spPr>
      </p:pic>
      <p:sp>
        <p:nvSpPr>
          <p:cNvPr id="3" name="فقاعة الكلام: مستطيلة 2">
            <a:extLst>
              <a:ext uri="{FF2B5EF4-FFF2-40B4-BE49-F238E27FC236}">
                <a16:creationId xmlns:a16="http://schemas.microsoft.com/office/drawing/2014/main" id="{3D5910F7-3217-419D-8986-90FDCEF12293}"/>
              </a:ext>
            </a:extLst>
          </p:cNvPr>
          <p:cNvSpPr/>
          <p:nvPr/>
        </p:nvSpPr>
        <p:spPr>
          <a:xfrm>
            <a:off x="1012874" y="312883"/>
            <a:ext cx="8415369" cy="999507"/>
          </a:xfrm>
          <a:prstGeom prst="wedgeRectCallout">
            <a:avLst>
              <a:gd name="adj1" fmla="val 60615"/>
              <a:gd name="adj2" fmla="val 54573"/>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2">
                    <a:lumMod val="50000"/>
                  </a:schemeClr>
                </a:solidFill>
              </a:rPr>
              <a:t>هل افهم من كلامك أن التحسس مفيد للجسم </a:t>
            </a:r>
          </a:p>
        </p:txBody>
      </p:sp>
      <p:sp>
        <p:nvSpPr>
          <p:cNvPr id="4" name="فقاعة الكلام: مستطيلة 3">
            <a:extLst>
              <a:ext uri="{FF2B5EF4-FFF2-40B4-BE49-F238E27FC236}">
                <a16:creationId xmlns:a16="http://schemas.microsoft.com/office/drawing/2014/main" id="{BA119321-4277-4F7B-B8B4-ED1BC2876E31}"/>
              </a:ext>
            </a:extLst>
          </p:cNvPr>
          <p:cNvSpPr/>
          <p:nvPr/>
        </p:nvSpPr>
        <p:spPr>
          <a:xfrm>
            <a:off x="1012873" y="1683308"/>
            <a:ext cx="8415369" cy="1462922"/>
          </a:xfrm>
          <a:prstGeom prst="wedgeRectCallout">
            <a:avLst>
              <a:gd name="adj1" fmla="val 49081"/>
              <a:gd name="adj2" fmla="val -19568"/>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err="1">
                <a:solidFill>
                  <a:schemeClr val="accent2">
                    <a:lumMod val="50000"/>
                  </a:schemeClr>
                </a:solidFill>
              </a:rPr>
              <a:t>اجيبي</a:t>
            </a:r>
            <a:r>
              <a:rPr lang="ar-SA" sz="4800" dirty="0">
                <a:solidFill>
                  <a:schemeClr val="accent2">
                    <a:lumMod val="50000"/>
                  </a:schemeClr>
                </a:solidFill>
              </a:rPr>
              <a:t> على تساؤل والدة هاشم على أساس فهمك </a:t>
            </a:r>
            <a:r>
              <a:rPr lang="ar-SA" sz="4800" dirty="0" err="1">
                <a:solidFill>
                  <a:schemeClr val="accent2">
                    <a:lumMod val="50000"/>
                  </a:schemeClr>
                </a:solidFill>
              </a:rPr>
              <a:t>لاجابة</a:t>
            </a:r>
            <a:r>
              <a:rPr lang="ar-SA" sz="4800" dirty="0">
                <a:solidFill>
                  <a:schemeClr val="accent2">
                    <a:lumMod val="50000"/>
                  </a:schemeClr>
                </a:solidFill>
              </a:rPr>
              <a:t> الطبيب </a:t>
            </a:r>
          </a:p>
        </p:txBody>
      </p:sp>
      <p:sp>
        <p:nvSpPr>
          <p:cNvPr id="5" name="فقاعة الكلام: مستطيلة 4">
            <a:extLst>
              <a:ext uri="{FF2B5EF4-FFF2-40B4-BE49-F238E27FC236}">
                <a16:creationId xmlns:a16="http://schemas.microsoft.com/office/drawing/2014/main" id="{CCBFE6B1-55E7-4268-BA38-BF11F6A31061}"/>
              </a:ext>
            </a:extLst>
          </p:cNvPr>
          <p:cNvSpPr/>
          <p:nvPr/>
        </p:nvSpPr>
        <p:spPr>
          <a:xfrm>
            <a:off x="1012873" y="3436032"/>
            <a:ext cx="8415369" cy="2317654"/>
          </a:xfrm>
          <a:prstGeom prst="wedgeRectCallout">
            <a:avLst>
              <a:gd name="adj1" fmla="val 49081"/>
              <a:gd name="adj2" fmla="val -19568"/>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chemeClr val="accent5">
                    <a:lumMod val="75000"/>
                  </a:schemeClr>
                </a:solidFill>
              </a:rPr>
              <a:t>أن الاستجابة التحسسية نتيجة لاستجابة ضد أمراض معدية إذا هي شيء نافع و ومفيد وقوي للمناعة  </a:t>
            </a:r>
          </a:p>
        </p:txBody>
      </p:sp>
      <p:sp>
        <p:nvSpPr>
          <p:cNvPr id="6" name="مستطيل 5">
            <a:extLst>
              <a:ext uri="{FF2B5EF4-FFF2-40B4-BE49-F238E27FC236}">
                <a16:creationId xmlns:a16="http://schemas.microsoft.com/office/drawing/2014/main" id="{C41F5865-35AB-4207-A412-86ED22C4A8AC}"/>
              </a:ext>
            </a:extLst>
          </p:cNvPr>
          <p:cNvSpPr/>
          <p:nvPr/>
        </p:nvSpPr>
        <p:spPr>
          <a:xfrm>
            <a:off x="9566713" y="101095"/>
            <a:ext cx="2568332" cy="923330"/>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التفكير الناقد </a:t>
            </a:r>
            <a:r>
              <a:rPr lang="ar-SA"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5438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06566C60-929C-46CD-8BB8-6AC0441E7CC0}"/>
              </a:ext>
            </a:extLst>
          </p:cNvPr>
          <p:cNvSpPr/>
          <p:nvPr/>
        </p:nvSpPr>
        <p:spPr>
          <a:xfrm>
            <a:off x="2294158" y="266338"/>
            <a:ext cx="8307082"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اعطي كل شرطي المهمة التي تناسبه </a:t>
            </a:r>
          </a:p>
        </p:txBody>
      </p:sp>
      <p:sp>
        <p:nvSpPr>
          <p:cNvPr id="4" name="مستطيل 3">
            <a:extLst>
              <a:ext uri="{FF2B5EF4-FFF2-40B4-BE49-F238E27FC236}">
                <a16:creationId xmlns:a16="http://schemas.microsoft.com/office/drawing/2014/main" id="{DC383775-9876-4207-ADB2-F1178899164C}"/>
              </a:ext>
            </a:extLst>
          </p:cNvPr>
          <p:cNvSpPr/>
          <p:nvPr/>
        </p:nvSpPr>
        <p:spPr>
          <a:xfrm>
            <a:off x="9819254" y="1575582"/>
            <a:ext cx="1997612" cy="234930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51E89F1C-22B3-412A-9D04-7C9534BB418A}"/>
              </a:ext>
            </a:extLst>
          </p:cNvPr>
          <p:cNvSpPr/>
          <p:nvPr/>
        </p:nvSpPr>
        <p:spPr>
          <a:xfrm>
            <a:off x="7493394" y="1575582"/>
            <a:ext cx="1997612" cy="234930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02608028-96C0-4425-9053-EB02DF09FC40}"/>
              </a:ext>
            </a:extLst>
          </p:cNvPr>
          <p:cNvSpPr/>
          <p:nvPr/>
        </p:nvSpPr>
        <p:spPr>
          <a:xfrm>
            <a:off x="2841674" y="1575582"/>
            <a:ext cx="1997612" cy="234930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ستطيل 6">
            <a:extLst>
              <a:ext uri="{FF2B5EF4-FFF2-40B4-BE49-F238E27FC236}">
                <a16:creationId xmlns:a16="http://schemas.microsoft.com/office/drawing/2014/main" id="{4582E9E5-ED82-47C1-ACFB-9929F551FB95}"/>
              </a:ext>
            </a:extLst>
          </p:cNvPr>
          <p:cNvSpPr/>
          <p:nvPr/>
        </p:nvSpPr>
        <p:spPr>
          <a:xfrm>
            <a:off x="515814" y="1575582"/>
            <a:ext cx="1997612" cy="234930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C962E425-2DDA-4DB4-B246-44FD3F2B80B7}"/>
              </a:ext>
            </a:extLst>
          </p:cNvPr>
          <p:cNvSpPr/>
          <p:nvPr/>
        </p:nvSpPr>
        <p:spPr>
          <a:xfrm>
            <a:off x="5167534" y="1575582"/>
            <a:ext cx="1997612" cy="234930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5F3B84BB-EE29-45E4-A2BC-521AD40FB4C2}"/>
              </a:ext>
            </a:extLst>
          </p:cNvPr>
          <p:cNvSpPr/>
          <p:nvPr/>
        </p:nvSpPr>
        <p:spPr>
          <a:xfrm>
            <a:off x="10170942" y="2869809"/>
            <a:ext cx="1420836" cy="64711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الجلد </a:t>
            </a:r>
          </a:p>
        </p:txBody>
      </p:sp>
      <p:sp>
        <p:nvSpPr>
          <p:cNvPr id="10" name="مستطيل 9">
            <a:extLst>
              <a:ext uri="{FF2B5EF4-FFF2-40B4-BE49-F238E27FC236}">
                <a16:creationId xmlns:a16="http://schemas.microsoft.com/office/drawing/2014/main" id="{F6B9A90B-C5C1-432B-943A-CC3672C5DC74}"/>
              </a:ext>
            </a:extLst>
          </p:cNvPr>
          <p:cNvSpPr/>
          <p:nvPr/>
        </p:nvSpPr>
        <p:spPr>
          <a:xfrm>
            <a:off x="7648140" y="2700996"/>
            <a:ext cx="1730322" cy="97067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اللعاب والدموع </a:t>
            </a:r>
          </a:p>
        </p:txBody>
      </p:sp>
      <p:sp>
        <p:nvSpPr>
          <p:cNvPr id="11" name="مستطيل 10">
            <a:extLst>
              <a:ext uri="{FF2B5EF4-FFF2-40B4-BE49-F238E27FC236}">
                <a16:creationId xmlns:a16="http://schemas.microsoft.com/office/drawing/2014/main" id="{52DC601B-678B-42D2-BDA7-FF96796B611A}"/>
              </a:ext>
            </a:extLst>
          </p:cNvPr>
          <p:cNvSpPr/>
          <p:nvPr/>
        </p:nvSpPr>
        <p:spPr>
          <a:xfrm>
            <a:off x="5278964" y="2862774"/>
            <a:ext cx="1858044" cy="64711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err="1">
                <a:solidFill>
                  <a:schemeClr val="tx1"/>
                </a:solidFill>
              </a:rPr>
              <a:t>الانترفيرون</a:t>
            </a:r>
            <a:r>
              <a:rPr lang="ar-SA" sz="3200" dirty="0">
                <a:solidFill>
                  <a:schemeClr val="tx1"/>
                </a:solidFill>
              </a:rPr>
              <a:t> </a:t>
            </a:r>
          </a:p>
        </p:txBody>
      </p:sp>
      <p:sp>
        <p:nvSpPr>
          <p:cNvPr id="12" name="مستطيل 11">
            <a:extLst>
              <a:ext uri="{FF2B5EF4-FFF2-40B4-BE49-F238E27FC236}">
                <a16:creationId xmlns:a16="http://schemas.microsoft.com/office/drawing/2014/main" id="{A81CB9CA-C566-4D2B-9318-2C3F6AF2CF35}"/>
              </a:ext>
            </a:extLst>
          </p:cNvPr>
          <p:cNvSpPr/>
          <p:nvPr/>
        </p:nvSpPr>
        <p:spPr>
          <a:xfrm>
            <a:off x="2746670" y="2641209"/>
            <a:ext cx="2256740" cy="110431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حمض الهيدروكلوريك </a:t>
            </a:r>
          </a:p>
        </p:txBody>
      </p:sp>
      <p:sp>
        <p:nvSpPr>
          <p:cNvPr id="13" name="مستطيل 12">
            <a:extLst>
              <a:ext uri="{FF2B5EF4-FFF2-40B4-BE49-F238E27FC236}">
                <a16:creationId xmlns:a16="http://schemas.microsoft.com/office/drawing/2014/main" id="{DD378D04-E14A-4915-9046-0E10B053C06C}"/>
              </a:ext>
            </a:extLst>
          </p:cNvPr>
          <p:cNvSpPr/>
          <p:nvPr/>
        </p:nvSpPr>
        <p:spPr>
          <a:xfrm>
            <a:off x="804202" y="2641209"/>
            <a:ext cx="1420836" cy="87571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الخلايا المتعادلة  </a:t>
            </a:r>
          </a:p>
        </p:txBody>
      </p:sp>
      <p:pic>
        <p:nvPicPr>
          <p:cNvPr id="14" name="صورة 13">
            <a:extLst>
              <a:ext uri="{FF2B5EF4-FFF2-40B4-BE49-F238E27FC236}">
                <a16:creationId xmlns:a16="http://schemas.microsoft.com/office/drawing/2014/main" id="{5AA0A5E0-307C-4750-B030-A6BAEFFADC4E}"/>
              </a:ext>
            </a:extLst>
          </p:cNvPr>
          <p:cNvPicPr>
            <a:picLocks noChangeAspect="1"/>
          </p:cNvPicPr>
          <p:nvPr/>
        </p:nvPicPr>
        <p:blipFill>
          <a:blip r:embed="rId3"/>
          <a:stretch>
            <a:fillRect/>
          </a:stretch>
        </p:blipFill>
        <p:spPr>
          <a:xfrm>
            <a:off x="5317295" y="4310799"/>
            <a:ext cx="1941497" cy="2592000"/>
          </a:xfrm>
          <a:prstGeom prst="rect">
            <a:avLst/>
          </a:prstGeom>
        </p:spPr>
      </p:pic>
      <p:pic>
        <p:nvPicPr>
          <p:cNvPr id="15" name="صورة 14">
            <a:extLst>
              <a:ext uri="{FF2B5EF4-FFF2-40B4-BE49-F238E27FC236}">
                <a16:creationId xmlns:a16="http://schemas.microsoft.com/office/drawing/2014/main" id="{56F25021-0DCA-4992-90BB-46FA0A17BB86}"/>
              </a:ext>
            </a:extLst>
          </p:cNvPr>
          <p:cNvPicPr>
            <a:picLocks noChangeAspect="1"/>
          </p:cNvPicPr>
          <p:nvPr/>
        </p:nvPicPr>
        <p:blipFill>
          <a:blip r:embed="rId3"/>
          <a:stretch>
            <a:fillRect/>
          </a:stretch>
        </p:blipFill>
        <p:spPr>
          <a:xfrm>
            <a:off x="7643155" y="4306616"/>
            <a:ext cx="1941497" cy="2592000"/>
          </a:xfrm>
          <a:prstGeom prst="rect">
            <a:avLst/>
          </a:prstGeom>
        </p:spPr>
      </p:pic>
      <p:pic>
        <p:nvPicPr>
          <p:cNvPr id="16" name="صورة 15">
            <a:extLst>
              <a:ext uri="{FF2B5EF4-FFF2-40B4-BE49-F238E27FC236}">
                <a16:creationId xmlns:a16="http://schemas.microsoft.com/office/drawing/2014/main" id="{1F5D0AA9-2CD2-4C8C-BF81-7AB5FAFE487D}"/>
              </a:ext>
            </a:extLst>
          </p:cNvPr>
          <p:cNvPicPr>
            <a:picLocks noChangeAspect="1"/>
          </p:cNvPicPr>
          <p:nvPr/>
        </p:nvPicPr>
        <p:blipFill>
          <a:blip r:embed="rId3"/>
          <a:stretch>
            <a:fillRect/>
          </a:stretch>
        </p:blipFill>
        <p:spPr>
          <a:xfrm>
            <a:off x="9969015" y="4306615"/>
            <a:ext cx="1941497" cy="2592000"/>
          </a:xfrm>
          <a:prstGeom prst="rect">
            <a:avLst/>
          </a:prstGeom>
        </p:spPr>
      </p:pic>
      <p:pic>
        <p:nvPicPr>
          <p:cNvPr id="17" name="صورة 16">
            <a:extLst>
              <a:ext uri="{FF2B5EF4-FFF2-40B4-BE49-F238E27FC236}">
                <a16:creationId xmlns:a16="http://schemas.microsoft.com/office/drawing/2014/main" id="{1DE65618-D437-4C9E-877C-36E195620410}"/>
              </a:ext>
            </a:extLst>
          </p:cNvPr>
          <p:cNvPicPr>
            <a:picLocks noChangeAspect="1"/>
          </p:cNvPicPr>
          <p:nvPr/>
        </p:nvPicPr>
        <p:blipFill>
          <a:blip r:embed="rId3"/>
          <a:stretch>
            <a:fillRect/>
          </a:stretch>
        </p:blipFill>
        <p:spPr>
          <a:xfrm>
            <a:off x="2991435" y="4391024"/>
            <a:ext cx="1941497" cy="2592000"/>
          </a:xfrm>
          <a:prstGeom prst="rect">
            <a:avLst/>
          </a:prstGeom>
        </p:spPr>
      </p:pic>
      <p:pic>
        <p:nvPicPr>
          <p:cNvPr id="18" name="صورة 17">
            <a:extLst>
              <a:ext uri="{FF2B5EF4-FFF2-40B4-BE49-F238E27FC236}">
                <a16:creationId xmlns:a16="http://schemas.microsoft.com/office/drawing/2014/main" id="{3274C763-1EB2-4B18-8E21-6DB836AD01CB}"/>
              </a:ext>
            </a:extLst>
          </p:cNvPr>
          <p:cNvPicPr>
            <a:picLocks noChangeAspect="1"/>
          </p:cNvPicPr>
          <p:nvPr/>
        </p:nvPicPr>
        <p:blipFill>
          <a:blip r:embed="rId3"/>
          <a:stretch>
            <a:fillRect/>
          </a:stretch>
        </p:blipFill>
        <p:spPr>
          <a:xfrm>
            <a:off x="576189" y="4306614"/>
            <a:ext cx="1941497" cy="2592000"/>
          </a:xfrm>
          <a:prstGeom prst="rect">
            <a:avLst/>
          </a:prstGeom>
        </p:spPr>
      </p:pic>
      <p:sp>
        <p:nvSpPr>
          <p:cNvPr id="19" name="مستطيل 18">
            <a:extLst>
              <a:ext uri="{FF2B5EF4-FFF2-40B4-BE49-F238E27FC236}">
                <a16:creationId xmlns:a16="http://schemas.microsoft.com/office/drawing/2014/main" id="{F5402F42-7FE4-4BFE-8794-97F6BCFECBB8}"/>
              </a:ext>
            </a:extLst>
          </p:cNvPr>
          <p:cNvSpPr/>
          <p:nvPr/>
        </p:nvSpPr>
        <p:spPr>
          <a:xfrm>
            <a:off x="5530803" y="4879728"/>
            <a:ext cx="1420836" cy="10427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منع الأجسام الغريبة من الدخول للجسم </a:t>
            </a:r>
          </a:p>
        </p:txBody>
      </p:sp>
      <p:sp>
        <p:nvSpPr>
          <p:cNvPr id="20" name="مستطيل 19">
            <a:extLst>
              <a:ext uri="{FF2B5EF4-FFF2-40B4-BE49-F238E27FC236}">
                <a16:creationId xmlns:a16="http://schemas.microsoft.com/office/drawing/2014/main" id="{78D25710-D5C3-4F82-BCEF-0798E21E9840}"/>
              </a:ext>
            </a:extLst>
          </p:cNvPr>
          <p:cNvSpPr/>
          <p:nvPr/>
        </p:nvSpPr>
        <p:spPr>
          <a:xfrm>
            <a:off x="3204943" y="4992272"/>
            <a:ext cx="1420836" cy="10427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تحوي إنزيم محلل لجدار الخلايا البكتيريا </a:t>
            </a:r>
          </a:p>
        </p:txBody>
      </p:sp>
      <p:sp>
        <p:nvSpPr>
          <p:cNvPr id="21" name="مستطيل 20">
            <a:extLst>
              <a:ext uri="{FF2B5EF4-FFF2-40B4-BE49-F238E27FC236}">
                <a16:creationId xmlns:a16="http://schemas.microsoft.com/office/drawing/2014/main" id="{EEAF1A07-E2FE-40DA-A34D-12A8FA6F8367}"/>
              </a:ext>
            </a:extLst>
          </p:cNvPr>
          <p:cNvSpPr/>
          <p:nvPr/>
        </p:nvSpPr>
        <p:spPr>
          <a:xfrm>
            <a:off x="10182523" y="4879728"/>
            <a:ext cx="1420836" cy="10427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التهام مسببات المرض وتحليلها </a:t>
            </a:r>
          </a:p>
        </p:txBody>
      </p:sp>
      <p:sp>
        <p:nvSpPr>
          <p:cNvPr id="22" name="مستطيل 21">
            <a:extLst>
              <a:ext uri="{FF2B5EF4-FFF2-40B4-BE49-F238E27FC236}">
                <a16:creationId xmlns:a16="http://schemas.microsoft.com/office/drawing/2014/main" id="{E2E4E18F-6982-40A1-9057-13EA4F0F37C4}"/>
              </a:ext>
            </a:extLst>
          </p:cNvPr>
          <p:cNvSpPr/>
          <p:nvPr/>
        </p:nvSpPr>
        <p:spPr>
          <a:xfrm>
            <a:off x="7838054" y="4921932"/>
            <a:ext cx="1420836" cy="10427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تقل مسببات المرض التي تدخل مع الطعام </a:t>
            </a:r>
          </a:p>
        </p:txBody>
      </p:sp>
      <p:sp>
        <p:nvSpPr>
          <p:cNvPr id="23" name="مستطيل 22">
            <a:extLst>
              <a:ext uri="{FF2B5EF4-FFF2-40B4-BE49-F238E27FC236}">
                <a16:creationId xmlns:a16="http://schemas.microsoft.com/office/drawing/2014/main" id="{BA359FBF-F994-4920-BC60-A091DD522DAF}"/>
              </a:ext>
            </a:extLst>
          </p:cNvPr>
          <p:cNvSpPr/>
          <p:nvPr/>
        </p:nvSpPr>
        <p:spPr>
          <a:xfrm>
            <a:off x="717453" y="4936000"/>
            <a:ext cx="1522388" cy="10427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 تحفز الخلايا المجاورة على مقاومة الفيروسات </a:t>
            </a:r>
          </a:p>
        </p:txBody>
      </p:sp>
      <p:sp>
        <p:nvSpPr>
          <p:cNvPr id="24" name="مستطيل 23">
            <a:extLst>
              <a:ext uri="{FF2B5EF4-FFF2-40B4-BE49-F238E27FC236}">
                <a16:creationId xmlns:a16="http://schemas.microsoft.com/office/drawing/2014/main" id="{0C3AE4A1-52CD-463C-87CB-C909EBEFCB92}"/>
              </a:ext>
            </a:extLst>
          </p:cNvPr>
          <p:cNvSpPr/>
          <p:nvPr/>
        </p:nvSpPr>
        <p:spPr>
          <a:xfrm>
            <a:off x="409836" y="119439"/>
            <a:ext cx="1468672" cy="923330"/>
          </a:xfrm>
          <a:prstGeom prst="rect">
            <a:avLst/>
          </a:prstGeom>
          <a:no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التقويم</a:t>
            </a:r>
            <a:r>
              <a:rPr lang="ar-SA"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74781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8C0300C-6481-4B80-80D6-E354B7950820}"/>
              </a:ext>
            </a:extLst>
          </p:cNvPr>
          <p:cNvPicPr>
            <a:picLocks noChangeAspect="1"/>
          </p:cNvPicPr>
          <p:nvPr/>
        </p:nvPicPr>
        <p:blipFill>
          <a:blip r:embed="rId2"/>
          <a:stretch>
            <a:fillRect/>
          </a:stretch>
        </p:blipFill>
        <p:spPr>
          <a:xfrm>
            <a:off x="4886676" y="1123527"/>
            <a:ext cx="6067501" cy="4604800"/>
          </a:xfrm>
          <a:prstGeom prst="rect">
            <a:avLst/>
          </a:prstGeom>
        </p:spPr>
      </p:pic>
      <p:cxnSp>
        <p:nvCxnSpPr>
          <p:cNvPr id="10" name="Straight Connector 9">
            <a:extLst>
              <a:ext uri="{FF2B5EF4-FFF2-40B4-BE49-F238E27FC236}">
                <a16:creationId xmlns:a16="http://schemas.microsoft.com/office/drawing/2014/main" id="{1C6AAE25-BD23-41B5-AAE4-1DA5898C2AD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صورة 3">
            <a:extLst>
              <a:ext uri="{FF2B5EF4-FFF2-40B4-BE49-F238E27FC236}">
                <a16:creationId xmlns:a16="http://schemas.microsoft.com/office/drawing/2014/main" id="{A8CF527F-5569-49FB-A710-E6F15E6713BA}"/>
              </a:ext>
            </a:extLst>
          </p:cNvPr>
          <p:cNvPicPr>
            <a:picLocks noChangeAspect="1"/>
          </p:cNvPicPr>
          <p:nvPr/>
        </p:nvPicPr>
        <p:blipFill>
          <a:blip r:embed="rId3"/>
          <a:stretch>
            <a:fillRect/>
          </a:stretch>
        </p:blipFill>
        <p:spPr>
          <a:xfrm>
            <a:off x="1650564" y="1123527"/>
            <a:ext cx="2757576" cy="4604800"/>
          </a:xfrm>
          <a:prstGeom prst="rect">
            <a:avLst/>
          </a:prstGeom>
        </p:spPr>
      </p:pic>
    </p:spTree>
    <p:extLst>
      <p:ext uri="{BB962C8B-B14F-4D97-AF65-F5344CB8AC3E}">
        <p14:creationId xmlns:p14="http://schemas.microsoft.com/office/powerpoint/2010/main" val="287767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صورة 1">
            <a:extLst>
              <a:ext uri="{FF2B5EF4-FFF2-40B4-BE49-F238E27FC236}">
                <a16:creationId xmlns:a16="http://schemas.microsoft.com/office/drawing/2014/main" id="{80DCF45D-20EC-4639-9148-8E491EE439BB}"/>
              </a:ext>
            </a:extLst>
          </p:cNvPr>
          <p:cNvPicPr>
            <a:picLocks noChangeAspect="1"/>
          </p:cNvPicPr>
          <p:nvPr/>
        </p:nvPicPr>
        <p:blipFill>
          <a:blip r:embed="rId2"/>
          <a:stretch>
            <a:fillRect/>
          </a:stretch>
        </p:blipFill>
        <p:spPr>
          <a:xfrm>
            <a:off x="6400165" y="643467"/>
            <a:ext cx="4797718" cy="5571066"/>
          </a:xfrm>
          <a:prstGeom prst="rect">
            <a:avLst/>
          </a:prstGeom>
        </p:spPr>
      </p:pic>
      <p:pic>
        <p:nvPicPr>
          <p:cNvPr id="6" name="صورة 5">
            <a:extLst>
              <a:ext uri="{FF2B5EF4-FFF2-40B4-BE49-F238E27FC236}">
                <a16:creationId xmlns:a16="http://schemas.microsoft.com/office/drawing/2014/main" id="{5C4D77EB-8003-46CF-8A65-BFAB787DA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96" y="643466"/>
            <a:ext cx="5264657" cy="5571066"/>
          </a:xfrm>
          <a:prstGeom prst="rect">
            <a:avLst/>
          </a:prstGeom>
        </p:spPr>
      </p:pic>
      <p:cxnSp>
        <p:nvCxnSpPr>
          <p:cNvPr id="15" name="Straight Connector 14">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30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1594F1F-D37B-4ECD-A63A-122F834C8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54745"/>
            <a:ext cx="11648049" cy="6457070"/>
          </a:xfrm>
          <a:prstGeom prst="rect">
            <a:avLst/>
          </a:prstGeom>
        </p:spPr>
      </p:pic>
      <p:sp>
        <p:nvSpPr>
          <p:cNvPr id="4" name="مستطيل 3">
            <a:extLst>
              <a:ext uri="{FF2B5EF4-FFF2-40B4-BE49-F238E27FC236}">
                <a16:creationId xmlns:a16="http://schemas.microsoft.com/office/drawing/2014/main" id="{0038DADF-E594-4295-ACD4-940A9FCCBF8C}"/>
              </a:ext>
            </a:extLst>
          </p:cNvPr>
          <p:cNvSpPr/>
          <p:nvPr/>
        </p:nvSpPr>
        <p:spPr>
          <a:xfrm>
            <a:off x="1074057" y="1893278"/>
            <a:ext cx="7657911" cy="2862322"/>
          </a:xfrm>
          <a:prstGeom prst="rect">
            <a:avLst/>
          </a:prstGeom>
          <a:noFill/>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rPr>
              <a:t>خلق</a:t>
            </a:r>
            <a:r>
              <a:rPr lang="ar-SA" sz="6000" dirty="0">
                <a:ln w="0"/>
                <a:effectLst>
                  <a:outerShdw blurRad="38100" dist="19050" dir="2700000" algn="tl" rotWithShape="0">
                    <a:schemeClr val="dk1">
                      <a:alpha val="40000"/>
                    </a:schemeClr>
                  </a:outerShdw>
                </a:effectLst>
              </a:rPr>
              <a:t> الله سبحانه وتعالى جهاز المناعة ليحمي الجسم من الإصابة بمسببات الأمراض </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5" name="مستطيل 4">
            <a:extLst>
              <a:ext uri="{FF2B5EF4-FFF2-40B4-BE49-F238E27FC236}">
                <a16:creationId xmlns:a16="http://schemas.microsoft.com/office/drawing/2014/main" id="{17EFA727-625A-468A-9338-FD87128079F9}"/>
              </a:ext>
            </a:extLst>
          </p:cNvPr>
          <p:cNvSpPr/>
          <p:nvPr/>
        </p:nvSpPr>
        <p:spPr>
          <a:xfrm>
            <a:off x="3531938" y="427335"/>
            <a:ext cx="3560591" cy="1200329"/>
          </a:xfrm>
          <a:prstGeom prst="rect">
            <a:avLst/>
          </a:prstGeom>
          <a:noFill/>
        </p:spPr>
        <p:txBody>
          <a:bodyPr wrap="none" lIns="91440" tIns="45720" rIns="91440" bIns="45720">
            <a:spAutoFit/>
          </a:bodyPr>
          <a:lstStyle/>
          <a:p>
            <a:pPr algn="ctr"/>
            <a:r>
              <a:rPr lang="ar-SA" sz="7200" b="1" cap="none" spc="0" dirty="0">
                <a:ln w="0"/>
                <a:solidFill>
                  <a:schemeClr val="tx1"/>
                </a:solidFill>
                <a:effectLst>
                  <a:outerShdw blurRad="38100" dist="19050" dir="2700000" algn="tl" rotWithShape="0">
                    <a:schemeClr val="dk1">
                      <a:alpha val="40000"/>
                    </a:schemeClr>
                  </a:outerShdw>
                </a:effectLst>
                <a:cs typeface="Akhbar MT" pitchFamily="2" charset="-78"/>
              </a:rPr>
              <a:t>الفكرة العامة </a:t>
            </a:r>
          </a:p>
        </p:txBody>
      </p:sp>
    </p:spTree>
    <p:extLst>
      <p:ext uri="{BB962C8B-B14F-4D97-AF65-F5344CB8AC3E}">
        <p14:creationId xmlns:p14="http://schemas.microsoft.com/office/powerpoint/2010/main" val="207523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1594F1F-D37B-4ECD-A63A-122F834C8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54745"/>
            <a:ext cx="11648049" cy="6457070"/>
          </a:xfrm>
          <a:prstGeom prst="rect">
            <a:avLst/>
          </a:prstGeom>
        </p:spPr>
      </p:pic>
      <p:sp>
        <p:nvSpPr>
          <p:cNvPr id="4" name="مستطيل 3">
            <a:extLst>
              <a:ext uri="{FF2B5EF4-FFF2-40B4-BE49-F238E27FC236}">
                <a16:creationId xmlns:a16="http://schemas.microsoft.com/office/drawing/2014/main" id="{0038DADF-E594-4295-ACD4-940A9FCCBF8C}"/>
              </a:ext>
            </a:extLst>
          </p:cNvPr>
          <p:cNvSpPr/>
          <p:nvPr/>
        </p:nvSpPr>
        <p:spPr>
          <a:xfrm>
            <a:off x="1074057" y="1893278"/>
            <a:ext cx="7657911" cy="2585323"/>
          </a:xfrm>
          <a:prstGeom prst="rect">
            <a:avLst/>
          </a:prstGeom>
          <a:noFill/>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rPr>
              <a:t>لجهاز المناعة قسمان رئيسان هما المناعة الغير متخصصة (العامة) والمناعة المتخصصة </a:t>
            </a:r>
            <a:r>
              <a:rPr lang="ar-SA" sz="5400">
                <a:ln w="0"/>
                <a:effectLst>
                  <a:outerShdw blurRad="38100" dist="19050" dir="2700000" algn="tl" rotWithShape="0">
                    <a:schemeClr val="dk1">
                      <a:alpha val="40000"/>
                    </a:schemeClr>
                  </a:outerShdw>
                </a:effectLst>
              </a:rPr>
              <a:t>(النوعية)</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5" name="مستطيل 4">
            <a:extLst>
              <a:ext uri="{FF2B5EF4-FFF2-40B4-BE49-F238E27FC236}">
                <a16:creationId xmlns:a16="http://schemas.microsoft.com/office/drawing/2014/main" id="{17EFA727-625A-468A-9338-FD87128079F9}"/>
              </a:ext>
            </a:extLst>
          </p:cNvPr>
          <p:cNvSpPr/>
          <p:nvPr/>
        </p:nvSpPr>
        <p:spPr>
          <a:xfrm>
            <a:off x="3209736" y="427335"/>
            <a:ext cx="4204997" cy="1200329"/>
          </a:xfrm>
          <a:prstGeom prst="rect">
            <a:avLst/>
          </a:prstGeom>
          <a:noFill/>
        </p:spPr>
        <p:txBody>
          <a:bodyPr wrap="none" lIns="91440" tIns="45720" rIns="91440" bIns="45720">
            <a:spAutoFit/>
          </a:bodyPr>
          <a:lstStyle/>
          <a:p>
            <a:pPr algn="ctr"/>
            <a:r>
              <a:rPr lang="ar-SA" sz="7200" b="1" cap="none" spc="0" dirty="0">
                <a:ln w="0"/>
                <a:solidFill>
                  <a:schemeClr val="tx1"/>
                </a:solidFill>
                <a:effectLst>
                  <a:outerShdw blurRad="38100" dist="19050" dir="2700000" algn="tl" rotWithShape="0">
                    <a:schemeClr val="dk1">
                      <a:alpha val="40000"/>
                    </a:schemeClr>
                  </a:outerShdw>
                </a:effectLst>
                <a:cs typeface="Akhbar MT" pitchFamily="2" charset="-78"/>
              </a:rPr>
              <a:t>الفكرة الرئيسة  </a:t>
            </a:r>
          </a:p>
        </p:txBody>
      </p:sp>
    </p:spTree>
    <p:extLst>
      <p:ext uri="{BB962C8B-B14F-4D97-AF65-F5344CB8AC3E}">
        <p14:creationId xmlns:p14="http://schemas.microsoft.com/office/powerpoint/2010/main" val="11757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DDC49CF-35B7-49AA-B753-E521281C7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 y="4656406"/>
            <a:ext cx="2926765" cy="1750182"/>
          </a:xfrm>
          <a:prstGeom prst="rect">
            <a:avLst/>
          </a:prstGeom>
        </p:spPr>
      </p:pic>
      <p:sp>
        <p:nvSpPr>
          <p:cNvPr id="6" name="مستطيل 5">
            <a:extLst>
              <a:ext uri="{FF2B5EF4-FFF2-40B4-BE49-F238E27FC236}">
                <a16:creationId xmlns:a16="http://schemas.microsoft.com/office/drawing/2014/main" id="{5AF4B408-3455-41B9-AE0D-8851D5F4848F}"/>
              </a:ext>
            </a:extLst>
          </p:cNvPr>
          <p:cNvSpPr/>
          <p:nvPr/>
        </p:nvSpPr>
        <p:spPr>
          <a:xfrm>
            <a:off x="351692" y="497278"/>
            <a:ext cx="11556399" cy="5909310"/>
          </a:xfrm>
          <a:prstGeom prst="rect">
            <a:avLst/>
          </a:prstGeom>
          <a:noFill/>
          <a:ln w="38100">
            <a:solidFill>
              <a:srgbClr val="FF0000"/>
            </a:solidFill>
          </a:ln>
        </p:spPr>
        <p:txBody>
          <a:bodyPr wrap="square" lIns="91440" tIns="45720" rIns="91440" bIns="45720">
            <a:spAutoFit/>
          </a:bodyPr>
          <a:lstStyle/>
          <a:p>
            <a:pPr algn="ctr"/>
            <a:r>
              <a:rPr lang="ar-SA" sz="5400" b="1"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الأهداف </a:t>
            </a:r>
          </a:p>
          <a:p>
            <a:pPr marL="685800" indent="-685800">
              <a:buFont typeface="Arial" panose="020B0604020202020204" pitchFamily="34" charset="0"/>
              <a:buChar char="•"/>
            </a:pPr>
            <a:r>
              <a:rPr lang="ar-SA" sz="540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تقارن بين مناعة غير متخصصة (العامة) ومتخصصة (النوعية).</a:t>
            </a:r>
          </a:p>
          <a:p>
            <a:pPr marL="685800" indent="-685800">
              <a:buFont typeface="Arial" panose="020B0604020202020204" pitchFamily="34" charset="0"/>
              <a:buChar char="•"/>
            </a:pPr>
            <a:r>
              <a:rPr lang="ar-SA" sz="540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تلخيص تركيب الجهاز </a:t>
            </a:r>
            <a:r>
              <a:rPr lang="ar-SA" sz="5400" dirty="0" err="1">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الليمفي</a:t>
            </a:r>
            <a:r>
              <a:rPr lang="ar-SA" sz="540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ووظيفته .</a:t>
            </a:r>
          </a:p>
          <a:p>
            <a:pPr marL="685800" indent="-685800">
              <a:buFont typeface="Arial" panose="020B0604020202020204" pitchFamily="34" charset="0"/>
              <a:buChar char="•"/>
            </a:pPr>
            <a:r>
              <a:rPr lang="ar-SA" sz="540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تميز بين المناعة السلبية والمناعة الإيجابية </a:t>
            </a:r>
          </a:p>
          <a:p>
            <a:endParaRPr lang="ar-SA" sz="540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r>
              <a:rPr lang="ar-SA" sz="540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ar-SA" sz="5400" b="0" cap="none" spc="0" dirty="0">
              <a:ln w="0">
                <a:solidFill>
                  <a:sysClr val="windowText" lastClr="000000"/>
                </a:solidFill>
              </a:ln>
              <a:solidFill>
                <a:srgbClr val="93E1F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853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3252EBC0-3C97-43C2-B395-6932E7BF8C16}"/>
              </a:ext>
            </a:extLst>
          </p:cNvPr>
          <p:cNvSpPr/>
          <p:nvPr/>
        </p:nvSpPr>
        <p:spPr>
          <a:xfrm>
            <a:off x="3312340" y="293096"/>
            <a:ext cx="4554452" cy="923330"/>
          </a:xfrm>
          <a:prstGeom prst="rect">
            <a:avLst/>
          </a:prstGeom>
          <a:noFill/>
          <a:ln w="38100">
            <a:solidFill>
              <a:srgbClr val="FF0000"/>
            </a:solidFill>
          </a:ln>
        </p:spPr>
        <p:txBody>
          <a:bodyPr wrap="none" lIns="91440" tIns="45720" rIns="91440" bIns="45720">
            <a:spAutoFit/>
          </a:bodyPr>
          <a:lstStyle/>
          <a:p>
            <a:pPr algn="ctr"/>
            <a:r>
              <a:rPr lang="ar-SA" sz="5400" b="1" cap="none" spc="0" dirty="0">
                <a:ln w="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المفردات الجديدة </a:t>
            </a:r>
          </a:p>
        </p:txBody>
      </p:sp>
      <p:pic>
        <p:nvPicPr>
          <p:cNvPr id="5" name="صورة 4">
            <a:extLst>
              <a:ext uri="{FF2B5EF4-FFF2-40B4-BE49-F238E27FC236}">
                <a16:creationId xmlns:a16="http://schemas.microsoft.com/office/drawing/2014/main" id="{9DC1B559-1797-4233-91F0-916AF06B84AC}"/>
              </a:ext>
            </a:extLst>
          </p:cNvPr>
          <p:cNvPicPr>
            <a:picLocks noChangeAspect="1"/>
          </p:cNvPicPr>
          <p:nvPr/>
        </p:nvPicPr>
        <p:blipFill rotWithShape="1">
          <a:blip r:embed="rId2">
            <a:extLst>
              <a:ext uri="{28A0092B-C50C-407E-A947-70E740481C1C}">
                <a14:useLocalDpi xmlns:a14="http://schemas.microsoft.com/office/drawing/2010/main" val="0"/>
              </a:ext>
            </a:extLst>
          </a:blip>
          <a:srcRect l="17192" r="7163"/>
          <a:stretch/>
        </p:blipFill>
        <p:spPr>
          <a:xfrm>
            <a:off x="731520" y="4011309"/>
            <a:ext cx="4600135" cy="2689942"/>
          </a:xfrm>
          <a:prstGeom prst="rect">
            <a:avLst/>
          </a:prstGeom>
        </p:spPr>
      </p:pic>
      <p:sp>
        <p:nvSpPr>
          <p:cNvPr id="6" name="مستطيل 5">
            <a:extLst>
              <a:ext uri="{FF2B5EF4-FFF2-40B4-BE49-F238E27FC236}">
                <a16:creationId xmlns:a16="http://schemas.microsoft.com/office/drawing/2014/main" id="{985CEDA7-5D0E-4313-9560-92AA2EC129CF}"/>
              </a:ext>
            </a:extLst>
          </p:cNvPr>
          <p:cNvSpPr/>
          <p:nvPr/>
        </p:nvSpPr>
        <p:spPr>
          <a:xfrm>
            <a:off x="5894366" y="1383781"/>
            <a:ext cx="6083918" cy="5078313"/>
          </a:xfrm>
          <a:prstGeom prst="rect">
            <a:avLst/>
          </a:prstGeom>
          <a:noFill/>
        </p:spPr>
        <p:txBody>
          <a:bodyPr wrap="square" lIns="91440" tIns="45720" rIns="91440" bIns="45720">
            <a:spAutoFit/>
          </a:bodyPr>
          <a:lstStyle/>
          <a:p>
            <a:r>
              <a:rPr lang="ar-SA" sz="5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البروتين المتمم (المكمل)</a:t>
            </a:r>
          </a:p>
          <a:p>
            <a:r>
              <a:rPr lang="ar-SA" sz="5400" b="1" dirty="0" err="1">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الإنترفيرون</a:t>
            </a:r>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p>
          <a:p>
            <a:r>
              <a:rPr lang="ar-SA" sz="5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اللمفية </a:t>
            </a:r>
          </a:p>
          <a:p>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الجسم المضاد </a:t>
            </a:r>
          </a:p>
          <a:p>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البلازمية</a:t>
            </a:r>
          </a:p>
          <a:p>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a:t>
            </a:r>
            <a:r>
              <a:rPr lang="ar-SA" sz="5400" b="1" dirty="0" err="1">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التائية</a:t>
            </a:r>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المساعدة</a:t>
            </a:r>
          </a:p>
        </p:txBody>
      </p:sp>
      <p:sp>
        <p:nvSpPr>
          <p:cNvPr id="7" name="مستطيل 6">
            <a:extLst>
              <a:ext uri="{FF2B5EF4-FFF2-40B4-BE49-F238E27FC236}">
                <a16:creationId xmlns:a16="http://schemas.microsoft.com/office/drawing/2014/main" id="{61792E5D-7660-4F66-A9AA-B5A0F988C910}"/>
              </a:ext>
            </a:extLst>
          </p:cNvPr>
          <p:cNvSpPr/>
          <p:nvPr/>
        </p:nvSpPr>
        <p:spPr>
          <a:xfrm>
            <a:off x="230489" y="1383781"/>
            <a:ext cx="5227777" cy="2585323"/>
          </a:xfrm>
          <a:prstGeom prst="rect">
            <a:avLst/>
          </a:prstGeom>
          <a:noFill/>
        </p:spPr>
        <p:txBody>
          <a:bodyPr wrap="square" lIns="91440" tIns="45720" rIns="91440" bIns="45720">
            <a:spAutoFit/>
          </a:bodyPr>
          <a:lstStyle/>
          <a:p>
            <a:r>
              <a:rPr lang="ar-SA" sz="5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a:t>
            </a:r>
            <a:r>
              <a:rPr lang="ar-SA" sz="5400" b="1"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التائية</a:t>
            </a:r>
            <a:r>
              <a:rPr lang="ar-SA" sz="5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القاتلة </a:t>
            </a:r>
          </a:p>
          <a:p>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الخلايا الذاكرة </a:t>
            </a:r>
            <a:r>
              <a:rPr lang="ar-SA" sz="5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p>
          <a:p>
            <a:r>
              <a:rPr lang="ar-SA" sz="54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التطعيم (التحصين)</a:t>
            </a:r>
            <a:endParaRPr lang="ar-SA" sz="48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5230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شاشة عريضة</PresentationFormat>
  <Paragraphs>155</Paragraphs>
  <Slides>34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34</vt:i4>
      </vt:variant>
    </vt:vector>
  </HeadingPairs>
  <TitlesOfParts>
    <vt:vector size="39" baseType="lpstr">
      <vt:lpstr>Arial</vt:lpstr>
      <vt:lpstr>Calibri</vt:lpstr>
      <vt:lpstr>Calibri Light</vt:lpstr>
      <vt:lpstr>Franklin Gothic Demi Cond</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ريحانة العامر</dc:creator>
  <cp:lastModifiedBy> </cp:lastModifiedBy>
  <cp:revision>80</cp:revision>
  <dcterms:created xsi:type="dcterms:W3CDTF">2018-02-18T19:57:09Z</dcterms:created>
  <dcterms:modified xsi:type="dcterms:W3CDTF">2019-02-10T16:12:35Z</dcterms:modified>
</cp:coreProperties>
</file>