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Lst>
  <p:notesMasterIdLst>
    <p:notesMasterId r:id="rId74"/>
  </p:notesMasterIdLst>
  <p:handoutMasterIdLst>
    <p:handoutMasterId r:id="rId75"/>
  </p:handoutMasterIdLst>
  <p:sldIdLst>
    <p:sldId id="267" r:id="rId5"/>
    <p:sldId id="256" r:id="rId6"/>
    <p:sldId id="543" r:id="rId7"/>
    <p:sldId id="298" r:id="rId8"/>
    <p:sldId id="544" r:id="rId9"/>
    <p:sldId id="521" r:id="rId10"/>
    <p:sldId id="545" r:id="rId11"/>
    <p:sldId id="522" r:id="rId12"/>
    <p:sldId id="546" r:id="rId13"/>
    <p:sldId id="523" r:id="rId14"/>
    <p:sldId id="547" r:id="rId15"/>
    <p:sldId id="524" r:id="rId16"/>
    <p:sldId id="525" r:id="rId17"/>
    <p:sldId id="548" r:id="rId18"/>
    <p:sldId id="526" r:id="rId19"/>
    <p:sldId id="549" r:id="rId20"/>
    <p:sldId id="355" r:id="rId21"/>
    <p:sldId id="370" r:id="rId22"/>
    <p:sldId id="550" r:id="rId23"/>
    <p:sldId id="371" r:id="rId24"/>
    <p:sldId id="551" r:id="rId25"/>
    <p:sldId id="527" r:id="rId26"/>
    <p:sldId id="552" r:id="rId27"/>
    <p:sldId id="528" r:id="rId28"/>
    <p:sldId id="529" r:id="rId29"/>
    <p:sldId id="553" r:id="rId30"/>
    <p:sldId id="554" r:id="rId31"/>
    <p:sldId id="555" r:id="rId32"/>
    <p:sldId id="531" r:id="rId33"/>
    <p:sldId id="556" r:id="rId34"/>
    <p:sldId id="557" r:id="rId35"/>
    <p:sldId id="558" r:id="rId36"/>
    <p:sldId id="533" r:id="rId37"/>
    <p:sldId id="559" r:id="rId38"/>
    <p:sldId id="560" r:id="rId39"/>
    <p:sldId id="561" r:id="rId40"/>
    <p:sldId id="572" r:id="rId41"/>
    <p:sldId id="535" r:id="rId42"/>
    <p:sldId id="536" r:id="rId43"/>
    <p:sldId id="409" r:id="rId44"/>
    <p:sldId id="388" r:id="rId45"/>
    <p:sldId id="389" r:id="rId46"/>
    <p:sldId id="562" r:id="rId47"/>
    <p:sldId id="537" r:id="rId48"/>
    <p:sldId id="563" r:id="rId49"/>
    <p:sldId id="538" r:id="rId50"/>
    <p:sldId id="564" r:id="rId51"/>
    <p:sldId id="539" r:id="rId52"/>
    <p:sldId id="410" r:id="rId53"/>
    <p:sldId id="518" r:id="rId54"/>
    <p:sldId id="565" r:id="rId55"/>
    <p:sldId id="519" r:id="rId56"/>
    <p:sldId id="566" r:id="rId57"/>
    <p:sldId id="540" r:id="rId58"/>
    <p:sldId id="567" r:id="rId59"/>
    <p:sldId id="541" r:id="rId60"/>
    <p:sldId id="573" r:id="rId61"/>
    <p:sldId id="542" r:id="rId62"/>
    <p:sldId id="568" r:id="rId63"/>
    <p:sldId id="520" r:id="rId64"/>
    <p:sldId id="407" r:id="rId65"/>
    <p:sldId id="569" r:id="rId66"/>
    <p:sldId id="408" r:id="rId67"/>
    <p:sldId id="570" r:id="rId68"/>
    <p:sldId id="414" r:id="rId69"/>
    <p:sldId id="413" r:id="rId70"/>
    <p:sldId id="571" r:id="rId71"/>
    <p:sldId id="415" r:id="rId72"/>
    <p:sldId id="358" r:id="rId73"/>
  </p:sldIdLst>
  <p:sldSz cx="12192000" cy="6858000"/>
  <p:notesSz cx="6858000" cy="9144000"/>
  <p:custDataLst>
    <p:tags r:id="rId76"/>
  </p:custData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الواجهة" id="{EBAA9E40-F3B9-4D4C-A4A1-99995E178CC9}">
          <p14:sldIdLst>
            <p14:sldId id="267"/>
          </p14:sldIdLst>
        </p14:section>
        <p14:section name="النشاطات التمهيدية" id="{B6C8E652-0D98-47AD-AB39-5DC90547148A}">
          <p14:sldIdLst>
            <p14:sldId id="256"/>
            <p14:sldId id="543"/>
            <p14:sldId id="298"/>
            <p14:sldId id="544"/>
            <p14:sldId id="521"/>
            <p14:sldId id="545"/>
            <p14:sldId id="522"/>
            <p14:sldId id="546"/>
            <p14:sldId id="523"/>
            <p14:sldId id="547"/>
            <p14:sldId id="524"/>
            <p14:sldId id="525"/>
            <p14:sldId id="548"/>
            <p14:sldId id="526"/>
            <p14:sldId id="549"/>
            <p14:sldId id="355"/>
          </p14:sldIdLst>
        </p14:section>
        <p14:section name="الوصف الأدبي" id="{D573F419-EA29-481A-80B2-04C799BC5658}">
          <p14:sldIdLst>
            <p14:sldId id="370"/>
            <p14:sldId id="550"/>
            <p14:sldId id="371"/>
            <p14:sldId id="551"/>
            <p14:sldId id="527"/>
            <p14:sldId id="552"/>
            <p14:sldId id="528"/>
            <p14:sldId id="529"/>
            <p14:sldId id="553"/>
            <p14:sldId id="554"/>
            <p14:sldId id="555"/>
            <p14:sldId id="531"/>
            <p14:sldId id="556"/>
            <p14:sldId id="557"/>
            <p14:sldId id="558"/>
            <p14:sldId id="533"/>
            <p14:sldId id="559"/>
            <p14:sldId id="560"/>
            <p14:sldId id="561"/>
            <p14:sldId id="572"/>
            <p14:sldId id="535"/>
            <p14:sldId id="536"/>
            <p14:sldId id="409"/>
          </p14:sldIdLst>
        </p14:section>
        <p14:section name="كتابة المذكرات" id="{7661C823-8B05-4F4E-AF79-81047E909DA1}">
          <p14:sldIdLst>
            <p14:sldId id="388"/>
            <p14:sldId id="389"/>
            <p14:sldId id="562"/>
            <p14:sldId id="537"/>
            <p14:sldId id="563"/>
            <p14:sldId id="538"/>
            <p14:sldId id="564"/>
            <p14:sldId id="539"/>
            <p14:sldId id="410"/>
          </p14:sldIdLst>
        </p14:section>
        <p14:section name="كتابة القصة" id="{3920D73D-3A44-4BD5-A91F-72A175F7EE7B}">
          <p14:sldIdLst>
            <p14:sldId id="518"/>
            <p14:sldId id="565"/>
            <p14:sldId id="519"/>
            <p14:sldId id="566"/>
            <p14:sldId id="540"/>
            <p14:sldId id="567"/>
            <p14:sldId id="541"/>
            <p14:sldId id="573"/>
            <p14:sldId id="542"/>
            <p14:sldId id="568"/>
            <p14:sldId id="520"/>
          </p14:sldIdLst>
        </p14:section>
        <p14:section name="نشاطات الغلق والتلخيص" id="{F8171A20-660D-43EC-A6FF-DF4B7933A007}">
          <p14:sldIdLst>
            <p14:sldId id="407"/>
            <p14:sldId id="569"/>
            <p14:sldId id="408"/>
            <p14:sldId id="570"/>
            <p14:sldId id="414"/>
          </p14:sldIdLst>
        </p14:section>
        <p14:section name="الاختبار البعدي" id="{4396E340-A8E7-4BC7-BC55-AF24E18537A1}">
          <p14:sldIdLst>
            <p14:sldId id="413"/>
            <p14:sldId id="571"/>
            <p14:sldId id="415"/>
            <p14:sldId id="358"/>
          </p14:sldIdLst>
        </p14:section>
      </p14:sectionLst>
    </p:ex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3F9"/>
    <a:srgbClr val="8882BD"/>
    <a:srgbClr val="F5F4FA"/>
    <a:srgbClr val="9E8CE0"/>
    <a:srgbClr val="5B873E"/>
    <a:srgbClr val="A49CD4"/>
    <a:srgbClr val="EEF8FA"/>
    <a:srgbClr val="FFFFFF"/>
    <a:srgbClr val="E5F3F9"/>
    <a:srgbClr val="97AD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729" autoAdjust="0"/>
    <p:restoredTop sz="94053" autoAdjust="0"/>
  </p:normalViewPr>
  <p:slideViewPr>
    <p:cSldViewPr snapToGrid="0">
      <p:cViewPr>
        <p:scale>
          <a:sx n="55" d="100"/>
          <a:sy n="55" d="100"/>
        </p:scale>
        <p:origin x="-459" y="690"/>
      </p:cViewPr>
      <p:guideLst>
        <p:guide orient="horz" pos="2205"/>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68"/>
    </p:cViewPr>
  </p:sorterViewPr>
  <p:notesViewPr>
    <p:cSldViewPr snapToGrid="0" showGuides="1">
      <p:cViewPr varScale="1">
        <p:scale>
          <a:sx n="70" d="100"/>
          <a:sy n="70" d="100"/>
        </p:scale>
        <p:origin x="2547"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gs" Target="tags/tag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254E9C8D-9A9C-1E9D-D320-CD6AC63C4C48}"/>
              </a:ext>
            </a:extLst>
          </p:cNvPr>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a:extLst>
              <a:ext uri="{FF2B5EF4-FFF2-40B4-BE49-F238E27FC236}">
                <a16:creationId xmlns:a16="http://schemas.microsoft.com/office/drawing/2014/main" id="{F4C88C08-2B35-0ABB-BA8E-C254830E526E}"/>
              </a:ext>
            </a:extLst>
          </p:cNvPr>
          <p:cNvSpPr>
            <a:spLocks noGrp="1"/>
          </p:cNvSpPr>
          <p:nvPr>
            <p:ph type="dt" sz="quarter" idx="1"/>
          </p:nvPr>
        </p:nvSpPr>
        <p:spPr>
          <a:xfrm>
            <a:off x="1588" y="0"/>
            <a:ext cx="2971800" cy="458788"/>
          </a:xfrm>
          <a:prstGeom prst="rect">
            <a:avLst/>
          </a:prstGeom>
        </p:spPr>
        <p:txBody>
          <a:bodyPr vert="horz" lIns="91440" tIns="45720" rIns="91440" bIns="45720" rtlCol="1"/>
          <a:lstStyle>
            <a:lvl1pPr algn="l">
              <a:defRPr sz="1200"/>
            </a:lvl1pPr>
          </a:lstStyle>
          <a:p>
            <a:fld id="{E2CDB55B-2C24-4085-9632-D1E49C9E57E4}" type="datetimeFigureOut">
              <a:rPr lang="ar-SA" smtClean="0"/>
              <a:t>14/06/44</a:t>
            </a:fld>
            <a:endParaRPr lang="ar-SA"/>
          </a:p>
        </p:txBody>
      </p:sp>
      <p:sp>
        <p:nvSpPr>
          <p:cNvPr id="4" name="عنصر نائب للتذييل 3">
            <a:extLst>
              <a:ext uri="{FF2B5EF4-FFF2-40B4-BE49-F238E27FC236}">
                <a16:creationId xmlns:a16="http://schemas.microsoft.com/office/drawing/2014/main" id="{885C18B2-67F9-40EB-6484-A8D673BA57A2}"/>
              </a:ext>
            </a:extLst>
          </p:cNvPr>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a:defRPr sz="1200"/>
            </a:lvl1pPr>
          </a:lstStyle>
          <a:p>
            <a:r>
              <a:rPr lang="ar-SA"/>
              <a:t>إعداد : علي الفيفي</a:t>
            </a:r>
          </a:p>
        </p:txBody>
      </p:sp>
      <p:sp>
        <p:nvSpPr>
          <p:cNvPr id="5" name="عنصر نائب لرقم الشريحة 4">
            <a:extLst>
              <a:ext uri="{FF2B5EF4-FFF2-40B4-BE49-F238E27FC236}">
                <a16:creationId xmlns:a16="http://schemas.microsoft.com/office/drawing/2014/main" id="{A23C6B87-0839-DB09-1E47-97170EA75375}"/>
              </a:ext>
            </a:extLst>
          </p:cNvPr>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l">
              <a:defRPr sz="1200"/>
            </a:lvl1pPr>
          </a:lstStyle>
          <a:p>
            <a:fld id="{2056E650-0DC5-4E0D-A9B2-FAEF295E2750}" type="slidenum">
              <a:rPr lang="ar-SA" smtClean="0"/>
              <a:t>‹#›</a:t>
            </a:fld>
            <a:endParaRPr lang="ar-SA"/>
          </a:p>
        </p:txBody>
      </p:sp>
    </p:spTree>
    <p:extLst>
      <p:ext uri="{BB962C8B-B14F-4D97-AF65-F5344CB8AC3E}">
        <p14:creationId xmlns:p14="http://schemas.microsoft.com/office/powerpoint/2010/main" val="1472227642"/>
      </p:ext>
    </p:extLst>
  </p:cSld>
  <p:clrMap bg1="lt1" tx1="dk1" bg2="lt2" tx2="dk2" accent1="accent1" accent2="accent2" accent3="accent3" accent4="accent4" accent5="accent5" accent6="accent6" hlink="hlink" folHlink="folHlink"/>
  <p:hf sldNum="0" hdr="0" dt="0"/>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428EBBCE-526E-4792-A104-FB947E70F6B9}" type="datetimeFigureOut">
              <a:rPr lang="ar-SA" smtClean="0"/>
              <a:t>14/06/44</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r>
              <a:rPr lang="ar-SA"/>
              <a:t>إعداد : علي الفيفي</a:t>
            </a:r>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C22D0764-0390-4CFE-955D-E11E961ABFFE}" type="slidenum">
              <a:rPr lang="ar-SA" smtClean="0"/>
              <a:t>‹#›</a:t>
            </a:fld>
            <a:endParaRPr lang="ar-SA"/>
          </a:p>
        </p:txBody>
      </p:sp>
    </p:spTree>
    <p:extLst>
      <p:ext uri="{BB962C8B-B14F-4D97-AF65-F5344CB8AC3E}">
        <p14:creationId xmlns:p14="http://schemas.microsoft.com/office/powerpoint/2010/main" val="1198433086"/>
      </p:ext>
    </p:extLst>
  </p:cSld>
  <p:clrMap bg1="lt1" tx1="dk1" bg2="lt2" tx2="dk2" accent1="accent1" accent2="accent2" accent3="accent3" accent4="accent4" accent5="accent5" accent6="accent6" hlink="hlink" folHlink="folHlink"/>
  <p:hf sldNum="0" hd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لتذييل 3"/>
          <p:cNvSpPr>
            <a:spLocks noGrp="1"/>
          </p:cNvSpPr>
          <p:nvPr>
            <p:ph type="ftr" sz="quarter" idx="4"/>
          </p:nvPr>
        </p:nvSpPr>
        <p:spPr/>
        <p:txBody>
          <a:bodyPr/>
          <a:lstStyle/>
          <a:p>
            <a:r>
              <a:rPr lang="ar-SA"/>
              <a:t>إعداد : علي الفيفي</a:t>
            </a:r>
          </a:p>
        </p:txBody>
      </p:sp>
    </p:spTree>
    <p:extLst>
      <p:ext uri="{BB962C8B-B14F-4D97-AF65-F5344CB8AC3E}">
        <p14:creationId xmlns:p14="http://schemas.microsoft.com/office/powerpoint/2010/main" val="590341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لتذييل 3"/>
          <p:cNvSpPr>
            <a:spLocks noGrp="1"/>
          </p:cNvSpPr>
          <p:nvPr>
            <p:ph type="ftr" sz="quarter" idx="4"/>
          </p:nvPr>
        </p:nvSpPr>
        <p:spPr/>
        <p:txBody>
          <a:bodyPr/>
          <a:lstStyle/>
          <a:p>
            <a:r>
              <a:rPr lang="ar-SA"/>
              <a:t>إعداد : علي الفيفي</a:t>
            </a:r>
          </a:p>
        </p:txBody>
      </p:sp>
    </p:spTree>
    <p:extLst>
      <p:ext uri="{BB962C8B-B14F-4D97-AF65-F5344CB8AC3E}">
        <p14:creationId xmlns:p14="http://schemas.microsoft.com/office/powerpoint/2010/main" val="3707888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عنوان">
    <p:spTree>
      <p:nvGrpSpPr>
        <p:cNvPr id="1" name=""/>
        <p:cNvGrpSpPr/>
        <p:nvPr/>
      </p:nvGrpSpPr>
      <p:grpSpPr>
        <a:xfrm>
          <a:off x="0" y="0"/>
          <a:ext cx="0" cy="0"/>
          <a:chOff x="0" y="0"/>
          <a:chExt cx="0" cy="0"/>
        </a:xfrm>
      </p:grpSpPr>
      <p:sp>
        <p:nvSpPr>
          <p:cNvPr id="3" name="عنوان فرعي 2">
            <a:extLst>
              <a:ext uri="{FF2B5EF4-FFF2-40B4-BE49-F238E27FC236}">
                <a16:creationId xmlns:a16="http://schemas.microsoft.com/office/drawing/2014/main" id="{C3A92959-1A82-AF35-C41B-A011EAC829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B61672B6-91A5-7313-AE2E-74750E947CB5}"/>
              </a:ext>
            </a:extLst>
          </p:cNvPr>
          <p:cNvSpPr>
            <a:spLocks noGrp="1"/>
          </p:cNvSpPr>
          <p:nvPr>
            <p:ph type="dt" sz="half" idx="10"/>
          </p:nvPr>
        </p:nvSpPr>
        <p:spPr>
          <a:xfrm>
            <a:off x="4621184" y="254802"/>
            <a:ext cx="2949632" cy="365125"/>
          </a:xfrm>
        </p:spPr>
        <p:txBody>
          <a:bodyPr/>
          <a:lstStyle>
            <a:lvl1pPr algn="ctr">
              <a:defRPr sz="2000" b="1">
                <a:solidFill>
                  <a:schemeClr val="bg1"/>
                </a:solidFill>
                <a:effectLst>
                  <a:outerShdw blurRad="38100" dist="38100" dir="2700000" algn="tl">
                    <a:srgbClr val="000000">
                      <a:alpha val="43137"/>
                    </a:srgbClr>
                  </a:outerShdw>
                </a:effectLst>
              </a:defRPr>
            </a:lvl1pPr>
          </a:lstStyle>
          <a:p>
            <a:fld id="{ECF4508E-CC7D-4F42-A9C9-95C2C2CA67A6}" type="uaqdatetime2">
              <a:rPr lang="ar-SA" smtClean="0"/>
              <a:pPr/>
              <a:t>الجمعة، 13/جمادى الثانية/1444</a:t>
            </a:fld>
            <a:endParaRPr lang="ar-SA" dirty="0"/>
          </a:p>
        </p:txBody>
      </p:sp>
      <p:sp>
        <p:nvSpPr>
          <p:cNvPr id="5" name="عنصر نائب للتذييل 4">
            <a:extLst>
              <a:ext uri="{FF2B5EF4-FFF2-40B4-BE49-F238E27FC236}">
                <a16:creationId xmlns:a16="http://schemas.microsoft.com/office/drawing/2014/main" id="{35958D96-895A-8349-48D3-BB4AF6354B00}"/>
              </a:ext>
            </a:extLst>
          </p:cNvPr>
          <p:cNvSpPr>
            <a:spLocks noGrp="1"/>
          </p:cNvSpPr>
          <p:nvPr>
            <p:ph type="ftr" sz="quarter" idx="11"/>
          </p:nvPr>
        </p:nvSpPr>
        <p:spPr>
          <a:xfrm>
            <a:off x="-1111208" y="6356349"/>
            <a:ext cx="4114800" cy="365125"/>
          </a:xfrm>
        </p:spPr>
        <p:txBody>
          <a:bodyPr/>
          <a:lstStyle/>
          <a:p>
            <a:r>
              <a:rPr lang="ar-SA"/>
              <a:t>إعداد : أ علي الفيفي</a:t>
            </a:r>
            <a:endParaRPr lang="ar-SA" dirty="0"/>
          </a:p>
        </p:txBody>
      </p:sp>
      <p:sp>
        <p:nvSpPr>
          <p:cNvPr id="6" name="عنصر نائب لرقم الشريحة 5">
            <a:extLst>
              <a:ext uri="{FF2B5EF4-FFF2-40B4-BE49-F238E27FC236}">
                <a16:creationId xmlns:a16="http://schemas.microsoft.com/office/drawing/2014/main" id="{D446126F-7AE3-3D16-F61F-DE0B57B2610C}"/>
              </a:ext>
            </a:extLst>
          </p:cNvPr>
          <p:cNvSpPr>
            <a:spLocks noGrp="1"/>
          </p:cNvSpPr>
          <p:nvPr>
            <p:ph type="sldNum" sz="quarter" idx="12"/>
          </p:nvPr>
        </p:nvSpPr>
        <p:spPr>
          <a:xfrm>
            <a:off x="4650970" y="6356347"/>
            <a:ext cx="2743200" cy="365125"/>
          </a:xfrm>
        </p:spPr>
        <p:txBody>
          <a:bodyPr/>
          <a:lstStyle/>
          <a:p>
            <a:fld id="{008BFE6A-4CF6-4B97-98C3-E625578E98A4}" type="slidenum">
              <a:rPr lang="ar-SA" smtClean="0"/>
              <a:t>‹#›</a:t>
            </a:fld>
            <a:endParaRPr lang="ar-SA" dirty="0"/>
          </a:p>
        </p:txBody>
      </p:sp>
      <p:pic>
        <p:nvPicPr>
          <p:cNvPr id="12" name="صورة 11">
            <a:extLst>
              <a:ext uri="{FF2B5EF4-FFF2-40B4-BE49-F238E27FC236}">
                <a16:creationId xmlns:a16="http://schemas.microsoft.com/office/drawing/2014/main" id="{7FAACA6E-7C42-4472-D3BF-1709FEF7CB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0866865" y="3176774"/>
            <a:ext cx="1943418" cy="588590"/>
          </a:xfrm>
          <a:prstGeom prst="rect">
            <a:avLst/>
          </a:prstGeom>
        </p:spPr>
      </p:pic>
      <p:sp>
        <p:nvSpPr>
          <p:cNvPr id="7" name="مستطيل 6">
            <a:extLst>
              <a:ext uri="{FF2B5EF4-FFF2-40B4-BE49-F238E27FC236}">
                <a16:creationId xmlns:a16="http://schemas.microsoft.com/office/drawing/2014/main" id="{5F53B0CF-D915-7B88-2699-041960B3C3FE}"/>
              </a:ext>
            </a:extLst>
          </p:cNvPr>
          <p:cNvSpPr/>
          <p:nvPr userDrawn="1"/>
        </p:nvSpPr>
        <p:spPr>
          <a:xfrm>
            <a:off x="0" y="136526"/>
            <a:ext cx="12192000" cy="600250"/>
          </a:xfrm>
          <a:prstGeom prst="rect">
            <a:avLst/>
          </a:prstGeom>
          <a:gradFill flip="none" rotWithShape="1">
            <a:gsLst>
              <a:gs pos="74000">
                <a:srgbClr val="DCDBEC"/>
              </a:gs>
              <a:gs pos="0">
                <a:srgbClr val="8882BD"/>
              </a:gs>
              <a:gs pos="100000">
                <a:srgbClr val="F3F3F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b="1" dirty="0"/>
              <a:t>الوحدة الرابعة ( الكفاية الكتابية )</a:t>
            </a:r>
          </a:p>
        </p:txBody>
      </p:sp>
      <p:sp>
        <p:nvSpPr>
          <p:cNvPr id="8" name="عنصر نائب للتاريخ 19">
            <a:extLst>
              <a:ext uri="{FF2B5EF4-FFF2-40B4-BE49-F238E27FC236}">
                <a16:creationId xmlns:a16="http://schemas.microsoft.com/office/drawing/2014/main" id="{F5DC7190-0008-CC29-9026-6E405D67AAEC}"/>
              </a:ext>
            </a:extLst>
          </p:cNvPr>
          <p:cNvSpPr txBox="1">
            <a:spLocks/>
          </p:cNvSpPr>
          <p:nvPr userDrawn="1"/>
        </p:nvSpPr>
        <p:spPr>
          <a:xfrm>
            <a:off x="4427913" y="254802"/>
            <a:ext cx="3419302" cy="365125"/>
          </a:xfrm>
          <a:prstGeom prst="rect">
            <a:avLst/>
          </a:prstGeom>
        </p:spPr>
        <p:txBody>
          <a:bodyPr vert="horz" lIns="91440" tIns="45720" rIns="91440" bIns="45720" rtlCol="1" anchor="ctr"/>
          <a:lstStyle>
            <a:defPPr>
              <a:defRPr lang="ar-SA"/>
            </a:defPPr>
            <a:lvl1pPr marL="0" algn="r"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C9159680-F631-4B63-A947-6044894AA256}" type="uaqdatetime2">
              <a:rPr lang="ar-SA" sz="2000" b="1" smtClean="0">
                <a:solidFill>
                  <a:schemeClr val="bg1"/>
                </a:solidFill>
                <a:effectLst>
                  <a:outerShdw blurRad="38100" dist="38100" dir="2700000" algn="tl">
                    <a:srgbClr val="000000">
                      <a:alpha val="43137"/>
                    </a:srgbClr>
                  </a:outerShdw>
                </a:effectLst>
              </a:rPr>
              <a:pPr/>
              <a:t>الجمعة، 13/جمادى الثانية/1444</a:t>
            </a:fld>
            <a:endParaRPr lang="ar-SA"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826810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8664361-B719-CFDB-9D9F-7642DA8ACAC3}"/>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422BC467-050E-24CB-00D4-7AF0176A3E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7391AA6B-772E-F13B-02B9-A03265AE8425}"/>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8FA7184D-02E4-7815-5515-30189A999C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E7A62FEC-78C4-41C1-43D6-6882A010FC13}"/>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B68BAF8A-207B-8D14-92CD-F5375EA83CEE}"/>
              </a:ext>
            </a:extLst>
          </p:cNvPr>
          <p:cNvSpPr>
            <a:spLocks noGrp="1"/>
          </p:cNvSpPr>
          <p:nvPr>
            <p:ph type="dt" sz="half" idx="10"/>
          </p:nvPr>
        </p:nvSpPr>
        <p:spPr/>
        <p:txBody>
          <a:bodyPr/>
          <a:lstStyle/>
          <a:p>
            <a:fld id="{583E0712-8460-4E1C-9DB0-618CBA724FE1}" type="uaqdatetime2">
              <a:rPr lang="ar-SA" smtClean="0"/>
              <a:t>الجمعة، 13/جمادى الثانية/1444</a:t>
            </a:fld>
            <a:endParaRPr lang="ar-SA"/>
          </a:p>
        </p:txBody>
      </p:sp>
      <p:sp>
        <p:nvSpPr>
          <p:cNvPr id="8" name="عنصر نائب للتذييل 7">
            <a:extLst>
              <a:ext uri="{FF2B5EF4-FFF2-40B4-BE49-F238E27FC236}">
                <a16:creationId xmlns:a16="http://schemas.microsoft.com/office/drawing/2014/main" id="{CB04971A-6087-B97A-F0EC-FAC7124B5471}"/>
              </a:ext>
            </a:extLst>
          </p:cNvPr>
          <p:cNvSpPr>
            <a:spLocks noGrp="1"/>
          </p:cNvSpPr>
          <p:nvPr>
            <p:ph type="ftr" sz="quarter" idx="11"/>
          </p:nvPr>
        </p:nvSpPr>
        <p:spPr/>
        <p:txBody>
          <a:bodyPr/>
          <a:lstStyle/>
          <a:p>
            <a:r>
              <a:rPr lang="ar-SA"/>
              <a:t>إعداد : أ علي الفيفي</a:t>
            </a:r>
          </a:p>
        </p:txBody>
      </p:sp>
      <p:sp>
        <p:nvSpPr>
          <p:cNvPr id="9" name="عنصر نائب لرقم الشريحة 8">
            <a:extLst>
              <a:ext uri="{FF2B5EF4-FFF2-40B4-BE49-F238E27FC236}">
                <a16:creationId xmlns:a16="http://schemas.microsoft.com/office/drawing/2014/main" id="{CF879959-452B-F5F1-50E8-9DD193335348}"/>
              </a:ext>
            </a:extLst>
          </p:cNvPr>
          <p:cNvSpPr>
            <a:spLocks noGrp="1"/>
          </p:cNvSpPr>
          <p:nvPr>
            <p:ph type="sldNum" sz="quarter" idx="12"/>
          </p:nvPr>
        </p:nvSpPr>
        <p:spPr/>
        <p:txBody>
          <a:bodyPr/>
          <a:lstStyle/>
          <a:p>
            <a:fld id="{008BFE6A-4CF6-4B97-98C3-E625578E98A4}" type="slidenum">
              <a:rPr lang="ar-SA" smtClean="0"/>
              <a:t>‹#›</a:t>
            </a:fld>
            <a:endParaRPr lang="ar-SA"/>
          </a:p>
        </p:txBody>
      </p:sp>
    </p:spTree>
    <p:extLst>
      <p:ext uri="{BB962C8B-B14F-4D97-AF65-F5344CB8AC3E}">
        <p14:creationId xmlns:p14="http://schemas.microsoft.com/office/powerpoint/2010/main" val="1811803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191E34F-B7C0-3702-9A13-2B016D6BE482}"/>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FC32BA3A-4EA0-CA27-7FA1-18A243099434}"/>
              </a:ext>
            </a:extLst>
          </p:cNvPr>
          <p:cNvSpPr>
            <a:spLocks noGrp="1"/>
          </p:cNvSpPr>
          <p:nvPr>
            <p:ph type="dt" sz="half" idx="10"/>
          </p:nvPr>
        </p:nvSpPr>
        <p:spPr/>
        <p:txBody>
          <a:bodyPr/>
          <a:lstStyle/>
          <a:p>
            <a:fld id="{FD04DB22-BA53-4638-A87E-AFF4B715A2F3}" type="uaqdatetime2">
              <a:rPr lang="ar-SA" smtClean="0"/>
              <a:t>الجمعة، 13/جمادى الثانية/1444</a:t>
            </a:fld>
            <a:endParaRPr lang="ar-SA"/>
          </a:p>
        </p:txBody>
      </p:sp>
      <p:sp>
        <p:nvSpPr>
          <p:cNvPr id="4" name="عنصر نائب للتذييل 3">
            <a:extLst>
              <a:ext uri="{FF2B5EF4-FFF2-40B4-BE49-F238E27FC236}">
                <a16:creationId xmlns:a16="http://schemas.microsoft.com/office/drawing/2014/main" id="{F29BE5D2-FCFB-4921-DE39-82CD8D02189F}"/>
              </a:ext>
            </a:extLst>
          </p:cNvPr>
          <p:cNvSpPr>
            <a:spLocks noGrp="1"/>
          </p:cNvSpPr>
          <p:nvPr>
            <p:ph type="ftr" sz="quarter" idx="11"/>
          </p:nvPr>
        </p:nvSpPr>
        <p:spPr/>
        <p:txBody>
          <a:bodyPr/>
          <a:lstStyle/>
          <a:p>
            <a:r>
              <a:rPr lang="ar-SA"/>
              <a:t>إعداد : أ علي الفيفي</a:t>
            </a:r>
          </a:p>
        </p:txBody>
      </p:sp>
      <p:sp>
        <p:nvSpPr>
          <p:cNvPr id="5" name="عنصر نائب لرقم الشريحة 4">
            <a:extLst>
              <a:ext uri="{FF2B5EF4-FFF2-40B4-BE49-F238E27FC236}">
                <a16:creationId xmlns:a16="http://schemas.microsoft.com/office/drawing/2014/main" id="{3BC33C32-AB91-A779-0A41-C56E2BC219E8}"/>
              </a:ext>
            </a:extLst>
          </p:cNvPr>
          <p:cNvSpPr>
            <a:spLocks noGrp="1"/>
          </p:cNvSpPr>
          <p:nvPr>
            <p:ph type="sldNum" sz="quarter" idx="12"/>
          </p:nvPr>
        </p:nvSpPr>
        <p:spPr/>
        <p:txBody>
          <a:bodyPr/>
          <a:lstStyle/>
          <a:p>
            <a:fld id="{008BFE6A-4CF6-4B97-98C3-E625578E98A4}" type="slidenum">
              <a:rPr lang="ar-SA" smtClean="0"/>
              <a:t>‹#›</a:t>
            </a:fld>
            <a:endParaRPr lang="ar-SA"/>
          </a:p>
        </p:txBody>
      </p:sp>
    </p:spTree>
    <p:extLst>
      <p:ext uri="{BB962C8B-B14F-4D97-AF65-F5344CB8AC3E}">
        <p14:creationId xmlns:p14="http://schemas.microsoft.com/office/powerpoint/2010/main" val="1869896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9CFF5B97-2407-34DE-AAEA-0D4AE6C5BFA3}"/>
              </a:ext>
            </a:extLst>
          </p:cNvPr>
          <p:cNvSpPr>
            <a:spLocks noGrp="1"/>
          </p:cNvSpPr>
          <p:nvPr>
            <p:ph type="dt" sz="half" idx="10"/>
          </p:nvPr>
        </p:nvSpPr>
        <p:spPr/>
        <p:txBody>
          <a:bodyPr/>
          <a:lstStyle/>
          <a:p>
            <a:fld id="{50747737-2C2E-4F83-AA23-7E7800A6E201}" type="uaqdatetime2">
              <a:rPr lang="ar-SA" smtClean="0"/>
              <a:t>الجمعة، 13/جمادى الثانية/1444</a:t>
            </a:fld>
            <a:endParaRPr lang="ar-SA"/>
          </a:p>
        </p:txBody>
      </p:sp>
      <p:sp>
        <p:nvSpPr>
          <p:cNvPr id="3" name="عنصر نائب للتذييل 2">
            <a:extLst>
              <a:ext uri="{FF2B5EF4-FFF2-40B4-BE49-F238E27FC236}">
                <a16:creationId xmlns:a16="http://schemas.microsoft.com/office/drawing/2014/main" id="{0D268F93-00F5-DF38-5BA3-6520FB7D7AF6}"/>
              </a:ext>
            </a:extLst>
          </p:cNvPr>
          <p:cNvSpPr>
            <a:spLocks noGrp="1"/>
          </p:cNvSpPr>
          <p:nvPr>
            <p:ph type="ftr" sz="quarter" idx="11"/>
          </p:nvPr>
        </p:nvSpPr>
        <p:spPr/>
        <p:txBody>
          <a:bodyPr/>
          <a:lstStyle/>
          <a:p>
            <a:r>
              <a:rPr lang="ar-SA"/>
              <a:t>إعداد : أ علي الفيفي</a:t>
            </a:r>
          </a:p>
        </p:txBody>
      </p:sp>
      <p:sp>
        <p:nvSpPr>
          <p:cNvPr id="4" name="عنصر نائب لرقم الشريحة 3">
            <a:extLst>
              <a:ext uri="{FF2B5EF4-FFF2-40B4-BE49-F238E27FC236}">
                <a16:creationId xmlns:a16="http://schemas.microsoft.com/office/drawing/2014/main" id="{F1AC6783-048B-E8A2-6C43-48DEC6FE8D23}"/>
              </a:ext>
            </a:extLst>
          </p:cNvPr>
          <p:cNvSpPr>
            <a:spLocks noGrp="1"/>
          </p:cNvSpPr>
          <p:nvPr>
            <p:ph type="sldNum" sz="quarter" idx="12"/>
          </p:nvPr>
        </p:nvSpPr>
        <p:spPr/>
        <p:txBody>
          <a:bodyPr/>
          <a:lstStyle/>
          <a:p>
            <a:fld id="{008BFE6A-4CF6-4B97-98C3-E625578E98A4}" type="slidenum">
              <a:rPr lang="ar-SA" smtClean="0"/>
              <a:t>‹#›</a:t>
            </a:fld>
            <a:endParaRPr lang="ar-SA"/>
          </a:p>
        </p:txBody>
      </p:sp>
    </p:spTree>
    <p:extLst>
      <p:ext uri="{BB962C8B-B14F-4D97-AF65-F5344CB8AC3E}">
        <p14:creationId xmlns:p14="http://schemas.microsoft.com/office/powerpoint/2010/main" val="2553258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BDB6B33-0C32-09A2-EE9E-35C485A51891}"/>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74B8AAEB-276F-A961-87DC-25AFB45ACF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9FB1F684-7108-CA18-D12E-B395543C87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8AD7B357-399C-31B6-B961-09F32CB09ED9}"/>
              </a:ext>
            </a:extLst>
          </p:cNvPr>
          <p:cNvSpPr>
            <a:spLocks noGrp="1"/>
          </p:cNvSpPr>
          <p:nvPr>
            <p:ph type="dt" sz="half" idx="10"/>
          </p:nvPr>
        </p:nvSpPr>
        <p:spPr/>
        <p:txBody>
          <a:bodyPr/>
          <a:lstStyle/>
          <a:p>
            <a:fld id="{B74C9E4E-E6ED-4B9D-B2EB-A6EC3D73241F}" type="uaqdatetime2">
              <a:rPr lang="ar-SA" smtClean="0"/>
              <a:t>الجمعة، 13/جمادى الثانية/1444</a:t>
            </a:fld>
            <a:endParaRPr lang="ar-SA"/>
          </a:p>
        </p:txBody>
      </p:sp>
      <p:sp>
        <p:nvSpPr>
          <p:cNvPr id="6" name="عنصر نائب للتذييل 5">
            <a:extLst>
              <a:ext uri="{FF2B5EF4-FFF2-40B4-BE49-F238E27FC236}">
                <a16:creationId xmlns:a16="http://schemas.microsoft.com/office/drawing/2014/main" id="{6DCE9256-66BA-3086-A87E-5AFF94F218BF}"/>
              </a:ext>
            </a:extLst>
          </p:cNvPr>
          <p:cNvSpPr>
            <a:spLocks noGrp="1"/>
          </p:cNvSpPr>
          <p:nvPr>
            <p:ph type="ftr" sz="quarter" idx="11"/>
          </p:nvPr>
        </p:nvSpPr>
        <p:spPr/>
        <p:txBody>
          <a:bodyPr/>
          <a:lstStyle/>
          <a:p>
            <a:r>
              <a:rPr lang="ar-SA"/>
              <a:t>إعداد : أ علي الفيفي</a:t>
            </a:r>
          </a:p>
        </p:txBody>
      </p:sp>
      <p:sp>
        <p:nvSpPr>
          <p:cNvPr id="7" name="عنصر نائب لرقم الشريحة 6">
            <a:extLst>
              <a:ext uri="{FF2B5EF4-FFF2-40B4-BE49-F238E27FC236}">
                <a16:creationId xmlns:a16="http://schemas.microsoft.com/office/drawing/2014/main" id="{56261030-4EE9-429E-12D4-B56C7FD580F8}"/>
              </a:ext>
            </a:extLst>
          </p:cNvPr>
          <p:cNvSpPr>
            <a:spLocks noGrp="1"/>
          </p:cNvSpPr>
          <p:nvPr>
            <p:ph type="sldNum" sz="quarter" idx="12"/>
          </p:nvPr>
        </p:nvSpPr>
        <p:spPr/>
        <p:txBody>
          <a:bodyPr/>
          <a:lstStyle/>
          <a:p>
            <a:fld id="{008BFE6A-4CF6-4B97-98C3-E625578E98A4}" type="slidenum">
              <a:rPr lang="ar-SA" smtClean="0"/>
              <a:t>‹#›</a:t>
            </a:fld>
            <a:endParaRPr lang="ar-SA"/>
          </a:p>
        </p:txBody>
      </p:sp>
    </p:spTree>
    <p:extLst>
      <p:ext uri="{BB962C8B-B14F-4D97-AF65-F5344CB8AC3E}">
        <p14:creationId xmlns:p14="http://schemas.microsoft.com/office/powerpoint/2010/main" val="2472666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92F7B43-0913-3D90-6038-E82EE54403B4}"/>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369A5684-4C44-CC54-0FAB-78B73EC076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9CFE58AC-7CA9-B827-7621-0DE5A862E7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F5610296-3E1E-539B-8352-8DD61D2F9651}"/>
              </a:ext>
            </a:extLst>
          </p:cNvPr>
          <p:cNvSpPr>
            <a:spLocks noGrp="1"/>
          </p:cNvSpPr>
          <p:nvPr>
            <p:ph type="dt" sz="half" idx="10"/>
          </p:nvPr>
        </p:nvSpPr>
        <p:spPr/>
        <p:txBody>
          <a:bodyPr/>
          <a:lstStyle/>
          <a:p>
            <a:fld id="{CF4980EE-4DAA-43B6-9C83-156A8E6699DD}" type="uaqdatetime2">
              <a:rPr lang="ar-SA" smtClean="0"/>
              <a:t>الجمعة، 13/جمادى الثانية/1444</a:t>
            </a:fld>
            <a:endParaRPr lang="ar-SA"/>
          </a:p>
        </p:txBody>
      </p:sp>
      <p:sp>
        <p:nvSpPr>
          <p:cNvPr id="6" name="عنصر نائب للتذييل 5">
            <a:extLst>
              <a:ext uri="{FF2B5EF4-FFF2-40B4-BE49-F238E27FC236}">
                <a16:creationId xmlns:a16="http://schemas.microsoft.com/office/drawing/2014/main" id="{ADBEE206-E911-9A10-DF06-BD262779BB43}"/>
              </a:ext>
            </a:extLst>
          </p:cNvPr>
          <p:cNvSpPr>
            <a:spLocks noGrp="1"/>
          </p:cNvSpPr>
          <p:nvPr>
            <p:ph type="ftr" sz="quarter" idx="11"/>
          </p:nvPr>
        </p:nvSpPr>
        <p:spPr/>
        <p:txBody>
          <a:bodyPr/>
          <a:lstStyle/>
          <a:p>
            <a:r>
              <a:rPr lang="ar-SA"/>
              <a:t>إعداد : أ علي الفيفي</a:t>
            </a:r>
          </a:p>
        </p:txBody>
      </p:sp>
      <p:sp>
        <p:nvSpPr>
          <p:cNvPr id="7" name="عنصر نائب لرقم الشريحة 6">
            <a:extLst>
              <a:ext uri="{FF2B5EF4-FFF2-40B4-BE49-F238E27FC236}">
                <a16:creationId xmlns:a16="http://schemas.microsoft.com/office/drawing/2014/main" id="{FC089D5D-0B99-C484-46DD-1FF7A06F04AB}"/>
              </a:ext>
            </a:extLst>
          </p:cNvPr>
          <p:cNvSpPr>
            <a:spLocks noGrp="1"/>
          </p:cNvSpPr>
          <p:nvPr>
            <p:ph type="sldNum" sz="quarter" idx="12"/>
          </p:nvPr>
        </p:nvSpPr>
        <p:spPr/>
        <p:txBody>
          <a:bodyPr/>
          <a:lstStyle/>
          <a:p>
            <a:fld id="{008BFE6A-4CF6-4B97-98C3-E625578E98A4}" type="slidenum">
              <a:rPr lang="ar-SA" smtClean="0"/>
              <a:t>‹#›</a:t>
            </a:fld>
            <a:endParaRPr lang="ar-SA"/>
          </a:p>
        </p:txBody>
      </p:sp>
    </p:spTree>
    <p:extLst>
      <p:ext uri="{BB962C8B-B14F-4D97-AF65-F5344CB8AC3E}">
        <p14:creationId xmlns:p14="http://schemas.microsoft.com/office/powerpoint/2010/main" val="1939689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FC5F3A2-7A78-B96B-39C8-5A82505BD943}"/>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872902D3-BA9E-0CBF-4E4B-8EE59DA539C3}"/>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180015CD-E296-E3D5-927E-A2880804ABE1}"/>
              </a:ext>
            </a:extLst>
          </p:cNvPr>
          <p:cNvSpPr>
            <a:spLocks noGrp="1"/>
          </p:cNvSpPr>
          <p:nvPr>
            <p:ph type="dt" sz="half" idx="10"/>
          </p:nvPr>
        </p:nvSpPr>
        <p:spPr/>
        <p:txBody>
          <a:bodyPr/>
          <a:lstStyle/>
          <a:p>
            <a:fld id="{7913BB21-12A8-4573-9CF2-41240421B997}" type="uaqdatetime2">
              <a:rPr lang="ar-SA" smtClean="0"/>
              <a:t>الجمعة، 13/جمادى الثانية/1444</a:t>
            </a:fld>
            <a:endParaRPr lang="ar-SA"/>
          </a:p>
        </p:txBody>
      </p:sp>
      <p:sp>
        <p:nvSpPr>
          <p:cNvPr id="5" name="عنصر نائب للتذييل 4">
            <a:extLst>
              <a:ext uri="{FF2B5EF4-FFF2-40B4-BE49-F238E27FC236}">
                <a16:creationId xmlns:a16="http://schemas.microsoft.com/office/drawing/2014/main" id="{F22E5ABA-7D6F-E236-5A08-388F59FD29D1}"/>
              </a:ext>
            </a:extLst>
          </p:cNvPr>
          <p:cNvSpPr>
            <a:spLocks noGrp="1"/>
          </p:cNvSpPr>
          <p:nvPr>
            <p:ph type="ftr" sz="quarter" idx="11"/>
          </p:nvPr>
        </p:nvSpPr>
        <p:spPr/>
        <p:txBody>
          <a:bodyPr/>
          <a:lstStyle/>
          <a:p>
            <a:r>
              <a:rPr lang="ar-SA"/>
              <a:t>إعداد : أ علي الفيفي</a:t>
            </a:r>
          </a:p>
        </p:txBody>
      </p:sp>
      <p:sp>
        <p:nvSpPr>
          <p:cNvPr id="6" name="عنصر نائب لرقم الشريحة 5">
            <a:extLst>
              <a:ext uri="{FF2B5EF4-FFF2-40B4-BE49-F238E27FC236}">
                <a16:creationId xmlns:a16="http://schemas.microsoft.com/office/drawing/2014/main" id="{2BDBB91D-03C9-0A88-0A68-B285BEF5C2FE}"/>
              </a:ext>
            </a:extLst>
          </p:cNvPr>
          <p:cNvSpPr>
            <a:spLocks noGrp="1"/>
          </p:cNvSpPr>
          <p:nvPr>
            <p:ph type="sldNum" sz="quarter" idx="12"/>
          </p:nvPr>
        </p:nvSpPr>
        <p:spPr/>
        <p:txBody>
          <a:bodyPr/>
          <a:lstStyle/>
          <a:p>
            <a:fld id="{008BFE6A-4CF6-4B97-98C3-E625578E98A4}" type="slidenum">
              <a:rPr lang="ar-SA" smtClean="0"/>
              <a:t>‹#›</a:t>
            </a:fld>
            <a:endParaRPr lang="ar-SA"/>
          </a:p>
        </p:txBody>
      </p:sp>
    </p:spTree>
    <p:extLst>
      <p:ext uri="{BB962C8B-B14F-4D97-AF65-F5344CB8AC3E}">
        <p14:creationId xmlns:p14="http://schemas.microsoft.com/office/powerpoint/2010/main" val="2564333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5E9FF9AE-B278-6BC3-9336-43531263E80A}"/>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79A60C72-4A18-93D3-0D31-A7354ABF9837}"/>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DD62CBA8-3919-E51C-E2C7-3A23BD89514F}"/>
              </a:ext>
            </a:extLst>
          </p:cNvPr>
          <p:cNvSpPr>
            <a:spLocks noGrp="1"/>
          </p:cNvSpPr>
          <p:nvPr>
            <p:ph type="dt" sz="half" idx="10"/>
          </p:nvPr>
        </p:nvSpPr>
        <p:spPr/>
        <p:txBody>
          <a:bodyPr/>
          <a:lstStyle/>
          <a:p>
            <a:fld id="{EE244137-CC21-4379-BE24-0EB0B4D2592D}" type="uaqdatetime2">
              <a:rPr lang="ar-SA" smtClean="0"/>
              <a:t>الجمعة، 13/جمادى الثانية/1444</a:t>
            </a:fld>
            <a:endParaRPr lang="ar-SA"/>
          </a:p>
        </p:txBody>
      </p:sp>
      <p:sp>
        <p:nvSpPr>
          <p:cNvPr id="5" name="عنصر نائب للتذييل 4">
            <a:extLst>
              <a:ext uri="{FF2B5EF4-FFF2-40B4-BE49-F238E27FC236}">
                <a16:creationId xmlns:a16="http://schemas.microsoft.com/office/drawing/2014/main" id="{1DC56F1A-51D0-1BD8-938E-2F6906302DF0}"/>
              </a:ext>
            </a:extLst>
          </p:cNvPr>
          <p:cNvSpPr>
            <a:spLocks noGrp="1"/>
          </p:cNvSpPr>
          <p:nvPr>
            <p:ph type="ftr" sz="quarter" idx="11"/>
          </p:nvPr>
        </p:nvSpPr>
        <p:spPr/>
        <p:txBody>
          <a:bodyPr/>
          <a:lstStyle/>
          <a:p>
            <a:r>
              <a:rPr lang="ar-SA"/>
              <a:t>إعداد : أ علي الفيفي</a:t>
            </a:r>
          </a:p>
        </p:txBody>
      </p:sp>
      <p:sp>
        <p:nvSpPr>
          <p:cNvPr id="6" name="عنصر نائب لرقم الشريحة 5">
            <a:extLst>
              <a:ext uri="{FF2B5EF4-FFF2-40B4-BE49-F238E27FC236}">
                <a16:creationId xmlns:a16="http://schemas.microsoft.com/office/drawing/2014/main" id="{E2F99211-0D2A-0C22-92FF-BD6AD0192257}"/>
              </a:ext>
            </a:extLst>
          </p:cNvPr>
          <p:cNvSpPr>
            <a:spLocks noGrp="1"/>
          </p:cNvSpPr>
          <p:nvPr>
            <p:ph type="sldNum" sz="quarter" idx="12"/>
          </p:nvPr>
        </p:nvSpPr>
        <p:spPr/>
        <p:txBody>
          <a:bodyPr/>
          <a:lstStyle/>
          <a:p>
            <a:fld id="{008BFE6A-4CF6-4B97-98C3-E625578E98A4}" type="slidenum">
              <a:rPr lang="ar-SA" smtClean="0"/>
              <a:t>‹#›</a:t>
            </a:fld>
            <a:endParaRPr lang="ar-SA"/>
          </a:p>
        </p:txBody>
      </p:sp>
    </p:spTree>
    <p:extLst>
      <p:ext uri="{BB962C8B-B14F-4D97-AF65-F5344CB8AC3E}">
        <p14:creationId xmlns:p14="http://schemas.microsoft.com/office/powerpoint/2010/main" val="2836000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شريحة عنوان">
    <p:spTree>
      <p:nvGrpSpPr>
        <p:cNvPr id="1" name=""/>
        <p:cNvGrpSpPr/>
        <p:nvPr/>
      </p:nvGrpSpPr>
      <p:grpSpPr>
        <a:xfrm>
          <a:off x="0" y="0"/>
          <a:ext cx="0" cy="0"/>
          <a:chOff x="0" y="0"/>
          <a:chExt cx="0" cy="0"/>
        </a:xfrm>
      </p:grpSpPr>
      <p:sp>
        <p:nvSpPr>
          <p:cNvPr id="3" name="عنوان فرعي 2">
            <a:extLst>
              <a:ext uri="{FF2B5EF4-FFF2-40B4-BE49-F238E27FC236}">
                <a16:creationId xmlns:a16="http://schemas.microsoft.com/office/drawing/2014/main" id="{C3A92959-1A82-AF35-C41B-A011EAC829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B61672B6-91A5-7313-AE2E-74750E947CB5}"/>
              </a:ext>
            </a:extLst>
          </p:cNvPr>
          <p:cNvSpPr>
            <a:spLocks noGrp="1"/>
          </p:cNvSpPr>
          <p:nvPr>
            <p:ph type="dt" sz="half" idx="10"/>
          </p:nvPr>
        </p:nvSpPr>
        <p:spPr/>
        <p:txBody>
          <a:bodyPr/>
          <a:lstStyle/>
          <a:p>
            <a:fld id="{61496F56-43DC-4002-9CC7-78793EAA73A4}" type="uaqdatetime2">
              <a:rPr lang="ar-SA" smtClean="0"/>
              <a:t>الجمعة، 13/جمادى الثانية/1444</a:t>
            </a:fld>
            <a:endParaRPr lang="ar-SA"/>
          </a:p>
        </p:txBody>
      </p:sp>
      <p:sp>
        <p:nvSpPr>
          <p:cNvPr id="5" name="عنصر نائب للتذييل 4">
            <a:extLst>
              <a:ext uri="{FF2B5EF4-FFF2-40B4-BE49-F238E27FC236}">
                <a16:creationId xmlns:a16="http://schemas.microsoft.com/office/drawing/2014/main" id="{35958D96-895A-8349-48D3-BB4AF6354B00}"/>
              </a:ext>
            </a:extLst>
          </p:cNvPr>
          <p:cNvSpPr>
            <a:spLocks noGrp="1"/>
          </p:cNvSpPr>
          <p:nvPr>
            <p:ph type="ftr" sz="quarter" idx="11"/>
          </p:nvPr>
        </p:nvSpPr>
        <p:spPr>
          <a:xfrm>
            <a:off x="-1111208" y="6356349"/>
            <a:ext cx="4114800" cy="365125"/>
          </a:xfrm>
        </p:spPr>
        <p:txBody>
          <a:bodyPr/>
          <a:lstStyle/>
          <a:p>
            <a:r>
              <a:rPr lang="ar-SA"/>
              <a:t>إعداد : أ علي الفيفي</a:t>
            </a:r>
            <a:endParaRPr lang="ar-SA" dirty="0"/>
          </a:p>
        </p:txBody>
      </p:sp>
      <p:sp>
        <p:nvSpPr>
          <p:cNvPr id="6" name="عنصر نائب لرقم الشريحة 5">
            <a:extLst>
              <a:ext uri="{FF2B5EF4-FFF2-40B4-BE49-F238E27FC236}">
                <a16:creationId xmlns:a16="http://schemas.microsoft.com/office/drawing/2014/main" id="{D446126F-7AE3-3D16-F61F-DE0B57B2610C}"/>
              </a:ext>
            </a:extLst>
          </p:cNvPr>
          <p:cNvSpPr>
            <a:spLocks noGrp="1"/>
          </p:cNvSpPr>
          <p:nvPr>
            <p:ph type="sldNum" sz="quarter" idx="12"/>
          </p:nvPr>
        </p:nvSpPr>
        <p:spPr/>
        <p:txBody>
          <a:bodyPr/>
          <a:lstStyle/>
          <a:p>
            <a:fld id="{008BFE6A-4CF6-4B97-98C3-E625578E98A4}" type="slidenum">
              <a:rPr lang="ar-SA" smtClean="0"/>
              <a:t>‹#›</a:t>
            </a:fld>
            <a:endParaRPr lang="ar-SA" dirty="0"/>
          </a:p>
        </p:txBody>
      </p:sp>
      <p:pic>
        <p:nvPicPr>
          <p:cNvPr id="7" name="صورة 6">
            <a:extLst>
              <a:ext uri="{FF2B5EF4-FFF2-40B4-BE49-F238E27FC236}">
                <a16:creationId xmlns:a16="http://schemas.microsoft.com/office/drawing/2014/main" id="{CB91C826-1270-25D2-3411-3C1AA9B5F0D4}"/>
              </a:ext>
            </a:extLst>
          </p:cNvPr>
          <p:cNvPicPr>
            <a:picLocks noChangeAspect="1"/>
          </p:cNvPicPr>
          <p:nvPr userDrawn="1"/>
        </p:nvPicPr>
        <p:blipFill rotWithShape="1">
          <a:blip r:embed="rId2"/>
          <a:srcRect l="20592" t="41778" r="26519" b="31333"/>
          <a:stretch/>
        </p:blipFill>
        <p:spPr>
          <a:xfrm rot="16200000">
            <a:off x="10998286" y="3299863"/>
            <a:ext cx="1783080" cy="604349"/>
          </a:xfrm>
          <a:prstGeom prst="rect">
            <a:avLst/>
          </a:prstGeom>
        </p:spPr>
      </p:pic>
    </p:spTree>
    <p:extLst>
      <p:ext uri="{BB962C8B-B14F-4D97-AF65-F5344CB8AC3E}">
        <p14:creationId xmlns:p14="http://schemas.microsoft.com/office/powerpoint/2010/main" val="955508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شريحة عنوان">
    <p:spTree>
      <p:nvGrpSpPr>
        <p:cNvPr id="1" name=""/>
        <p:cNvGrpSpPr/>
        <p:nvPr/>
      </p:nvGrpSpPr>
      <p:grpSpPr>
        <a:xfrm>
          <a:off x="0" y="0"/>
          <a:ext cx="0" cy="0"/>
          <a:chOff x="0" y="0"/>
          <a:chExt cx="0" cy="0"/>
        </a:xfrm>
      </p:grpSpPr>
      <p:sp>
        <p:nvSpPr>
          <p:cNvPr id="3" name="عنوان فرعي 2">
            <a:extLst>
              <a:ext uri="{FF2B5EF4-FFF2-40B4-BE49-F238E27FC236}">
                <a16:creationId xmlns:a16="http://schemas.microsoft.com/office/drawing/2014/main" id="{C3A92959-1A82-AF35-C41B-A011EAC829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B61672B6-91A5-7313-AE2E-74750E947CB5}"/>
              </a:ext>
            </a:extLst>
          </p:cNvPr>
          <p:cNvSpPr>
            <a:spLocks noGrp="1"/>
          </p:cNvSpPr>
          <p:nvPr>
            <p:ph type="dt" sz="half" idx="10"/>
          </p:nvPr>
        </p:nvSpPr>
        <p:spPr/>
        <p:txBody>
          <a:bodyPr/>
          <a:lstStyle/>
          <a:p>
            <a:fld id="{ECA35FE0-7029-41EC-9027-7642D0DC0577}" type="uaqdatetime2">
              <a:rPr lang="ar-SA" smtClean="0"/>
              <a:t>الجمعة، 13/جمادى الثانية/1444</a:t>
            </a:fld>
            <a:endParaRPr lang="ar-SA"/>
          </a:p>
        </p:txBody>
      </p:sp>
      <p:sp>
        <p:nvSpPr>
          <p:cNvPr id="5" name="عنصر نائب للتذييل 4">
            <a:extLst>
              <a:ext uri="{FF2B5EF4-FFF2-40B4-BE49-F238E27FC236}">
                <a16:creationId xmlns:a16="http://schemas.microsoft.com/office/drawing/2014/main" id="{35958D96-895A-8349-48D3-BB4AF6354B00}"/>
              </a:ext>
            </a:extLst>
          </p:cNvPr>
          <p:cNvSpPr>
            <a:spLocks noGrp="1"/>
          </p:cNvSpPr>
          <p:nvPr>
            <p:ph type="ftr" sz="quarter" idx="11"/>
          </p:nvPr>
        </p:nvSpPr>
        <p:spPr>
          <a:xfrm>
            <a:off x="-1111208" y="6356349"/>
            <a:ext cx="4114800" cy="365125"/>
          </a:xfrm>
        </p:spPr>
        <p:txBody>
          <a:bodyPr/>
          <a:lstStyle/>
          <a:p>
            <a:r>
              <a:rPr lang="ar-SA"/>
              <a:t>إعداد : أ علي الفيفي</a:t>
            </a:r>
            <a:endParaRPr lang="ar-SA" dirty="0"/>
          </a:p>
        </p:txBody>
      </p:sp>
      <p:sp>
        <p:nvSpPr>
          <p:cNvPr id="6" name="عنصر نائب لرقم الشريحة 5">
            <a:extLst>
              <a:ext uri="{FF2B5EF4-FFF2-40B4-BE49-F238E27FC236}">
                <a16:creationId xmlns:a16="http://schemas.microsoft.com/office/drawing/2014/main" id="{D446126F-7AE3-3D16-F61F-DE0B57B2610C}"/>
              </a:ext>
            </a:extLst>
          </p:cNvPr>
          <p:cNvSpPr>
            <a:spLocks noGrp="1"/>
          </p:cNvSpPr>
          <p:nvPr>
            <p:ph type="sldNum" sz="quarter" idx="12"/>
          </p:nvPr>
        </p:nvSpPr>
        <p:spPr/>
        <p:txBody>
          <a:bodyPr/>
          <a:lstStyle/>
          <a:p>
            <a:fld id="{008BFE6A-4CF6-4B97-98C3-E625578E98A4}" type="slidenum">
              <a:rPr lang="ar-SA" smtClean="0"/>
              <a:t>‹#›</a:t>
            </a:fld>
            <a:endParaRPr lang="ar-SA" dirty="0"/>
          </a:p>
        </p:txBody>
      </p:sp>
      <p:pic>
        <p:nvPicPr>
          <p:cNvPr id="7" name="صورة 6">
            <a:extLst>
              <a:ext uri="{FF2B5EF4-FFF2-40B4-BE49-F238E27FC236}">
                <a16:creationId xmlns:a16="http://schemas.microsoft.com/office/drawing/2014/main" id="{CB91C826-1270-25D2-3411-3C1AA9B5F0D4}"/>
              </a:ext>
            </a:extLst>
          </p:cNvPr>
          <p:cNvPicPr>
            <a:picLocks noChangeAspect="1"/>
          </p:cNvPicPr>
          <p:nvPr userDrawn="1"/>
        </p:nvPicPr>
        <p:blipFill rotWithShape="1">
          <a:blip r:embed="rId2"/>
          <a:srcRect l="20592" t="41778" r="26519" b="31333"/>
          <a:stretch/>
        </p:blipFill>
        <p:spPr>
          <a:xfrm rot="16200000">
            <a:off x="10998286" y="3299863"/>
            <a:ext cx="1783080" cy="604349"/>
          </a:xfrm>
          <a:prstGeom prst="rect">
            <a:avLst/>
          </a:prstGeom>
        </p:spPr>
      </p:pic>
    </p:spTree>
    <p:extLst>
      <p:ext uri="{BB962C8B-B14F-4D97-AF65-F5344CB8AC3E}">
        <p14:creationId xmlns:p14="http://schemas.microsoft.com/office/powerpoint/2010/main" val="2244494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شريحة عنوان">
    <p:spTree>
      <p:nvGrpSpPr>
        <p:cNvPr id="1" name=""/>
        <p:cNvGrpSpPr/>
        <p:nvPr/>
      </p:nvGrpSpPr>
      <p:grpSpPr>
        <a:xfrm>
          <a:off x="0" y="0"/>
          <a:ext cx="0" cy="0"/>
          <a:chOff x="0" y="0"/>
          <a:chExt cx="0" cy="0"/>
        </a:xfrm>
      </p:grpSpPr>
      <p:sp>
        <p:nvSpPr>
          <p:cNvPr id="3" name="عنوان فرعي 2">
            <a:extLst>
              <a:ext uri="{FF2B5EF4-FFF2-40B4-BE49-F238E27FC236}">
                <a16:creationId xmlns:a16="http://schemas.microsoft.com/office/drawing/2014/main" id="{C3A92959-1A82-AF35-C41B-A011EAC829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B61672B6-91A5-7313-AE2E-74750E947CB5}"/>
              </a:ext>
            </a:extLst>
          </p:cNvPr>
          <p:cNvSpPr>
            <a:spLocks noGrp="1"/>
          </p:cNvSpPr>
          <p:nvPr>
            <p:ph type="dt" sz="half" idx="10"/>
          </p:nvPr>
        </p:nvSpPr>
        <p:spPr/>
        <p:txBody>
          <a:bodyPr/>
          <a:lstStyle/>
          <a:p>
            <a:fld id="{B8486F74-91B3-4E90-A9B9-BB98B07ECA6A}" type="uaqdatetime2">
              <a:rPr lang="ar-SA" smtClean="0"/>
              <a:t>الجمعة، 13/جمادى الثانية/1444</a:t>
            </a:fld>
            <a:endParaRPr lang="ar-SA"/>
          </a:p>
        </p:txBody>
      </p:sp>
      <p:sp>
        <p:nvSpPr>
          <p:cNvPr id="5" name="عنصر نائب للتذييل 4">
            <a:extLst>
              <a:ext uri="{FF2B5EF4-FFF2-40B4-BE49-F238E27FC236}">
                <a16:creationId xmlns:a16="http://schemas.microsoft.com/office/drawing/2014/main" id="{35958D96-895A-8349-48D3-BB4AF6354B00}"/>
              </a:ext>
            </a:extLst>
          </p:cNvPr>
          <p:cNvSpPr>
            <a:spLocks noGrp="1"/>
          </p:cNvSpPr>
          <p:nvPr>
            <p:ph type="ftr" sz="quarter" idx="11"/>
          </p:nvPr>
        </p:nvSpPr>
        <p:spPr>
          <a:xfrm>
            <a:off x="-1111208" y="6356349"/>
            <a:ext cx="4114800" cy="365125"/>
          </a:xfrm>
        </p:spPr>
        <p:txBody>
          <a:bodyPr/>
          <a:lstStyle/>
          <a:p>
            <a:r>
              <a:rPr lang="ar-SA"/>
              <a:t>إعداد : أ علي الفيفي</a:t>
            </a:r>
            <a:endParaRPr lang="ar-SA" dirty="0"/>
          </a:p>
        </p:txBody>
      </p:sp>
      <p:sp>
        <p:nvSpPr>
          <p:cNvPr id="6" name="عنصر نائب لرقم الشريحة 5">
            <a:extLst>
              <a:ext uri="{FF2B5EF4-FFF2-40B4-BE49-F238E27FC236}">
                <a16:creationId xmlns:a16="http://schemas.microsoft.com/office/drawing/2014/main" id="{D446126F-7AE3-3D16-F61F-DE0B57B2610C}"/>
              </a:ext>
            </a:extLst>
          </p:cNvPr>
          <p:cNvSpPr>
            <a:spLocks noGrp="1"/>
          </p:cNvSpPr>
          <p:nvPr>
            <p:ph type="sldNum" sz="quarter" idx="12"/>
          </p:nvPr>
        </p:nvSpPr>
        <p:spPr/>
        <p:txBody>
          <a:bodyPr/>
          <a:lstStyle/>
          <a:p>
            <a:fld id="{008BFE6A-4CF6-4B97-98C3-E625578E98A4}" type="slidenum">
              <a:rPr lang="ar-SA" smtClean="0"/>
              <a:t>‹#›</a:t>
            </a:fld>
            <a:endParaRPr lang="ar-SA" dirty="0"/>
          </a:p>
        </p:txBody>
      </p:sp>
      <p:pic>
        <p:nvPicPr>
          <p:cNvPr id="7" name="صورة 6">
            <a:extLst>
              <a:ext uri="{FF2B5EF4-FFF2-40B4-BE49-F238E27FC236}">
                <a16:creationId xmlns:a16="http://schemas.microsoft.com/office/drawing/2014/main" id="{CB91C826-1270-25D2-3411-3C1AA9B5F0D4}"/>
              </a:ext>
            </a:extLst>
          </p:cNvPr>
          <p:cNvPicPr>
            <a:picLocks noChangeAspect="1"/>
          </p:cNvPicPr>
          <p:nvPr userDrawn="1"/>
        </p:nvPicPr>
        <p:blipFill rotWithShape="1">
          <a:blip r:embed="rId2"/>
          <a:srcRect l="20592" t="41778" r="26519" b="31333"/>
          <a:stretch/>
        </p:blipFill>
        <p:spPr>
          <a:xfrm rot="16200000">
            <a:off x="10998286" y="3299863"/>
            <a:ext cx="1783080" cy="604349"/>
          </a:xfrm>
          <a:prstGeom prst="rect">
            <a:avLst/>
          </a:prstGeom>
        </p:spPr>
      </p:pic>
    </p:spTree>
    <p:extLst>
      <p:ext uri="{BB962C8B-B14F-4D97-AF65-F5344CB8AC3E}">
        <p14:creationId xmlns:p14="http://schemas.microsoft.com/office/powerpoint/2010/main" val="2467444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شريحة عنوان">
    <p:spTree>
      <p:nvGrpSpPr>
        <p:cNvPr id="1" name=""/>
        <p:cNvGrpSpPr/>
        <p:nvPr/>
      </p:nvGrpSpPr>
      <p:grpSpPr>
        <a:xfrm>
          <a:off x="0" y="0"/>
          <a:ext cx="0" cy="0"/>
          <a:chOff x="0" y="0"/>
          <a:chExt cx="0" cy="0"/>
        </a:xfrm>
      </p:grpSpPr>
      <p:sp>
        <p:nvSpPr>
          <p:cNvPr id="3" name="عنوان فرعي 2">
            <a:extLst>
              <a:ext uri="{FF2B5EF4-FFF2-40B4-BE49-F238E27FC236}">
                <a16:creationId xmlns:a16="http://schemas.microsoft.com/office/drawing/2014/main" id="{C3A92959-1A82-AF35-C41B-A011EAC829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B61672B6-91A5-7313-AE2E-74750E947CB5}"/>
              </a:ext>
            </a:extLst>
          </p:cNvPr>
          <p:cNvSpPr>
            <a:spLocks noGrp="1"/>
          </p:cNvSpPr>
          <p:nvPr>
            <p:ph type="dt" sz="half" idx="10"/>
          </p:nvPr>
        </p:nvSpPr>
        <p:spPr/>
        <p:txBody>
          <a:bodyPr/>
          <a:lstStyle/>
          <a:p>
            <a:fld id="{0BA23AC9-6E28-42D2-A660-0B6B5B5A9CE1}" type="uaqdatetime2">
              <a:rPr lang="ar-SA" smtClean="0"/>
              <a:t>الجمعة، 13/جمادى الثانية/1444</a:t>
            </a:fld>
            <a:endParaRPr lang="ar-SA"/>
          </a:p>
        </p:txBody>
      </p:sp>
      <p:sp>
        <p:nvSpPr>
          <p:cNvPr id="5" name="عنصر نائب للتذييل 4">
            <a:extLst>
              <a:ext uri="{FF2B5EF4-FFF2-40B4-BE49-F238E27FC236}">
                <a16:creationId xmlns:a16="http://schemas.microsoft.com/office/drawing/2014/main" id="{35958D96-895A-8349-48D3-BB4AF6354B00}"/>
              </a:ext>
            </a:extLst>
          </p:cNvPr>
          <p:cNvSpPr>
            <a:spLocks noGrp="1"/>
          </p:cNvSpPr>
          <p:nvPr>
            <p:ph type="ftr" sz="quarter" idx="11"/>
          </p:nvPr>
        </p:nvSpPr>
        <p:spPr>
          <a:xfrm>
            <a:off x="-1111208" y="6356349"/>
            <a:ext cx="4114800" cy="365125"/>
          </a:xfrm>
        </p:spPr>
        <p:txBody>
          <a:bodyPr/>
          <a:lstStyle/>
          <a:p>
            <a:r>
              <a:rPr lang="ar-SA"/>
              <a:t>إعداد : أ علي الفيفي</a:t>
            </a:r>
            <a:endParaRPr lang="ar-SA" dirty="0"/>
          </a:p>
        </p:txBody>
      </p:sp>
      <p:sp>
        <p:nvSpPr>
          <p:cNvPr id="6" name="عنصر نائب لرقم الشريحة 5">
            <a:extLst>
              <a:ext uri="{FF2B5EF4-FFF2-40B4-BE49-F238E27FC236}">
                <a16:creationId xmlns:a16="http://schemas.microsoft.com/office/drawing/2014/main" id="{D446126F-7AE3-3D16-F61F-DE0B57B2610C}"/>
              </a:ext>
            </a:extLst>
          </p:cNvPr>
          <p:cNvSpPr>
            <a:spLocks noGrp="1"/>
          </p:cNvSpPr>
          <p:nvPr>
            <p:ph type="sldNum" sz="quarter" idx="12"/>
          </p:nvPr>
        </p:nvSpPr>
        <p:spPr/>
        <p:txBody>
          <a:bodyPr/>
          <a:lstStyle/>
          <a:p>
            <a:fld id="{008BFE6A-4CF6-4B97-98C3-E625578E98A4}" type="slidenum">
              <a:rPr lang="ar-SA" smtClean="0"/>
              <a:t>‹#›</a:t>
            </a:fld>
            <a:endParaRPr lang="ar-SA" dirty="0"/>
          </a:p>
        </p:txBody>
      </p:sp>
      <p:pic>
        <p:nvPicPr>
          <p:cNvPr id="7" name="صورة 6">
            <a:extLst>
              <a:ext uri="{FF2B5EF4-FFF2-40B4-BE49-F238E27FC236}">
                <a16:creationId xmlns:a16="http://schemas.microsoft.com/office/drawing/2014/main" id="{CB91C826-1270-25D2-3411-3C1AA9B5F0D4}"/>
              </a:ext>
            </a:extLst>
          </p:cNvPr>
          <p:cNvPicPr>
            <a:picLocks noChangeAspect="1"/>
          </p:cNvPicPr>
          <p:nvPr userDrawn="1"/>
        </p:nvPicPr>
        <p:blipFill rotWithShape="1">
          <a:blip r:embed="rId2"/>
          <a:srcRect l="20592" t="41778" r="26519" b="31333"/>
          <a:stretch/>
        </p:blipFill>
        <p:spPr>
          <a:xfrm rot="16200000">
            <a:off x="10998286" y="3299863"/>
            <a:ext cx="1783080" cy="604349"/>
          </a:xfrm>
          <a:prstGeom prst="rect">
            <a:avLst/>
          </a:prstGeom>
        </p:spPr>
      </p:pic>
    </p:spTree>
    <p:extLst>
      <p:ext uri="{BB962C8B-B14F-4D97-AF65-F5344CB8AC3E}">
        <p14:creationId xmlns:p14="http://schemas.microsoft.com/office/powerpoint/2010/main" val="413431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شريحة عنوان">
    <p:spTree>
      <p:nvGrpSpPr>
        <p:cNvPr id="1" name=""/>
        <p:cNvGrpSpPr/>
        <p:nvPr/>
      </p:nvGrpSpPr>
      <p:grpSpPr>
        <a:xfrm>
          <a:off x="0" y="0"/>
          <a:ext cx="0" cy="0"/>
          <a:chOff x="0" y="0"/>
          <a:chExt cx="0" cy="0"/>
        </a:xfrm>
      </p:grpSpPr>
      <p:sp>
        <p:nvSpPr>
          <p:cNvPr id="3" name="عنوان فرعي 2">
            <a:extLst>
              <a:ext uri="{FF2B5EF4-FFF2-40B4-BE49-F238E27FC236}">
                <a16:creationId xmlns:a16="http://schemas.microsoft.com/office/drawing/2014/main" id="{C3A92959-1A82-AF35-C41B-A011EAC829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B61672B6-91A5-7313-AE2E-74750E947CB5}"/>
              </a:ext>
            </a:extLst>
          </p:cNvPr>
          <p:cNvSpPr>
            <a:spLocks noGrp="1"/>
          </p:cNvSpPr>
          <p:nvPr>
            <p:ph type="dt" sz="half" idx="10"/>
          </p:nvPr>
        </p:nvSpPr>
        <p:spPr/>
        <p:txBody>
          <a:bodyPr/>
          <a:lstStyle/>
          <a:p>
            <a:fld id="{B4A429EB-1DD9-478F-9B17-18EFEFACD8CE}" type="uaqdatetime2">
              <a:rPr lang="ar-SA" smtClean="0"/>
              <a:t>الجمعة، 13/جمادى الثانية/1444</a:t>
            </a:fld>
            <a:endParaRPr lang="ar-SA"/>
          </a:p>
        </p:txBody>
      </p:sp>
      <p:sp>
        <p:nvSpPr>
          <p:cNvPr id="5" name="عنصر نائب للتذييل 4">
            <a:extLst>
              <a:ext uri="{FF2B5EF4-FFF2-40B4-BE49-F238E27FC236}">
                <a16:creationId xmlns:a16="http://schemas.microsoft.com/office/drawing/2014/main" id="{35958D96-895A-8349-48D3-BB4AF6354B00}"/>
              </a:ext>
            </a:extLst>
          </p:cNvPr>
          <p:cNvSpPr>
            <a:spLocks noGrp="1"/>
          </p:cNvSpPr>
          <p:nvPr>
            <p:ph type="ftr" sz="quarter" idx="11"/>
          </p:nvPr>
        </p:nvSpPr>
        <p:spPr>
          <a:xfrm>
            <a:off x="-1111208" y="6356349"/>
            <a:ext cx="4114800" cy="365125"/>
          </a:xfrm>
        </p:spPr>
        <p:txBody>
          <a:bodyPr/>
          <a:lstStyle/>
          <a:p>
            <a:r>
              <a:rPr lang="ar-SA"/>
              <a:t>إعداد : أ علي الفيفي</a:t>
            </a:r>
            <a:endParaRPr lang="ar-SA" dirty="0"/>
          </a:p>
        </p:txBody>
      </p:sp>
      <p:sp>
        <p:nvSpPr>
          <p:cNvPr id="6" name="عنصر نائب لرقم الشريحة 5">
            <a:extLst>
              <a:ext uri="{FF2B5EF4-FFF2-40B4-BE49-F238E27FC236}">
                <a16:creationId xmlns:a16="http://schemas.microsoft.com/office/drawing/2014/main" id="{D446126F-7AE3-3D16-F61F-DE0B57B2610C}"/>
              </a:ext>
            </a:extLst>
          </p:cNvPr>
          <p:cNvSpPr>
            <a:spLocks noGrp="1"/>
          </p:cNvSpPr>
          <p:nvPr>
            <p:ph type="sldNum" sz="quarter" idx="12"/>
          </p:nvPr>
        </p:nvSpPr>
        <p:spPr/>
        <p:txBody>
          <a:bodyPr/>
          <a:lstStyle/>
          <a:p>
            <a:fld id="{008BFE6A-4CF6-4B97-98C3-E625578E98A4}" type="slidenum">
              <a:rPr lang="ar-SA" smtClean="0"/>
              <a:t>‹#›</a:t>
            </a:fld>
            <a:endParaRPr lang="ar-SA" dirty="0"/>
          </a:p>
        </p:txBody>
      </p:sp>
      <p:pic>
        <p:nvPicPr>
          <p:cNvPr id="7" name="صورة 6">
            <a:extLst>
              <a:ext uri="{FF2B5EF4-FFF2-40B4-BE49-F238E27FC236}">
                <a16:creationId xmlns:a16="http://schemas.microsoft.com/office/drawing/2014/main" id="{CB91C826-1270-25D2-3411-3C1AA9B5F0D4}"/>
              </a:ext>
            </a:extLst>
          </p:cNvPr>
          <p:cNvPicPr>
            <a:picLocks noChangeAspect="1"/>
          </p:cNvPicPr>
          <p:nvPr userDrawn="1"/>
        </p:nvPicPr>
        <p:blipFill rotWithShape="1">
          <a:blip r:embed="rId2"/>
          <a:srcRect l="20592" t="41778" r="26519" b="31333"/>
          <a:stretch/>
        </p:blipFill>
        <p:spPr>
          <a:xfrm rot="16200000">
            <a:off x="10998286" y="3299863"/>
            <a:ext cx="1783080" cy="604349"/>
          </a:xfrm>
          <a:prstGeom prst="rect">
            <a:avLst/>
          </a:prstGeom>
        </p:spPr>
      </p:pic>
    </p:spTree>
    <p:extLst>
      <p:ext uri="{BB962C8B-B14F-4D97-AF65-F5344CB8AC3E}">
        <p14:creationId xmlns:p14="http://schemas.microsoft.com/office/powerpoint/2010/main" val="3117615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8CF2326-EA68-8132-C1D2-9FEDFC759AEF}"/>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2ABC0360-6943-9E28-FF82-4A5DFF8795F7}"/>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1FAB87F8-EB02-49F0-5452-BCD8E60E457C}"/>
              </a:ext>
            </a:extLst>
          </p:cNvPr>
          <p:cNvSpPr>
            <a:spLocks noGrp="1"/>
          </p:cNvSpPr>
          <p:nvPr>
            <p:ph type="dt" sz="half" idx="10"/>
          </p:nvPr>
        </p:nvSpPr>
        <p:spPr/>
        <p:txBody>
          <a:bodyPr/>
          <a:lstStyle/>
          <a:p>
            <a:fld id="{F7D39F0F-E568-4745-9FE0-8B7445068ADC}" type="uaqdatetime2">
              <a:rPr lang="ar-SA" smtClean="0"/>
              <a:t>الجمعة، 13/جمادى الثانية/1444</a:t>
            </a:fld>
            <a:endParaRPr lang="ar-SA"/>
          </a:p>
        </p:txBody>
      </p:sp>
      <p:sp>
        <p:nvSpPr>
          <p:cNvPr id="5" name="عنصر نائب للتذييل 4">
            <a:extLst>
              <a:ext uri="{FF2B5EF4-FFF2-40B4-BE49-F238E27FC236}">
                <a16:creationId xmlns:a16="http://schemas.microsoft.com/office/drawing/2014/main" id="{F278E815-E40F-92A7-2431-5160DF66BB1A}"/>
              </a:ext>
            </a:extLst>
          </p:cNvPr>
          <p:cNvSpPr>
            <a:spLocks noGrp="1"/>
          </p:cNvSpPr>
          <p:nvPr>
            <p:ph type="ftr" sz="quarter" idx="11"/>
          </p:nvPr>
        </p:nvSpPr>
        <p:spPr/>
        <p:txBody>
          <a:bodyPr/>
          <a:lstStyle/>
          <a:p>
            <a:r>
              <a:rPr lang="ar-SA"/>
              <a:t>إعداد : أ علي الفيفي</a:t>
            </a:r>
          </a:p>
        </p:txBody>
      </p:sp>
      <p:sp>
        <p:nvSpPr>
          <p:cNvPr id="6" name="عنصر نائب لرقم الشريحة 5">
            <a:extLst>
              <a:ext uri="{FF2B5EF4-FFF2-40B4-BE49-F238E27FC236}">
                <a16:creationId xmlns:a16="http://schemas.microsoft.com/office/drawing/2014/main" id="{3A6FA941-2260-FC4B-B288-8FCAACBF44FD}"/>
              </a:ext>
            </a:extLst>
          </p:cNvPr>
          <p:cNvSpPr>
            <a:spLocks noGrp="1"/>
          </p:cNvSpPr>
          <p:nvPr>
            <p:ph type="sldNum" sz="quarter" idx="12"/>
          </p:nvPr>
        </p:nvSpPr>
        <p:spPr/>
        <p:txBody>
          <a:bodyPr/>
          <a:lstStyle/>
          <a:p>
            <a:fld id="{008BFE6A-4CF6-4B97-98C3-E625578E98A4}" type="slidenum">
              <a:rPr lang="ar-SA" smtClean="0"/>
              <a:t>‹#›</a:t>
            </a:fld>
            <a:endParaRPr lang="ar-SA"/>
          </a:p>
        </p:txBody>
      </p:sp>
    </p:spTree>
    <p:extLst>
      <p:ext uri="{BB962C8B-B14F-4D97-AF65-F5344CB8AC3E}">
        <p14:creationId xmlns:p14="http://schemas.microsoft.com/office/powerpoint/2010/main" val="2424732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9DD61F4-6AB0-37AD-6A3A-306B00196603}"/>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EF085B2F-F431-4F22-F08F-9C68323C3F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94EF2287-4B1C-D064-6DD3-04D3B6CA49BF}"/>
              </a:ext>
            </a:extLst>
          </p:cNvPr>
          <p:cNvSpPr>
            <a:spLocks noGrp="1"/>
          </p:cNvSpPr>
          <p:nvPr>
            <p:ph type="dt" sz="half" idx="10"/>
          </p:nvPr>
        </p:nvSpPr>
        <p:spPr/>
        <p:txBody>
          <a:bodyPr/>
          <a:lstStyle/>
          <a:p>
            <a:fld id="{35586203-371E-4941-89B8-1462586D5318}" type="uaqdatetime2">
              <a:rPr lang="ar-SA" smtClean="0"/>
              <a:t>الجمعة، 13/جمادى الثانية/1444</a:t>
            </a:fld>
            <a:endParaRPr lang="ar-SA"/>
          </a:p>
        </p:txBody>
      </p:sp>
      <p:sp>
        <p:nvSpPr>
          <p:cNvPr id="5" name="عنصر نائب للتذييل 4">
            <a:extLst>
              <a:ext uri="{FF2B5EF4-FFF2-40B4-BE49-F238E27FC236}">
                <a16:creationId xmlns:a16="http://schemas.microsoft.com/office/drawing/2014/main" id="{7951F479-91F0-D60D-6651-68440E452607}"/>
              </a:ext>
            </a:extLst>
          </p:cNvPr>
          <p:cNvSpPr>
            <a:spLocks noGrp="1"/>
          </p:cNvSpPr>
          <p:nvPr>
            <p:ph type="ftr" sz="quarter" idx="11"/>
          </p:nvPr>
        </p:nvSpPr>
        <p:spPr/>
        <p:txBody>
          <a:bodyPr/>
          <a:lstStyle/>
          <a:p>
            <a:r>
              <a:rPr lang="ar-SA"/>
              <a:t>إعداد : أ علي الفيفي</a:t>
            </a:r>
          </a:p>
        </p:txBody>
      </p:sp>
      <p:sp>
        <p:nvSpPr>
          <p:cNvPr id="6" name="عنصر نائب لرقم الشريحة 5">
            <a:extLst>
              <a:ext uri="{FF2B5EF4-FFF2-40B4-BE49-F238E27FC236}">
                <a16:creationId xmlns:a16="http://schemas.microsoft.com/office/drawing/2014/main" id="{FF8F9FC4-B879-E4BA-167B-EBC8B2F62AC5}"/>
              </a:ext>
            </a:extLst>
          </p:cNvPr>
          <p:cNvSpPr>
            <a:spLocks noGrp="1"/>
          </p:cNvSpPr>
          <p:nvPr>
            <p:ph type="sldNum" sz="quarter" idx="12"/>
          </p:nvPr>
        </p:nvSpPr>
        <p:spPr/>
        <p:txBody>
          <a:bodyPr/>
          <a:lstStyle/>
          <a:p>
            <a:fld id="{008BFE6A-4CF6-4B97-98C3-E625578E98A4}" type="slidenum">
              <a:rPr lang="ar-SA" smtClean="0"/>
              <a:t>‹#›</a:t>
            </a:fld>
            <a:endParaRPr lang="ar-SA"/>
          </a:p>
        </p:txBody>
      </p:sp>
    </p:spTree>
    <p:extLst>
      <p:ext uri="{BB962C8B-B14F-4D97-AF65-F5344CB8AC3E}">
        <p14:creationId xmlns:p14="http://schemas.microsoft.com/office/powerpoint/2010/main" val="1686145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8139DE6-6F7F-59BB-01C1-82136F9FF05C}"/>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1A1ABF62-33E6-B941-7806-4132BEC4CD12}"/>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DF21FD78-1309-C654-3FB7-F81969982B82}"/>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A3DC34E0-F5AC-E637-834B-5EAA14027422}"/>
              </a:ext>
            </a:extLst>
          </p:cNvPr>
          <p:cNvSpPr>
            <a:spLocks noGrp="1"/>
          </p:cNvSpPr>
          <p:nvPr>
            <p:ph type="dt" sz="half" idx="10"/>
          </p:nvPr>
        </p:nvSpPr>
        <p:spPr/>
        <p:txBody>
          <a:bodyPr/>
          <a:lstStyle/>
          <a:p>
            <a:fld id="{21DED64E-90BE-4524-A915-A9C1ED420209}" type="uaqdatetime2">
              <a:rPr lang="ar-SA" smtClean="0"/>
              <a:t>الجمعة، 13/جمادى الثانية/1444</a:t>
            </a:fld>
            <a:endParaRPr lang="ar-SA"/>
          </a:p>
        </p:txBody>
      </p:sp>
      <p:sp>
        <p:nvSpPr>
          <p:cNvPr id="6" name="عنصر نائب للتذييل 5">
            <a:extLst>
              <a:ext uri="{FF2B5EF4-FFF2-40B4-BE49-F238E27FC236}">
                <a16:creationId xmlns:a16="http://schemas.microsoft.com/office/drawing/2014/main" id="{D9B0073F-A7E6-36B6-50BF-65D49B339550}"/>
              </a:ext>
            </a:extLst>
          </p:cNvPr>
          <p:cNvSpPr>
            <a:spLocks noGrp="1"/>
          </p:cNvSpPr>
          <p:nvPr>
            <p:ph type="ftr" sz="quarter" idx="11"/>
          </p:nvPr>
        </p:nvSpPr>
        <p:spPr/>
        <p:txBody>
          <a:bodyPr/>
          <a:lstStyle/>
          <a:p>
            <a:r>
              <a:rPr lang="ar-SA"/>
              <a:t>إعداد : أ علي الفيفي</a:t>
            </a:r>
          </a:p>
        </p:txBody>
      </p:sp>
      <p:sp>
        <p:nvSpPr>
          <p:cNvPr id="7" name="عنصر نائب لرقم الشريحة 6">
            <a:extLst>
              <a:ext uri="{FF2B5EF4-FFF2-40B4-BE49-F238E27FC236}">
                <a16:creationId xmlns:a16="http://schemas.microsoft.com/office/drawing/2014/main" id="{3E7C0162-59F2-F547-2D0C-46D1EE1246FF}"/>
              </a:ext>
            </a:extLst>
          </p:cNvPr>
          <p:cNvSpPr>
            <a:spLocks noGrp="1"/>
          </p:cNvSpPr>
          <p:nvPr>
            <p:ph type="sldNum" sz="quarter" idx="12"/>
          </p:nvPr>
        </p:nvSpPr>
        <p:spPr/>
        <p:txBody>
          <a:bodyPr/>
          <a:lstStyle/>
          <a:p>
            <a:fld id="{008BFE6A-4CF6-4B97-98C3-E625578E98A4}" type="slidenum">
              <a:rPr lang="ar-SA" smtClean="0"/>
              <a:t>‹#›</a:t>
            </a:fld>
            <a:endParaRPr lang="ar-SA"/>
          </a:p>
        </p:txBody>
      </p:sp>
    </p:spTree>
    <p:extLst>
      <p:ext uri="{BB962C8B-B14F-4D97-AF65-F5344CB8AC3E}">
        <p14:creationId xmlns:p14="http://schemas.microsoft.com/office/powerpoint/2010/main" val="434172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8AE1CA8F-2215-E628-C4B9-05B9410A19DE}"/>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1449B8CE-9FC1-241C-2767-736AB8768363}"/>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D306D1B9-2304-B08A-ACBA-1656034C4110}"/>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75EADF2-8FEC-41CE-BD50-F641B35579D4}" type="uaqdatetime2">
              <a:rPr lang="ar-SA" smtClean="0"/>
              <a:t>الجمعة، 13/جمادى الثانية/1444</a:t>
            </a:fld>
            <a:endParaRPr lang="ar-SA"/>
          </a:p>
        </p:txBody>
      </p:sp>
      <p:sp>
        <p:nvSpPr>
          <p:cNvPr id="5" name="عنصر نائب للتذييل 4">
            <a:extLst>
              <a:ext uri="{FF2B5EF4-FFF2-40B4-BE49-F238E27FC236}">
                <a16:creationId xmlns:a16="http://schemas.microsoft.com/office/drawing/2014/main" id="{1928C40C-219C-38A3-281E-1E345BADCC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a:t>إعداد : أ علي الفيفي</a:t>
            </a:r>
          </a:p>
        </p:txBody>
      </p:sp>
      <p:sp>
        <p:nvSpPr>
          <p:cNvPr id="6" name="عنصر نائب لرقم الشريحة 5">
            <a:extLst>
              <a:ext uri="{FF2B5EF4-FFF2-40B4-BE49-F238E27FC236}">
                <a16:creationId xmlns:a16="http://schemas.microsoft.com/office/drawing/2014/main" id="{03663E97-E8B1-16DA-0455-EE195B876BFC}"/>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08BFE6A-4CF6-4B97-98C3-E625578E98A4}" type="slidenum">
              <a:rPr lang="ar-SA" smtClean="0"/>
              <a:t>‹#›</a:t>
            </a:fld>
            <a:endParaRPr lang="ar-SA"/>
          </a:p>
        </p:txBody>
      </p:sp>
    </p:spTree>
    <p:extLst>
      <p:ext uri="{BB962C8B-B14F-4D97-AF65-F5344CB8AC3E}">
        <p14:creationId xmlns:p14="http://schemas.microsoft.com/office/powerpoint/2010/main" val="204095224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3" r:id="rId3"/>
    <p:sldLayoutId id="2147483662" r:id="rId4"/>
    <p:sldLayoutId id="2147483661" r:id="rId5"/>
    <p:sldLayoutId id="2147483660"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hf sldNum="0" hdr="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slide" Target="slide66.xml"/><Relationship Id="rId3" Type="http://schemas.openxmlformats.org/officeDocument/2006/relationships/image" Target="../media/image3.png"/><Relationship Id="rId7" Type="http://schemas.openxmlformats.org/officeDocument/2006/relationships/slide" Target="slide6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slide" Target="slide18.xml"/><Relationship Id="rId4" Type="http://schemas.openxmlformats.org/officeDocument/2006/relationships/slide" Target="slide41.xml"/><Relationship Id="rId9" Type="http://schemas.openxmlformats.org/officeDocument/2006/relationships/slide" Target="slide50.xml"/></Relationships>
</file>

<file path=ppt/slides/_rels/slide1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slide" Target="slide1.xml"/></Relationships>
</file>

<file path=ppt/slides/_rels/slide1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slide" Target="slide1.xml"/><Relationship Id="rId7"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 Target="slide1.xml"/><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4.png"/><Relationship Id="rId10"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 Target="slide1.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41.png"/></Relationships>
</file>

<file path=ppt/slides/_rels/slide5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png"/></Relationships>
</file>

<file path=ppt/slides/_rels/slide6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png"/></Relationships>
</file>

<file path=ppt/slides/_rels/slide6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png"/></Relationships>
</file>

<file path=ppt/slides/_rels/slide6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png"/></Relationships>
</file>

<file path=ppt/slides/_rels/slide6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png"/></Relationships>
</file>

<file path=ppt/slides/_rels/slide6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صورة 15">
            <a:extLst>
              <a:ext uri="{FF2B5EF4-FFF2-40B4-BE49-F238E27FC236}">
                <a16:creationId xmlns:a16="http://schemas.microsoft.com/office/drawing/2014/main" id="{0D71C657-0991-CE4D-68D2-ED60249C300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2441799" y="898810"/>
            <a:ext cx="7320401" cy="5822664"/>
          </a:xfrm>
          <a:prstGeom prst="rect">
            <a:avLst/>
          </a:prstGeom>
        </p:spPr>
      </p:pic>
      <p:sp>
        <p:nvSpPr>
          <p:cNvPr id="5" name="مستطيل: زوايا قطرية مقصوصة 4">
            <a:hlinkClick r:id="rId4" action="ppaction://hlinksldjump"/>
            <a:extLst>
              <a:ext uri="{FF2B5EF4-FFF2-40B4-BE49-F238E27FC236}">
                <a16:creationId xmlns:a16="http://schemas.microsoft.com/office/drawing/2014/main" id="{38F0D3A7-EC8B-C9A1-DF16-8D529AABC511}"/>
              </a:ext>
            </a:extLst>
          </p:cNvPr>
          <p:cNvSpPr/>
          <p:nvPr/>
        </p:nvSpPr>
        <p:spPr>
          <a:xfrm>
            <a:off x="6093901" y="2907995"/>
            <a:ext cx="4588830" cy="1013974"/>
          </a:xfrm>
          <a:prstGeom prst="snip2DiagRect">
            <a:avLst>
              <a:gd name="adj1" fmla="val 46509"/>
              <a:gd name="adj2" fmla="val 42046"/>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2">
                    <a:lumMod val="25000"/>
                  </a:schemeClr>
                </a:solidFill>
              </a:rPr>
              <a:t>كتابة المذكرات</a:t>
            </a:r>
          </a:p>
        </p:txBody>
      </p:sp>
      <p:sp>
        <p:nvSpPr>
          <p:cNvPr id="6" name="مستطيل: زوايا قطرية مقصوصة 5">
            <a:hlinkClick r:id="rId5" action="ppaction://hlinksldjump"/>
            <a:extLst>
              <a:ext uri="{FF2B5EF4-FFF2-40B4-BE49-F238E27FC236}">
                <a16:creationId xmlns:a16="http://schemas.microsoft.com/office/drawing/2014/main" id="{C82C055B-B38F-F45C-EE6E-EB1F60AB16EB}"/>
              </a:ext>
            </a:extLst>
          </p:cNvPr>
          <p:cNvSpPr/>
          <p:nvPr/>
        </p:nvSpPr>
        <p:spPr>
          <a:xfrm>
            <a:off x="1879993" y="2333027"/>
            <a:ext cx="4588830" cy="1013973"/>
          </a:xfrm>
          <a:prstGeom prst="snip2DiagRect">
            <a:avLst>
              <a:gd name="adj1" fmla="val 43054"/>
              <a:gd name="adj2" fmla="val 42600"/>
            </a:avLst>
          </a:prstGeom>
          <a:solidFill>
            <a:schemeClr val="accent6">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2">
                    <a:lumMod val="25000"/>
                  </a:schemeClr>
                </a:solidFill>
              </a:rPr>
              <a:t>الوصف الأدبي</a:t>
            </a:r>
          </a:p>
        </p:txBody>
      </p:sp>
      <p:sp>
        <p:nvSpPr>
          <p:cNvPr id="8" name="مستطيل: زوايا قطرية مقصوصة 7">
            <a:hlinkClick r:id="rId6" action="ppaction://hlinksldjump"/>
            <a:extLst>
              <a:ext uri="{FF2B5EF4-FFF2-40B4-BE49-F238E27FC236}">
                <a16:creationId xmlns:a16="http://schemas.microsoft.com/office/drawing/2014/main" id="{7A056EE5-38BB-67C1-4302-AB7E18F50104}"/>
              </a:ext>
            </a:extLst>
          </p:cNvPr>
          <p:cNvSpPr/>
          <p:nvPr/>
        </p:nvSpPr>
        <p:spPr>
          <a:xfrm>
            <a:off x="6093901" y="1710946"/>
            <a:ext cx="4588830" cy="1013974"/>
          </a:xfrm>
          <a:prstGeom prst="snip2DiagRect">
            <a:avLst>
              <a:gd name="adj1" fmla="val 0"/>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2">
                    <a:lumMod val="25000"/>
                  </a:schemeClr>
                </a:solidFill>
              </a:rPr>
              <a:t>النشاطات التمهيدية</a:t>
            </a:r>
          </a:p>
        </p:txBody>
      </p:sp>
      <p:sp>
        <p:nvSpPr>
          <p:cNvPr id="9" name="مستطيل 8">
            <a:extLst>
              <a:ext uri="{FF2B5EF4-FFF2-40B4-BE49-F238E27FC236}">
                <a16:creationId xmlns:a16="http://schemas.microsoft.com/office/drawing/2014/main" id="{11D83FFC-1859-2D5C-681E-030F690C01CC}"/>
              </a:ext>
            </a:extLst>
          </p:cNvPr>
          <p:cNvSpPr/>
          <p:nvPr/>
        </p:nvSpPr>
        <p:spPr>
          <a:xfrm>
            <a:off x="4335912" y="755587"/>
            <a:ext cx="3150222" cy="923330"/>
          </a:xfrm>
          <a:prstGeom prst="rect">
            <a:avLst/>
          </a:prstGeom>
          <a:noFill/>
          <a:effectLst>
            <a:glow rad="228600">
              <a:srgbClr val="5B873E"/>
            </a:glow>
          </a:effectLst>
        </p:spPr>
        <p:txBody>
          <a:bodyPr wrap="none" lIns="91440" tIns="45720" rIns="91440" bIns="45720">
            <a:spAutoFit/>
          </a:bodyPr>
          <a:lstStyle/>
          <a:p>
            <a:pPr algn="ctr"/>
            <a:r>
              <a:rPr lang="ar-SA" sz="5400" b="1" dirty="0">
                <a:ln w="13462">
                  <a:solidFill>
                    <a:schemeClr val="bg1"/>
                  </a:solidFill>
                  <a:prstDash val="solid"/>
                </a:ln>
                <a:solidFill>
                  <a:schemeClr val="tx1">
                    <a:lumMod val="85000"/>
                    <a:lumOff val="15000"/>
                  </a:schemeClr>
                </a:solidFill>
                <a:effectLst>
                  <a:glow rad="63500">
                    <a:schemeClr val="accent6">
                      <a:lumMod val="75000"/>
                    </a:schemeClr>
                  </a:glow>
                  <a:outerShdw dist="38100" dir="2700000" algn="bl" rotWithShape="0">
                    <a:schemeClr val="accent5"/>
                  </a:outerShdw>
                </a:effectLst>
              </a:rPr>
              <a:t>الكتابة الأدبية</a:t>
            </a:r>
          </a:p>
        </p:txBody>
      </p:sp>
      <p:sp>
        <p:nvSpPr>
          <p:cNvPr id="12" name="عنصر نائب للتذييل 11">
            <a:extLst>
              <a:ext uri="{FF2B5EF4-FFF2-40B4-BE49-F238E27FC236}">
                <a16:creationId xmlns:a16="http://schemas.microsoft.com/office/drawing/2014/main" id="{2C29418B-9301-C900-E3A1-E0EF6A0250FD}"/>
              </a:ext>
            </a:extLst>
          </p:cNvPr>
          <p:cNvSpPr>
            <a:spLocks noGrp="1"/>
          </p:cNvSpPr>
          <p:nvPr>
            <p:ph type="ftr" sz="quarter" idx="11"/>
          </p:nvPr>
        </p:nvSpPr>
        <p:spPr/>
        <p:txBody>
          <a:bodyPr/>
          <a:lstStyle/>
          <a:p>
            <a:r>
              <a:rPr lang="ar-SA"/>
              <a:t>إعداد : أ علي الفيفي</a:t>
            </a:r>
            <a:endParaRPr lang="ar-SA" dirty="0"/>
          </a:p>
        </p:txBody>
      </p:sp>
      <p:sp>
        <p:nvSpPr>
          <p:cNvPr id="4" name="مستطيل: زوايا قطرية مقصوصة 3">
            <a:hlinkClick r:id="rId7" action="ppaction://hlinksldjump"/>
            <a:extLst>
              <a:ext uri="{FF2B5EF4-FFF2-40B4-BE49-F238E27FC236}">
                <a16:creationId xmlns:a16="http://schemas.microsoft.com/office/drawing/2014/main" id="{DA655685-0E91-9368-40E1-34DA83FDE499}"/>
              </a:ext>
            </a:extLst>
          </p:cNvPr>
          <p:cNvSpPr/>
          <p:nvPr/>
        </p:nvSpPr>
        <p:spPr>
          <a:xfrm>
            <a:off x="6102000" y="4166576"/>
            <a:ext cx="4588830" cy="1013974"/>
          </a:xfrm>
          <a:prstGeom prst="snip2DiagRect">
            <a:avLst>
              <a:gd name="adj1" fmla="val 38326"/>
              <a:gd name="adj2" fmla="val 0"/>
            </a:avLst>
          </a:prstGeom>
          <a:solidFill>
            <a:schemeClr val="bg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2">
                    <a:lumMod val="25000"/>
                  </a:schemeClr>
                </a:solidFill>
              </a:rPr>
              <a:t>نشاطات الغلق والتلخيص</a:t>
            </a:r>
          </a:p>
        </p:txBody>
      </p:sp>
      <p:sp>
        <p:nvSpPr>
          <p:cNvPr id="2" name="مستطيل: زوايا قطرية مقصوصة 1">
            <a:hlinkClick r:id="rId8" action="ppaction://hlinksldjump"/>
            <a:extLst>
              <a:ext uri="{FF2B5EF4-FFF2-40B4-BE49-F238E27FC236}">
                <a16:creationId xmlns:a16="http://schemas.microsoft.com/office/drawing/2014/main" id="{580DD36F-8F54-593A-F654-94D053784E56}"/>
              </a:ext>
            </a:extLst>
          </p:cNvPr>
          <p:cNvSpPr/>
          <p:nvPr/>
        </p:nvSpPr>
        <p:spPr>
          <a:xfrm>
            <a:off x="4168813" y="5363625"/>
            <a:ext cx="3767927" cy="663757"/>
          </a:xfrm>
          <a:prstGeom prst="snip2DiagRect">
            <a:avLst>
              <a:gd name="adj1" fmla="val 50000"/>
              <a:gd name="adj2" fmla="val 50000"/>
            </a:avLst>
          </a:prstGeom>
          <a:solidFill>
            <a:schemeClr val="tx1">
              <a:lumMod val="75000"/>
              <a:lumOff val="2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1"/>
                </a:solidFill>
              </a:rPr>
              <a:t>الاختبار البعدي</a:t>
            </a:r>
          </a:p>
        </p:txBody>
      </p:sp>
      <p:grpSp>
        <p:nvGrpSpPr>
          <p:cNvPr id="15" name="مجموعة 14">
            <a:extLst>
              <a:ext uri="{FF2B5EF4-FFF2-40B4-BE49-F238E27FC236}">
                <a16:creationId xmlns:a16="http://schemas.microsoft.com/office/drawing/2014/main" id="{F2443D38-4FBB-BC98-8C12-AA00BB54C474}"/>
              </a:ext>
            </a:extLst>
          </p:cNvPr>
          <p:cNvGrpSpPr/>
          <p:nvPr/>
        </p:nvGrpSpPr>
        <p:grpSpPr>
          <a:xfrm>
            <a:off x="242403" y="61568"/>
            <a:ext cx="1965536" cy="750165"/>
            <a:chOff x="242403" y="61568"/>
            <a:chExt cx="1965536" cy="750165"/>
          </a:xfrm>
        </p:grpSpPr>
        <p:sp>
          <p:nvSpPr>
            <p:cNvPr id="3" name="علامة الضرب 2">
              <a:hlinkClick r:id="" action="ppaction://hlinkshowjump?jump=endshow"/>
              <a:extLst>
                <a:ext uri="{FF2B5EF4-FFF2-40B4-BE49-F238E27FC236}">
                  <a16:creationId xmlns:a16="http://schemas.microsoft.com/office/drawing/2014/main" id="{61382375-DC74-A020-B31E-E900CAB63382}"/>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ستطيل 10">
              <a:extLst>
                <a:ext uri="{FF2B5EF4-FFF2-40B4-BE49-F238E27FC236}">
                  <a16:creationId xmlns:a16="http://schemas.microsoft.com/office/drawing/2014/main" id="{5CE85341-C164-5C96-1DAB-1B10452F117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7" name="مستطيل: زوايا قطرية مقصوصة 6">
            <a:hlinkClick r:id="rId9" action="ppaction://hlinksldjump"/>
            <a:extLst>
              <a:ext uri="{FF2B5EF4-FFF2-40B4-BE49-F238E27FC236}">
                <a16:creationId xmlns:a16="http://schemas.microsoft.com/office/drawing/2014/main" id="{D03BF70B-264A-912A-9AC2-0A9B0BE1F77E}"/>
              </a:ext>
            </a:extLst>
          </p:cNvPr>
          <p:cNvSpPr/>
          <p:nvPr/>
        </p:nvSpPr>
        <p:spPr>
          <a:xfrm>
            <a:off x="1879993" y="3519754"/>
            <a:ext cx="4588830" cy="1013973"/>
          </a:xfrm>
          <a:prstGeom prst="snip2DiagRect">
            <a:avLst>
              <a:gd name="adj1" fmla="val 43054"/>
              <a:gd name="adj2" fmla="val 42600"/>
            </a:avLst>
          </a:prstGeom>
          <a:solidFill>
            <a:schemeClr val="accent4">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2">
                    <a:lumMod val="25000"/>
                  </a:schemeClr>
                </a:solidFill>
              </a:rPr>
              <a:t>كتابة القصة</a:t>
            </a:r>
          </a:p>
        </p:txBody>
      </p:sp>
    </p:spTree>
    <p:extLst>
      <p:ext uri="{BB962C8B-B14F-4D97-AF65-F5344CB8AC3E}">
        <p14:creationId xmlns:p14="http://schemas.microsoft.com/office/powerpoint/2010/main" val="692570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2" name="مستطيل: زوايا قطرية مقصوصة 1">
            <a:extLst>
              <a:ext uri="{FF2B5EF4-FFF2-40B4-BE49-F238E27FC236}">
                <a16:creationId xmlns:a16="http://schemas.microsoft.com/office/drawing/2014/main" id="{F60FA029-3597-E23D-BCEE-FA24C0E56504}"/>
              </a:ext>
            </a:extLst>
          </p:cNvPr>
          <p:cNvSpPr/>
          <p:nvPr/>
        </p:nvSpPr>
        <p:spPr>
          <a:xfrm>
            <a:off x="10046601" y="765740"/>
            <a:ext cx="2121803" cy="600250"/>
          </a:xfrm>
          <a:prstGeom prst="snip2DiagRect">
            <a:avLst>
              <a:gd name="adj1" fmla="val 0"/>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chemeClr val="bg2">
                    <a:lumMod val="25000"/>
                  </a:schemeClr>
                </a:solidFill>
              </a:rPr>
              <a:t>النشاطات التمهيدية</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grpSp>
        <p:nvGrpSpPr>
          <p:cNvPr id="3" name="مجموعة 2">
            <a:extLst>
              <a:ext uri="{FF2B5EF4-FFF2-40B4-BE49-F238E27FC236}">
                <a16:creationId xmlns:a16="http://schemas.microsoft.com/office/drawing/2014/main" id="{06119B7F-95A0-9011-3A1F-68860C57BEC0}"/>
              </a:ext>
            </a:extLst>
          </p:cNvPr>
          <p:cNvGrpSpPr/>
          <p:nvPr/>
        </p:nvGrpSpPr>
        <p:grpSpPr>
          <a:xfrm>
            <a:off x="310490" y="3851811"/>
            <a:ext cx="1086038" cy="786757"/>
            <a:chOff x="310490" y="3851811"/>
            <a:chExt cx="1086038" cy="786757"/>
          </a:xfrm>
        </p:grpSpPr>
        <p:sp>
          <p:nvSpPr>
            <p:cNvPr id="10" name="مربع نص 9">
              <a:extLst>
                <a:ext uri="{FF2B5EF4-FFF2-40B4-BE49-F238E27FC236}">
                  <a16:creationId xmlns:a16="http://schemas.microsoft.com/office/drawing/2014/main" id="{62D15B75-2023-EAC1-BF7C-E630A8825AC2}"/>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11" name="مربع نص 10">
              <a:extLst>
                <a:ext uri="{FF2B5EF4-FFF2-40B4-BE49-F238E27FC236}">
                  <a16:creationId xmlns:a16="http://schemas.microsoft.com/office/drawing/2014/main" id="{71EF0EC4-A60F-13EF-0403-2B5A1DD1BB55}"/>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140</a:t>
              </a:r>
            </a:p>
          </p:txBody>
        </p:sp>
      </p:grpSp>
      <p:pic>
        <p:nvPicPr>
          <p:cNvPr id="12" name="صورة 11">
            <a:extLst>
              <a:ext uri="{FF2B5EF4-FFF2-40B4-BE49-F238E27FC236}">
                <a16:creationId xmlns:a16="http://schemas.microsoft.com/office/drawing/2014/main" id="{F6AC3C8F-058C-BBDE-C9EB-6B27DB2E0A83}"/>
              </a:ext>
            </a:extLst>
          </p:cNvPr>
          <p:cNvPicPr>
            <a:picLocks noChangeAspect="1"/>
          </p:cNvPicPr>
          <p:nvPr/>
        </p:nvPicPr>
        <p:blipFill rotWithShape="1">
          <a:blip r:embed="rId5">
            <a:extLst>
              <a:ext uri="{28A0092B-C50C-407E-A947-70E740481C1C}">
                <a14:useLocalDpi xmlns:a14="http://schemas.microsoft.com/office/drawing/2010/main" val="0"/>
              </a:ext>
            </a:extLst>
          </a:blip>
          <a:srcRect b="38758"/>
          <a:stretch/>
        </p:blipFill>
        <p:spPr>
          <a:xfrm>
            <a:off x="2143143" y="957551"/>
            <a:ext cx="7698889" cy="5691725"/>
          </a:xfrm>
          <a:prstGeom prst="rect">
            <a:avLst/>
          </a:prstGeom>
        </p:spPr>
      </p:pic>
      <p:sp>
        <p:nvSpPr>
          <p:cNvPr id="4" name="مربع نص 24">
            <a:extLst>
              <a:ext uri="{FF2B5EF4-FFF2-40B4-BE49-F238E27FC236}">
                <a16:creationId xmlns:a16="http://schemas.microsoft.com/office/drawing/2014/main" id="{C3620D9D-4563-B7B2-5C99-EA8239C2BF0C}"/>
              </a:ext>
            </a:extLst>
          </p:cNvPr>
          <p:cNvSpPr txBox="1">
            <a:spLocks noChangeArrowheads="1"/>
          </p:cNvSpPr>
          <p:nvPr/>
        </p:nvSpPr>
        <p:spPr bwMode="auto">
          <a:xfrm>
            <a:off x="2392530" y="1959937"/>
            <a:ext cx="6238626" cy="39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None/>
            </a:pPr>
            <a:r>
              <a:rPr lang="ar-SA" altLang="ar-SA" sz="2000" b="1" dirty="0">
                <a:solidFill>
                  <a:srgbClr val="FF0000"/>
                </a:solidFill>
                <a:cs typeface="+mj-cs"/>
              </a:rPr>
              <a:t>النسيم  ،  الطفل ،  الشمس  ، الابتسامة ، الدمعة  ، البراءة ، الجمال...</a:t>
            </a:r>
          </a:p>
        </p:txBody>
      </p:sp>
      <p:sp>
        <p:nvSpPr>
          <p:cNvPr id="13" name="مربع نص 24">
            <a:extLst>
              <a:ext uri="{FF2B5EF4-FFF2-40B4-BE49-F238E27FC236}">
                <a16:creationId xmlns:a16="http://schemas.microsoft.com/office/drawing/2014/main" id="{42E76D86-A5BC-A644-0D6D-F364A4F91DE8}"/>
              </a:ext>
            </a:extLst>
          </p:cNvPr>
          <p:cNvSpPr txBox="1">
            <a:spLocks noChangeArrowheads="1"/>
          </p:cNvSpPr>
          <p:nvPr/>
        </p:nvSpPr>
        <p:spPr bwMode="auto">
          <a:xfrm>
            <a:off x="2215486" y="2402341"/>
            <a:ext cx="6421490" cy="39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None/>
            </a:pPr>
            <a:r>
              <a:rPr lang="ar-SA" altLang="ar-SA" sz="2000" b="1" dirty="0">
                <a:solidFill>
                  <a:srgbClr val="FF0000"/>
                </a:solidFill>
                <a:cs typeface="+mj-cs"/>
              </a:rPr>
              <a:t>الحنان  ،  العطف   ،  المشاعر  ،   الوطن  ، الروح   </a:t>
            </a:r>
          </a:p>
        </p:txBody>
      </p:sp>
      <p:sp>
        <p:nvSpPr>
          <p:cNvPr id="14" name="مربع نص 24">
            <a:extLst>
              <a:ext uri="{FF2B5EF4-FFF2-40B4-BE49-F238E27FC236}">
                <a16:creationId xmlns:a16="http://schemas.microsoft.com/office/drawing/2014/main" id="{8FADC748-BBCB-6E09-BB69-DFAE1194B32D}"/>
              </a:ext>
            </a:extLst>
          </p:cNvPr>
          <p:cNvSpPr txBox="1">
            <a:spLocks noChangeArrowheads="1"/>
          </p:cNvSpPr>
          <p:nvPr/>
        </p:nvSpPr>
        <p:spPr bwMode="auto">
          <a:xfrm>
            <a:off x="3253896" y="2816445"/>
            <a:ext cx="5377260" cy="39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None/>
            </a:pPr>
            <a:r>
              <a:rPr lang="ar-SA" altLang="ar-SA" sz="2000" b="1" dirty="0">
                <a:solidFill>
                  <a:srgbClr val="FF0000"/>
                </a:solidFill>
                <a:cs typeface="+mj-cs"/>
              </a:rPr>
              <a:t>السند ، الأخ ، الظِّل ، الشمعة ، العون ...</a:t>
            </a:r>
          </a:p>
        </p:txBody>
      </p:sp>
      <p:sp>
        <p:nvSpPr>
          <p:cNvPr id="21" name="مربع نص 24">
            <a:extLst>
              <a:ext uri="{FF2B5EF4-FFF2-40B4-BE49-F238E27FC236}">
                <a16:creationId xmlns:a16="http://schemas.microsoft.com/office/drawing/2014/main" id="{B7F244C7-C3A7-7BB3-0620-1386491833AD}"/>
              </a:ext>
            </a:extLst>
          </p:cNvPr>
          <p:cNvSpPr txBox="1">
            <a:spLocks noChangeArrowheads="1"/>
          </p:cNvSpPr>
          <p:nvPr/>
        </p:nvSpPr>
        <p:spPr bwMode="auto">
          <a:xfrm>
            <a:off x="2956554" y="3309984"/>
            <a:ext cx="5674602" cy="39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None/>
            </a:pPr>
            <a:r>
              <a:rPr lang="ar-SA" altLang="ar-SA" sz="2000" b="1" dirty="0">
                <a:solidFill>
                  <a:srgbClr val="FF0000"/>
                </a:solidFill>
                <a:cs typeface="+mj-cs"/>
              </a:rPr>
              <a:t>المدرسة ، الوطن ، الشمعة ، البستان ، الشمس ، النخلة  </a:t>
            </a:r>
          </a:p>
        </p:txBody>
      </p:sp>
      <p:sp>
        <p:nvSpPr>
          <p:cNvPr id="22" name="مربع نص 24">
            <a:extLst>
              <a:ext uri="{FF2B5EF4-FFF2-40B4-BE49-F238E27FC236}">
                <a16:creationId xmlns:a16="http://schemas.microsoft.com/office/drawing/2014/main" id="{D8DF1719-6190-FDC8-5B9F-2C00C39AC0E3}"/>
              </a:ext>
            </a:extLst>
          </p:cNvPr>
          <p:cNvSpPr txBox="1">
            <a:spLocks noChangeArrowheads="1"/>
          </p:cNvSpPr>
          <p:nvPr/>
        </p:nvSpPr>
        <p:spPr bwMode="auto">
          <a:xfrm>
            <a:off x="2196355" y="4385262"/>
            <a:ext cx="769888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just">
              <a:lnSpc>
                <a:spcPct val="100000"/>
              </a:lnSpc>
              <a:spcBef>
                <a:spcPts val="1200"/>
              </a:spcBef>
              <a:buNone/>
            </a:pPr>
            <a:r>
              <a:rPr lang="ar-SA" altLang="ar-SA" sz="1800" b="1" dirty="0">
                <a:solidFill>
                  <a:srgbClr val="FF0000"/>
                </a:solidFill>
                <a:cs typeface="+mj-cs"/>
              </a:rPr>
              <a:t>    ما أقسى أن تكونَ واقفًا تراقبُ الناسَ وتودِّعُهم وهم لا يعلمون عنك شيئًا ولا يحسّون بك ،متأملاً يوم بدأ في هدوء ثم ازدادت الحركة وتعددت الخطوات، يزداد المارة والعابرون بمختلف الخطوات وسرعاتها ووقع كل خطوة يزيد الضغط عليَّ وتزداد حرارتي كلما ارتفعت الشمس وزاد وهجها، أخدِمُهُم في هذا الحرِّ الشديدِ ويعاقبونني ، كم تؤلمني عجلاتُ مركباتِهم وهي تُثقِل كاهلي، ويخنقُني دُخانُها وتزعجُني أبواقُها ، ولكنني مع ذلك سأظلُّ صامدًا وفيًا لأقومَ بالعمل الذي بُنيتُ من أجله . </a:t>
            </a:r>
          </a:p>
        </p:txBody>
      </p:sp>
    </p:spTree>
    <p:extLst>
      <p:ext uri="{BB962C8B-B14F-4D97-AF65-F5344CB8AC3E}">
        <p14:creationId xmlns:p14="http://schemas.microsoft.com/office/powerpoint/2010/main" val="12711146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21" presetClass="exit" presetSubtype="1" fill="hold" grpId="0" nodeType="clickEffect">
                                  <p:stCondLst>
                                    <p:cond delay="0"/>
                                  </p:stCondLst>
                                  <p:childTnLst>
                                    <p:animEffect transition="out" filter="wheel(1)">
                                      <p:cBhvr>
                                        <p:cTn id="27" dur="59000"/>
                                        <p:tgtEl>
                                          <p:spTgt spid="19"/>
                                        </p:tgtEl>
                                      </p:cBhvr>
                                    </p:animEffect>
                                    <p:set>
                                      <p:cBhvr>
                                        <p:cTn id="28"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lock-ticking-3.wav"/>
                                        </p:tgtEl>
                                      </p:cMediaNode>
                                    </p:audio>
                                  </p:subTnLst>
                                </p:cTn>
                              </p:par>
                            </p:childTnLst>
                          </p:cTn>
                        </p:par>
                        <p:par>
                          <p:cTn id="29" fill="hold">
                            <p:stCondLst>
                              <p:cond delay="59000"/>
                            </p:stCondLst>
                            <p:childTnLst>
                              <p:par>
                                <p:cTn id="30" presetID="21" presetClass="exit" presetSubtype="1" fill="hold" grpId="0" nodeType="afterEffect">
                                  <p:stCondLst>
                                    <p:cond delay="0"/>
                                  </p:stCondLst>
                                  <p:childTnLst>
                                    <p:animEffect transition="out" filter="wheel(1)">
                                      <p:cBhvr>
                                        <p:cTn id="31" dur="59000"/>
                                        <p:tgtEl>
                                          <p:spTgt spid="20"/>
                                        </p:tgtEl>
                                      </p:cBhvr>
                                    </p:animEffect>
                                    <p:set>
                                      <p:cBhvr>
                                        <p:cTn id="32"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4" grpId="0"/>
      <p:bldP spid="13" grpId="0"/>
      <p:bldP spid="14"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2" name="مستطيل: زوايا قطرية مقصوصة 1">
            <a:extLst>
              <a:ext uri="{FF2B5EF4-FFF2-40B4-BE49-F238E27FC236}">
                <a16:creationId xmlns:a16="http://schemas.microsoft.com/office/drawing/2014/main" id="{F60FA029-3597-E23D-BCEE-FA24C0E56504}"/>
              </a:ext>
            </a:extLst>
          </p:cNvPr>
          <p:cNvSpPr/>
          <p:nvPr/>
        </p:nvSpPr>
        <p:spPr>
          <a:xfrm>
            <a:off x="10046601" y="765740"/>
            <a:ext cx="2121803" cy="600250"/>
          </a:xfrm>
          <a:prstGeom prst="snip2DiagRect">
            <a:avLst>
              <a:gd name="adj1" fmla="val 0"/>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chemeClr val="bg2">
                    <a:lumMod val="25000"/>
                  </a:schemeClr>
                </a:solidFill>
              </a:rPr>
              <a:t>النشاطات التمهيدية</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grpSp>
        <p:nvGrpSpPr>
          <p:cNvPr id="3" name="مجموعة 2">
            <a:extLst>
              <a:ext uri="{FF2B5EF4-FFF2-40B4-BE49-F238E27FC236}">
                <a16:creationId xmlns:a16="http://schemas.microsoft.com/office/drawing/2014/main" id="{06119B7F-95A0-9011-3A1F-68860C57BEC0}"/>
              </a:ext>
            </a:extLst>
          </p:cNvPr>
          <p:cNvGrpSpPr/>
          <p:nvPr/>
        </p:nvGrpSpPr>
        <p:grpSpPr>
          <a:xfrm>
            <a:off x="310490" y="3851811"/>
            <a:ext cx="1086038" cy="786757"/>
            <a:chOff x="310490" y="3851811"/>
            <a:chExt cx="1086038" cy="786757"/>
          </a:xfrm>
        </p:grpSpPr>
        <p:sp>
          <p:nvSpPr>
            <p:cNvPr id="10" name="مربع نص 9">
              <a:extLst>
                <a:ext uri="{FF2B5EF4-FFF2-40B4-BE49-F238E27FC236}">
                  <a16:creationId xmlns:a16="http://schemas.microsoft.com/office/drawing/2014/main" id="{62D15B75-2023-EAC1-BF7C-E630A8825AC2}"/>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11" name="مربع نص 10">
              <a:extLst>
                <a:ext uri="{FF2B5EF4-FFF2-40B4-BE49-F238E27FC236}">
                  <a16:creationId xmlns:a16="http://schemas.microsoft.com/office/drawing/2014/main" id="{71EF0EC4-A60F-13EF-0403-2B5A1DD1BB55}"/>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140</a:t>
              </a:r>
            </a:p>
          </p:txBody>
        </p:sp>
      </p:grpSp>
      <p:pic>
        <p:nvPicPr>
          <p:cNvPr id="12" name="صورة 11">
            <a:extLst>
              <a:ext uri="{FF2B5EF4-FFF2-40B4-BE49-F238E27FC236}">
                <a16:creationId xmlns:a16="http://schemas.microsoft.com/office/drawing/2014/main" id="{F6AC3C8F-058C-BBDE-C9EB-6B27DB2E0A83}"/>
              </a:ext>
            </a:extLst>
          </p:cNvPr>
          <p:cNvPicPr>
            <a:picLocks noChangeAspect="1"/>
          </p:cNvPicPr>
          <p:nvPr/>
        </p:nvPicPr>
        <p:blipFill rotWithShape="1">
          <a:blip r:embed="rId5">
            <a:extLst>
              <a:ext uri="{28A0092B-C50C-407E-A947-70E740481C1C}">
                <a14:useLocalDpi xmlns:a14="http://schemas.microsoft.com/office/drawing/2010/main" val="0"/>
              </a:ext>
            </a:extLst>
          </a:blip>
          <a:srcRect t="61029"/>
          <a:stretch/>
        </p:blipFill>
        <p:spPr>
          <a:xfrm>
            <a:off x="2143143" y="1739358"/>
            <a:ext cx="7698889" cy="3621931"/>
          </a:xfrm>
          <a:prstGeom prst="rect">
            <a:avLst/>
          </a:prstGeom>
        </p:spPr>
      </p:pic>
      <p:sp>
        <p:nvSpPr>
          <p:cNvPr id="4" name="مربع نص 24">
            <a:extLst>
              <a:ext uri="{FF2B5EF4-FFF2-40B4-BE49-F238E27FC236}">
                <a16:creationId xmlns:a16="http://schemas.microsoft.com/office/drawing/2014/main" id="{0EDE536B-66F9-ACE8-BCA4-C2CD68165B6D}"/>
              </a:ext>
            </a:extLst>
          </p:cNvPr>
          <p:cNvSpPr txBox="1">
            <a:spLocks noChangeArrowheads="1"/>
          </p:cNvSpPr>
          <p:nvPr/>
        </p:nvSpPr>
        <p:spPr bwMode="auto">
          <a:xfrm>
            <a:off x="3351093" y="2085608"/>
            <a:ext cx="48258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600" b="1" dirty="0">
                <a:solidFill>
                  <a:srgbClr val="FF0000"/>
                </a:solidFill>
                <a:cs typeface="+mj-cs"/>
              </a:rPr>
              <a:t>تتمايل الأغصان برقتها مع هبات نسيم، الماء الجاري ، ألوان الورود</a:t>
            </a:r>
          </a:p>
        </p:txBody>
      </p:sp>
      <p:sp>
        <p:nvSpPr>
          <p:cNvPr id="13" name="مربع نص 24">
            <a:extLst>
              <a:ext uri="{FF2B5EF4-FFF2-40B4-BE49-F238E27FC236}">
                <a16:creationId xmlns:a16="http://schemas.microsoft.com/office/drawing/2014/main" id="{9517965E-806B-882D-F103-EBE0EBF24DCD}"/>
              </a:ext>
            </a:extLst>
          </p:cNvPr>
          <p:cNvSpPr txBox="1">
            <a:spLocks noChangeArrowheads="1"/>
          </p:cNvSpPr>
          <p:nvPr/>
        </p:nvSpPr>
        <p:spPr bwMode="auto">
          <a:xfrm>
            <a:off x="2632540" y="2381860"/>
            <a:ext cx="57168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600" b="1" dirty="0">
                <a:solidFill>
                  <a:srgbClr val="FF0000"/>
                </a:solidFill>
                <a:cs typeface="+mj-cs"/>
              </a:rPr>
              <a:t>خرير الماء كأنه موسيقى هادئة، تغريد الطيور ، حفيف الأشجار ، طنين النحل   </a:t>
            </a:r>
          </a:p>
        </p:txBody>
      </p:sp>
      <p:sp>
        <p:nvSpPr>
          <p:cNvPr id="14" name="مربع نص 24">
            <a:extLst>
              <a:ext uri="{FF2B5EF4-FFF2-40B4-BE49-F238E27FC236}">
                <a16:creationId xmlns:a16="http://schemas.microsoft.com/office/drawing/2014/main" id="{593E741B-857E-8701-2A7F-4DAB65E6615F}"/>
              </a:ext>
            </a:extLst>
          </p:cNvPr>
          <p:cNvSpPr txBox="1">
            <a:spLocks noChangeArrowheads="1"/>
          </p:cNvSpPr>
          <p:nvPr/>
        </p:nvSpPr>
        <p:spPr bwMode="auto">
          <a:xfrm>
            <a:off x="2082211" y="2667074"/>
            <a:ext cx="62303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600" b="1" dirty="0">
                <a:solidFill>
                  <a:srgbClr val="FF0000"/>
                </a:solidFill>
                <a:cs typeface="+mj-cs"/>
              </a:rPr>
              <a:t>تهب نسمات الهواء حاملة روائح الورود المنعشة ، رائحة النعناع  ، رائحة الفواكه الطازجة</a:t>
            </a:r>
          </a:p>
        </p:txBody>
      </p:sp>
      <p:sp>
        <p:nvSpPr>
          <p:cNvPr id="21" name="مربع نص 24">
            <a:extLst>
              <a:ext uri="{FF2B5EF4-FFF2-40B4-BE49-F238E27FC236}">
                <a16:creationId xmlns:a16="http://schemas.microsoft.com/office/drawing/2014/main" id="{AE096B7A-8984-455D-6BFC-AAC737349FC0}"/>
              </a:ext>
            </a:extLst>
          </p:cNvPr>
          <p:cNvSpPr txBox="1">
            <a:spLocks noChangeArrowheads="1"/>
          </p:cNvSpPr>
          <p:nvPr/>
        </p:nvSpPr>
        <p:spPr bwMode="auto">
          <a:xfrm>
            <a:off x="6096000" y="2963326"/>
            <a:ext cx="31230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600" b="1" dirty="0">
                <a:solidFill>
                  <a:srgbClr val="FF0000"/>
                </a:solidFill>
                <a:cs typeface="+mj-cs"/>
              </a:rPr>
              <a:t>طعم الفواكه ، عذوبة الماء ، حلاوة العسل </a:t>
            </a:r>
          </a:p>
        </p:txBody>
      </p:sp>
      <p:sp>
        <p:nvSpPr>
          <p:cNvPr id="22" name="مربع نص 24">
            <a:extLst>
              <a:ext uri="{FF2B5EF4-FFF2-40B4-BE49-F238E27FC236}">
                <a16:creationId xmlns:a16="http://schemas.microsoft.com/office/drawing/2014/main" id="{CFD49EB0-DAD6-1B02-3B23-76C19DEA711E}"/>
              </a:ext>
            </a:extLst>
          </p:cNvPr>
          <p:cNvSpPr txBox="1">
            <a:spLocks noChangeArrowheads="1"/>
          </p:cNvSpPr>
          <p:nvPr/>
        </p:nvSpPr>
        <p:spPr bwMode="auto">
          <a:xfrm>
            <a:off x="3124044" y="3256161"/>
            <a:ext cx="57370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600" b="1" dirty="0">
                <a:solidFill>
                  <a:srgbClr val="FF0000"/>
                </a:solidFill>
                <a:cs typeface="+mj-cs"/>
              </a:rPr>
              <a:t>أثارني تناسق صوت خرير الماء مع تغريد العصافير كأنها فرقة تغني للطبيعة ومعها</a:t>
            </a:r>
          </a:p>
        </p:txBody>
      </p:sp>
      <p:sp>
        <p:nvSpPr>
          <p:cNvPr id="23" name="مربع نص 24">
            <a:extLst>
              <a:ext uri="{FF2B5EF4-FFF2-40B4-BE49-F238E27FC236}">
                <a16:creationId xmlns:a16="http://schemas.microsoft.com/office/drawing/2014/main" id="{3E6FE052-5596-3790-D767-E565316A8F74}"/>
              </a:ext>
            </a:extLst>
          </p:cNvPr>
          <p:cNvSpPr txBox="1">
            <a:spLocks noChangeArrowheads="1"/>
          </p:cNvSpPr>
          <p:nvPr/>
        </p:nvSpPr>
        <p:spPr bwMode="auto">
          <a:xfrm>
            <a:off x="3671412" y="4699022"/>
            <a:ext cx="50410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600" b="1" dirty="0">
                <a:solidFill>
                  <a:srgbClr val="FF0000"/>
                </a:solidFill>
                <a:cs typeface="+mj-cs"/>
              </a:rPr>
              <a:t>كرمه  ،  تواضعه   ،  الوفاء  ،  الإيثار</a:t>
            </a:r>
          </a:p>
        </p:txBody>
      </p:sp>
      <p:sp>
        <p:nvSpPr>
          <p:cNvPr id="24" name="مربع نص 24">
            <a:extLst>
              <a:ext uri="{FF2B5EF4-FFF2-40B4-BE49-F238E27FC236}">
                <a16:creationId xmlns:a16="http://schemas.microsoft.com/office/drawing/2014/main" id="{810D12DF-5C97-2009-F54A-6DFF5C46AF0F}"/>
              </a:ext>
            </a:extLst>
          </p:cNvPr>
          <p:cNvSpPr txBox="1">
            <a:spLocks noChangeArrowheads="1"/>
          </p:cNvSpPr>
          <p:nvPr/>
        </p:nvSpPr>
        <p:spPr bwMode="auto">
          <a:xfrm>
            <a:off x="3496766" y="4112670"/>
            <a:ext cx="46802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600" b="1" dirty="0">
                <a:solidFill>
                  <a:srgbClr val="FF0000"/>
                </a:solidFill>
                <a:cs typeface="+mj-cs"/>
              </a:rPr>
              <a:t>صديقي محمد / يتميّز بالكفاح وحب الدراسة / والأخوة الصادقة</a:t>
            </a:r>
          </a:p>
        </p:txBody>
      </p:sp>
      <p:sp>
        <p:nvSpPr>
          <p:cNvPr id="25" name="مربع نص 24">
            <a:extLst>
              <a:ext uri="{FF2B5EF4-FFF2-40B4-BE49-F238E27FC236}">
                <a16:creationId xmlns:a16="http://schemas.microsoft.com/office/drawing/2014/main" id="{7798CB2C-AAA5-8F1F-3A4E-A92008DCDD7F}"/>
              </a:ext>
            </a:extLst>
          </p:cNvPr>
          <p:cNvSpPr txBox="1">
            <a:spLocks noChangeArrowheads="1"/>
          </p:cNvSpPr>
          <p:nvPr/>
        </p:nvSpPr>
        <p:spPr bwMode="auto">
          <a:xfrm>
            <a:off x="2993384" y="4408012"/>
            <a:ext cx="51207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600" b="1" dirty="0">
                <a:solidFill>
                  <a:srgbClr val="FF0000"/>
                </a:solidFill>
                <a:cs typeface="+mj-cs"/>
              </a:rPr>
              <a:t>وجهه البشوش ،  ابتسامته المشرقة ، شامخ الهامة</a:t>
            </a:r>
          </a:p>
        </p:txBody>
      </p:sp>
      <p:sp>
        <p:nvSpPr>
          <p:cNvPr id="26" name="مربع نص 24">
            <a:extLst>
              <a:ext uri="{FF2B5EF4-FFF2-40B4-BE49-F238E27FC236}">
                <a16:creationId xmlns:a16="http://schemas.microsoft.com/office/drawing/2014/main" id="{E2E9F5C5-79D1-DB1F-2D3A-2D16CDB496B4}"/>
              </a:ext>
            </a:extLst>
          </p:cNvPr>
          <p:cNvSpPr txBox="1">
            <a:spLocks noChangeArrowheads="1"/>
          </p:cNvSpPr>
          <p:nvPr/>
        </p:nvSpPr>
        <p:spPr bwMode="auto">
          <a:xfrm>
            <a:off x="3496766" y="4994364"/>
            <a:ext cx="43308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600" b="1" dirty="0">
                <a:solidFill>
                  <a:srgbClr val="FF0000"/>
                </a:solidFill>
                <a:cs typeface="+mj-cs"/>
              </a:rPr>
              <a:t>حالته المادية ، وضعه الأسري ، متعاون ومسالم</a:t>
            </a:r>
          </a:p>
        </p:txBody>
      </p:sp>
    </p:spTree>
    <p:extLst>
      <p:ext uri="{BB962C8B-B14F-4D97-AF65-F5344CB8AC3E}">
        <p14:creationId xmlns:p14="http://schemas.microsoft.com/office/powerpoint/2010/main" val="25516522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5"/>
                    </p:tgtEl>
                  </p:cond>
                </p:stCondLst>
                <p:endSync evt="end" delay="0">
                  <p:rtn val="all"/>
                </p:endSync>
                <p:childTnLst>
                  <p:par>
                    <p:cTn id="40" fill="hold">
                      <p:stCondLst>
                        <p:cond delay="0"/>
                      </p:stCondLst>
                      <p:childTnLst>
                        <p:par>
                          <p:cTn id="41" fill="hold">
                            <p:stCondLst>
                              <p:cond delay="0"/>
                            </p:stCondLst>
                            <p:childTnLst>
                              <p:par>
                                <p:cTn id="42" presetID="21" presetClass="exit" presetSubtype="1" fill="hold" grpId="0" nodeType="clickEffect">
                                  <p:stCondLst>
                                    <p:cond delay="0"/>
                                  </p:stCondLst>
                                  <p:childTnLst>
                                    <p:animEffect transition="out" filter="wheel(1)">
                                      <p:cBhvr>
                                        <p:cTn id="43" dur="59000"/>
                                        <p:tgtEl>
                                          <p:spTgt spid="19"/>
                                        </p:tgtEl>
                                      </p:cBhvr>
                                    </p:animEffect>
                                    <p:set>
                                      <p:cBhvr>
                                        <p:cTn id="44"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2" name="clock-ticking-3.wav"/>
                                        </p:tgtEl>
                                      </p:cMediaNode>
                                    </p:audio>
                                  </p:subTnLst>
                                </p:cTn>
                              </p:par>
                            </p:childTnLst>
                          </p:cTn>
                        </p:par>
                        <p:par>
                          <p:cTn id="45" fill="hold">
                            <p:stCondLst>
                              <p:cond delay="59000"/>
                            </p:stCondLst>
                            <p:childTnLst>
                              <p:par>
                                <p:cTn id="46" presetID="21" presetClass="exit" presetSubtype="1" fill="hold" grpId="0" nodeType="afterEffect">
                                  <p:stCondLst>
                                    <p:cond delay="0"/>
                                  </p:stCondLst>
                                  <p:childTnLst>
                                    <p:animEffect transition="out" filter="wheel(1)">
                                      <p:cBhvr>
                                        <p:cTn id="47" dur="59000"/>
                                        <p:tgtEl>
                                          <p:spTgt spid="20"/>
                                        </p:tgtEl>
                                      </p:cBhvr>
                                    </p:animEffect>
                                    <p:set>
                                      <p:cBhvr>
                                        <p:cTn id="48"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4" grpId="0"/>
      <p:bldP spid="13" grpId="0"/>
      <p:bldP spid="14" grpId="0"/>
      <p:bldP spid="21" grpId="0"/>
      <p:bldP spid="22" grpId="0"/>
      <p:bldP spid="23" grpId="0"/>
      <p:bldP spid="24" grpId="0"/>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4"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2" name="مستطيل: زوايا قطرية مقصوصة 1">
            <a:extLst>
              <a:ext uri="{FF2B5EF4-FFF2-40B4-BE49-F238E27FC236}">
                <a16:creationId xmlns:a16="http://schemas.microsoft.com/office/drawing/2014/main" id="{F60FA029-3597-E23D-BCEE-FA24C0E56504}"/>
              </a:ext>
            </a:extLst>
          </p:cNvPr>
          <p:cNvSpPr/>
          <p:nvPr/>
        </p:nvSpPr>
        <p:spPr>
          <a:xfrm>
            <a:off x="10046601" y="765740"/>
            <a:ext cx="2121803" cy="600250"/>
          </a:xfrm>
          <a:prstGeom prst="snip2DiagRect">
            <a:avLst>
              <a:gd name="adj1" fmla="val 0"/>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chemeClr val="bg2">
                    <a:lumMod val="25000"/>
                  </a:schemeClr>
                </a:solidFill>
              </a:rPr>
              <a:t>النشاطات التمهيدية</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grpSp>
        <p:nvGrpSpPr>
          <p:cNvPr id="3" name="مجموعة 2">
            <a:extLst>
              <a:ext uri="{FF2B5EF4-FFF2-40B4-BE49-F238E27FC236}">
                <a16:creationId xmlns:a16="http://schemas.microsoft.com/office/drawing/2014/main" id="{06119B7F-95A0-9011-3A1F-68860C57BEC0}"/>
              </a:ext>
            </a:extLst>
          </p:cNvPr>
          <p:cNvGrpSpPr/>
          <p:nvPr/>
        </p:nvGrpSpPr>
        <p:grpSpPr>
          <a:xfrm>
            <a:off x="310490" y="3851811"/>
            <a:ext cx="1086038" cy="786757"/>
            <a:chOff x="310490" y="3851811"/>
            <a:chExt cx="1086038" cy="786757"/>
          </a:xfrm>
        </p:grpSpPr>
        <p:sp>
          <p:nvSpPr>
            <p:cNvPr id="10" name="مربع نص 9">
              <a:extLst>
                <a:ext uri="{FF2B5EF4-FFF2-40B4-BE49-F238E27FC236}">
                  <a16:creationId xmlns:a16="http://schemas.microsoft.com/office/drawing/2014/main" id="{62D15B75-2023-EAC1-BF7C-E630A8825AC2}"/>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11" name="مربع نص 10">
              <a:extLst>
                <a:ext uri="{FF2B5EF4-FFF2-40B4-BE49-F238E27FC236}">
                  <a16:creationId xmlns:a16="http://schemas.microsoft.com/office/drawing/2014/main" id="{71EF0EC4-A60F-13EF-0403-2B5A1DD1BB55}"/>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141</a:t>
              </a:r>
            </a:p>
          </p:txBody>
        </p:sp>
      </p:grpSp>
      <p:pic>
        <p:nvPicPr>
          <p:cNvPr id="12" name="صورة 11">
            <a:extLst>
              <a:ext uri="{FF2B5EF4-FFF2-40B4-BE49-F238E27FC236}">
                <a16:creationId xmlns:a16="http://schemas.microsoft.com/office/drawing/2014/main" id="{FD4F66B0-59A6-3B49-8EA4-74C84E7A0B0C}"/>
              </a:ext>
            </a:extLst>
          </p:cNvPr>
          <p:cNvPicPr>
            <a:picLocks noChangeAspect="1"/>
          </p:cNvPicPr>
          <p:nvPr/>
        </p:nvPicPr>
        <p:blipFill rotWithShape="1">
          <a:blip r:embed="rId6">
            <a:extLst>
              <a:ext uri="{28A0092B-C50C-407E-A947-70E740481C1C}">
                <a14:useLocalDpi xmlns:a14="http://schemas.microsoft.com/office/drawing/2010/main" val="0"/>
              </a:ext>
            </a:extLst>
          </a:blip>
          <a:srcRect b="29996"/>
          <a:stretch/>
        </p:blipFill>
        <p:spPr>
          <a:xfrm>
            <a:off x="2207939" y="811673"/>
            <a:ext cx="7688137" cy="5909801"/>
          </a:xfrm>
          <a:prstGeom prst="rect">
            <a:avLst/>
          </a:prstGeom>
        </p:spPr>
      </p:pic>
      <p:sp>
        <p:nvSpPr>
          <p:cNvPr id="4" name="مربع نص 24">
            <a:extLst>
              <a:ext uri="{FF2B5EF4-FFF2-40B4-BE49-F238E27FC236}">
                <a16:creationId xmlns:a16="http://schemas.microsoft.com/office/drawing/2014/main" id="{C6ED6AB3-191D-8235-0F07-12DB32E1BE88}"/>
              </a:ext>
            </a:extLst>
          </p:cNvPr>
          <p:cNvSpPr txBox="1">
            <a:spLocks noChangeArrowheads="1"/>
          </p:cNvSpPr>
          <p:nvPr/>
        </p:nvSpPr>
        <p:spPr bwMode="auto">
          <a:xfrm>
            <a:off x="5163672" y="1252820"/>
            <a:ext cx="44415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2000" b="1" dirty="0">
                <a:solidFill>
                  <a:srgbClr val="FF0000"/>
                </a:solidFill>
                <a:latin typeface="Traditional Arabic" panose="02020603050405020304" pitchFamily="18" charset="-78"/>
                <a:cs typeface="Traditional Arabic" panose="02020603050405020304" pitchFamily="18" charset="-78"/>
              </a:rPr>
              <a:t>يومي الأول في المدرسة وما واجهته من صعوبات في التأقلُم .</a:t>
            </a:r>
          </a:p>
        </p:txBody>
      </p:sp>
      <p:sp>
        <p:nvSpPr>
          <p:cNvPr id="13" name="مربع نص 24">
            <a:extLst>
              <a:ext uri="{FF2B5EF4-FFF2-40B4-BE49-F238E27FC236}">
                <a16:creationId xmlns:a16="http://schemas.microsoft.com/office/drawing/2014/main" id="{5129BDE4-FBC6-BF28-D667-12429CC03FB4}"/>
              </a:ext>
            </a:extLst>
          </p:cNvPr>
          <p:cNvSpPr txBox="1">
            <a:spLocks noChangeArrowheads="1"/>
          </p:cNvSpPr>
          <p:nvPr/>
        </p:nvSpPr>
        <p:spPr bwMode="auto">
          <a:xfrm>
            <a:off x="6157376" y="1745108"/>
            <a:ext cx="34478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2000" b="1" dirty="0">
                <a:solidFill>
                  <a:srgbClr val="FF0000"/>
                </a:solidFill>
                <a:latin typeface="Traditional Arabic" panose="02020603050405020304" pitchFamily="18" charset="-78"/>
                <a:cs typeface="Traditional Arabic" panose="02020603050405020304" pitchFamily="18" charset="-78"/>
              </a:rPr>
              <a:t>فوز فصلنا بمسابقة أجمل فصل وتكريمنا جميعًا .</a:t>
            </a:r>
          </a:p>
        </p:txBody>
      </p:sp>
      <p:sp>
        <p:nvSpPr>
          <p:cNvPr id="14" name="مربع نص 24">
            <a:extLst>
              <a:ext uri="{FF2B5EF4-FFF2-40B4-BE49-F238E27FC236}">
                <a16:creationId xmlns:a16="http://schemas.microsoft.com/office/drawing/2014/main" id="{B4439401-13EB-E3F5-87F7-AADCC00AA75D}"/>
              </a:ext>
            </a:extLst>
          </p:cNvPr>
          <p:cNvSpPr txBox="1">
            <a:spLocks noChangeArrowheads="1"/>
          </p:cNvSpPr>
          <p:nvPr/>
        </p:nvSpPr>
        <p:spPr bwMode="auto">
          <a:xfrm>
            <a:off x="5916637" y="2291605"/>
            <a:ext cx="36886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2000" b="1" dirty="0">
                <a:solidFill>
                  <a:srgbClr val="FF0000"/>
                </a:solidFill>
                <a:latin typeface="Traditional Arabic" panose="02020603050405020304" pitchFamily="18" charset="-78"/>
                <a:cs typeface="Traditional Arabic" panose="02020603050405020304" pitchFamily="18" charset="-78"/>
              </a:rPr>
              <a:t>انتقال أعز أصدقائي في الفصل إلى مدرسة أخرى .</a:t>
            </a:r>
          </a:p>
        </p:txBody>
      </p:sp>
      <p:grpSp>
        <p:nvGrpSpPr>
          <p:cNvPr id="50" name="مجموعة 49">
            <a:extLst>
              <a:ext uri="{FF2B5EF4-FFF2-40B4-BE49-F238E27FC236}">
                <a16:creationId xmlns:a16="http://schemas.microsoft.com/office/drawing/2014/main" id="{1DF3BA74-5D8D-D3C6-B474-973327BF97CD}"/>
              </a:ext>
            </a:extLst>
          </p:cNvPr>
          <p:cNvGrpSpPr/>
          <p:nvPr/>
        </p:nvGrpSpPr>
        <p:grpSpPr>
          <a:xfrm rot="10800000">
            <a:off x="4670967" y="5736185"/>
            <a:ext cx="3344928" cy="776517"/>
            <a:chOff x="892356" y="742387"/>
            <a:chExt cx="10076706" cy="1502547"/>
          </a:xfrm>
        </p:grpSpPr>
        <p:sp>
          <p:nvSpPr>
            <p:cNvPr id="51" name="مستطيل مستدير الزوايا 38">
              <a:extLst>
                <a:ext uri="{FF2B5EF4-FFF2-40B4-BE49-F238E27FC236}">
                  <a16:creationId xmlns:a16="http://schemas.microsoft.com/office/drawing/2014/main" id="{DDFC61A2-1127-A788-C757-AB50B9FD56DC}"/>
                </a:ext>
              </a:extLst>
            </p:cNvPr>
            <p:cNvSpPr/>
            <p:nvPr/>
          </p:nvSpPr>
          <p:spPr>
            <a:xfrm rot="10800000">
              <a:off x="8463128" y="742387"/>
              <a:ext cx="2414588" cy="717550"/>
            </a:xfrm>
            <a:prstGeom prst="roundRect">
              <a:avLst/>
            </a:prstGeom>
            <a:solidFill>
              <a:schemeClr val="bg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1200" b="1" dirty="0">
                  <a:solidFill>
                    <a:schemeClr val="tx1"/>
                  </a:solidFill>
                  <a:effectLst>
                    <a:outerShdw blurRad="38100" dist="38100" dir="2700000" algn="tl">
                      <a:srgbClr val="000000">
                        <a:alpha val="43137"/>
                      </a:srgbClr>
                    </a:outerShdw>
                  </a:effectLst>
                  <a:latin typeface="Traditional Arabic" panose="02020603050405020304" pitchFamily="18" charset="-78"/>
                  <a:ea typeface="GE SS Two Medium" panose="020A0503020102020204" pitchFamily="18" charset="-78"/>
                  <a:cs typeface="Traditional Arabic" panose="02020603050405020304" pitchFamily="18" charset="-78"/>
                </a:rPr>
                <a:t>القصة</a:t>
              </a:r>
            </a:p>
          </p:txBody>
        </p:sp>
        <p:grpSp>
          <p:nvGrpSpPr>
            <p:cNvPr id="54" name="مجموعة 53">
              <a:extLst>
                <a:ext uri="{FF2B5EF4-FFF2-40B4-BE49-F238E27FC236}">
                  <a16:creationId xmlns:a16="http://schemas.microsoft.com/office/drawing/2014/main" id="{380C9AAD-F4B9-F8B2-7EEA-A720C91392BD}"/>
                </a:ext>
              </a:extLst>
            </p:cNvPr>
            <p:cNvGrpSpPr>
              <a:grpSpLocks/>
            </p:cNvGrpSpPr>
            <p:nvPr/>
          </p:nvGrpSpPr>
          <p:grpSpPr bwMode="auto">
            <a:xfrm>
              <a:off x="892358" y="1456917"/>
              <a:ext cx="10076701" cy="788017"/>
              <a:chOff x="-2702521" y="3964815"/>
              <a:chExt cx="10078243" cy="788432"/>
            </a:xfrm>
          </p:grpSpPr>
          <p:cxnSp>
            <p:nvCxnSpPr>
              <p:cNvPr id="62" name="رابط مستقيم 61">
                <a:extLst>
                  <a:ext uri="{FF2B5EF4-FFF2-40B4-BE49-F238E27FC236}">
                    <a16:creationId xmlns:a16="http://schemas.microsoft.com/office/drawing/2014/main" id="{300B104C-23D8-AADA-8E8C-16478F836EC0}"/>
                  </a:ext>
                </a:extLst>
              </p:cNvPr>
              <p:cNvCxnSpPr/>
              <p:nvPr/>
            </p:nvCxnSpPr>
            <p:spPr>
              <a:xfrm>
                <a:off x="6067639" y="3964815"/>
                <a:ext cx="0" cy="297019"/>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رابط مستقيم 62">
                <a:extLst>
                  <a:ext uri="{FF2B5EF4-FFF2-40B4-BE49-F238E27FC236}">
                    <a16:creationId xmlns:a16="http://schemas.microsoft.com/office/drawing/2014/main" id="{037A1228-41F9-F8D4-6AD2-665B7395B3AF}"/>
                  </a:ext>
                </a:extLst>
              </p:cNvPr>
              <p:cNvCxnSpPr>
                <a:cxnSpLocks/>
              </p:cNvCxnSpPr>
              <p:nvPr/>
            </p:nvCxnSpPr>
            <p:spPr>
              <a:xfrm rot="10800000" flipH="1" flipV="1">
                <a:off x="-2702521" y="4245442"/>
                <a:ext cx="10078243" cy="2"/>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رابط مستقيم 63">
                <a:extLst>
                  <a:ext uri="{FF2B5EF4-FFF2-40B4-BE49-F238E27FC236}">
                    <a16:creationId xmlns:a16="http://schemas.microsoft.com/office/drawing/2014/main" id="{9531E66D-1944-5EAE-F9F6-534F1384B94F}"/>
                  </a:ext>
                </a:extLst>
              </p:cNvPr>
              <p:cNvCxnSpPr>
                <a:cxnSpLocks/>
              </p:cNvCxnSpPr>
              <p:nvPr/>
            </p:nvCxnSpPr>
            <p:spPr>
              <a:xfrm flipV="1">
                <a:off x="5091501" y="4281767"/>
                <a:ext cx="0" cy="47148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56" name="رابط مستقيم 55">
              <a:extLst>
                <a:ext uri="{FF2B5EF4-FFF2-40B4-BE49-F238E27FC236}">
                  <a16:creationId xmlns:a16="http://schemas.microsoft.com/office/drawing/2014/main" id="{8D70F6AE-17E2-9C27-B92E-3CF54C44C03C}"/>
                </a:ext>
              </a:extLst>
            </p:cNvPr>
            <p:cNvCxnSpPr>
              <a:cxnSpLocks/>
            </p:cNvCxnSpPr>
            <p:nvPr/>
          </p:nvCxnSpPr>
          <p:spPr bwMode="auto">
            <a:xfrm flipV="1">
              <a:off x="10969062" y="1753778"/>
              <a:ext cx="0" cy="471232"/>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رابط مستقيم 56">
              <a:extLst>
                <a:ext uri="{FF2B5EF4-FFF2-40B4-BE49-F238E27FC236}">
                  <a16:creationId xmlns:a16="http://schemas.microsoft.com/office/drawing/2014/main" id="{40279DAF-2EE6-90F0-11B6-A2D33E031E50}"/>
                </a:ext>
              </a:extLst>
            </p:cNvPr>
            <p:cNvCxnSpPr>
              <a:cxnSpLocks/>
            </p:cNvCxnSpPr>
            <p:nvPr/>
          </p:nvCxnSpPr>
          <p:spPr bwMode="auto">
            <a:xfrm flipV="1">
              <a:off x="6305219" y="1753777"/>
              <a:ext cx="0" cy="471232"/>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رابط مستقيم 57">
              <a:extLst>
                <a:ext uri="{FF2B5EF4-FFF2-40B4-BE49-F238E27FC236}">
                  <a16:creationId xmlns:a16="http://schemas.microsoft.com/office/drawing/2014/main" id="{D1B58C54-2DC6-CE2F-D8F3-B64FCA4C26C9}"/>
                </a:ext>
              </a:extLst>
            </p:cNvPr>
            <p:cNvCxnSpPr>
              <a:cxnSpLocks/>
            </p:cNvCxnSpPr>
            <p:nvPr/>
          </p:nvCxnSpPr>
          <p:spPr bwMode="auto">
            <a:xfrm flipV="1">
              <a:off x="3767976" y="1695946"/>
              <a:ext cx="0" cy="471232"/>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رابط مستقيم 58">
              <a:extLst>
                <a:ext uri="{FF2B5EF4-FFF2-40B4-BE49-F238E27FC236}">
                  <a16:creationId xmlns:a16="http://schemas.microsoft.com/office/drawing/2014/main" id="{17A26316-C2A4-51EF-50DA-8CB3BA5FA612}"/>
                </a:ext>
              </a:extLst>
            </p:cNvPr>
            <p:cNvCxnSpPr>
              <a:cxnSpLocks/>
            </p:cNvCxnSpPr>
            <p:nvPr/>
          </p:nvCxnSpPr>
          <p:spPr bwMode="auto">
            <a:xfrm flipV="1">
              <a:off x="892356" y="1737392"/>
              <a:ext cx="0" cy="471232"/>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5" name="مجموعة 64">
            <a:extLst>
              <a:ext uri="{FF2B5EF4-FFF2-40B4-BE49-F238E27FC236}">
                <a16:creationId xmlns:a16="http://schemas.microsoft.com/office/drawing/2014/main" id="{C4048B2E-B15C-D430-9CAE-0FA665ABB330}"/>
              </a:ext>
            </a:extLst>
          </p:cNvPr>
          <p:cNvGrpSpPr/>
          <p:nvPr/>
        </p:nvGrpSpPr>
        <p:grpSpPr>
          <a:xfrm>
            <a:off x="4295269" y="4397714"/>
            <a:ext cx="4593776" cy="1359940"/>
            <a:chOff x="452352" y="742387"/>
            <a:chExt cx="13838900" cy="2686612"/>
          </a:xfrm>
        </p:grpSpPr>
        <p:sp>
          <p:nvSpPr>
            <p:cNvPr id="66" name="مستطيل مستدير الزوايا 38">
              <a:extLst>
                <a:ext uri="{FF2B5EF4-FFF2-40B4-BE49-F238E27FC236}">
                  <a16:creationId xmlns:a16="http://schemas.microsoft.com/office/drawing/2014/main" id="{921DB935-7C3A-2235-0B35-13857C2BF77E}"/>
                </a:ext>
              </a:extLst>
            </p:cNvPr>
            <p:cNvSpPr/>
            <p:nvPr/>
          </p:nvSpPr>
          <p:spPr>
            <a:xfrm>
              <a:off x="8544119" y="742387"/>
              <a:ext cx="2414587" cy="717551"/>
            </a:xfrm>
            <a:prstGeom prst="roundRect">
              <a:avLst/>
            </a:prstGeom>
            <a:solidFill>
              <a:schemeClr val="bg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1200" b="1" dirty="0">
                  <a:solidFill>
                    <a:schemeClr val="tx1"/>
                  </a:solidFill>
                  <a:effectLst>
                    <a:outerShdw blurRad="38100" dist="38100" dir="2700000" algn="tl">
                      <a:srgbClr val="000000">
                        <a:alpha val="43137"/>
                      </a:srgbClr>
                    </a:outerShdw>
                  </a:effectLst>
                  <a:latin typeface="Traditional Arabic" panose="02020603050405020304" pitchFamily="18" charset="-78"/>
                  <a:ea typeface="GE SS Two Medium" panose="020A0503020102020204" pitchFamily="18" charset="-78"/>
                  <a:cs typeface="Traditional Arabic" panose="02020603050405020304" pitchFamily="18" charset="-78"/>
                </a:rPr>
                <a:t>المذكرات</a:t>
              </a:r>
            </a:p>
          </p:txBody>
        </p:sp>
        <p:sp>
          <p:nvSpPr>
            <p:cNvPr id="67" name="مستطيل مستدير الزوايا 61">
              <a:extLst>
                <a:ext uri="{FF2B5EF4-FFF2-40B4-BE49-F238E27FC236}">
                  <a16:creationId xmlns:a16="http://schemas.microsoft.com/office/drawing/2014/main" id="{13806A9E-48A9-58DE-2F7C-A5C7575CB753}"/>
                </a:ext>
              </a:extLst>
            </p:cNvPr>
            <p:cNvSpPr/>
            <p:nvPr/>
          </p:nvSpPr>
          <p:spPr>
            <a:xfrm>
              <a:off x="10111811" y="2225010"/>
              <a:ext cx="2653366" cy="1181918"/>
            </a:xfrm>
            <a:prstGeom prst="roundRect">
              <a:avLst/>
            </a:prstGeom>
            <a:solidFill>
              <a:schemeClr val="accent4">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1200" b="1" dirty="0">
                  <a:solidFill>
                    <a:schemeClr val="tx1"/>
                  </a:solidFill>
                  <a:effectLst>
                    <a:outerShdw blurRad="38100" dist="38100" dir="2700000" algn="tl">
                      <a:srgbClr val="000000">
                        <a:alpha val="43137"/>
                      </a:srgbClr>
                    </a:outerShdw>
                  </a:effectLst>
                  <a:latin typeface="Traditional Arabic" panose="02020603050405020304" pitchFamily="18" charset="-78"/>
                  <a:ea typeface="GE SS Two Medium" panose="020A0503020102020204" pitchFamily="18" charset="-78"/>
                  <a:cs typeface="Traditional Arabic" panose="02020603050405020304" pitchFamily="18" charset="-78"/>
                </a:rPr>
                <a:t>الزمان و المكان</a:t>
              </a:r>
            </a:p>
          </p:txBody>
        </p:sp>
        <p:sp>
          <p:nvSpPr>
            <p:cNvPr id="68" name="مستطيل مستدير الزوايا 62">
              <a:extLst>
                <a:ext uri="{FF2B5EF4-FFF2-40B4-BE49-F238E27FC236}">
                  <a16:creationId xmlns:a16="http://schemas.microsoft.com/office/drawing/2014/main" id="{BA9BE975-37D3-F317-71DD-C49B7894D785}"/>
                </a:ext>
              </a:extLst>
            </p:cNvPr>
            <p:cNvSpPr/>
            <p:nvPr/>
          </p:nvSpPr>
          <p:spPr>
            <a:xfrm>
              <a:off x="5019755" y="2247081"/>
              <a:ext cx="2278456" cy="1181918"/>
            </a:xfrm>
            <a:prstGeom prst="roundRect">
              <a:avLst/>
            </a:prstGeom>
            <a:solidFill>
              <a:schemeClr val="accent4">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1200" b="1" dirty="0">
                  <a:solidFill>
                    <a:schemeClr val="tx1"/>
                  </a:solidFill>
                  <a:effectLst>
                    <a:outerShdw blurRad="38100" dist="38100" dir="2700000" algn="tl">
                      <a:srgbClr val="000000">
                        <a:alpha val="43137"/>
                      </a:srgbClr>
                    </a:outerShdw>
                  </a:effectLst>
                  <a:latin typeface="Traditional Arabic" panose="02020603050405020304" pitchFamily="18" charset="-78"/>
                  <a:ea typeface="GE SS Two Medium" panose="020A0503020102020204" pitchFamily="18" charset="-78"/>
                  <a:cs typeface="Traditional Arabic" panose="02020603050405020304" pitchFamily="18" charset="-78"/>
                </a:rPr>
                <a:t>الشخصيات</a:t>
              </a:r>
            </a:p>
          </p:txBody>
        </p:sp>
        <p:grpSp>
          <p:nvGrpSpPr>
            <p:cNvPr id="69" name="مجموعة 68">
              <a:extLst>
                <a:ext uri="{FF2B5EF4-FFF2-40B4-BE49-F238E27FC236}">
                  <a16:creationId xmlns:a16="http://schemas.microsoft.com/office/drawing/2014/main" id="{344C8E3A-4EA9-6305-41D8-076157733B52}"/>
                </a:ext>
              </a:extLst>
            </p:cNvPr>
            <p:cNvGrpSpPr>
              <a:grpSpLocks/>
            </p:cNvGrpSpPr>
            <p:nvPr/>
          </p:nvGrpSpPr>
          <p:grpSpPr bwMode="auto">
            <a:xfrm>
              <a:off x="3784893" y="1456914"/>
              <a:ext cx="10506359" cy="768096"/>
              <a:chOff x="190456" y="3964815"/>
              <a:chExt cx="10507967" cy="768501"/>
            </a:xfrm>
          </p:grpSpPr>
          <p:cxnSp>
            <p:nvCxnSpPr>
              <p:cNvPr id="77" name="رابط مستقيم 76">
                <a:extLst>
                  <a:ext uri="{FF2B5EF4-FFF2-40B4-BE49-F238E27FC236}">
                    <a16:creationId xmlns:a16="http://schemas.microsoft.com/office/drawing/2014/main" id="{8D732D73-6312-6676-A86E-70741CEC8263}"/>
                  </a:ext>
                </a:extLst>
              </p:cNvPr>
              <p:cNvCxnSpPr/>
              <p:nvPr/>
            </p:nvCxnSpPr>
            <p:spPr>
              <a:xfrm>
                <a:off x="6148644" y="3964815"/>
                <a:ext cx="0" cy="29702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رابط مستقيم 77">
                <a:extLst>
                  <a:ext uri="{FF2B5EF4-FFF2-40B4-BE49-F238E27FC236}">
                    <a16:creationId xmlns:a16="http://schemas.microsoft.com/office/drawing/2014/main" id="{830E773B-AEE6-4691-EA98-9170A350A5B0}"/>
                  </a:ext>
                </a:extLst>
              </p:cNvPr>
              <p:cNvCxnSpPr>
                <a:cxnSpLocks/>
              </p:cNvCxnSpPr>
              <p:nvPr/>
            </p:nvCxnSpPr>
            <p:spPr>
              <a:xfrm>
                <a:off x="190456" y="4261835"/>
                <a:ext cx="10507967"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رابط مستقيم 78">
                <a:extLst>
                  <a:ext uri="{FF2B5EF4-FFF2-40B4-BE49-F238E27FC236}">
                    <a16:creationId xmlns:a16="http://schemas.microsoft.com/office/drawing/2014/main" id="{24F40C03-EFF9-C814-3BEE-3EE925CA4BFC}"/>
                  </a:ext>
                </a:extLst>
              </p:cNvPr>
              <p:cNvCxnSpPr>
                <a:cxnSpLocks/>
              </p:cNvCxnSpPr>
              <p:nvPr/>
            </p:nvCxnSpPr>
            <p:spPr>
              <a:xfrm flipV="1">
                <a:off x="5141859" y="4261835"/>
                <a:ext cx="0" cy="471481"/>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0" name="مستطيل مستدير الزوايا 68">
              <a:extLst>
                <a:ext uri="{FF2B5EF4-FFF2-40B4-BE49-F238E27FC236}">
                  <a16:creationId xmlns:a16="http://schemas.microsoft.com/office/drawing/2014/main" id="{F610F3B7-1E65-B203-0D9F-C55E57040977}"/>
                </a:ext>
              </a:extLst>
            </p:cNvPr>
            <p:cNvSpPr/>
            <p:nvPr/>
          </p:nvSpPr>
          <p:spPr>
            <a:xfrm>
              <a:off x="7715507" y="2247080"/>
              <a:ext cx="1998662" cy="1181919"/>
            </a:xfrm>
            <a:prstGeom prst="roundRect">
              <a:avLst/>
            </a:prstGeom>
            <a:solidFill>
              <a:schemeClr val="accent4">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1200" b="1" dirty="0">
                  <a:solidFill>
                    <a:schemeClr val="tx1"/>
                  </a:solidFill>
                  <a:effectLst>
                    <a:outerShdw blurRad="38100" dist="38100" dir="2700000" algn="tl">
                      <a:srgbClr val="000000">
                        <a:alpha val="43137"/>
                      </a:srgbClr>
                    </a:outerShdw>
                  </a:effectLst>
                  <a:latin typeface="Traditional Arabic" panose="02020603050405020304" pitchFamily="18" charset="-78"/>
                  <a:ea typeface="GE SS Two Medium" panose="020A0503020102020204" pitchFamily="18" charset="-78"/>
                  <a:cs typeface="Traditional Arabic" panose="02020603050405020304" pitchFamily="18" charset="-78"/>
                </a:rPr>
                <a:t>السرد</a:t>
              </a:r>
            </a:p>
          </p:txBody>
        </p:sp>
        <p:cxnSp>
          <p:nvCxnSpPr>
            <p:cNvPr id="71" name="رابط مستقيم 70">
              <a:extLst>
                <a:ext uri="{FF2B5EF4-FFF2-40B4-BE49-F238E27FC236}">
                  <a16:creationId xmlns:a16="http://schemas.microsoft.com/office/drawing/2014/main" id="{37DA7AA0-90C1-8665-F9EB-EA0C17492441}"/>
                </a:ext>
              </a:extLst>
            </p:cNvPr>
            <p:cNvCxnSpPr>
              <a:cxnSpLocks/>
            </p:cNvCxnSpPr>
            <p:nvPr/>
          </p:nvCxnSpPr>
          <p:spPr bwMode="auto">
            <a:xfrm flipV="1">
              <a:off x="11520022" y="1753777"/>
              <a:ext cx="0" cy="471233"/>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رابط مستقيم 71">
              <a:extLst>
                <a:ext uri="{FF2B5EF4-FFF2-40B4-BE49-F238E27FC236}">
                  <a16:creationId xmlns:a16="http://schemas.microsoft.com/office/drawing/2014/main" id="{F1E43FA2-16AA-3493-D73F-9595F35FE206}"/>
                </a:ext>
              </a:extLst>
            </p:cNvPr>
            <p:cNvCxnSpPr>
              <a:cxnSpLocks/>
            </p:cNvCxnSpPr>
            <p:nvPr/>
          </p:nvCxnSpPr>
          <p:spPr bwMode="auto">
            <a:xfrm flipV="1">
              <a:off x="6126737" y="1753777"/>
              <a:ext cx="0" cy="471233"/>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رابط مستقيم 72">
              <a:extLst>
                <a:ext uri="{FF2B5EF4-FFF2-40B4-BE49-F238E27FC236}">
                  <a16:creationId xmlns:a16="http://schemas.microsoft.com/office/drawing/2014/main" id="{9102D150-BFE5-21FE-1879-2BCDFDCFF14A}"/>
                </a:ext>
              </a:extLst>
            </p:cNvPr>
            <p:cNvCxnSpPr>
              <a:cxnSpLocks/>
            </p:cNvCxnSpPr>
            <p:nvPr/>
          </p:nvCxnSpPr>
          <p:spPr bwMode="auto">
            <a:xfrm flipV="1">
              <a:off x="3784894" y="1722643"/>
              <a:ext cx="0" cy="471233"/>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5" name="مستطيل مستدير الزوايا 62">
              <a:extLst>
                <a:ext uri="{FF2B5EF4-FFF2-40B4-BE49-F238E27FC236}">
                  <a16:creationId xmlns:a16="http://schemas.microsoft.com/office/drawing/2014/main" id="{F761A58B-D102-BF6F-1FC1-351C5240EC8D}"/>
                </a:ext>
              </a:extLst>
            </p:cNvPr>
            <p:cNvSpPr/>
            <p:nvPr/>
          </p:nvSpPr>
          <p:spPr>
            <a:xfrm>
              <a:off x="2827713" y="2225010"/>
              <a:ext cx="1904011" cy="1181918"/>
            </a:xfrm>
            <a:prstGeom prst="roundRect">
              <a:avLst/>
            </a:prstGeom>
            <a:solidFill>
              <a:schemeClr val="accent4">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1200" b="1" dirty="0">
                  <a:solidFill>
                    <a:schemeClr val="tx1"/>
                  </a:solidFill>
                  <a:effectLst>
                    <a:outerShdw blurRad="38100" dist="38100" dir="2700000" algn="tl">
                      <a:srgbClr val="000000">
                        <a:alpha val="43137"/>
                      </a:srgbClr>
                    </a:outerShdw>
                  </a:effectLst>
                  <a:latin typeface="Traditional Arabic" panose="02020603050405020304" pitchFamily="18" charset="-78"/>
                  <a:ea typeface="GE SS Two Medium" panose="020A0503020102020204" pitchFamily="18" charset="-78"/>
                  <a:cs typeface="Traditional Arabic" panose="02020603050405020304" pitchFamily="18" charset="-78"/>
                </a:rPr>
                <a:t>الأحداث</a:t>
              </a:r>
            </a:p>
          </p:txBody>
        </p:sp>
        <p:sp>
          <p:nvSpPr>
            <p:cNvPr id="76" name="مستطيل مستدير الزوايا 62">
              <a:extLst>
                <a:ext uri="{FF2B5EF4-FFF2-40B4-BE49-F238E27FC236}">
                  <a16:creationId xmlns:a16="http://schemas.microsoft.com/office/drawing/2014/main" id="{35BBE737-D7A3-561A-84DF-11B87C2A58CE}"/>
                </a:ext>
              </a:extLst>
            </p:cNvPr>
            <p:cNvSpPr/>
            <p:nvPr/>
          </p:nvSpPr>
          <p:spPr>
            <a:xfrm>
              <a:off x="452352" y="2234588"/>
              <a:ext cx="1904010" cy="1152000"/>
            </a:xfrm>
            <a:prstGeom prst="roundRect">
              <a:avLst/>
            </a:prstGeom>
            <a:solidFill>
              <a:schemeClr val="accent4">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1200" b="1" dirty="0">
                  <a:solidFill>
                    <a:schemeClr val="tx1"/>
                  </a:solidFill>
                  <a:effectLst>
                    <a:outerShdw blurRad="38100" dist="38100" dir="2700000" algn="tl">
                      <a:srgbClr val="000000">
                        <a:alpha val="43137"/>
                      </a:srgbClr>
                    </a:outerShdw>
                  </a:effectLst>
                  <a:latin typeface="Traditional Arabic" panose="02020603050405020304" pitchFamily="18" charset="-78"/>
                  <a:ea typeface="GE SS Two Medium" panose="020A0503020102020204" pitchFamily="18" charset="-78"/>
                  <a:cs typeface="Traditional Arabic" panose="02020603050405020304" pitchFamily="18" charset="-78"/>
                </a:rPr>
                <a:t>الفكرة</a:t>
              </a:r>
            </a:p>
          </p:txBody>
        </p:sp>
      </p:grpSp>
      <p:cxnSp>
        <p:nvCxnSpPr>
          <p:cNvPr id="83" name="رابط مستقيم 82">
            <a:extLst>
              <a:ext uri="{FF2B5EF4-FFF2-40B4-BE49-F238E27FC236}">
                <a16:creationId xmlns:a16="http://schemas.microsoft.com/office/drawing/2014/main" id="{5E40E754-FCF8-6C73-1B60-08A6AA03A3C4}"/>
              </a:ext>
            </a:extLst>
          </p:cNvPr>
          <p:cNvCxnSpPr>
            <a:cxnSpLocks/>
          </p:cNvCxnSpPr>
          <p:nvPr/>
        </p:nvCxnSpPr>
        <p:spPr bwMode="auto">
          <a:xfrm flipV="1">
            <a:off x="8889045" y="4902724"/>
            <a:ext cx="0" cy="238534"/>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4" name="مستطيل مستدير الزوايا 62">
            <a:extLst>
              <a:ext uri="{FF2B5EF4-FFF2-40B4-BE49-F238E27FC236}">
                <a16:creationId xmlns:a16="http://schemas.microsoft.com/office/drawing/2014/main" id="{4A086266-E6AC-C418-0DCE-7753CB6E5C36}"/>
              </a:ext>
            </a:extLst>
          </p:cNvPr>
          <p:cNvSpPr/>
          <p:nvPr/>
        </p:nvSpPr>
        <p:spPr>
          <a:xfrm>
            <a:off x="8542681" y="5154399"/>
            <a:ext cx="632030" cy="583133"/>
          </a:xfrm>
          <a:prstGeom prst="roundRect">
            <a:avLst/>
          </a:prstGeom>
          <a:solidFill>
            <a:schemeClr val="accent4">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1200" b="1" dirty="0">
                <a:solidFill>
                  <a:schemeClr val="tx1"/>
                </a:solidFill>
                <a:effectLst>
                  <a:outerShdw blurRad="38100" dist="38100" dir="2700000" algn="tl">
                    <a:srgbClr val="000000">
                      <a:alpha val="43137"/>
                    </a:srgbClr>
                  </a:outerShdw>
                </a:effectLst>
                <a:latin typeface="Traditional Arabic" panose="02020603050405020304" pitchFamily="18" charset="-78"/>
                <a:ea typeface="GE SS Two Medium" panose="020A0503020102020204" pitchFamily="18" charset="-78"/>
                <a:cs typeface="Traditional Arabic" panose="02020603050405020304" pitchFamily="18" charset="-78"/>
              </a:rPr>
              <a:t>الحقائق</a:t>
            </a:r>
          </a:p>
        </p:txBody>
      </p:sp>
    </p:spTree>
    <p:extLst>
      <p:ext uri="{BB962C8B-B14F-4D97-AF65-F5344CB8AC3E}">
        <p14:creationId xmlns:p14="http://schemas.microsoft.com/office/powerpoint/2010/main" val="36313947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5"/>
                    </p:tgtEl>
                  </p:cond>
                </p:stCondLst>
                <p:endSync evt="end" delay="0">
                  <p:rtn val="all"/>
                </p:endSync>
                <p:childTnLst>
                  <p:par>
                    <p:cTn id="22" fill="hold">
                      <p:stCondLst>
                        <p:cond delay="0"/>
                      </p:stCondLst>
                      <p:childTnLst>
                        <p:par>
                          <p:cTn id="23" fill="hold">
                            <p:stCondLst>
                              <p:cond delay="0"/>
                            </p:stCondLst>
                            <p:childTnLst>
                              <p:par>
                                <p:cTn id="24" presetID="21" presetClass="exit" presetSubtype="1" fill="hold" grpId="0" nodeType="clickEffect">
                                  <p:stCondLst>
                                    <p:cond delay="0"/>
                                  </p:stCondLst>
                                  <p:childTnLst>
                                    <p:animEffect transition="out" filter="wheel(1)">
                                      <p:cBhvr>
                                        <p:cTn id="25" dur="59000"/>
                                        <p:tgtEl>
                                          <p:spTgt spid="19"/>
                                        </p:tgtEl>
                                      </p:cBhvr>
                                    </p:animEffect>
                                    <p:set>
                                      <p:cBhvr>
                                        <p:cTn id="26"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3" name="clock-ticking-3.wav"/>
                                        </p:tgtEl>
                                      </p:cMediaNode>
                                    </p:audio>
                                  </p:subTnLst>
                                </p:cTn>
                              </p:par>
                            </p:childTnLst>
                          </p:cTn>
                        </p:par>
                        <p:par>
                          <p:cTn id="27" fill="hold">
                            <p:stCondLst>
                              <p:cond delay="59000"/>
                            </p:stCondLst>
                            <p:childTnLst>
                              <p:par>
                                <p:cTn id="28" presetID="21" presetClass="exit" presetSubtype="1" fill="hold" grpId="0" nodeType="afterEffect">
                                  <p:stCondLst>
                                    <p:cond delay="0"/>
                                  </p:stCondLst>
                                  <p:childTnLst>
                                    <p:animEffect transition="out" filter="wheel(1)">
                                      <p:cBhvr>
                                        <p:cTn id="29" dur="59000"/>
                                        <p:tgtEl>
                                          <p:spTgt spid="20"/>
                                        </p:tgtEl>
                                      </p:cBhvr>
                                    </p:animEffect>
                                    <p:set>
                                      <p:cBhvr>
                                        <p:cTn id="30"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4"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2" name="مستطيل: زوايا قطرية مقصوصة 1">
            <a:extLst>
              <a:ext uri="{FF2B5EF4-FFF2-40B4-BE49-F238E27FC236}">
                <a16:creationId xmlns:a16="http://schemas.microsoft.com/office/drawing/2014/main" id="{F60FA029-3597-E23D-BCEE-FA24C0E56504}"/>
              </a:ext>
            </a:extLst>
          </p:cNvPr>
          <p:cNvSpPr/>
          <p:nvPr/>
        </p:nvSpPr>
        <p:spPr>
          <a:xfrm>
            <a:off x="10046601" y="765740"/>
            <a:ext cx="2121803" cy="600250"/>
          </a:xfrm>
          <a:prstGeom prst="snip2DiagRect">
            <a:avLst>
              <a:gd name="adj1" fmla="val 0"/>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chemeClr val="bg2">
                    <a:lumMod val="25000"/>
                  </a:schemeClr>
                </a:solidFill>
              </a:rPr>
              <a:t>النشاطات التمهيدية</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grpSp>
        <p:nvGrpSpPr>
          <p:cNvPr id="3" name="مجموعة 2">
            <a:extLst>
              <a:ext uri="{FF2B5EF4-FFF2-40B4-BE49-F238E27FC236}">
                <a16:creationId xmlns:a16="http://schemas.microsoft.com/office/drawing/2014/main" id="{06119B7F-95A0-9011-3A1F-68860C57BEC0}"/>
              </a:ext>
            </a:extLst>
          </p:cNvPr>
          <p:cNvGrpSpPr/>
          <p:nvPr/>
        </p:nvGrpSpPr>
        <p:grpSpPr>
          <a:xfrm>
            <a:off x="310490" y="3851811"/>
            <a:ext cx="1086038" cy="786757"/>
            <a:chOff x="310490" y="3851811"/>
            <a:chExt cx="1086038" cy="786757"/>
          </a:xfrm>
        </p:grpSpPr>
        <p:sp>
          <p:nvSpPr>
            <p:cNvPr id="10" name="مربع نص 9">
              <a:extLst>
                <a:ext uri="{FF2B5EF4-FFF2-40B4-BE49-F238E27FC236}">
                  <a16:creationId xmlns:a16="http://schemas.microsoft.com/office/drawing/2014/main" id="{62D15B75-2023-EAC1-BF7C-E630A8825AC2}"/>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11" name="مربع نص 10">
              <a:extLst>
                <a:ext uri="{FF2B5EF4-FFF2-40B4-BE49-F238E27FC236}">
                  <a16:creationId xmlns:a16="http://schemas.microsoft.com/office/drawing/2014/main" id="{71EF0EC4-A60F-13EF-0403-2B5A1DD1BB55}"/>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142</a:t>
              </a:r>
            </a:p>
          </p:txBody>
        </p:sp>
      </p:grpSp>
      <p:pic>
        <p:nvPicPr>
          <p:cNvPr id="12" name="صورة 11">
            <a:extLst>
              <a:ext uri="{FF2B5EF4-FFF2-40B4-BE49-F238E27FC236}">
                <a16:creationId xmlns:a16="http://schemas.microsoft.com/office/drawing/2014/main" id="{549F3F69-703F-FE9D-A484-ED8FAF20E69D}"/>
              </a:ext>
            </a:extLst>
          </p:cNvPr>
          <p:cNvPicPr>
            <a:picLocks noChangeAspect="1"/>
          </p:cNvPicPr>
          <p:nvPr/>
        </p:nvPicPr>
        <p:blipFill rotWithShape="1">
          <a:blip r:embed="rId5">
            <a:extLst>
              <a:ext uri="{28A0092B-C50C-407E-A947-70E740481C1C}">
                <a14:useLocalDpi xmlns:a14="http://schemas.microsoft.com/office/drawing/2010/main" val="0"/>
              </a:ext>
            </a:extLst>
          </a:blip>
          <a:srcRect b="68610"/>
          <a:stretch/>
        </p:blipFill>
        <p:spPr>
          <a:xfrm>
            <a:off x="2029866" y="2064005"/>
            <a:ext cx="7811121" cy="2494539"/>
          </a:xfrm>
          <a:prstGeom prst="rect">
            <a:avLst/>
          </a:prstGeom>
        </p:spPr>
      </p:pic>
      <p:sp>
        <p:nvSpPr>
          <p:cNvPr id="4" name="مربع نص 24">
            <a:extLst>
              <a:ext uri="{FF2B5EF4-FFF2-40B4-BE49-F238E27FC236}">
                <a16:creationId xmlns:a16="http://schemas.microsoft.com/office/drawing/2014/main" id="{99EC8D94-668C-BE68-0771-FEDA61DBF747}"/>
              </a:ext>
            </a:extLst>
          </p:cNvPr>
          <p:cNvSpPr txBox="1">
            <a:spLocks noChangeArrowheads="1"/>
          </p:cNvSpPr>
          <p:nvPr/>
        </p:nvSpPr>
        <p:spPr bwMode="auto">
          <a:xfrm>
            <a:off x="4913353" y="3136935"/>
            <a:ext cx="20249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2000" b="1" dirty="0">
                <a:solidFill>
                  <a:srgbClr val="FF0000"/>
                </a:solidFill>
                <a:latin typeface="Traditional Arabic" panose="02020603050405020304" pitchFamily="18" charset="-78"/>
                <a:cs typeface="Traditional Arabic" panose="02020603050405020304" pitchFamily="18" charset="-78"/>
              </a:rPr>
              <a:t>يعدو الماء مسرعاً</a:t>
            </a:r>
          </a:p>
        </p:txBody>
      </p:sp>
      <p:sp>
        <p:nvSpPr>
          <p:cNvPr id="13" name="مربع نص 24">
            <a:extLst>
              <a:ext uri="{FF2B5EF4-FFF2-40B4-BE49-F238E27FC236}">
                <a16:creationId xmlns:a16="http://schemas.microsoft.com/office/drawing/2014/main" id="{3B6AED9A-4F0F-2E9F-A000-CF1FAA377C31}"/>
              </a:ext>
            </a:extLst>
          </p:cNvPr>
          <p:cNvSpPr txBox="1">
            <a:spLocks noChangeArrowheads="1"/>
          </p:cNvSpPr>
          <p:nvPr/>
        </p:nvSpPr>
        <p:spPr bwMode="auto">
          <a:xfrm>
            <a:off x="4913352" y="3551140"/>
            <a:ext cx="20249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2000" b="1" dirty="0">
                <a:solidFill>
                  <a:srgbClr val="FF0000"/>
                </a:solidFill>
                <a:latin typeface="Traditional Arabic" panose="02020603050405020304" pitchFamily="18" charset="-78"/>
                <a:cs typeface="Traditional Arabic" panose="02020603050405020304" pitchFamily="18" charset="-78"/>
              </a:rPr>
              <a:t>طعم العنب كالعسل</a:t>
            </a:r>
          </a:p>
        </p:txBody>
      </p:sp>
      <p:sp>
        <p:nvSpPr>
          <p:cNvPr id="14" name="مربع نص 24">
            <a:extLst>
              <a:ext uri="{FF2B5EF4-FFF2-40B4-BE49-F238E27FC236}">
                <a16:creationId xmlns:a16="http://schemas.microsoft.com/office/drawing/2014/main" id="{8ABEEA43-7065-CD05-7D56-1396CB1DA75F}"/>
              </a:ext>
            </a:extLst>
          </p:cNvPr>
          <p:cNvSpPr txBox="1">
            <a:spLocks noChangeArrowheads="1"/>
          </p:cNvSpPr>
          <p:nvPr/>
        </p:nvSpPr>
        <p:spPr bwMode="auto">
          <a:xfrm>
            <a:off x="3431177" y="3965345"/>
            <a:ext cx="35071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2000" b="1" dirty="0">
                <a:solidFill>
                  <a:srgbClr val="FF0000"/>
                </a:solidFill>
                <a:latin typeface="Traditional Arabic" panose="02020603050405020304" pitchFamily="18" charset="-78"/>
                <a:cs typeface="Traditional Arabic" panose="02020603050405020304" pitchFamily="18" charset="-78"/>
              </a:rPr>
              <a:t>صديقي طويل الذراع ( كناية عن الكرم )</a:t>
            </a:r>
          </a:p>
        </p:txBody>
      </p:sp>
    </p:spTree>
    <p:extLst>
      <p:ext uri="{BB962C8B-B14F-4D97-AF65-F5344CB8AC3E}">
        <p14:creationId xmlns:p14="http://schemas.microsoft.com/office/powerpoint/2010/main" val="3393514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1" presetClass="exit" presetSubtype="1" fill="hold" grpId="0" nodeType="clickEffect">
                                  <p:stCondLst>
                                    <p:cond delay="0"/>
                                  </p:stCondLst>
                                  <p:childTnLst>
                                    <p:animEffect transition="out" filter="wheel(1)">
                                      <p:cBhvr>
                                        <p:cTn id="19" dur="59000"/>
                                        <p:tgtEl>
                                          <p:spTgt spid="19"/>
                                        </p:tgtEl>
                                      </p:cBhvr>
                                    </p:animEffect>
                                    <p:set>
                                      <p:cBhvr>
                                        <p:cTn id="20"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2" name="clock-ticking-3.wav"/>
                                        </p:tgtEl>
                                      </p:cMediaNode>
                                    </p:audio>
                                  </p:subTnLst>
                                </p:cTn>
                              </p:par>
                            </p:childTnLst>
                          </p:cTn>
                        </p:par>
                        <p:par>
                          <p:cTn id="21" fill="hold">
                            <p:stCondLst>
                              <p:cond delay="59000"/>
                            </p:stCondLst>
                            <p:childTnLst>
                              <p:par>
                                <p:cTn id="22" presetID="21" presetClass="exit" presetSubtype="1" fill="hold" grpId="0" nodeType="afterEffect">
                                  <p:stCondLst>
                                    <p:cond delay="0"/>
                                  </p:stCondLst>
                                  <p:childTnLst>
                                    <p:animEffect transition="out" filter="wheel(1)">
                                      <p:cBhvr>
                                        <p:cTn id="23" dur="59000"/>
                                        <p:tgtEl>
                                          <p:spTgt spid="20"/>
                                        </p:tgtEl>
                                      </p:cBhvr>
                                    </p:animEffect>
                                    <p:set>
                                      <p:cBhvr>
                                        <p:cTn id="24"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4"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2" name="مستطيل: زوايا قطرية مقصوصة 1">
            <a:extLst>
              <a:ext uri="{FF2B5EF4-FFF2-40B4-BE49-F238E27FC236}">
                <a16:creationId xmlns:a16="http://schemas.microsoft.com/office/drawing/2014/main" id="{F60FA029-3597-E23D-BCEE-FA24C0E56504}"/>
              </a:ext>
            </a:extLst>
          </p:cNvPr>
          <p:cNvSpPr/>
          <p:nvPr/>
        </p:nvSpPr>
        <p:spPr>
          <a:xfrm>
            <a:off x="10046601" y="765740"/>
            <a:ext cx="2121803" cy="600250"/>
          </a:xfrm>
          <a:prstGeom prst="snip2DiagRect">
            <a:avLst>
              <a:gd name="adj1" fmla="val 0"/>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chemeClr val="bg2">
                    <a:lumMod val="25000"/>
                  </a:schemeClr>
                </a:solidFill>
              </a:rPr>
              <a:t>النشاطات التمهيدية</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grpSp>
        <p:nvGrpSpPr>
          <p:cNvPr id="3" name="مجموعة 2">
            <a:extLst>
              <a:ext uri="{FF2B5EF4-FFF2-40B4-BE49-F238E27FC236}">
                <a16:creationId xmlns:a16="http://schemas.microsoft.com/office/drawing/2014/main" id="{06119B7F-95A0-9011-3A1F-68860C57BEC0}"/>
              </a:ext>
            </a:extLst>
          </p:cNvPr>
          <p:cNvGrpSpPr/>
          <p:nvPr/>
        </p:nvGrpSpPr>
        <p:grpSpPr>
          <a:xfrm>
            <a:off x="310490" y="3851811"/>
            <a:ext cx="1086038" cy="786757"/>
            <a:chOff x="310490" y="3851811"/>
            <a:chExt cx="1086038" cy="786757"/>
          </a:xfrm>
        </p:grpSpPr>
        <p:sp>
          <p:nvSpPr>
            <p:cNvPr id="10" name="مربع نص 9">
              <a:extLst>
                <a:ext uri="{FF2B5EF4-FFF2-40B4-BE49-F238E27FC236}">
                  <a16:creationId xmlns:a16="http://schemas.microsoft.com/office/drawing/2014/main" id="{62D15B75-2023-EAC1-BF7C-E630A8825AC2}"/>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11" name="مربع نص 10">
              <a:extLst>
                <a:ext uri="{FF2B5EF4-FFF2-40B4-BE49-F238E27FC236}">
                  <a16:creationId xmlns:a16="http://schemas.microsoft.com/office/drawing/2014/main" id="{71EF0EC4-A60F-13EF-0403-2B5A1DD1BB55}"/>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142</a:t>
              </a:r>
            </a:p>
          </p:txBody>
        </p:sp>
      </p:grpSp>
      <p:pic>
        <p:nvPicPr>
          <p:cNvPr id="12" name="صورة 11">
            <a:extLst>
              <a:ext uri="{FF2B5EF4-FFF2-40B4-BE49-F238E27FC236}">
                <a16:creationId xmlns:a16="http://schemas.microsoft.com/office/drawing/2014/main" id="{549F3F69-703F-FE9D-A484-ED8FAF20E69D}"/>
              </a:ext>
            </a:extLst>
          </p:cNvPr>
          <p:cNvPicPr>
            <a:picLocks noChangeAspect="1"/>
          </p:cNvPicPr>
          <p:nvPr/>
        </p:nvPicPr>
        <p:blipFill rotWithShape="1">
          <a:blip r:embed="rId5">
            <a:extLst>
              <a:ext uri="{28A0092B-C50C-407E-A947-70E740481C1C}">
                <a14:useLocalDpi xmlns:a14="http://schemas.microsoft.com/office/drawing/2010/main" val="0"/>
              </a:ext>
            </a:extLst>
          </a:blip>
          <a:srcRect t="31389"/>
          <a:stretch/>
        </p:blipFill>
        <p:spPr>
          <a:xfrm>
            <a:off x="2029866" y="1059971"/>
            <a:ext cx="7811121" cy="5452428"/>
          </a:xfrm>
          <a:prstGeom prst="rect">
            <a:avLst/>
          </a:prstGeom>
        </p:spPr>
      </p:pic>
      <p:sp>
        <p:nvSpPr>
          <p:cNvPr id="4" name="مربع نص 24">
            <a:extLst>
              <a:ext uri="{FF2B5EF4-FFF2-40B4-BE49-F238E27FC236}">
                <a16:creationId xmlns:a16="http://schemas.microsoft.com/office/drawing/2014/main" id="{CCAAD0CE-3763-BC67-0F6F-351E4FC52541}"/>
              </a:ext>
            </a:extLst>
          </p:cNvPr>
          <p:cNvSpPr txBox="1">
            <a:spLocks noChangeArrowheads="1"/>
          </p:cNvSpPr>
          <p:nvPr/>
        </p:nvSpPr>
        <p:spPr bwMode="auto">
          <a:xfrm>
            <a:off x="2207939" y="2875739"/>
            <a:ext cx="754581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justLow">
              <a:lnSpc>
                <a:spcPct val="100000"/>
              </a:lnSpc>
              <a:spcBef>
                <a:spcPct val="0"/>
              </a:spcBef>
              <a:buFontTx/>
              <a:buNone/>
            </a:pPr>
            <a:r>
              <a:rPr lang="ar-SA" altLang="ar-SA" sz="2000" b="1" dirty="0">
                <a:solidFill>
                  <a:srgbClr val="FF0000"/>
                </a:solidFill>
                <a:latin typeface="Traditional Arabic" panose="02020603050405020304" pitchFamily="18" charset="-78"/>
                <a:cs typeface="+mn-cs"/>
              </a:rPr>
              <a:t>        في قريتي حيث النفوس الصافية والأجواء العليلة، تطلع الشمس بنورها الهادئ وبدفء حنانها وأشعتها الذهبية وكأنها قرص من ذهب لامع، فيبدأ خروج الناس إلى حقولهم ومراعيهم، يتبادلون التحايا، وتفيض المشاعر، وتبتهج النفوس بالأجواء العاطرة ونسائم الصباح الضحوك المشرق بالمحبة والعمل والأمل.</a:t>
            </a:r>
          </a:p>
          <a:p>
            <a:pPr algn="justLow">
              <a:lnSpc>
                <a:spcPct val="100000"/>
              </a:lnSpc>
              <a:spcBef>
                <a:spcPct val="0"/>
              </a:spcBef>
              <a:buFontTx/>
              <a:buNone/>
            </a:pPr>
            <a:r>
              <a:rPr lang="ar-SA" altLang="ar-SA" sz="2000" b="1" dirty="0">
                <a:solidFill>
                  <a:srgbClr val="FF0000"/>
                </a:solidFill>
                <a:latin typeface="Traditional Arabic" panose="02020603050405020304" pitchFamily="18" charset="-78"/>
                <a:cs typeface="+mn-cs"/>
              </a:rPr>
              <a:t>     يا له من منظر يبهج النفس ويسر الخاطر، مع تباشير الصباح، حيث يصافح النسيم القرية الحالمة.</a:t>
            </a:r>
          </a:p>
        </p:txBody>
      </p:sp>
    </p:spTree>
    <p:extLst>
      <p:ext uri="{BB962C8B-B14F-4D97-AF65-F5344CB8AC3E}">
        <p14:creationId xmlns:p14="http://schemas.microsoft.com/office/powerpoint/2010/main" val="1878702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21" presetClass="exit" presetSubtype="1" fill="hold" grpId="0" nodeType="clickEffect">
                                  <p:stCondLst>
                                    <p:cond delay="0"/>
                                  </p:stCondLst>
                                  <p:childTnLst>
                                    <p:animEffect transition="out" filter="wheel(1)">
                                      <p:cBhvr>
                                        <p:cTn id="11" dur="59000"/>
                                        <p:tgtEl>
                                          <p:spTgt spid="19"/>
                                        </p:tgtEl>
                                      </p:cBhvr>
                                    </p:animEffect>
                                    <p:set>
                                      <p:cBhvr>
                                        <p:cTn id="12"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clock-ticking-3.wav"/>
                                        </p:tgtEl>
                                      </p:cMediaNode>
                                    </p:audio>
                                  </p:subTnLst>
                                </p:cTn>
                              </p:par>
                            </p:childTnLst>
                          </p:cTn>
                        </p:par>
                        <p:par>
                          <p:cTn id="13" fill="hold">
                            <p:stCondLst>
                              <p:cond delay="59000"/>
                            </p:stCondLst>
                            <p:childTnLst>
                              <p:par>
                                <p:cTn id="14" presetID="21" presetClass="exit" presetSubtype="1" fill="hold" grpId="0" nodeType="afterEffect">
                                  <p:stCondLst>
                                    <p:cond delay="0"/>
                                  </p:stCondLst>
                                  <p:childTnLst>
                                    <p:animEffect transition="out" filter="wheel(1)">
                                      <p:cBhvr>
                                        <p:cTn id="15" dur="59000"/>
                                        <p:tgtEl>
                                          <p:spTgt spid="20"/>
                                        </p:tgtEl>
                                      </p:cBhvr>
                                    </p:animEffect>
                                    <p:set>
                                      <p:cBhvr>
                                        <p:cTn id="16"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2" name="مستطيل: زوايا قطرية مقصوصة 1">
            <a:extLst>
              <a:ext uri="{FF2B5EF4-FFF2-40B4-BE49-F238E27FC236}">
                <a16:creationId xmlns:a16="http://schemas.microsoft.com/office/drawing/2014/main" id="{F60FA029-3597-E23D-BCEE-FA24C0E56504}"/>
              </a:ext>
            </a:extLst>
          </p:cNvPr>
          <p:cNvSpPr/>
          <p:nvPr/>
        </p:nvSpPr>
        <p:spPr>
          <a:xfrm>
            <a:off x="10046601" y="765740"/>
            <a:ext cx="2121803" cy="600250"/>
          </a:xfrm>
          <a:prstGeom prst="snip2DiagRect">
            <a:avLst>
              <a:gd name="adj1" fmla="val 0"/>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chemeClr val="bg2">
                    <a:lumMod val="25000"/>
                  </a:schemeClr>
                </a:solidFill>
              </a:rPr>
              <a:t>النشاطات التمهيدية</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grpSp>
        <p:nvGrpSpPr>
          <p:cNvPr id="3" name="مجموعة 2">
            <a:extLst>
              <a:ext uri="{FF2B5EF4-FFF2-40B4-BE49-F238E27FC236}">
                <a16:creationId xmlns:a16="http://schemas.microsoft.com/office/drawing/2014/main" id="{06119B7F-95A0-9011-3A1F-68860C57BEC0}"/>
              </a:ext>
            </a:extLst>
          </p:cNvPr>
          <p:cNvGrpSpPr/>
          <p:nvPr/>
        </p:nvGrpSpPr>
        <p:grpSpPr>
          <a:xfrm>
            <a:off x="310490" y="3851811"/>
            <a:ext cx="1086038" cy="786757"/>
            <a:chOff x="310490" y="3851811"/>
            <a:chExt cx="1086038" cy="786757"/>
          </a:xfrm>
        </p:grpSpPr>
        <p:sp>
          <p:nvSpPr>
            <p:cNvPr id="10" name="مربع نص 9">
              <a:extLst>
                <a:ext uri="{FF2B5EF4-FFF2-40B4-BE49-F238E27FC236}">
                  <a16:creationId xmlns:a16="http://schemas.microsoft.com/office/drawing/2014/main" id="{62D15B75-2023-EAC1-BF7C-E630A8825AC2}"/>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11" name="مربع نص 10">
              <a:extLst>
                <a:ext uri="{FF2B5EF4-FFF2-40B4-BE49-F238E27FC236}">
                  <a16:creationId xmlns:a16="http://schemas.microsoft.com/office/drawing/2014/main" id="{71EF0EC4-A60F-13EF-0403-2B5A1DD1BB55}"/>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143</a:t>
              </a:r>
            </a:p>
          </p:txBody>
        </p:sp>
      </p:grpSp>
      <p:pic>
        <p:nvPicPr>
          <p:cNvPr id="12" name="صورة 11">
            <a:extLst>
              <a:ext uri="{FF2B5EF4-FFF2-40B4-BE49-F238E27FC236}">
                <a16:creationId xmlns:a16="http://schemas.microsoft.com/office/drawing/2014/main" id="{39EF0CB1-79EF-3E82-2CC4-A8A19671C4EF}"/>
              </a:ext>
            </a:extLst>
          </p:cNvPr>
          <p:cNvPicPr>
            <a:picLocks noChangeAspect="1"/>
          </p:cNvPicPr>
          <p:nvPr/>
        </p:nvPicPr>
        <p:blipFill rotWithShape="1">
          <a:blip r:embed="rId5">
            <a:extLst>
              <a:ext uri="{28A0092B-C50C-407E-A947-70E740481C1C}">
                <a14:useLocalDpi xmlns:a14="http://schemas.microsoft.com/office/drawing/2010/main" val="0"/>
              </a:ext>
            </a:extLst>
          </a:blip>
          <a:srcRect b="55097"/>
          <a:stretch/>
        </p:blipFill>
        <p:spPr>
          <a:xfrm>
            <a:off x="2143143" y="1736013"/>
            <a:ext cx="7730885" cy="3531727"/>
          </a:xfrm>
          <a:prstGeom prst="rect">
            <a:avLst/>
          </a:prstGeom>
        </p:spPr>
      </p:pic>
      <p:sp>
        <p:nvSpPr>
          <p:cNvPr id="4" name="مربع نص 24">
            <a:extLst>
              <a:ext uri="{FF2B5EF4-FFF2-40B4-BE49-F238E27FC236}">
                <a16:creationId xmlns:a16="http://schemas.microsoft.com/office/drawing/2014/main" id="{5B7E5D23-4F18-9E65-E4A7-2D3F769F9821}"/>
              </a:ext>
            </a:extLst>
          </p:cNvPr>
          <p:cNvSpPr txBox="1">
            <a:spLocks noChangeArrowheads="1"/>
          </p:cNvSpPr>
          <p:nvPr/>
        </p:nvSpPr>
        <p:spPr bwMode="auto">
          <a:xfrm>
            <a:off x="2244121" y="2962126"/>
            <a:ext cx="21232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800" dirty="0">
                <a:solidFill>
                  <a:srgbClr val="FF0000"/>
                </a:solidFill>
                <a:cs typeface="+mj-cs"/>
              </a:rPr>
              <a:t>ذكريات الطفولة في فصل الشتاء</a:t>
            </a:r>
          </a:p>
        </p:txBody>
      </p:sp>
      <p:sp>
        <p:nvSpPr>
          <p:cNvPr id="13" name="مربع نص 24">
            <a:extLst>
              <a:ext uri="{FF2B5EF4-FFF2-40B4-BE49-F238E27FC236}">
                <a16:creationId xmlns:a16="http://schemas.microsoft.com/office/drawing/2014/main" id="{EF66D6B2-BFE0-3767-7198-4CF25EB2E28C}"/>
              </a:ext>
            </a:extLst>
          </p:cNvPr>
          <p:cNvSpPr txBox="1">
            <a:spLocks noChangeArrowheads="1"/>
          </p:cNvSpPr>
          <p:nvPr/>
        </p:nvSpPr>
        <p:spPr bwMode="auto">
          <a:xfrm>
            <a:off x="2143143" y="3931974"/>
            <a:ext cx="212322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400" dirty="0">
                <a:solidFill>
                  <a:srgbClr val="FF0000"/>
                </a:solidFill>
                <a:cs typeface="+mj-cs"/>
              </a:rPr>
              <a:t>طريقة الجلوس والتفافهم حول موقد النار، والشعور بالسعادة ووصف الانتماء رغم ضيق الحال</a:t>
            </a:r>
          </a:p>
        </p:txBody>
      </p:sp>
      <p:sp>
        <p:nvSpPr>
          <p:cNvPr id="14" name="مربع نص 24">
            <a:extLst>
              <a:ext uri="{FF2B5EF4-FFF2-40B4-BE49-F238E27FC236}">
                <a16:creationId xmlns:a16="http://schemas.microsoft.com/office/drawing/2014/main" id="{E3258288-4099-13F3-783B-920326FE3A81}"/>
              </a:ext>
            </a:extLst>
          </p:cNvPr>
          <p:cNvSpPr txBox="1">
            <a:spLocks noChangeArrowheads="1"/>
          </p:cNvSpPr>
          <p:nvPr/>
        </p:nvSpPr>
        <p:spPr bwMode="auto">
          <a:xfrm>
            <a:off x="2226703" y="4708419"/>
            <a:ext cx="2087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100" dirty="0">
                <a:solidFill>
                  <a:srgbClr val="FF0000"/>
                </a:solidFill>
                <a:cs typeface="+mj-cs"/>
              </a:rPr>
              <a:t>                               </a:t>
            </a:r>
            <a:r>
              <a:rPr lang="ar-SA" altLang="ar-SA" sz="1200" dirty="0">
                <a:solidFill>
                  <a:srgbClr val="FF0000"/>
                </a:solidFill>
                <a:cs typeface="+mj-cs"/>
              </a:rPr>
              <a:t>حب الكاتب لعائلته واعتزازه بطفولته وحبه للشتاء</a:t>
            </a:r>
          </a:p>
        </p:txBody>
      </p:sp>
    </p:spTree>
    <p:extLst>
      <p:ext uri="{BB962C8B-B14F-4D97-AF65-F5344CB8AC3E}">
        <p14:creationId xmlns:p14="http://schemas.microsoft.com/office/powerpoint/2010/main" val="2714751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1" presetClass="exit" presetSubtype="1" fill="hold" grpId="0" nodeType="clickEffect">
                                  <p:stCondLst>
                                    <p:cond delay="0"/>
                                  </p:stCondLst>
                                  <p:childTnLst>
                                    <p:animEffect transition="out" filter="wheel(1)">
                                      <p:cBhvr>
                                        <p:cTn id="19" dur="59000"/>
                                        <p:tgtEl>
                                          <p:spTgt spid="19"/>
                                        </p:tgtEl>
                                      </p:cBhvr>
                                    </p:animEffect>
                                    <p:set>
                                      <p:cBhvr>
                                        <p:cTn id="20"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2" name="clock-ticking-3.wav"/>
                                        </p:tgtEl>
                                      </p:cMediaNode>
                                    </p:audio>
                                  </p:subTnLst>
                                </p:cTn>
                              </p:par>
                            </p:childTnLst>
                          </p:cTn>
                        </p:par>
                        <p:par>
                          <p:cTn id="21" fill="hold">
                            <p:stCondLst>
                              <p:cond delay="59000"/>
                            </p:stCondLst>
                            <p:childTnLst>
                              <p:par>
                                <p:cTn id="22" presetID="21" presetClass="exit" presetSubtype="1" fill="hold" grpId="0" nodeType="afterEffect">
                                  <p:stCondLst>
                                    <p:cond delay="0"/>
                                  </p:stCondLst>
                                  <p:childTnLst>
                                    <p:animEffect transition="out" filter="wheel(1)">
                                      <p:cBhvr>
                                        <p:cTn id="23" dur="59000"/>
                                        <p:tgtEl>
                                          <p:spTgt spid="20"/>
                                        </p:tgtEl>
                                      </p:cBhvr>
                                    </p:animEffect>
                                    <p:set>
                                      <p:cBhvr>
                                        <p:cTn id="24"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4"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dirty="0"/>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2" name="مستطيل: زوايا قطرية مقصوصة 1">
            <a:extLst>
              <a:ext uri="{FF2B5EF4-FFF2-40B4-BE49-F238E27FC236}">
                <a16:creationId xmlns:a16="http://schemas.microsoft.com/office/drawing/2014/main" id="{F60FA029-3597-E23D-BCEE-FA24C0E56504}"/>
              </a:ext>
            </a:extLst>
          </p:cNvPr>
          <p:cNvSpPr/>
          <p:nvPr/>
        </p:nvSpPr>
        <p:spPr>
          <a:xfrm>
            <a:off x="10046601" y="765740"/>
            <a:ext cx="2121803" cy="600250"/>
          </a:xfrm>
          <a:prstGeom prst="snip2DiagRect">
            <a:avLst>
              <a:gd name="adj1" fmla="val 0"/>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chemeClr val="bg2">
                    <a:lumMod val="25000"/>
                  </a:schemeClr>
                </a:solidFill>
              </a:rPr>
              <a:t>النشاطات التمهيدية</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grpSp>
        <p:nvGrpSpPr>
          <p:cNvPr id="3" name="مجموعة 2">
            <a:extLst>
              <a:ext uri="{FF2B5EF4-FFF2-40B4-BE49-F238E27FC236}">
                <a16:creationId xmlns:a16="http://schemas.microsoft.com/office/drawing/2014/main" id="{06119B7F-95A0-9011-3A1F-68860C57BEC0}"/>
              </a:ext>
            </a:extLst>
          </p:cNvPr>
          <p:cNvGrpSpPr/>
          <p:nvPr/>
        </p:nvGrpSpPr>
        <p:grpSpPr>
          <a:xfrm>
            <a:off x="310490" y="3851811"/>
            <a:ext cx="1086038" cy="786757"/>
            <a:chOff x="310490" y="3851811"/>
            <a:chExt cx="1086038" cy="786757"/>
          </a:xfrm>
        </p:grpSpPr>
        <p:sp>
          <p:nvSpPr>
            <p:cNvPr id="10" name="مربع نص 9">
              <a:extLst>
                <a:ext uri="{FF2B5EF4-FFF2-40B4-BE49-F238E27FC236}">
                  <a16:creationId xmlns:a16="http://schemas.microsoft.com/office/drawing/2014/main" id="{62D15B75-2023-EAC1-BF7C-E630A8825AC2}"/>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11" name="مربع نص 10">
              <a:extLst>
                <a:ext uri="{FF2B5EF4-FFF2-40B4-BE49-F238E27FC236}">
                  <a16:creationId xmlns:a16="http://schemas.microsoft.com/office/drawing/2014/main" id="{71EF0EC4-A60F-13EF-0403-2B5A1DD1BB55}"/>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143</a:t>
              </a:r>
            </a:p>
          </p:txBody>
        </p:sp>
      </p:grpSp>
      <p:pic>
        <p:nvPicPr>
          <p:cNvPr id="12" name="صورة 11">
            <a:extLst>
              <a:ext uri="{FF2B5EF4-FFF2-40B4-BE49-F238E27FC236}">
                <a16:creationId xmlns:a16="http://schemas.microsoft.com/office/drawing/2014/main" id="{39EF0CB1-79EF-3E82-2CC4-A8A19671C4EF}"/>
              </a:ext>
            </a:extLst>
          </p:cNvPr>
          <p:cNvPicPr>
            <a:picLocks noChangeAspect="1"/>
          </p:cNvPicPr>
          <p:nvPr/>
        </p:nvPicPr>
        <p:blipFill rotWithShape="1">
          <a:blip r:embed="rId5">
            <a:extLst>
              <a:ext uri="{28A0092B-C50C-407E-A947-70E740481C1C}">
                <a14:useLocalDpi xmlns:a14="http://schemas.microsoft.com/office/drawing/2010/main" val="0"/>
              </a:ext>
            </a:extLst>
          </a:blip>
          <a:srcRect t="45030"/>
          <a:stretch/>
        </p:blipFill>
        <p:spPr>
          <a:xfrm>
            <a:off x="2143143" y="1381544"/>
            <a:ext cx="7730885" cy="4323522"/>
          </a:xfrm>
          <a:prstGeom prst="rect">
            <a:avLst/>
          </a:prstGeom>
        </p:spPr>
      </p:pic>
      <p:sp>
        <p:nvSpPr>
          <p:cNvPr id="4" name="مربع نص 24">
            <a:extLst>
              <a:ext uri="{FF2B5EF4-FFF2-40B4-BE49-F238E27FC236}">
                <a16:creationId xmlns:a16="http://schemas.microsoft.com/office/drawing/2014/main" id="{AA4F0E13-D87A-18BD-1540-48F659972BAD}"/>
              </a:ext>
            </a:extLst>
          </p:cNvPr>
          <p:cNvSpPr txBox="1">
            <a:spLocks noChangeArrowheads="1"/>
          </p:cNvSpPr>
          <p:nvPr/>
        </p:nvSpPr>
        <p:spPr bwMode="auto">
          <a:xfrm>
            <a:off x="2143144" y="2880734"/>
            <a:ext cx="7757418"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justLow">
              <a:lnSpc>
                <a:spcPct val="100000"/>
              </a:lnSpc>
              <a:spcBef>
                <a:spcPct val="0"/>
              </a:spcBef>
              <a:buFontTx/>
              <a:buNone/>
            </a:pPr>
            <a:r>
              <a:rPr lang="ar-SA" altLang="ar-SA" sz="2200" b="1" dirty="0">
                <a:solidFill>
                  <a:srgbClr val="FF0000"/>
                </a:solidFill>
                <a:cs typeface="+mj-cs"/>
              </a:rPr>
              <a:t>        في رحلة برية ممتعة انتشر أفراد العائلة مبتهجين بين أحضان الطبيعة من زهور وأعشاب وخضرة جميلة، والكل منشغل بما يقع عليه نظره، والضحكات تملأ الأرجاء، فإذا بصرخة صغيرة الأسرة المدللة والتي تحيطها الأسرة الصغير قبل الكبير، والتي تحاول دائما لفت النظر إليها... إذا صرختها غير العادية المنطلقة في ذعر مخيف!  ارتعب الجميع متوجساً ... ماذا حدث؟  في لحظة ذعر خطرت على بال الجميع، كل الأهوال منطلقين نحو الصوت... لنجدها تبكي وتصرخ وتشير في اتجاه شيء أصابها بالرعب، وإذا به حيوان صغير تراه لأول مرة، احتضنتها والدتي وهدأت من روعها وابعدناها من المكان، وأخبرناها بأن ذلك الحيوان أليف لا يؤذي أحداً.</a:t>
            </a:r>
          </a:p>
        </p:txBody>
      </p:sp>
    </p:spTree>
    <p:extLst>
      <p:ext uri="{BB962C8B-B14F-4D97-AF65-F5344CB8AC3E}">
        <p14:creationId xmlns:p14="http://schemas.microsoft.com/office/powerpoint/2010/main" val="1768830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21" presetClass="exit" presetSubtype="1" fill="hold" grpId="0" nodeType="clickEffect">
                                  <p:stCondLst>
                                    <p:cond delay="0"/>
                                  </p:stCondLst>
                                  <p:childTnLst>
                                    <p:animEffect transition="out" filter="wheel(1)">
                                      <p:cBhvr>
                                        <p:cTn id="11" dur="59000"/>
                                        <p:tgtEl>
                                          <p:spTgt spid="19"/>
                                        </p:tgtEl>
                                      </p:cBhvr>
                                    </p:animEffect>
                                    <p:set>
                                      <p:cBhvr>
                                        <p:cTn id="12"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clock-ticking-3.wav"/>
                                        </p:tgtEl>
                                      </p:cMediaNode>
                                    </p:audio>
                                  </p:subTnLst>
                                </p:cTn>
                              </p:par>
                            </p:childTnLst>
                          </p:cTn>
                        </p:par>
                        <p:par>
                          <p:cTn id="13" fill="hold">
                            <p:stCondLst>
                              <p:cond delay="59000"/>
                            </p:stCondLst>
                            <p:childTnLst>
                              <p:par>
                                <p:cTn id="14" presetID="21" presetClass="exit" presetSubtype="1" fill="hold" grpId="0" nodeType="afterEffect">
                                  <p:stCondLst>
                                    <p:cond delay="0"/>
                                  </p:stCondLst>
                                  <p:childTnLst>
                                    <p:animEffect transition="out" filter="wheel(1)">
                                      <p:cBhvr>
                                        <p:cTn id="15" dur="59000"/>
                                        <p:tgtEl>
                                          <p:spTgt spid="20"/>
                                        </p:tgtEl>
                                      </p:cBhvr>
                                    </p:animEffect>
                                    <p:set>
                                      <p:cBhvr>
                                        <p:cTn id="16"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عنصر نائب للتذييل 22">
            <a:extLst>
              <a:ext uri="{FF2B5EF4-FFF2-40B4-BE49-F238E27FC236}">
                <a16:creationId xmlns:a16="http://schemas.microsoft.com/office/drawing/2014/main" id="{E8CB32B7-C10A-27E6-9CE7-5EB23776B937}"/>
              </a:ext>
            </a:extLst>
          </p:cNvPr>
          <p:cNvSpPr>
            <a:spLocks noGrp="1"/>
          </p:cNvSpPr>
          <p:nvPr>
            <p:ph type="ftr" sz="quarter" idx="11"/>
          </p:nvPr>
        </p:nvSpPr>
        <p:spPr/>
        <p:txBody>
          <a:bodyPr/>
          <a:lstStyle/>
          <a:p>
            <a:r>
              <a:rPr lang="ar-SA"/>
              <a:t>إعداد : أ علي الفيفي</a:t>
            </a:r>
          </a:p>
        </p:txBody>
      </p:sp>
      <p:sp>
        <p:nvSpPr>
          <p:cNvPr id="3" name="مستطيل: زوايا قطرية مستديرة 2">
            <a:hlinkClick r:id="rId2" action="ppaction://hlinksldjump"/>
            <a:extLst>
              <a:ext uri="{FF2B5EF4-FFF2-40B4-BE49-F238E27FC236}">
                <a16:creationId xmlns:a16="http://schemas.microsoft.com/office/drawing/2014/main" id="{B15F4D1B-A6E4-544B-9055-1F4194C7D267}"/>
              </a:ext>
            </a:extLst>
          </p:cNvPr>
          <p:cNvSpPr/>
          <p:nvPr/>
        </p:nvSpPr>
        <p:spPr>
          <a:xfrm>
            <a:off x="4285808" y="2819460"/>
            <a:ext cx="3620383" cy="1219080"/>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t>القائمة الرئيسية</a:t>
            </a:r>
          </a:p>
        </p:txBody>
      </p:sp>
      <p:grpSp>
        <p:nvGrpSpPr>
          <p:cNvPr id="2" name="مجموعة 1">
            <a:extLst>
              <a:ext uri="{FF2B5EF4-FFF2-40B4-BE49-F238E27FC236}">
                <a16:creationId xmlns:a16="http://schemas.microsoft.com/office/drawing/2014/main" id="{3E91025E-462A-2C0B-7D96-5BF66D52D075}"/>
              </a:ext>
            </a:extLst>
          </p:cNvPr>
          <p:cNvGrpSpPr/>
          <p:nvPr/>
        </p:nvGrpSpPr>
        <p:grpSpPr>
          <a:xfrm>
            <a:off x="4941865" y="4422979"/>
            <a:ext cx="1965536" cy="750165"/>
            <a:chOff x="242403" y="61568"/>
            <a:chExt cx="1965536" cy="750165"/>
          </a:xfrm>
        </p:grpSpPr>
        <p:sp>
          <p:nvSpPr>
            <p:cNvPr id="4" name="علامة الضرب 3">
              <a:hlinkClick r:id="" action="ppaction://hlinkshowjump?jump=endshow"/>
              <a:extLst>
                <a:ext uri="{FF2B5EF4-FFF2-40B4-BE49-F238E27FC236}">
                  <a16:creationId xmlns:a16="http://schemas.microsoft.com/office/drawing/2014/main" id="{E4231794-261B-0FD8-0211-D54B1C96EDDA}"/>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a:extLst>
                <a:ext uri="{FF2B5EF4-FFF2-40B4-BE49-F238E27FC236}">
                  <a16:creationId xmlns:a16="http://schemas.microsoft.com/office/drawing/2014/main" id="{C433C8DE-2BF0-0CFB-363D-2CEAC8257556}"/>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Tree>
    <p:extLst>
      <p:ext uri="{BB962C8B-B14F-4D97-AF65-F5344CB8AC3E}">
        <p14:creationId xmlns:p14="http://schemas.microsoft.com/office/powerpoint/2010/main" val="32318094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2"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25" name="مستطيل: زوايا قطرية مقصوصة 24">
            <a:extLst>
              <a:ext uri="{FF2B5EF4-FFF2-40B4-BE49-F238E27FC236}">
                <a16:creationId xmlns:a16="http://schemas.microsoft.com/office/drawing/2014/main" id="{F29F51AF-0E4A-A978-4271-7CE1D15F6C56}"/>
              </a:ext>
            </a:extLst>
          </p:cNvPr>
          <p:cNvSpPr/>
          <p:nvPr/>
        </p:nvSpPr>
        <p:spPr>
          <a:xfrm>
            <a:off x="9777908" y="769180"/>
            <a:ext cx="2353688" cy="600250"/>
          </a:xfrm>
          <a:prstGeom prst="snip2DiagRect">
            <a:avLst>
              <a:gd name="adj1" fmla="val 43054"/>
              <a:gd name="adj2" fmla="val 42600"/>
            </a:avLst>
          </a:prstGeom>
          <a:solidFill>
            <a:schemeClr val="accent6">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800" b="1" dirty="0">
                <a:solidFill>
                  <a:schemeClr val="bg2">
                    <a:lumMod val="25000"/>
                  </a:schemeClr>
                </a:solidFill>
              </a:rPr>
              <a:t>الوصف الأدبي</a:t>
            </a:r>
          </a:p>
        </p:txBody>
      </p:sp>
      <p:grpSp>
        <p:nvGrpSpPr>
          <p:cNvPr id="28" name="مجموعة 27">
            <a:extLst>
              <a:ext uri="{FF2B5EF4-FFF2-40B4-BE49-F238E27FC236}">
                <a16:creationId xmlns:a16="http://schemas.microsoft.com/office/drawing/2014/main" id="{EF80E59F-786C-8A63-957A-BADF177BED10}"/>
              </a:ext>
            </a:extLst>
          </p:cNvPr>
          <p:cNvGrpSpPr/>
          <p:nvPr/>
        </p:nvGrpSpPr>
        <p:grpSpPr>
          <a:xfrm>
            <a:off x="310490" y="3851811"/>
            <a:ext cx="1086038" cy="786757"/>
            <a:chOff x="310490" y="3851811"/>
            <a:chExt cx="1086038" cy="786757"/>
          </a:xfrm>
        </p:grpSpPr>
        <p:sp>
          <p:nvSpPr>
            <p:cNvPr id="29" name="مربع نص 28">
              <a:extLst>
                <a:ext uri="{FF2B5EF4-FFF2-40B4-BE49-F238E27FC236}">
                  <a16:creationId xmlns:a16="http://schemas.microsoft.com/office/drawing/2014/main" id="{7A60962B-0897-8890-EE77-48410ED6963A}"/>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30" name="مربع نص 29">
              <a:extLst>
                <a:ext uri="{FF2B5EF4-FFF2-40B4-BE49-F238E27FC236}">
                  <a16:creationId xmlns:a16="http://schemas.microsoft.com/office/drawing/2014/main" id="{056E3F50-95BC-0DF9-CA04-0EB5152A90EA}"/>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144</a:t>
              </a:r>
            </a:p>
          </p:txBody>
        </p:sp>
      </p:grpSp>
      <p:pic>
        <p:nvPicPr>
          <p:cNvPr id="4" name="صورة 3">
            <a:extLst>
              <a:ext uri="{FF2B5EF4-FFF2-40B4-BE49-F238E27FC236}">
                <a16:creationId xmlns:a16="http://schemas.microsoft.com/office/drawing/2014/main" id="{F7250995-3E40-2D9B-BCCF-FC421B7C6862}"/>
              </a:ext>
            </a:extLst>
          </p:cNvPr>
          <p:cNvPicPr>
            <a:picLocks noChangeAspect="1"/>
          </p:cNvPicPr>
          <p:nvPr/>
        </p:nvPicPr>
        <p:blipFill rotWithShape="1">
          <a:blip r:embed="rId3">
            <a:extLst>
              <a:ext uri="{28A0092B-C50C-407E-A947-70E740481C1C}">
                <a14:useLocalDpi xmlns:a14="http://schemas.microsoft.com/office/drawing/2010/main" val="0"/>
              </a:ext>
            </a:extLst>
          </a:blip>
          <a:srcRect b="41733"/>
          <a:stretch/>
        </p:blipFill>
        <p:spPr>
          <a:xfrm>
            <a:off x="2207939" y="1475483"/>
            <a:ext cx="7164202" cy="4895501"/>
          </a:xfrm>
          <a:prstGeom prst="rect">
            <a:avLst/>
          </a:prstGeom>
        </p:spPr>
      </p:pic>
    </p:spTree>
    <p:extLst>
      <p:ext uri="{BB962C8B-B14F-4D97-AF65-F5344CB8AC3E}">
        <p14:creationId xmlns:p14="http://schemas.microsoft.com/office/powerpoint/2010/main" val="33162174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2"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25" name="مستطيل: زوايا قطرية مقصوصة 24">
            <a:extLst>
              <a:ext uri="{FF2B5EF4-FFF2-40B4-BE49-F238E27FC236}">
                <a16:creationId xmlns:a16="http://schemas.microsoft.com/office/drawing/2014/main" id="{F29F51AF-0E4A-A978-4271-7CE1D15F6C56}"/>
              </a:ext>
            </a:extLst>
          </p:cNvPr>
          <p:cNvSpPr/>
          <p:nvPr/>
        </p:nvSpPr>
        <p:spPr>
          <a:xfrm>
            <a:off x="9777908" y="769180"/>
            <a:ext cx="2353688" cy="600250"/>
          </a:xfrm>
          <a:prstGeom prst="snip2DiagRect">
            <a:avLst>
              <a:gd name="adj1" fmla="val 43054"/>
              <a:gd name="adj2" fmla="val 42600"/>
            </a:avLst>
          </a:prstGeom>
          <a:solidFill>
            <a:schemeClr val="accent6">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800" b="1" dirty="0">
                <a:solidFill>
                  <a:schemeClr val="bg2">
                    <a:lumMod val="25000"/>
                  </a:schemeClr>
                </a:solidFill>
              </a:rPr>
              <a:t>الوصف الأدبي</a:t>
            </a:r>
          </a:p>
        </p:txBody>
      </p:sp>
      <p:grpSp>
        <p:nvGrpSpPr>
          <p:cNvPr id="28" name="مجموعة 27">
            <a:extLst>
              <a:ext uri="{FF2B5EF4-FFF2-40B4-BE49-F238E27FC236}">
                <a16:creationId xmlns:a16="http://schemas.microsoft.com/office/drawing/2014/main" id="{EF80E59F-786C-8A63-957A-BADF177BED10}"/>
              </a:ext>
            </a:extLst>
          </p:cNvPr>
          <p:cNvGrpSpPr/>
          <p:nvPr/>
        </p:nvGrpSpPr>
        <p:grpSpPr>
          <a:xfrm>
            <a:off x="310490" y="3851811"/>
            <a:ext cx="1086038" cy="786757"/>
            <a:chOff x="310490" y="3851811"/>
            <a:chExt cx="1086038" cy="786757"/>
          </a:xfrm>
        </p:grpSpPr>
        <p:sp>
          <p:nvSpPr>
            <p:cNvPr id="29" name="مربع نص 28">
              <a:extLst>
                <a:ext uri="{FF2B5EF4-FFF2-40B4-BE49-F238E27FC236}">
                  <a16:creationId xmlns:a16="http://schemas.microsoft.com/office/drawing/2014/main" id="{7A60962B-0897-8890-EE77-48410ED6963A}"/>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30" name="مربع نص 29">
              <a:extLst>
                <a:ext uri="{FF2B5EF4-FFF2-40B4-BE49-F238E27FC236}">
                  <a16:creationId xmlns:a16="http://schemas.microsoft.com/office/drawing/2014/main" id="{056E3F50-95BC-0DF9-CA04-0EB5152A90EA}"/>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144</a:t>
              </a:r>
            </a:p>
          </p:txBody>
        </p:sp>
      </p:grpSp>
      <p:pic>
        <p:nvPicPr>
          <p:cNvPr id="4" name="صورة 3">
            <a:extLst>
              <a:ext uri="{FF2B5EF4-FFF2-40B4-BE49-F238E27FC236}">
                <a16:creationId xmlns:a16="http://schemas.microsoft.com/office/drawing/2014/main" id="{F7250995-3E40-2D9B-BCCF-FC421B7C6862}"/>
              </a:ext>
            </a:extLst>
          </p:cNvPr>
          <p:cNvPicPr>
            <a:picLocks noChangeAspect="1"/>
          </p:cNvPicPr>
          <p:nvPr/>
        </p:nvPicPr>
        <p:blipFill rotWithShape="1">
          <a:blip r:embed="rId3">
            <a:extLst>
              <a:ext uri="{28A0092B-C50C-407E-A947-70E740481C1C}">
                <a14:useLocalDpi xmlns:a14="http://schemas.microsoft.com/office/drawing/2010/main" val="0"/>
              </a:ext>
            </a:extLst>
          </a:blip>
          <a:srcRect t="57912"/>
          <a:stretch/>
        </p:blipFill>
        <p:spPr>
          <a:xfrm>
            <a:off x="2207939" y="1480939"/>
            <a:ext cx="7164202" cy="3536218"/>
          </a:xfrm>
          <a:prstGeom prst="rect">
            <a:avLst/>
          </a:prstGeom>
        </p:spPr>
      </p:pic>
    </p:spTree>
    <p:extLst>
      <p:ext uri="{BB962C8B-B14F-4D97-AF65-F5344CB8AC3E}">
        <p14:creationId xmlns:p14="http://schemas.microsoft.com/office/powerpoint/2010/main" val="10088605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2" name="مستطيل: زوايا قطرية مقصوصة 1">
            <a:extLst>
              <a:ext uri="{FF2B5EF4-FFF2-40B4-BE49-F238E27FC236}">
                <a16:creationId xmlns:a16="http://schemas.microsoft.com/office/drawing/2014/main" id="{34310DE6-33C6-8E25-F17A-9A68523513E0}"/>
              </a:ext>
            </a:extLst>
          </p:cNvPr>
          <p:cNvSpPr/>
          <p:nvPr/>
        </p:nvSpPr>
        <p:spPr>
          <a:xfrm>
            <a:off x="10046601" y="765740"/>
            <a:ext cx="2121803" cy="600250"/>
          </a:xfrm>
          <a:prstGeom prst="snip2DiagRect">
            <a:avLst>
              <a:gd name="adj1" fmla="val 0"/>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chemeClr val="bg2">
                    <a:lumMod val="25000"/>
                  </a:schemeClr>
                </a:solidFill>
              </a:rPr>
              <a:t>النشاطات التمهيدية</a:t>
            </a:r>
          </a:p>
        </p:txBody>
      </p:sp>
      <p:grpSp>
        <p:nvGrpSpPr>
          <p:cNvPr id="12" name="مجموعة 11">
            <a:extLst>
              <a:ext uri="{FF2B5EF4-FFF2-40B4-BE49-F238E27FC236}">
                <a16:creationId xmlns:a16="http://schemas.microsoft.com/office/drawing/2014/main" id="{4A1C4DAF-D8E0-FCBC-8D5A-2A74959AFDDD}"/>
              </a:ext>
            </a:extLst>
          </p:cNvPr>
          <p:cNvGrpSpPr/>
          <p:nvPr/>
        </p:nvGrpSpPr>
        <p:grpSpPr>
          <a:xfrm>
            <a:off x="242403" y="61568"/>
            <a:ext cx="1965536" cy="750165"/>
            <a:chOff x="242403" y="61568"/>
            <a:chExt cx="1965536" cy="750165"/>
          </a:xfrm>
        </p:grpSpPr>
        <p:sp>
          <p:nvSpPr>
            <p:cNvPr id="14" name="علامة الضرب 13">
              <a:hlinkClick r:id="" action="ppaction://hlinkshowjump?jump=endshow"/>
              <a:extLst>
                <a:ext uri="{FF2B5EF4-FFF2-40B4-BE49-F238E27FC236}">
                  <a16:creationId xmlns:a16="http://schemas.microsoft.com/office/drawing/2014/main" id="{7A621414-6DD9-9FC8-41F8-EDB2C7A59058}"/>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ستطيل 14">
              <a:extLst>
                <a:ext uri="{FF2B5EF4-FFF2-40B4-BE49-F238E27FC236}">
                  <a16:creationId xmlns:a16="http://schemas.microsoft.com/office/drawing/2014/main" id="{A9A38500-AED4-6C92-B053-8DDEE59A3EE2}"/>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6" name="مستطيل: زوايا قطرية مستديرة 5">
            <a:extLst>
              <a:ext uri="{FF2B5EF4-FFF2-40B4-BE49-F238E27FC236}">
                <a16:creationId xmlns:a16="http://schemas.microsoft.com/office/drawing/2014/main" id="{291D9735-5A96-4C0F-82F4-11D3219C7A0A}"/>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7" name="مجموعة 6">
            <a:extLst>
              <a:ext uri="{FF2B5EF4-FFF2-40B4-BE49-F238E27FC236}">
                <a16:creationId xmlns:a16="http://schemas.microsoft.com/office/drawing/2014/main" id="{507E95FD-FB1D-207D-69CF-23D204752C8D}"/>
              </a:ext>
            </a:extLst>
          </p:cNvPr>
          <p:cNvGrpSpPr/>
          <p:nvPr/>
        </p:nvGrpSpPr>
        <p:grpSpPr>
          <a:xfrm>
            <a:off x="106515" y="2145218"/>
            <a:ext cx="1493988" cy="1512000"/>
            <a:chOff x="6857532" y="2602954"/>
            <a:chExt cx="1493988" cy="1493988"/>
          </a:xfrm>
        </p:grpSpPr>
        <p:pic>
          <p:nvPicPr>
            <p:cNvPr id="8" name="صورة 7">
              <a:extLst>
                <a:ext uri="{FF2B5EF4-FFF2-40B4-BE49-F238E27FC236}">
                  <a16:creationId xmlns:a16="http://schemas.microsoft.com/office/drawing/2014/main" id="{2142C0CF-451D-ACA3-08B3-52D90F8C90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0" name="مستطيل 9">
              <a:extLst>
                <a:ext uri="{FF2B5EF4-FFF2-40B4-BE49-F238E27FC236}">
                  <a16:creationId xmlns:a16="http://schemas.microsoft.com/office/drawing/2014/main" id="{1AA51EB2-7C24-69A0-7C96-A43B2DD40F37}"/>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1" name="دائرة: مجوفة 10">
            <a:extLst>
              <a:ext uri="{FF2B5EF4-FFF2-40B4-BE49-F238E27FC236}">
                <a16:creationId xmlns:a16="http://schemas.microsoft.com/office/drawing/2014/main" id="{A2CF272F-0079-502A-B6FD-82C17ADCAB0E}"/>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6" name="دائرة: مجوفة 15">
            <a:extLst>
              <a:ext uri="{FF2B5EF4-FFF2-40B4-BE49-F238E27FC236}">
                <a16:creationId xmlns:a16="http://schemas.microsoft.com/office/drawing/2014/main" id="{B958A359-29B0-1BEF-580C-FEB5A8F408B0}"/>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4" name="مجموعة 3">
            <a:extLst>
              <a:ext uri="{FF2B5EF4-FFF2-40B4-BE49-F238E27FC236}">
                <a16:creationId xmlns:a16="http://schemas.microsoft.com/office/drawing/2014/main" id="{9C15568D-2489-E901-216F-EB796475FAEF}"/>
              </a:ext>
            </a:extLst>
          </p:cNvPr>
          <p:cNvGrpSpPr/>
          <p:nvPr/>
        </p:nvGrpSpPr>
        <p:grpSpPr>
          <a:xfrm>
            <a:off x="310490" y="3851811"/>
            <a:ext cx="1086038" cy="786757"/>
            <a:chOff x="310490" y="3851811"/>
            <a:chExt cx="1086038" cy="786757"/>
          </a:xfrm>
        </p:grpSpPr>
        <p:sp>
          <p:nvSpPr>
            <p:cNvPr id="13" name="مربع نص 12">
              <a:extLst>
                <a:ext uri="{FF2B5EF4-FFF2-40B4-BE49-F238E27FC236}">
                  <a16:creationId xmlns:a16="http://schemas.microsoft.com/office/drawing/2014/main" id="{631A6672-F692-D3C5-B631-107366F83322}"/>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34" name="مربع نص 33">
              <a:extLst>
                <a:ext uri="{FF2B5EF4-FFF2-40B4-BE49-F238E27FC236}">
                  <a16:creationId xmlns:a16="http://schemas.microsoft.com/office/drawing/2014/main" id="{4CE673DA-D421-851D-A300-967E0EC3D3B5}"/>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136</a:t>
              </a:r>
            </a:p>
          </p:txBody>
        </p:sp>
      </p:grpSp>
      <p:pic>
        <p:nvPicPr>
          <p:cNvPr id="5" name="صورة 4">
            <a:extLst>
              <a:ext uri="{FF2B5EF4-FFF2-40B4-BE49-F238E27FC236}">
                <a16:creationId xmlns:a16="http://schemas.microsoft.com/office/drawing/2014/main" id="{99833251-67F4-4D63-AFA9-ACE9373A5F6B}"/>
              </a:ext>
            </a:extLst>
          </p:cNvPr>
          <p:cNvPicPr>
            <a:picLocks noChangeAspect="1"/>
          </p:cNvPicPr>
          <p:nvPr/>
        </p:nvPicPr>
        <p:blipFill rotWithShape="1">
          <a:blip r:embed="rId5">
            <a:extLst>
              <a:ext uri="{28A0092B-C50C-407E-A947-70E740481C1C}">
                <a14:useLocalDpi xmlns:a14="http://schemas.microsoft.com/office/drawing/2010/main" val="0"/>
              </a:ext>
            </a:extLst>
          </a:blip>
          <a:srcRect b="29775"/>
          <a:stretch/>
        </p:blipFill>
        <p:spPr>
          <a:xfrm>
            <a:off x="2143143" y="811673"/>
            <a:ext cx="7735963" cy="5909801"/>
          </a:xfrm>
          <a:prstGeom prst="rect">
            <a:avLst/>
          </a:prstGeom>
        </p:spPr>
      </p:pic>
    </p:spTree>
    <p:extLst>
      <p:ext uri="{BB962C8B-B14F-4D97-AF65-F5344CB8AC3E}">
        <p14:creationId xmlns:p14="http://schemas.microsoft.com/office/powerpoint/2010/main" val="35112452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59000"/>
                                        <p:tgtEl>
                                          <p:spTgt spid="11"/>
                                        </p:tgtEl>
                                      </p:cBhvr>
                                    </p:animEffect>
                                    <p:set>
                                      <p:cBhvr>
                                        <p:cTn id="7" dur="1" fill="hold">
                                          <p:stCondLst>
                                            <p:cond delay="58999"/>
                                          </p:stCondLst>
                                        </p:cTn>
                                        <p:tgtEl>
                                          <p:spTgt spid="1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ock-ticking-3.wav"/>
                                        </p:tgtEl>
                                      </p:cMediaNode>
                                    </p:audio>
                                  </p:subTnLst>
                                </p:cTn>
                              </p:par>
                            </p:childTnLst>
                          </p:cTn>
                        </p:par>
                        <p:par>
                          <p:cTn id="8" fill="hold">
                            <p:stCondLst>
                              <p:cond delay="59000"/>
                            </p:stCondLst>
                            <p:childTnLst>
                              <p:par>
                                <p:cTn id="9" presetID="21" presetClass="exit" presetSubtype="1" fill="hold" grpId="0" nodeType="afterEffect">
                                  <p:stCondLst>
                                    <p:cond delay="0"/>
                                  </p:stCondLst>
                                  <p:childTnLst>
                                    <p:animEffect transition="out" filter="wheel(1)">
                                      <p:cBhvr>
                                        <p:cTn id="10" dur="59000"/>
                                        <p:tgtEl>
                                          <p:spTgt spid="16"/>
                                        </p:tgtEl>
                                      </p:cBhvr>
                                    </p:animEffect>
                                    <p:set>
                                      <p:cBhvr>
                                        <p:cTn id="11" dur="1" fill="hold">
                                          <p:stCondLst>
                                            <p:cond delay="58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11" grpId="0" animBg="1" autoUpdateAnimBg="0"/>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27" name="مستطيل: زوايا قطرية مقصوصة 26">
            <a:extLst>
              <a:ext uri="{FF2B5EF4-FFF2-40B4-BE49-F238E27FC236}">
                <a16:creationId xmlns:a16="http://schemas.microsoft.com/office/drawing/2014/main" id="{DF63D8D8-29F0-B102-FA33-6344269907B9}"/>
              </a:ext>
            </a:extLst>
          </p:cNvPr>
          <p:cNvSpPr/>
          <p:nvPr/>
        </p:nvSpPr>
        <p:spPr>
          <a:xfrm>
            <a:off x="9777908" y="769180"/>
            <a:ext cx="2353688" cy="600250"/>
          </a:xfrm>
          <a:prstGeom prst="snip2DiagRect">
            <a:avLst>
              <a:gd name="adj1" fmla="val 43054"/>
              <a:gd name="adj2" fmla="val 42600"/>
            </a:avLst>
          </a:prstGeom>
          <a:solidFill>
            <a:schemeClr val="accent6">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800" b="1" dirty="0">
                <a:solidFill>
                  <a:schemeClr val="bg2">
                    <a:lumMod val="25000"/>
                  </a:schemeClr>
                </a:solidFill>
              </a:rPr>
              <a:t>الوصف الأدبي</a:t>
            </a:r>
          </a:p>
        </p:txBody>
      </p:sp>
      <p:grpSp>
        <p:nvGrpSpPr>
          <p:cNvPr id="2" name="مجموعة 1">
            <a:extLst>
              <a:ext uri="{FF2B5EF4-FFF2-40B4-BE49-F238E27FC236}">
                <a16:creationId xmlns:a16="http://schemas.microsoft.com/office/drawing/2014/main" id="{2FD01437-9284-CE80-4653-F75CF464715B}"/>
              </a:ext>
            </a:extLst>
          </p:cNvPr>
          <p:cNvGrpSpPr/>
          <p:nvPr/>
        </p:nvGrpSpPr>
        <p:grpSpPr>
          <a:xfrm>
            <a:off x="310490" y="3851811"/>
            <a:ext cx="1086038" cy="786757"/>
            <a:chOff x="310490" y="3851811"/>
            <a:chExt cx="1086038" cy="786757"/>
          </a:xfrm>
        </p:grpSpPr>
        <p:sp>
          <p:nvSpPr>
            <p:cNvPr id="3" name="مربع نص 2">
              <a:extLst>
                <a:ext uri="{FF2B5EF4-FFF2-40B4-BE49-F238E27FC236}">
                  <a16:creationId xmlns:a16="http://schemas.microsoft.com/office/drawing/2014/main" id="{E3A061B1-6E2B-DFA2-7E9C-ABB28F6A4884}"/>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4" name="مربع نص 3">
              <a:extLst>
                <a:ext uri="{FF2B5EF4-FFF2-40B4-BE49-F238E27FC236}">
                  <a16:creationId xmlns:a16="http://schemas.microsoft.com/office/drawing/2014/main" id="{6939BD36-C972-D9D2-6C2F-1E5528C533AE}"/>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145</a:t>
              </a:r>
            </a:p>
          </p:txBody>
        </p:sp>
      </p:grpSp>
      <p:pic>
        <p:nvPicPr>
          <p:cNvPr id="11" name="صورة 10">
            <a:extLst>
              <a:ext uri="{FF2B5EF4-FFF2-40B4-BE49-F238E27FC236}">
                <a16:creationId xmlns:a16="http://schemas.microsoft.com/office/drawing/2014/main" id="{4A1DFD35-97F0-E9D3-D67B-D75E05127D83}"/>
              </a:ext>
            </a:extLst>
          </p:cNvPr>
          <p:cNvPicPr>
            <a:picLocks noChangeAspect="1"/>
          </p:cNvPicPr>
          <p:nvPr/>
        </p:nvPicPr>
        <p:blipFill rotWithShape="1">
          <a:blip r:embed="rId5">
            <a:extLst>
              <a:ext uri="{28A0092B-C50C-407E-A947-70E740481C1C}">
                <a14:useLocalDpi xmlns:a14="http://schemas.microsoft.com/office/drawing/2010/main" val="0"/>
              </a:ext>
            </a:extLst>
          </a:blip>
          <a:srcRect b="51320"/>
          <a:stretch/>
        </p:blipFill>
        <p:spPr>
          <a:xfrm>
            <a:off x="2026149" y="1517352"/>
            <a:ext cx="7581693" cy="3670876"/>
          </a:xfrm>
          <a:prstGeom prst="rect">
            <a:avLst/>
          </a:prstGeom>
        </p:spPr>
      </p:pic>
      <p:sp>
        <p:nvSpPr>
          <p:cNvPr id="10" name="مربع نص 24">
            <a:extLst>
              <a:ext uri="{FF2B5EF4-FFF2-40B4-BE49-F238E27FC236}">
                <a16:creationId xmlns:a16="http://schemas.microsoft.com/office/drawing/2014/main" id="{DF1FEB25-0B38-D6C7-79B7-804F35B4A83B}"/>
              </a:ext>
            </a:extLst>
          </p:cNvPr>
          <p:cNvSpPr txBox="1">
            <a:spLocks noChangeArrowheads="1"/>
          </p:cNvSpPr>
          <p:nvPr/>
        </p:nvSpPr>
        <p:spPr bwMode="auto">
          <a:xfrm>
            <a:off x="6096000" y="2434245"/>
            <a:ext cx="11854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1600" b="1" dirty="0">
                <a:solidFill>
                  <a:srgbClr val="FF0000"/>
                </a:solidFill>
                <a:cs typeface="+mj-cs"/>
              </a:rPr>
              <a:t>التعليمات التي يلقيها أحد الملاحين</a:t>
            </a:r>
          </a:p>
        </p:txBody>
      </p:sp>
      <p:sp>
        <p:nvSpPr>
          <p:cNvPr id="12" name="مربع نص 24">
            <a:extLst>
              <a:ext uri="{FF2B5EF4-FFF2-40B4-BE49-F238E27FC236}">
                <a16:creationId xmlns:a16="http://schemas.microsoft.com/office/drawing/2014/main" id="{EDEA6E6A-FC08-629B-6522-192B2EB4E89C}"/>
              </a:ext>
            </a:extLst>
          </p:cNvPr>
          <p:cNvSpPr txBox="1">
            <a:spLocks noChangeArrowheads="1"/>
          </p:cNvSpPr>
          <p:nvPr/>
        </p:nvSpPr>
        <p:spPr bwMode="auto">
          <a:xfrm>
            <a:off x="4685885" y="2502238"/>
            <a:ext cx="12593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1600" b="1" dirty="0">
                <a:solidFill>
                  <a:srgbClr val="FF0000"/>
                </a:solidFill>
                <a:cs typeface="+mj-cs"/>
              </a:rPr>
              <a:t>رائحة الأطعمة والعطور </a:t>
            </a:r>
          </a:p>
        </p:txBody>
      </p:sp>
      <p:sp>
        <p:nvSpPr>
          <p:cNvPr id="13" name="مربع نص 24">
            <a:extLst>
              <a:ext uri="{FF2B5EF4-FFF2-40B4-BE49-F238E27FC236}">
                <a16:creationId xmlns:a16="http://schemas.microsoft.com/office/drawing/2014/main" id="{49A15349-FE6F-3607-F76B-6737485B94A5}"/>
              </a:ext>
            </a:extLst>
          </p:cNvPr>
          <p:cNvSpPr txBox="1">
            <a:spLocks noChangeArrowheads="1"/>
          </p:cNvSpPr>
          <p:nvPr/>
        </p:nvSpPr>
        <p:spPr bwMode="auto">
          <a:xfrm>
            <a:off x="3397805" y="2434245"/>
            <a:ext cx="12593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1600" b="1" dirty="0">
                <a:solidFill>
                  <a:srgbClr val="FF0000"/>
                </a:solidFill>
                <a:cs typeface="+mj-cs"/>
              </a:rPr>
              <a:t>مقاعد الطائرة وبعض الصحف والمجلات</a:t>
            </a:r>
          </a:p>
        </p:txBody>
      </p:sp>
      <p:sp>
        <p:nvSpPr>
          <p:cNvPr id="14" name="مربع نص 24">
            <a:extLst>
              <a:ext uri="{FF2B5EF4-FFF2-40B4-BE49-F238E27FC236}">
                <a16:creationId xmlns:a16="http://schemas.microsoft.com/office/drawing/2014/main" id="{00846BF9-1D31-4F5E-D4C8-7D03F6A1EE07}"/>
              </a:ext>
            </a:extLst>
          </p:cNvPr>
          <p:cNvSpPr txBox="1">
            <a:spLocks noChangeArrowheads="1"/>
          </p:cNvSpPr>
          <p:nvPr/>
        </p:nvSpPr>
        <p:spPr bwMode="auto">
          <a:xfrm>
            <a:off x="2251709" y="2434245"/>
            <a:ext cx="11005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1600" b="1" dirty="0">
                <a:solidFill>
                  <a:srgbClr val="FF0000"/>
                </a:solidFill>
                <a:cs typeface="+mj-cs"/>
              </a:rPr>
              <a:t>شربت القهوة واستمتعت بمذاقها </a:t>
            </a:r>
          </a:p>
        </p:txBody>
      </p:sp>
      <p:sp>
        <p:nvSpPr>
          <p:cNvPr id="21" name="مربع نص 24">
            <a:extLst>
              <a:ext uri="{FF2B5EF4-FFF2-40B4-BE49-F238E27FC236}">
                <a16:creationId xmlns:a16="http://schemas.microsoft.com/office/drawing/2014/main" id="{91D05697-8AB8-6926-8D3C-4FE5B001C26F}"/>
              </a:ext>
            </a:extLst>
          </p:cNvPr>
          <p:cNvSpPr txBox="1">
            <a:spLocks noChangeArrowheads="1"/>
          </p:cNvSpPr>
          <p:nvPr/>
        </p:nvSpPr>
        <p:spPr bwMode="auto">
          <a:xfrm>
            <a:off x="6539346" y="4036477"/>
            <a:ext cx="22164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1600" b="1" dirty="0">
                <a:solidFill>
                  <a:srgbClr val="FF0000"/>
                </a:solidFill>
                <a:cs typeface="+mj-cs"/>
              </a:rPr>
              <a:t>الوصول بسلام والاستمتاع بالرحلة، ووصول أمتعتي وإنهاء إجراءات السفر بسرعة.  </a:t>
            </a:r>
          </a:p>
        </p:txBody>
      </p:sp>
      <p:sp>
        <p:nvSpPr>
          <p:cNvPr id="22" name="مربع نص 24">
            <a:extLst>
              <a:ext uri="{FF2B5EF4-FFF2-40B4-BE49-F238E27FC236}">
                <a16:creationId xmlns:a16="http://schemas.microsoft.com/office/drawing/2014/main" id="{3BC493C1-5F8B-5932-03F1-34C245475709}"/>
              </a:ext>
            </a:extLst>
          </p:cNvPr>
          <p:cNvSpPr txBox="1">
            <a:spLocks noChangeArrowheads="1"/>
          </p:cNvSpPr>
          <p:nvPr/>
        </p:nvSpPr>
        <p:spPr bwMode="auto">
          <a:xfrm>
            <a:off x="4268045" y="4204742"/>
            <a:ext cx="22164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1600" b="1" dirty="0">
                <a:solidFill>
                  <a:srgbClr val="FF0000"/>
                </a:solidFill>
                <a:cs typeface="+mj-cs"/>
              </a:rPr>
              <a:t>الخطط البديلة في حال واجهتني مشكلة ما</a:t>
            </a:r>
          </a:p>
        </p:txBody>
      </p:sp>
      <p:sp>
        <p:nvSpPr>
          <p:cNvPr id="23" name="مربع نص 24">
            <a:extLst>
              <a:ext uri="{FF2B5EF4-FFF2-40B4-BE49-F238E27FC236}">
                <a16:creationId xmlns:a16="http://schemas.microsoft.com/office/drawing/2014/main" id="{F736C8F7-E0EA-FDB3-6792-A8E3711B5AAE}"/>
              </a:ext>
            </a:extLst>
          </p:cNvPr>
          <p:cNvSpPr txBox="1">
            <a:spLocks noChangeArrowheads="1"/>
          </p:cNvSpPr>
          <p:nvPr/>
        </p:nvSpPr>
        <p:spPr bwMode="auto">
          <a:xfrm>
            <a:off x="2425202" y="4204742"/>
            <a:ext cx="14939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1600" b="1" dirty="0">
                <a:solidFill>
                  <a:srgbClr val="FF0000"/>
                </a:solidFill>
                <a:cs typeface="+mj-cs"/>
              </a:rPr>
              <a:t>سعيد ومتلهف لمعرفة المكان الذي أقصده</a:t>
            </a:r>
          </a:p>
        </p:txBody>
      </p:sp>
      <p:sp>
        <p:nvSpPr>
          <p:cNvPr id="24" name="مربع نص 24">
            <a:extLst>
              <a:ext uri="{FF2B5EF4-FFF2-40B4-BE49-F238E27FC236}">
                <a16:creationId xmlns:a16="http://schemas.microsoft.com/office/drawing/2014/main" id="{12F536D8-A65D-AABF-2443-341F71295C83}"/>
              </a:ext>
            </a:extLst>
          </p:cNvPr>
          <p:cNvSpPr txBox="1">
            <a:spLocks noChangeArrowheads="1"/>
          </p:cNvSpPr>
          <p:nvPr/>
        </p:nvSpPr>
        <p:spPr bwMode="auto">
          <a:xfrm>
            <a:off x="7284246" y="2309141"/>
            <a:ext cx="14933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1600" b="1" dirty="0">
                <a:solidFill>
                  <a:srgbClr val="FF0000"/>
                </a:solidFill>
                <a:cs typeface="+mj-cs"/>
              </a:rPr>
              <a:t>شاهدت السحب عن كثب والطرقات تصغر كلما ارتفعت الطائرة</a:t>
            </a:r>
          </a:p>
        </p:txBody>
      </p:sp>
    </p:spTree>
    <p:extLst>
      <p:ext uri="{BB962C8B-B14F-4D97-AF65-F5344CB8AC3E}">
        <p14:creationId xmlns:p14="http://schemas.microsoft.com/office/powerpoint/2010/main" val="2010404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21" presetClass="exit" presetSubtype="1" fill="hold" grpId="0" nodeType="clickEffect">
                                  <p:stCondLst>
                                    <p:cond delay="0"/>
                                  </p:stCondLst>
                                  <p:childTnLst>
                                    <p:animEffect transition="out" filter="wheel(1)">
                                      <p:cBhvr>
                                        <p:cTn id="39" dur="59000"/>
                                        <p:tgtEl>
                                          <p:spTgt spid="19"/>
                                        </p:tgtEl>
                                      </p:cBhvr>
                                    </p:animEffect>
                                    <p:set>
                                      <p:cBhvr>
                                        <p:cTn id="40"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clock-ticking-3.wav"/>
                                        </p:tgtEl>
                                      </p:cMediaNode>
                                    </p:audio>
                                  </p:subTnLst>
                                </p:cTn>
                              </p:par>
                            </p:childTnLst>
                          </p:cTn>
                        </p:par>
                        <p:par>
                          <p:cTn id="41" fill="hold">
                            <p:stCondLst>
                              <p:cond delay="59000"/>
                            </p:stCondLst>
                            <p:childTnLst>
                              <p:par>
                                <p:cTn id="42" presetID="21" presetClass="exit" presetSubtype="1" fill="hold" grpId="0" nodeType="afterEffect">
                                  <p:stCondLst>
                                    <p:cond delay="0"/>
                                  </p:stCondLst>
                                  <p:childTnLst>
                                    <p:animEffect transition="out" filter="wheel(1)">
                                      <p:cBhvr>
                                        <p:cTn id="43" dur="59000"/>
                                        <p:tgtEl>
                                          <p:spTgt spid="20"/>
                                        </p:tgtEl>
                                      </p:cBhvr>
                                    </p:animEffect>
                                    <p:set>
                                      <p:cBhvr>
                                        <p:cTn id="44"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10" grpId="0"/>
      <p:bldP spid="12" grpId="0"/>
      <p:bldP spid="13" grpId="0"/>
      <p:bldP spid="14" grpId="0"/>
      <p:bldP spid="21" grpId="0"/>
      <p:bldP spid="22" grpId="0"/>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27" name="مستطيل: زوايا قطرية مقصوصة 26">
            <a:extLst>
              <a:ext uri="{FF2B5EF4-FFF2-40B4-BE49-F238E27FC236}">
                <a16:creationId xmlns:a16="http://schemas.microsoft.com/office/drawing/2014/main" id="{DF63D8D8-29F0-B102-FA33-6344269907B9}"/>
              </a:ext>
            </a:extLst>
          </p:cNvPr>
          <p:cNvSpPr/>
          <p:nvPr/>
        </p:nvSpPr>
        <p:spPr>
          <a:xfrm>
            <a:off x="9777908" y="769180"/>
            <a:ext cx="2353688" cy="600250"/>
          </a:xfrm>
          <a:prstGeom prst="snip2DiagRect">
            <a:avLst>
              <a:gd name="adj1" fmla="val 43054"/>
              <a:gd name="adj2" fmla="val 42600"/>
            </a:avLst>
          </a:prstGeom>
          <a:solidFill>
            <a:schemeClr val="accent6">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800" b="1" dirty="0">
                <a:solidFill>
                  <a:schemeClr val="bg2">
                    <a:lumMod val="25000"/>
                  </a:schemeClr>
                </a:solidFill>
              </a:rPr>
              <a:t>الوصف الأدبي</a:t>
            </a:r>
          </a:p>
        </p:txBody>
      </p:sp>
      <p:grpSp>
        <p:nvGrpSpPr>
          <p:cNvPr id="2" name="مجموعة 1">
            <a:extLst>
              <a:ext uri="{FF2B5EF4-FFF2-40B4-BE49-F238E27FC236}">
                <a16:creationId xmlns:a16="http://schemas.microsoft.com/office/drawing/2014/main" id="{2FD01437-9284-CE80-4653-F75CF464715B}"/>
              </a:ext>
            </a:extLst>
          </p:cNvPr>
          <p:cNvGrpSpPr/>
          <p:nvPr/>
        </p:nvGrpSpPr>
        <p:grpSpPr>
          <a:xfrm>
            <a:off x="310490" y="3851811"/>
            <a:ext cx="1086038" cy="786757"/>
            <a:chOff x="310490" y="3851811"/>
            <a:chExt cx="1086038" cy="786757"/>
          </a:xfrm>
        </p:grpSpPr>
        <p:sp>
          <p:nvSpPr>
            <p:cNvPr id="3" name="مربع نص 2">
              <a:extLst>
                <a:ext uri="{FF2B5EF4-FFF2-40B4-BE49-F238E27FC236}">
                  <a16:creationId xmlns:a16="http://schemas.microsoft.com/office/drawing/2014/main" id="{E3A061B1-6E2B-DFA2-7E9C-ABB28F6A4884}"/>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4" name="مربع نص 3">
              <a:extLst>
                <a:ext uri="{FF2B5EF4-FFF2-40B4-BE49-F238E27FC236}">
                  <a16:creationId xmlns:a16="http://schemas.microsoft.com/office/drawing/2014/main" id="{6939BD36-C972-D9D2-6C2F-1E5528C533AE}"/>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145</a:t>
              </a:r>
            </a:p>
          </p:txBody>
        </p:sp>
      </p:grpSp>
      <p:pic>
        <p:nvPicPr>
          <p:cNvPr id="11" name="صورة 10">
            <a:extLst>
              <a:ext uri="{FF2B5EF4-FFF2-40B4-BE49-F238E27FC236}">
                <a16:creationId xmlns:a16="http://schemas.microsoft.com/office/drawing/2014/main" id="{4A1DFD35-97F0-E9D3-D67B-D75E05127D83}"/>
              </a:ext>
            </a:extLst>
          </p:cNvPr>
          <p:cNvPicPr>
            <a:picLocks noChangeAspect="1"/>
          </p:cNvPicPr>
          <p:nvPr/>
        </p:nvPicPr>
        <p:blipFill rotWithShape="1">
          <a:blip r:embed="rId5">
            <a:extLst>
              <a:ext uri="{28A0092B-C50C-407E-A947-70E740481C1C}">
                <a14:useLocalDpi xmlns:a14="http://schemas.microsoft.com/office/drawing/2010/main" val="0"/>
              </a:ext>
            </a:extLst>
          </a:blip>
          <a:srcRect t="48021"/>
          <a:stretch/>
        </p:blipFill>
        <p:spPr>
          <a:xfrm>
            <a:off x="2026149" y="1620085"/>
            <a:ext cx="7581693" cy="3919665"/>
          </a:xfrm>
          <a:prstGeom prst="rect">
            <a:avLst/>
          </a:prstGeom>
        </p:spPr>
      </p:pic>
      <p:sp>
        <p:nvSpPr>
          <p:cNvPr id="10" name="مربع نص 24">
            <a:extLst>
              <a:ext uri="{FF2B5EF4-FFF2-40B4-BE49-F238E27FC236}">
                <a16:creationId xmlns:a16="http://schemas.microsoft.com/office/drawing/2014/main" id="{27485736-CE08-DD1D-7AF7-1E9365D51A67}"/>
              </a:ext>
            </a:extLst>
          </p:cNvPr>
          <p:cNvSpPr txBox="1">
            <a:spLocks noChangeArrowheads="1"/>
          </p:cNvSpPr>
          <p:nvPr/>
        </p:nvSpPr>
        <p:spPr bwMode="auto">
          <a:xfrm>
            <a:off x="4913746" y="2267347"/>
            <a:ext cx="35651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2000" b="1" dirty="0">
                <a:solidFill>
                  <a:srgbClr val="FF0000"/>
                </a:solidFill>
                <a:latin typeface="Traditional Arabic" panose="02020603050405020304" pitchFamily="18" charset="-78"/>
                <a:cs typeface="+mn-cs"/>
              </a:rPr>
              <a:t>موقف طريف لأحد الأصدقاء .</a:t>
            </a:r>
          </a:p>
        </p:txBody>
      </p:sp>
      <p:sp>
        <p:nvSpPr>
          <p:cNvPr id="12" name="مربع نص 24">
            <a:extLst>
              <a:ext uri="{FF2B5EF4-FFF2-40B4-BE49-F238E27FC236}">
                <a16:creationId xmlns:a16="http://schemas.microsoft.com/office/drawing/2014/main" id="{8880917E-3364-7E7F-9317-00404C785679}"/>
              </a:ext>
            </a:extLst>
          </p:cNvPr>
          <p:cNvSpPr txBox="1">
            <a:spLocks noChangeArrowheads="1"/>
          </p:cNvSpPr>
          <p:nvPr/>
        </p:nvSpPr>
        <p:spPr bwMode="auto">
          <a:xfrm>
            <a:off x="5573281" y="2825635"/>
            <a:ext cx="29055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2000" b="1" dirty="0">
                <a:solidFill>
                  <a:srgbClr val="FF0000"/>
                </a:solidFill>
                <a:latin typeface="Traditional Arabic" panose="02020603050405020304" pitchFamily="18" charset="-78"/>
                <a:cs typeface="+mn-cs"/>
              </a:rPr>
              <a:t>حادث سيارة رأيته أو سمعت به .</a:t>
            </a:r>
          </a:p>
        </p:txBody>
      </p:sp>
      <p:sp>
        <p:nvSpPr>
          <p:cNvPr id="13" name="مربع نص 24">
            <a:extLst>
              <a:ext uri="{FF2B5EF4-FFF2-40B4-BE49-F238E27FC236}">
                <a16:creationId xmlns:a16="http://schemas.microsoft.com/office/drawing/2014/main" id="{72868615-AEBF-9806-5D3A-FD0C43D899E7}"/>
              </a:ext>
            </a:extLst>
          </p:cNvPr>
          <p:cNvSpPr txBox="1">
            <a:spLocks noChangeArrowheads="1"/>
          </p:cNvSpPr>
          <p:nvPr/>
        </p:nvSpPr>
        <p:spPr bwMode="auto">
          <a:xfrm>
            <a:off x="5191006" y="3394164"/>
            <a:ext cx="32878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2000" b="1" dirty="0">
                <a:solidFill>
                  <a:srgbClr val="FF0000"/>
                </a:solidFill>
                <a:latin typeface="Traditional Arabic" panose="02020603050405020304" pitchFamily="18" charset="-78"/>
                <a:cs typeface="+mn-cs"/>
              </a:rPr>
              <a:t>أحداث تقع لي في المنزل مع عائلتي .</a:t>
            </a:r>
          </a:p>
        </p:txBody>
      </p:sp>
      <p:sp>
        <p:nvSpPr>
          <p:cNvPr id="14" name="مربع نص 24">
            <a:extLst>
              <a:ext uri="{FF2B5EF4-FFF2-40B4-BE49-F238E27FC236}">
                <a16:creationId xmlns:a16="http://schemas.microsoft.com/office/drawing/2014/main" id="{9FF8B9ED-B810-8C97-60F4-717AEC1B02C2}"/>
              </a:ext>
            </a:extLst>
          </p:cNvPr>
          <p:cNvSpPr txBox="1">
            <a:spLocks noChangeArrowheads="1"/>
          </p:cNvSpPr>
          <p:nvPr/>
        </p:nvSpPr>
        <p:spPr bwMode="auto">
          <a:xfrm>
            <a:off x="5282641" y="3961690"/>
            <a:ext cx="31962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2000" b="1" dirty="0">
                <a:solidFill>
                  <a:srgbClr val="FF0000"/>
                </a:solidFill>
                <a:latin typeface="Traditional Arabic" panose="02020603050405020304" pitchFamily="18" charset="-78"/>
                <a:cs typeface="+mn-cs"/>
              </a:rPr>
              <a:t>مشهد مضحك أو غريب في الجوال .</a:t>
            </a:r>
          </a:p>
        </p:txBody>
      </p:sp>
      <p:sp>
        <p:nvSpPr>
          <p:cNvPr id="21" name="مربع نص 24">
            <a:extLst>
              <a:ext uri="{FF2B5EF4-FFF2-40B4-BE49-F238E27FC236}">
                <a16:creationId xmlns:a16="http://schemas.microsoft.com/office/drawing/2014/main" id="{925C2E5C-1CD9-D316-0634-7BD02BEB7B00}"/>
              </a:ext>
            </a:extLst>
          </p:cNvPr>
          <p:cNvSpPr txBox="1">
            <a:spLocks noChangeArrowheads="1"/>
          </p:cNvSpPr>
          <p:nvPr/>
        </p:nvSpPr>
        <p:spPr bwMode="auto">
          <a:xfrm>
            <a:off x="2078635" y="4660768"/>
            <a:ext cx="7492715" cy="923330"/>
          </a:xfrm>
          <a:prstGeom prst="rect">
            <a:avLst/>
          </a:prstGeom>
          <a:noFill/>
          <a:ln>
            <a:noFill/>
          </a:ln>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justLow">
              <a:lnSpc>
                <a:spcPct val="100000"/>
              </a:lnSpc>
              <a:spcBef>
                <a:spcPct val="0"/>
              </a:spcBef>
              <a:buFontTx/>
              <a:buNone/>
              <a:defRPr/>
            </a:pPr>
            <a:r>
              <a:rPr lang="ar-SA" altLang="ar-SA" sz="1800" b="1" dirty="0">
                <a:solidFill>
                  <a:srgbClr val="FF0000"/>
                </a:solidFill>
                <a:effectLst>
                  <a:outerShdw blurRad="38100" dist="38100" dir="2700000" algn="tl">
                    <a:srgbClr val="000000">
                      <a:alpha val="43137"/>
                    </a:srgbClr>
                  </a:outerShdw>
                </a:effectLst>
                <a:latin typeface="Traditional Arabic" panose="02020603050405020304" pitchFamily="18" charset="-78"/>
                <a:cs typeface="+mj-cs"/>
              </a:rPr>
              <a:t>   </a:t>
            </a:r>
            <a:r>
              <a:rPr lang="ar-SA" altLang="ar-SA" sz="1800" b="1" dirty="0">
                <a:solidFill>
                  <a:srgbClr val="FF0000"/>
                </a:solidFill>
                <a:cs typeface="+mj-cs"/>
              </a:rPr>
              <a:t>لم أر أجمل من تلك الكرة التي ركلها اللاعب ، وكان في منتصف الملعب لزميله الذي يبعد عنه مسافة ليست بالقريبة، في تناغم عجيب، وما هي إلا لحظات فإذا بصوت الجماهير لتسجيل اللاعب هدف غاية في الجمال والروعة، بفعل العمل المنظم ودقة التمرير . </a:t>
            </a:r>
          </a:p>
        </p:txBody>
      </p:sp>
    </p:spTree>
    <p:extLst>
      <p:ext uri="{BB962C8B-B14F-4D97-AF65-F5344CB8AC3E}">
        <p14:creationId xmlns:p14="http://schemas.microsoft.com/office/powerpoint/2010/main" val="32918799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21" presetClass="exit" presetSubtype="1" fill="hold" grpId="0" nodeType="clickEffect">
                                  <p:stCondLst>
                                    <p:cond delay="0"/>
                                  </p:stCondLst>
                                  <p:childTnLst>
                                    <p:animEffect transition="out" filter="wheel(1)">
                                      <p:cBhvr>
                                        <p:cTn id="27" dur="59000"/>
                                        <p:tgtEl>
                                          <p:spTgt spid="19"/>
                                        </p:tgtEl>
                                      </p:cBhvr>
                                    </p:animEffect>
                                    <p:set>
                                      <p:cBhvr>
                                        <p:cTn id="28"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lock-ticking-3.wav"/>
                                        </p:tgtEl>
                                      </p:cMediaNode>
                                    </p:audio>
                                  </p:subTnLst>
                                </p:cTn>
                              </p:par>
                            </p:childTnLst>
                          </p:cTn>
                        </p:par>
                        <p:par>
                          <p:cTn id="29" fill="hold">
                            <p:stCondLst>
                              <p:cond delay="59000"/>
                            </p:stCondLst>
                            <p:childTnLst>
                              <p:par>
                                <p:cTn id="30" presetID="21" presetClass="exit" presetSubtype="1" fill="hold" grpId="0" nodeType="afterEffect">
                                  <p:stCondLst>
                                    <p:cond delay="0"/>
                                  </p:stCondLst>
                                  <p:childTnLst>
                                    <p:animEffect transition="out" filter="wheel(1)">
                                      <p:cBhvr>
                                        <p:cTn id="31" dur="59000"/>
                                        <p:tgtEl>
                                          <p:spTgt spid="20"/>
                                        </p:tgtEl>
                                      </p:cBhvr>
                                    </p:animEffect>
                                    <p:set>
                                      <p:cBhvr>
                                        <p:cTn id="32"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10" grpId="0"/>
      <p:bldP spid="12" grpId="0"/>
      <p:bldP spid="13" grpId="0"/>
      <p:bldP spid="14"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27" name="مستطيل: زوايا قطرية مقصوصة 26">
            <a:extLst>
              <a:ext uri="{FF2B5EF4-FFF2-40B4-BE49-F238E27FC236}">
                <a16:creationId xmlns:a16="http://schemas.microsoft.com/office/drawing/2014/main" id="{DF63D8D8-29F0-B102-FA33-6344269907B9}"/>
              </a:ext>
            </a:extLst>
          </p:cNvPr>
          <p:cNvSpPr/>
          <p:nvPr/>
        </p:nvSpPr>
        <p:spPr>
          <a:xfrm>
            <a:off x="9777908" y="769180"/>
            <a:ext cx="2353688" cy="600250"/>
          </a:xfrm>
          <a:prstGeom prst="snip2DiagRect">
            <a:avLst>
              <a:gd name="adj1" fmla="val 43054"/>
              <a:gd name="adj2" fmla="val 42600"/>
            </a:avLst>
          </a:prstGeom>
          <a:solidFill>
            <a:schemeClr val="accent6">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800" b="1" dirty="0">
                <a:solidFill>
                  <a:schemeClr val="bg2">
                    <a:lumMod val="25000"/>
                  </a:schemeClr>
                </a:solidFill>
              </a:rPr>
              <a:t>الوصف الأدبي</a:t>
            </a:r>
          </a:p>
        </p:txBody>
      </p:sp>
      <p:grpSp>
        <p:nvGrpSpPr>
          <p:cNvPr id="2" name="مجموعة 1">
            <a:extLst>
              <a:ext uri="{FF2B5EF4-FFF2-40B4-BE49-F238E27FC236}">
                <a16:creationId xmlns:a16="http://schemas.microsoft.com/office/drawing/2014/main" id="{2FD01437-9284-CE80-4653-F75CF464715B}"/>
              </a:ext>
            </a:extLst>
          </p:cNvPr>
          <p:cNvGrpSpPr/>
          <p:nvPr/>
        </p:nvGrpSpPr>
        <p:grpSpPr>
          <a:xfrm>
            <a:off x="310490" y="3851811"/>
            <a:ext cx="1086038" cy="786757"/>
            <a:chOff x="310490" y="3851811"/>
            <a:chExt cx="1086038" cy="786757"/>
          </a:xfrm>
        </p:grpSpPr>
        <p:sp>
          <p:nvSpPr>
            <p:cNvPr id="3" name="مربع نص 2">
              <a:extLst>
                <a:ext uri="{FF2B5EF4-FFF2-40B4-BE49-F238E27FC236}">
                  <a16:creationId xmlns:a16="http://schemas.microsoft.com/office/drawing/2014/main" id="{E3A061B1-6E2B-DFA2-7E9C-ABB28F6A4884}"/>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4" name="مربع نص 3">
              <a:extLst>
                <a:ext uri="{FF2B5EF4-FFF2-40B4-BE49-F238E27FC236}">
                  <a16:creationId xmlns:a16="http://schemas.microsoft.com/office/drawing/2014/main" id="{6939BD36-C972-D9D2-6C2F-1E5528C533AE}"/>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146</a:t>
              </a:r>
            </a:p>
          </p:txBody>
        </p:sp>
      </p:grpSp>
      <p:pic>
        <p:nvPicPr>
          <p:cNvPr id="11" name="صورة 10">
            <a:extLst>
              <a:ext uri="{FF2B5EF4-FFF2-40B4-BE49-F238E27FC236}">
                <a16:creationId xmlns:a16="http://schemas.microsoft.com/office/drawing/2014/main" id="{DBE5CC96-EEB6-B9E7-7163-C15B8081DE6E}"/>
              </a:ext>
            </a:extLst>
          </p:cNvPr>
          <p:cNvPicPr>
            <a:picLocks noChangeAspect="1"/>
          </p:cNvPicPr>
          <p:nvPr/>
        </p:nvPicPr>
        <p:blipFill rotWithShape="1">
          <a:blip r:embed="rId5">
            <a:extLst>
              <a:ext uri="{28A0092B-C50C-407E-A947-70E740481C1C}">
                <a14:useLocalDpi xmlns:a14="http://schemas.microsoft.com/office/drawing/2010/main" val="0"/>
              </a:ext>
            </a:extLst>
          </a:blip>
          <a:srcRect b="49011"/>
          <a:stretch/>
        </p:blipFill>
        <p:spPr>
          <a:xfrm>
            <a:off x="2026149" y="1250845"/>
            <a:ext cx="7676321" cy="4941233"/>
          </a:xfrm>
          <a:prstGeom prst="rect">
            <a:avLst/>
          </a:prstGeom>
        </p:spPr>
      </p:pic>
      <p:sp>
        <p:nvSpPr>
          <p:cNvPr id="10" name="مربع نص 24">
            <a:extLst>
              <a:ext uri="{FF2B5EF4-FFF2-40B4-BE49-F238E27FC236}">
                <a16:creationId xmlns:a16="http://schemas.microsoft.com/office/drawing/2014/main" id="{7C690237-F75E-298A-5AE3-1AFCFD33BEE4}"/>
              </a:ext>
            </a:extLst>
          </p:cNvPr>
          <p:cNvSpPr txBox="1">
            <a:spLocks noChangeArrowheads="1"/>
          </p:cNvSpPr>
          <p:nvPr/>
        </p:nvSpPr>
        <p:spPr bwMode="auto">
          <a:xfrm>
            <a:off x="2770909" y="2993402"/>
            <a:ext cx="20866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 typeface="Arial" panose="020B0604020202020204" pitchFamily="34" charset="0"/>
              <a:buNone/>
            </a:pPr>
            <a:r>
              <a:rPr lang="ar-SA" altLang="ar-SA" sz="1800" b="1" dirty="0">
                <a:solidFill>
                  <a:srgbClr val="FF0000"/>
                </a:solidFill>
                <a:cs typeface="+mn-cs"/>
              </a:rPr>
              <a:t>الفكر جذلان مشرق </a:t>
            </a:r>
          </a:p>
        </p:txBody>
      </p:sp>
      <p:sp>
        <p:nvSpPr>
          <p:cNvPr id="12" name="مربع نص 24">
            <a:extLst>
              <a:ext uri="{FF2B5EF4-FFF2-40B4-BE49-F238E27FC236}">
                <a16:creationId xmlns:a16="http://schemas.microsoft.com/office/drawing/2014/main" id="{213B7EFB-9AA1-A8DF-BFD2-12E697918F8D}"/>
              </a:ext>
            </a:extLst>
          </p:cNvPr>
          <p:cNvSpPr txBox="1">
            <a:spLocks noChangeArrowheads="1"/>
          </p:cNvSpPr>
          <p:nvPr/>
        </p:nvSpPr>
        <p:spPr bwMode="auto">
          <a:xfrm>
            <a:off x="3282589" y="3289748"/>
            <a:ext cx="25817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 typeface="Arial" panose="020B0604020202020204" pitchFamily="34" charset="0"/>
              <a:buNone/>
            </a:pPr>
            <a:r>
              <a:rPr lang="ar-SA" altLang="ar-SA" sz="1800" b="1" dirty="0">
                <a:solidFill>
                  <a:srgbClr val="FF0000"/>
                </a:solidFill>
                <a:cs typeface="+mn-cs"/>
              </a:rPr>
              <a:t>اشتعلت الشمس في حواشيه</a:t>
            </a:r>
          </a:p>
        </p:txBody>
      </p:sp>
      <p:sp>
        <p:nvSpPr>
          <p:cNvPr id="13" name="مربع نص 24">
            <a:extLst>
              <a:ext uri="{FF2B5EF4-FFF2-40B4-BE49-F238E27FC236}">
                <a16:creationId xmlns:a16="http://schemas.microsoft.com/office/drawing/2014/main" id="{B3A41A06-364B-9773-51BC-FD0FFD6BE177}"/>
              </a:ext>
            </a:extLst>
          </p:cNvPr>
          <p:cNvSpPr txBox="1">
            <a:spLocks noChangeArrowheads="1"/>
          </p:cNvSpPr>
          <p:nvPr/>
        </p:nvSpPr>
        <p:spPr bwMode="auto">
          <a:xfrm>
            <a:off x="2206629" y="4822118"/>
            <a:ext cx="36576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 typeface="Arial" panose="020B0604020202020204" pitchFamily="34" charset="0"/>
              <a:buNone/>
            </a:pPr>
            <a:r>
              <a:rPr lang="ar-SA" altLang="ar-SA" sz="1800" b="1" dirty="0">
                <a:solidFill>
                  <a:srgbClr val="FF0000"/>
                </a:solidFill>
                <a:cs typeface="+mn-cs"/>
              </a:rPr>
              <a:t>ممدداً : ( صفة بساط السماء )</a:t>
            </a:r>
          </a:p>
        </p:txBody>
      </p:sp>
      <p:sp>
        <p:nvSpPr>
          <p:cNvPr id="14" name="مربع نص 24">
            <a:extLst>
              <a:ext uri="{FF2B5EF4-FFF2-40B4-BE49-F238E27FC236}">
                <a16:creationId xmlns:a16="http://schemas.microsoft.com/office/drawing/2014/main" id="{44EAA76E-BB11-8296-397A-50790939FDAF}"/>
              </a:ext>
            </a:extLst>
          </p:cNvPr>
          <p:cNvSpPr txBox="1">
            <a:spLocks noChangeArrowheads="1"/>
          </p:cNvSpPr>
          <p:nvPr/>
        </p:nvSpPr>
        <p:spPr bwMode="auto">
          <a:xfrm>
            <a:off x="2625809" y="5128127"/>
            <a:ext cx="3238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800" b="1" dirty="0">
                <a:solidFill>
                  <a:srgbClr val="FF0000"/>
                </a:solidFill>
                <a:cs typeface="+mn-cs"/>
              </a:rPr>
              <a:t>جذلان مشرق : (صفة للفكر)</a:t>
            </a:r>
          </a:p>
        </p:txBody>
      </p:sp>
      <p:sp>
        <p:nvSpPr>
          <p:cNvPr id="21" name="مربع نص 24">
            <a:extLst>
              <a:ext uri="{FF2B5EF4-FFF2-40B4-BE49-F238E27FC236}">
                <a16:creationId xmlns:a16="http://schemas.microsoft.com/office/drawing/2014/main" id="{151BCB59-E3DF-6146-DA9C-6112D660755A}"/>
              </a:ext>
            </a:extLst>
          </p:cNvPr>
          <p:cNvSpPr txBox="1">
            <a:spLocks noChangeArrowheads="1"/>
          </p:cNvSpPr>
          <p:nvPr/>
        </p:nvSpPr>
        <p:spPr bwMode="auto">
          <a:xfrm>
            <a:off x="3212081" y="5434136"/>
            <a:ext cx="26522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800" b="1" dirty="0">
                <a:solidFill>
                  <a:srgbClr val="FF0000"/>
                </a:solidFill>
                <a:cs typeface="+mn-cs"/>
              </a:rPr>
              <a:t>نفحة سارية : (صفة للمنازل)</a:t>
            </a:r>
          </a:p>
        </p:txBody>
      </p:sp>
      <p:sp>
        <p:nvSpPr>
          <p:cNvPr id="22" name="مربع نص 24">
            <a:extLst>
              <a:ext uri="{FF2B5EF4-FFF2-40B4-BE49-F238E27FC236}">
                <a16:creationId xmlns:a16="http://schemas.microsoft.com/office/drawing/2014/main" id="{988F0FB4-BFDD-9AB8-D624-FEC7D103ACEF}"/>
              </a:ext>
            </a:extLst>
          </p:cNvPr>
          <p:cNvSpPr txBox="1">
            <a:spLocks noChangeArrowheads="1"/>
          </p:cNvSpPr>
          <p:nvPr/>
        </p:nvSpPr>
        <p:spPr bwMode="auto">
          <a:xfrm>
            <a:off x="4037935" y="3616930"/>
            <a:ext cx="18640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 typeface="Arial" panose="020B0604020202020204" pitchFamily="34" charset="0"/>
              <a:buNone/>
            </a:pPr>
            <a:r>
              <a:rPr lang="ar-SA" altLang="ar-SA" sz="1800" b="1" dirty="0">
                <a:solidFill>
                  <a:srgbClr val="FF0000"/>
                </a:solidFill>
                <a:cs typeface="+mn-cs"/>
              </a:rPr>
              <a:t>نسمات السعادة تهتز</a:t>
            </a:r>
          </a:p>
        </p:txBody>
      </p:sp>
    </p:spTree>
    <p:extLst>
      <p:ext uri="{BB962C8B-B14F-4D97-AF65-F5344CB8AC3E}">
        <p14:creationId xmlns:p14="http://schemas.microsoft.com/office/powerpoint/2010/main" val="40319920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5"/>
                    </p:tgtEl>
                  </p:cond>
                </p:stCondLst>
                <p:endSync evt="end" delay="0">
                  <p:rtn val="all"/>
                </p:endSync>
                <p:childTnLst>
                  <p:par>
                    <p:cTn id="28" fill="hold">
                      <p:stCondLst>
                        <p:cond delay="0"/>
                      </p:stCondLst>
                      <p:childTnLst>
                        <p:par>
                          <p:cTn id="29" fill="hold">
                            <p:stCondLst>
                              <p:cond delay="0"/>
                            </p:stCondLst>
                            <p:childTnLst>
                              <p:par>
                                <p:cTn id="30" presetID="21" presetClass="exit" presetSubtype="1" fill="hold" grpId="0" nodeType="clickEffect">
                                  <p:stCondLst>
                                    <p:cond delay="0"/>
                                  </p:stCondLst>
                                  <p:childTnLst>
                                    <p:animEffect transition="out" filter="wheel(1)">
                                      <p:cBhvr>
                                        <p:cTn id="31" dur="59000"/>
                                        <p:tgtEl>
                                          <p:spTgt spid="19"/>
                                        </p:tgtEl>
                                      </p:cBhvr>
                                    </p:animEffect>
                                    <p:set>
                                      <p:cBhvr>
                                        <p:cTn id="32"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2" name="clock-ticking-3.wav"/>
                                        </p:tgtEl>
                                      </p:cMediaNode>
                                    </p:audio>
                                  </p:subTnLst>
                                </p:cTn>
                              </p:par>
                            </p:childTnLst>
                          </p:cTn>
                        </p:par>
                        <p:par>
                          <p:cTn id="33" fill="hold">
                            <p:stCondLst>
                              <p:cond delay="59000"/>
                            </p:stCondLst>
                            <p:childTnLst>
                              <p:par>
                                <p:cTn id="34" presetID="21" presetClass="exit" presetSubtype="1" fill="hold" grpId="0" nodeType="afterEffect">
                                  <p:stCondLst>
                                    <p:cond delay="0"/>
                                  </p:stCondLst>
                                  <p:childTnLst>
                                    <p:animEffect transition="out" filter="wheel(1)">
                                      <p:cBhvr>
                                        <p:cTn id="35" dur="59000"/>
                                        <p:tgtEl>
                                          <p:spTgt spid="20"/>
                                        </p:tgtEl>
                                      </p:cBhvr>
                                    </p:animEffect>
                                    <p:set>
                                      <p:cBhvr>
                                        <p:cTn id="36"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10" grpId="0"/>
      <p:bldP spid="12" grpId="0"/>
      <p:bldP spid="13" grpId="0"/>
      <p:bldP spid="14" grpId="0"/>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27" name="مستطيل: زوايا قطرية مقصوصة 26">
            <a:extLst>
              <a:ext uri="{FF2B5EF4-FFF2-40B4-BE49-F238E27FC236}">
                <a16:creationId xmlns:a16="http://schemas.microsoft.com/office/drawing/2014/main" id="{DF63D8D8-29F0-B102-FA33-6344269907B9}"/>
              </a:ext>
            </a:extLst>
          </p:cNvPr>
          <p:cNvSpPr/>
          <p:nvPr/>
        </p:nvSpPr>
        <p:spPr>
          <a:xfrm>
            <a:off x="9777908" y="769180"/>
            <a:ext cx="2353688" cy="600250"/>
          </a:xfrm>
          <a:prstGeom prst="snip2DiagRect">
            <a:avLst>
              <a:gd name="adj1" fmla="val 43054"/>
              <a:gd name="adj2" fmla="val 42600"/>
            </a:avLst>
          </a:prstGeom>
          <a:solidFill>
            <a:schemeClr val="accent6">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800" b="1" dirty="0">
                <a:solidFill>
                  <a:schemeClr val="bg2">
                    <a:lumMod val="25000"/>
                  </a:schemeClr>
                </a:solidFill>
              </a:rPr>
              <a:t>الوصف الأدبي</a:t>
            </a:r>
          </a:p>
        </p:txBody>
      </p:sp>
      <p:grpSp>
        <p:nvGrpSpPr>
          <p:cNvPr id="2" name="مجموعة 1">
            <a:extLst>
              <a:ext uri="{FF2B5EF4-FFF2-40B4-BE49-F238E27FC236}">
                <a16:creationId xmlns:a16="http://schemas.microsoft.com/office/drawing/2014/main" id="{2FD01437-9284-CE80-4653-F75CF464715B}"/>
              </a:ext>
            </a:extLst>
          </p:cNvPr>
          <p:cNvGrpSpPr/>
          <p:nvPr/>
        </p:nvGrpSpPr>
        <p:grpSpPr>
          <a:xfrm>
            <a:off x="310490" y="3851811"/>
            <a:ext cx="1086038" cy="786757"/>
            <a:chOff x="310490" y="3851811"/>
            <a:chExt cx="1086038" cy="786757"/>
          </a:xfrm>
        </p:grpSpPr>
        <p:sp>
          <p:nvSpPr>
            <p:cNvPr id="3" name="مربع نص 2">
              <a:extLst>
                <a:ext uri="{FF2B5EF4-FFF2-40B4-BE49-F238E27FC236}">
                  <a16:creationId xmlns:a16="http://schemas.microsoft.com/office/drawing/2014/main" id="{E3A061B1-6E2B-DFA2-7E9C-ABB28F6A4884}"/>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4" name="مربع نص 3">
              <a:extLst>
                <a:ext uri="{FF2B5EF4-FFF2-40B4-BE49-F238E27FC236}">
                  <a16:creationId xmlns:a16="http://schemas.microsoft.com/office/drawing/2014/main" id="{6939BD36-C972-D9D2-6C2F-1E5528C533AE}"/>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146</a:t>
              </a:r>
            </a:p>
          </p:txBody>
        </p:sp>
      </p:grpSp>
      <p:pic>
        <p:nvPicPr>
          <p:cNvPr id="11" name="صورة 10">
            <a:extLst>
              <a:ext uri="{FF2B5EF4-FFF2-40B4-BE49-F238E27FC236}">
                <a16:creationId xmlns:a16="http://schemas.microsoft.com/office/drawing/2014/main" id="{DBE5CC96-EEB6-B9E7-7163-C15B8081DE6E}"/>
              </a:ext>
            </a:extLst>
          </p:cNvPr>
          <p:cNvPicPr>
            <a:picLocks noChangeAspect="1"/>
          </p:cNvPicPr>
          <p:nvPr/>
        </p:nvPicPr>
        <p:blipFill rotWithShape="1">
          <a:blip r:embed="rId5">
            <a:extLst>
              <a:ext uri="{28A0092B-C50C-407E-A947-70E740481C1C}">
                <a14:useLocalDpi xmlns:a14="http://schemas.microsoft.com/office/drawing/2010/main" val="0"/>
              </a:ext>
            </a:extLst>
          </a:blip>
          <a:srcRect t="50784"/>
          <a:stretch/>
        </p:blipFill>
        <p:spPr>
          <a:xfrm>
            <a:off x="2026149" y="1351731"/>
            <a:ext cx="7676321" cy="4769379"/>
          </a:xfrm>
          <a:prstGeom prst="rect">
            <a:avLst/>
          </a:prstGeom>
        </p:spPr>
      </p:pic>
      <p:sp>
        <p:nvSpPr>
          <p:cNvPr id="10" name="مستطيل 9">
            <a:extLst>
              <a:ext uri="{FF2B5EF4-FFF2-40B4-BE49-F238E27FC236}">
                <a16:creationId xmlns:a16="http://schemas.microsoft.com/office/drawing/2014/main" id="{E5839F68-19C7-0E42-D60F-37AF98F09296}"/>
              </a:ext>
            </a:extLst>
          </p:cNvPr>
          <p:cNvSpPr/>
          <p:nvPr/>
        </p:nvSpPr>
        <p:spPr>
          <a:xfrm>
            <a:off x="4769943" y="2307395"/>
            <a:ext cx="940633" cy="369332"/>
          </a:xfrm>
          <a:prstGeom prst="rect">
            <a:avLst/>
          </a:prstGeom>
          <a:noFill/>
          <a:ln>
            <a:noFill/>
          </a:ln>
        </p:spPr>
        <p:txBody>
          <a:bodyPr wrap="square">
            <a:spAutoFit/>
          </a:bodyPr>
          <a:lstStyle/>
          <a:p>
            <a:pPr rtl="1" eaLnBrk="1" fontAlgn="auto" hangingPunct="1">
              <a:spcBef>
                <a:spcPts val="0"/>
              </a:spcBef>
              <a:spcAft>
                <a:spcPts val="0"/>
              </a:spcAft>
              <a:defRPr/>
            </a:pPr>
            <a:r>
              <a:rPr lang="ar-SA" b="1" dirty="0">
                <a:ln w="0"/>
                <a:solidFill>
                  <a:srgbClr val="FF0000"/>
                </a:solidFill>
                <a:latin typeface="Traditional Arabic" panose="02020603050405020304" pitchFamily="18" charset="-78"/>
                <a:cs typeface="Traditional Arabic" panose="02020603050405020304" pitchFamily="18" charset="-78"/>
              </a:rPr>
              <a:t>الاستعارات:</a:t>
            </a:r>
          </a:p>
        </p:txBody>
      </p:sp>
      <p:sp>
        <p:nvSpPr>
          <p:cNvPr id="12" name="مستطيل 11">
            <a:extLst>
              <a:ext uri="{FF2B5EF4-FFF2-40B4-BE49-F238E27FC236}">
                <a16:creationId xmlns:a16="http://schemas.microsoft.com/office/drawing/2014/main" id="{503C7D5D-F847-9A64-5F79-BC9BF8FF7EBA}"/>
              </a:ext>
            </a:extLst>
          </p:cNvPr>
          <p:cNvSpPr/>
          <p:nvPr/>
        </p:nvSpPr>
        <p:spPr>
          <a:xfrm>
            <a:off x="4624460" y="2577838"/>
            <a:ext cx="1086116" cy="369332"/>
          </a:xfrm>
          <a:prstGeom prst="rect">
            <a:avLst/>
          </a:prstGeom>
          <a:noFill/>
          <a:ln>
            <a:noFill/>
          </a:ln>
        </p:spPr>
        <p:txBody>
          <a:bodyPr wrap="square">
            <a:spAutoFit/>
          </a:bodyPr>
          <a:lstStyle/>
          <a:p>
            <a:pPr rtl="1" eaLnBrk="1" fontAlgn="auto" hangingPunct="1">
              <a:spcBef>
                <a:spcPts val="0"/>
              </a:spcBef>
              <a:spcAft>
                <a:spcPts val="0"/>
              </a:spcAft>
              <a:defRPr/>
            </a:pPr>
            <a:r>
              <a:rPr lang="ar-SA" b="1" dirty="0">
                <a:ln w="0"/>
                <a:solidFill>
                  <a:srgbClr val="FF0000"/>
                </a:solidFill>
                <a:latin typeface="Traditional Arabic" panose="02020603050405020304" pitchFamily="18" charset="-78"/>
                <a:cs typeface="Traditional Arabic" panose="02020603050405020304" pitchFamily="18" charset="-78"/>
              </a:rPr>
              <a:t>التشبيهات :</a:t>
            </a:r>
          </a:p>
        </p:txBody>
      </p:sp>
      <p:sp>
        <p:nvSpPr>
          <p:cNvPr id="13" name="مستطيل 12">
            <a:extLst>
              <a:ext uri="{FF2B5EF4-FFF2-40B4-BE49-F238E27FC236}">
                <a16:creationId xmlns:a16="http://schemas.microsoft.com/office/drawing/2014/main" id="{B57B5E55-2D17-E1B8-4590-70E9BA0FA907}"/>
              </a:ext>
            </a:extLst>
          </p:cNvPr>
          <p:cNvSpPr/>
          <p:nvPr/>
        </p:nvSpPr>
        <p:spPr>
          <a:xfrm>
            <a:off x="4639180" y="2834496"/>
            <a:ext cx="1101725" cy="369332"/>
          </a:xfrm>
          <a:prstGeom prst="rect">
            <a:avLst/>
          </a:prstGeom>
          <a:noFill/>
          <a:ln>
            <a:noFill/>
          </a:ln>
        </p:spPr>
        <p:txBody>
          <a:bodyPr wrap="square">
            <a:spAutoFit/>
          </a:bodyPr>
          <a:lstStyle/>
          <a:p>
            <a:pPr rtl="1" eaLnBrk="1" fontAlgn="auto" hangingPunct="1">
              <a:spcBef>
                <a:spcPts val="0"/>
              </a:spcBef>
              <a:spcAft>
                <a:spcPts val="0"/>
              </a:spcAft>
              <a:defRPr/>
            </a:pPr>
            <a:r>
              <a:rPr lang="ar-SA" b="1" dirty="0">
                <a:ln w="0"/>
                <a:solidFill>
                  <a:srgbClr val="FF0000"/>
                </a:solidFill>
                <a:latin typeface="Traditional Arabic" panose="02020603050405020304" pitchFamily="18" charset="-78"/>
                <a:cs typeface="Traditional Arabic" panose="02020603050405020304" pitchFamily="18" charset="-78"/>
              </a:rPr>
              <a:t>الصفات :</a:t>
            </a:r>
          </a:p>
        </p:txBody>
      </p:sp>
      <p:sp>
        <p:nvSpPr>
          <p:cNvPr id="14" name="مستطيل 13">
            <a:extLst>
              <a:ext uri="{FF2B5EF4-FFF2-40B4-BE49-F238E27FC236}">
                <a16:creationId xmlns:a16="http://schemas.microsoft.com/office/drawing/2014/main" id="{33EC0B68-A7A6-E12B-52B0-F9BEFD26BD6E}"/>
              </a:ext>
            </a:extLst>
          </p:cNvPr>
          <p:cNvSpPr/>
          <p:nvPr/>
        </p:nvSpPr>
        <p:spPr>
          <a:xfrm>
            <a:off x="2098492" y="2841789"/>
            <a:ext cx="2989908" cy="369332"/>
          </a:xfrm>
          <a:prstGeom prst="rect">
            <a:avLst/>
          </a:prstGeom>
          <a:noFill/>
          <a:ln>
            <a:noFill/>
          </a:ln>
        </p:spPr>
        <p:txBody>
          <a:bodyPr wrap="square">
            <a:spAutoFit/>
          </a:bodyPr>
          <a:lstStyle/>
          <a:p>
            <a:pPr rtl="1" eaLnBrk="1" fontAlgn="auto" hangingPunct="1">
              <a:spcBef>
                <a:spcPts val="0"/>
              </a:spcBef>
              <a:spcAft>
                <a:spcPts val="0"/>
              </a:spcAft>
              <a:defRPr/>
            </a:pPr>
            <a:r>
              <a:rPr lang="ar-SA" b="1" dirty="0">
                <a:ln w="0"/>
                <a:solidFill>
                  <a:srgbClr val="FF0000"/>
                </a:solidFill>
                <a:latin typeface="Traditional Arabic" panose="02020603050405020304" pitchFamily="18" charset="-78"/>
                <a:cs typeface="Traditional Arabic" panose="02020603050405020304" pitchFamily="18" charset="-78"/>
              </a:rPr>
              <a:t>البحيرة: هادئة ساكنة / النسيم : بارد رطب  </a:t>
            </a:r>
          </a:p>
        </p:txBody>
      </p:sp>
      <p:sp>
        <p:nvSpPr>
          <p:cNvPr id="21" name="مستطيل 20">
            <a:extLst>
              <a:ext uri="{FF2B5EF4-FFF2-40B4-BE49-F238E27FC236}">
                <a16:creationId xmlns:a16="http://schemas.microsoft.com/office/drawing/2014/main" id="{869DC7DE-8F74-EA2D-4E61-2A2BE9DDDAC7}"/>
              </a:ext>
            </a:extLst>
          </p:cNvPr>
          <p:cNvSpPr/>
          <p:nvPr/>
        </p:nvSpPr>
        <p:spPr>
          <a:xfrm>
            <a:off x="2073217" y="2293546"/>
            <a:ext cx="2792862" cy="369332"/>
          </a:xfrm>
          <a:prstGeom prst="rect">
            <a:avLst/>
          </a:prstGeom>
          <a:noFill/>
          <a:ln>
            <a:noFill/>
          </a:ln>
        </p:spPr>
        <p:txBody>
          <a:bodyPr wrap="square">
            <a:spAutoFit/>
          </a:bodyPr>
          <a:lstStyle/>
          <a:p>
            <a:pPr rtl="1" eaLnBrk="1" fontAlgn="auto" hangingPunct="1">
              <a:spcBef>
                <a:spcPts val="0"/>
              </a:spcBef>
              <a:spcAft>
                <a:spcPts val="0"/>
              </a:spcAft>
              <a:defRPr/>
            </a:pPr>
            <a:r>
              <a:rPr lang="ar-SA" b="1" dirty="0">
                <a:ln w="0"/>
                <a:solidFill>
                  <a:srgbClr val="FF0000"/>
                </a:solidFill>
                <a:latin typeface="Traditional Arabic" panose="02020603050405020304" pitchFamily="18" charset="-78"/>
                <a:cs typeface="Traditional Arabic" panose="02020603050405020304" pitchFamily="18" charset="-78"/>
              </a:rPr>
              <a:t>هَوَت الشمسُ / هتك القمر ستر الظلام</a:t>
            </a:r>
          </a:p>
        </p:txBody>
      </p:sp>
      <p:sp>
        <p:nvSpPr>
          <p:cNvPr id="22" name="مستطيل 21">
            <a:extLst>
              <a:ext uri="{FF2B5EF4-FFF2-40B4-BE49-F238E27FC236}">
                <a16:creationId xmlns:a16="http://schemas.microsoft.com/office/drawing/2014/main" id="{884BB0E9-B61D-4FDD-AFE4-BF481FA18DC5}"/>
              </a:ext>
            </a:extLst>
          </p:cNvPr>
          <p:cNvSpPr/>
          <p:nvPr/>
        </p:nvSpPr>
        <p:spPr>
          <a:xfrm>
            <a:off x="1924839" y="2585131"/>
            <a:ext cx="3002774" cy="369332"/>
          </a:xfrm>
          <a:prstGeom prst="rect">
            <a:avLst/>
          </a:prstGeom>
          <a:noFill/>
          <a:ln>
            <a:noFill/>
          </a:ln>
        </p:spPr>
        <p:txBody>
          <a:bodyPr wrap="square">
            <a:spAutoFit/>
          </a:bodyPr>
          <a:lstStyle/>
          <a:p>
            <a:pPr rtl="1" eaLnBrk="1" fontAlgn="auto" hangingPunct="1">
              <a:spcBef>
                <a:spcPts val="0"/>
              </a:spcBef>
              <a:spcAft>
                <a:spcPts val="0"/>
              </a:spcAft>
              <a:defRPr/>
            </a:pPr>
            <a:r>
              <a:rPr lang="ar-SA" b="1" dirty="0">
                <a:ln w="0"/>
                <a:solidFill>
                  <a:srgbClr val="FF0000"/>
                </a:solidFill>
                <a:latin typeface="Traditional Arabic" panose="02020603050405020304" pitchFamily="18" charset="-78"/>
                <a:cs typeface="Traditional Arabic" panose="02020603050405020304" pitchFamily="18" charset="-78"/>
              </a:rPr>
              <a:t>البحيرة كصفحة المرآة / الأشجار كأنها أشباح</a:t>
            </a:r>
          </a:p>
        </p:txBody>
      </p:sp>
      <p:sp>
        <p:nvSpPr>
          <p:cNvPr id="23" name="مستطيل 22">
            <a:extLst>
              <a:ext uri="{FF2B5EF4-FFF2-40B4-BE49-F238E27FC236}">
                <a16:creationId xmlns:a16="http://schemas.microsoft.com/office/drawing/2014/main" id="{DC0CFCBD-E3FE-3DE6-3F48-E546D64497E3}"/>
              </a:ext>
            </a:extLst>
          </p:cNvPr>
          <p:cNvSpPr/>
          <p:nvPr/>
        </p:nvSpPr>
        <p:spPr>
          <a:xfrm>
            <a:off x="1534303" y="3118788"/>
            <a:ext cx="4243546" cy="369332"/>
          </a:xfrm>
          <a:prstGeom prst="rect">
            <a:avLst/>
          </a:prstGeom>
          <a:noFill/>
          <a:ln>
            <a:noFill/>
          </a:ln>
        </p:spPr>
        <p:txBody>
          <a:bodyPr wrap="square">
            <a:spAutoFit/>
          </a:bodyPr>
          <a:lstStyle/>
          <a:p>
            <a:pPr rtl="1" eaLnBrk="1" fontAlgn="auto" hangingPunct="1">
              <a:spcBef>
                <a:spcPts val="0"/>
              </a:spcBef>
              <a:spcAft>
                <a:spcPts val="0"/>
              </a:spcAft>
              <a:defRPr/>
            </a:pPr>
            <a:r>
              <a:rPr lang="ar-SA" b="1" dirty="0">
                <a:ln w="0"/>
                <a:solidFill>
                  <a:srgbClr val="FF0000"/>
                </a:solidFill>
                <a:latin typeface="Traditional Arabic" panose="02020603050405020304" pitchFamily="18" charset="-78"/>
                <a:cs typeface="Traditional Arabic" panose="02020603050405020304" pitchFamily="18" charset="-78"/>
              </a:rPr>
              <a:t>قطرات: منحدرة/ أشعة: زرقاء/ منظر: بديع/ سكون: عميق</a:t>
            </a:r>
          </a:p>
        </p:txBody>
      </p:sp>
      <p:sp>
        <p:nvSpPr>
          <p:cNvPr id="24" name="مستطيل 23">
            <a:extLst>
              <a:ext uri="{FF2B5EF4-FFF2-40B4-BE49-F238E27FC236}">
                <a16:creationId xmlns:a16="http://schemas.microsoft.com/office/drawing/2014/main" id="{93E92793-01CC-39F9-E635-533720AC353F}"/>
              </a:ext>
            </a:extLst>
          </p:cNvPr>
          <p:cNvSpPr/>
          <p:nvPr/>
        </p:nvSpPr>
        <p:spPr>
          <a:xfrm>
            <a:off x="4457419" y="3926995"/>
            <a:ext cx="1295400" cy="369332"/>
          </a:xfrm>
          <a:prstGeom prst="rect">
            <a:avLst/>
          </a:prstGeom>
          <a:noFill/>
          <a:ln>
            <a:noFill/>
          </a:ln>
        </p:spPr>
        <p:txBody>
          <a:bodyPr wrap="square">
            <a:spAutoFit/>
          </a:bodyPr>
          <a:lstStyle/>
          <a:p>
            <a:pPr rtl="1" eaLnBrk="1" fontAlgn="auto" hangingPunct="1">
              <a:spcBef>
                <a:spcPts val="0"/>
              </a:spcBef>
              <a:spcAft>
                <a:spcPts val="0"/>
              </a:spcAft>
              <a:defRPr/>
            </a:pPr>
            <a:r>
              <a:rPr lang="ar-SA" b="1" dirty="0">
                <a:ln w="0"/>
                <a:solidFill>
                  <a:srgbClr val="FF0000"/>
                </a:solidFill>
                <a:latin typeface="Traditional Arabic" panose="02020603050405020304" pitchFamily="18" charset="-78"/>
                <a:cs typeface="Traditional Arabic" panose="02020603050405020304" pitchFamily="18" charset="-78"/>
              </a:rPr>
              <a:t>المحسوسات:</a:t>
            </a:r>
          </a:p>
        </p:txBody>
      </p:sp>
      <p:sp>
        <p:nvSpPr>
          <p:cNvPr id="25" name="مستطيل 24">
            <a:extLst>
              <a:ext uri="{FF2B5EF4-FFF2-40B4-BE49-F238E27FC236}">
                <a16:creationId xmlns:a16="http://schemas.microsoft.com/office/drawing/2014/main" id="{9E22D355-2426-78E2-6AD9-128EB462F3B5}"/>
              </a:ext>
            </a:extLst>
          </p:cNvPr>
          <p:cNvSpPr/>
          <p:nvPr/>
        </p:nvSpPr>
        <p:spPr>
          <a:xfrm>
            <a:off x="1874886" y="3916122"/>
            <a:ext cx="3102680" cy="369332"/>
          </a:xfrm>
          <a:prstGeom prst="rect">
            <a:avLst/>
          </a:prstGeom>
          <a:noFill/>
          <a:ln>
            <a:noFill/>
          </a:ln>
        </p:spPr>
        <p:txBody>
          <a:bodyPr wrap="square">
            <a:spAutoFit/>
          </a:bodyPr>
          <a:lstStyle/>
          <a:p>
            <a:pPr rtl="1" eaLnBrk="1" fontAlgn="auto" hangingPunct="1">
              <a:spcBef>
                <a:spcPts val="0"/>
              </a:spcBef>
              <a:spcAft>
                <a:spcPts val="0"/>
              </a:spcAft>
              <a:defRPr/>
            </a:pPr>
            <a:r>
              <a:rPr lang="ar-SA" b="1" dirty="0">
                <a:ln w="0"/>
                <a:solidFill>
                  <a:srgbClr val="FF0000"/>
                </a:solidFill>
                <a:latin typeface="Traditional Arabic" panose="02020603050405020304" pitchFamily="18" charset="-78"/>
                <a:cs typeface="Traditional Arabic" panose="02020603050405020304" pitchFamily="18" charset="-78"/>
              </a:rPr>
              <a:t>مرأى الشمس/القمر/البحيرة/الشاطئ/الأشجار</a:t>
            </a:r>
          </a:p>
        </p:txBody>
      </p:sp>
      <p:sp>
        <p:nvSpPr>
          <p:cNvPr id="26" name="مستطيل 25">
            <a:extLst>
              <a:ext uri="{FF2B5EF4-FFF2-40B4-BE49-F238E27FC236}">
                <a16:creationId xmlns:a16="http://schemas.microsoft.com/office/drawing/2014/main" id="{89A1BB68-4B59-713A-571E-B2AD965C5F59}"/>
              </a:ext>
            </a:extLst>
          </p:cNvPr>
          <p:cNvSpPr/>
          <p:nvPr/>
        </p:nvSpPr>
        <p:spPr>
          <a:xfrm>
            <a:off x="2018616" y="4231554"/>
            <a:ext cx="2780418" cy="369332"/>
          </a:xfrm>
          <a:prstGeom prst="rect">
            <a:avLst/>
          </a:prstGeom>
          <a:noFill/>
          <a:ln>
            <a:noFill/>
          </a:ln>
        </p:spPr>
        <p:txBody>
          <a:bodyPr wrap="square">
            <a:spAutoFit/>
          </a:bodyPr>
          <a:lstStyle/>
          <a:p>
            <a:pPr rtl="1" eaLnBrk="1" fontAlgn="auto" hangingPunct="1">
              <a:spcBef>
                <a:spcPts val="0"/>
              </a:spcBef>
              <a:spcAft>
                <a:spcPts val="0"/>
              </a:spcAft>
              <a:defRPr/>
            </a:pPr>
            <a:r>
              <a:rPr lang="ar-SA" b="1" dirty="0">
                <a:ln w="0"/>
                <a:solidFill>
                  <a:srgbClr val="FF0000"/>
                </a:solidFill>
                <a:latin typeface="Traditional Arabic" panose="02020603050405020304" pitchFamily="18" charset="-78"/>
                <a:cs typeface="Traditional Arabic" panose="02020603050405020304" pitchFamily="18" charset="-78"/>
              </a:rPr>
              <a:t>سماع صوت قطرات الماء / نقيق الضفادع</a:t>
            </a:r>
          </a:p>
        </p:txBody>
      </p:sp>
      <p:sp>
        <p:nvSpPr>
          <p:cNvPr id="28" name="مستطيل 27">
            <a:extLst>
              <a:ext uri="{FF2B5EF4-FFF2-40B4-BE49-F238E27FC236}">
                <a16:creationId xmlns:a16="http://schemas.microsoft.com/office/drawing/2014/main" id="{0D8445DF-F4B7-EB2D-E91C-91B1B7E436F4}"/>
              </a:ext>
            </a:extLst>
          </p:cNvPr>
          <p:cNvSpPr/>
          <p:nvPr/>
        </p:nvSpPr>
        <p:spPr>
          <a:xfrm>
            <a:off x="4624460" y="4217855"/>
            <a:ext cx="1081676" cy="369332"/>
          </a:xfrm>
          <a:prstGeom prst="rect">
            <a:avLst/>
          </a:prstGeom>
          <a:noFill/>
          <a:ln>
            <a:noFill/>
          </a:ln>
        </p:spPr>
        <p:txBody>
          <a:bodyPr wrap="square">
            <a:spAutoFit/>
          </a:bodyPr>
          <a:lstStyle/>
          <a:p>
            <a:pPr rtl="1" eaLnBrk="1" fontAlgn="auto" hangingPunct="1">
              <a:spcBef>
                <a:spcPts val="0"/>
              </a:spcBef>
              <a:spcAft>
                <a:spcPts val="0"/>
              </a:spcAft>
              <a:defRPr/>
            </a:pPr>
            <a:r>
              <a:rPr lang="ar-SA" b="1" dirty="0">
                <a:ln w="0"/>
                <a:solidFill>
                  <a:srgbClr val="FF0000"/>
                </a:solidFill>
                <a:latin typeface="Traditional Arabic" panose="02020603050405020304" pitchFamily="18" charset="-78"/>
                <a:cs typeface="Traditional Arabic" panose="02020603050405020304" pitchFamily="18" charset="-78"/>
              </a:rPr>
              <a:t>الشعور بالبرد</a:t>
            </a:r>
          </a:p>
        </p:txBody>
      </p:sp>
      <p:sp>
        <p:nvSpPr>
          <p:cNvPr id="29" name="مستطيل 28">
            <a:extLst>
              <a:ext uri="{FF2B5EF4-FFF2-40B4-BE49-F238E27FC236}">
                <a16:creationId xmlns:a16="http://schemas.microsoft.com/office/drawing/2014/main" id="{F7C11E09-8EAC-8051-B558-B08D0A3410DC}"/>
              </a:ext>
            </a:extLst>
          </p:cNvPr>
          <p:cNvSpPr>
            <a:spLocks noChangeArrowheads="1"/>
          </p:cNvSpPr>
          <p:nvPr/>
        </p:nvSpPr>
        <p:spPr bwMode="auto">
          <a:xfrm>
            <a:off x="4749719" y="4766903"/>
            <a:ext cx="981080" cy="369332"/>
          </a:xfrm>
          <a:prstGeom prst="rect">
            <a:avLst/>
          </a:prstGeom>
          <a:noFill/>
          <a:ln>
            <a:noFill/>
          </a:ln>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r>
              <a:rPr lang="ar-SA" altLang="ar-SA" sz="1800" b="1" dirty="0">
                <a:solidFill>
                  <a:srgbClr val="FF0000"/>
                </a:solidFill>
                <a:latin typeface="Traditional Arabic" panose="02020603050405020304" pitchFamily="18" charset="-78"/>
                <a:cs typeface="Traditional Arabic" panose="02020603050405020304" pitchFamily="18" charset="-78"/>
              </a:rPr>
              <a:t>العواطف :</a:t>
            </a:r>
          </a:p>
        </p:txBody>
      </p:sp>
      <p:sp>
        <p:nvSpPr>
          <p:cNvPr id="30" name="مستطيل 29">
            <a:extLst>
              <a:ext uri="{FF2B5EF4-FFF2-40B4-BE49-F238E27FC236}">
                <a16:creationId xmlns:a16="http://schemas.microsoft.com/office/drawing/2014/main" id="{2374F9C2-8137-B14B-8347-48A92D309442}"/>
              </a:ext>
            </a:extLst>
          </p:cNvPr>
          <p:cNvSpPr>
            <a:spLocks noChangeArrowheads="1"/>
          </p:cNvSpPr>
          <p:nvPr/>
        </p:nvSpPr>
        <p:spPr bwMode="auto">
          <a:xfrm>
            <a:off x="2026149" y="4766903"/>
            <a:ext cx="2987834" cy="369332"/>
          </a:xfrm>
          <a:prstGeom prst="rect">
            <a:avLst/>
          </a:prstGeom>
          <a:noFill/>
          <a:ln>
            <a:noFill/>
          </a:ln>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r>
              <a:rPr lang="ar-SA" altLang="ar-SA" sz="1800" b="1" dirty="0">
                <a:solidFill>
                  <a:srgbClr val="FF0000"/>
                </a:solidFill>
                <a:latin typeface="Traditional Arabic" panose="02020603050405020304" pitchFamily="18" charset="-78"/>
                <a:cs typeface="Traditional Arabic" panose="02020603050405020304" pitchFamily="18" charset="-78"/>
              </a:rPr>
              <a:t>الارتياح / الإعجاب بالمناظر / الرهبة قليلاً</a:t>
            </a:r>
          </a:p>
        </p:txBody>
      </p:sp>
      <p:sp>
        <p:nvSpPr>
          <p:cNvPr id="31" name="مستطيل 30">
            <a:extLst>
              <a:ext uri="{FF2B5EF4-FFF2-40B4-BE49-F238E27FC236}">
                <a16:creationId xmlns:a16="http://schemas.microsoft.com/office/drawing/2014/main" id="{F69B66F2-1986-DECA-CE11-E8070E3063A6}"/>
              </a:ext>
            </a:extLst>
          </p:cNvPr>
          <p:cNvSpPr/>
          <p:nvPr/>
        </p:nvSpPr>
        <p:spPr>
          <a:xfrm>
            <a:off x="2017978" y="5570759"/>
            <a:ext cx="3715866" cy="369332"/>
          </a:xfrm>
          <a:prstGeom prst="rect">
            <a:avLst/>
          </a:prstGeom>
          <a:noFill/>
          <a:ln>
            <a:noFill/>
          </a:ln>
        </p:spPr>
        <p:txBody>
          <a:bodyPr wrap="square">
            <a:spAutoFit/>
          </a:bodyPr>
          <a:lstStyle/>
          <a:p>
            <a:pPr rtl="1" eaLnBrk="1" fontAlgn="auto" hangingPunct="1">
              <a:spcBef>
                <a:spcPts val="0"/>
              </a:spcBef>
              <a:spcAft>
                <a:spcPts val="0"/>
              </a:spcAft>
              <a:defRPr/>
            </a:pPr>
            <a:r>
              <a:rPr lang="ar-SA" b="1" dirty="0">
                <a:ln w="0"/>
                <a:solidFill>
                  <a:srgbClr val="FF0000"/>
                </a:solidFill>
                <a:latin typeface="Traditional Arabic" panose="02020603050405020304" pitchFamily="18" charset="-78"/>
                <a:cs typeface="Traditional Arabic" panose="02020603050405020304" pitchFamily="18" charset="-78"/>
              </a:rPr>
              <a:t>التسلسل الزمني والمكاني ثم وصف الأجزاء الأكثر تأثيرًا</a:t>
            </a:r>
          </a:p>
        </p:txBody>
      </p:sp>
    </p:spTree>
    <p:extLst>
      <p:ext uri="{BB962C8B-B14F-4D97-AF65-F5344CB8AC3E}">
        <p14:creationId xmlns:p14="http://schemas.microsoft.com/office/powerpoint/2010/main" val="36713987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249"/>
                                          </p:stCondLst>
                                        </p:cTn>
                                        <p:tgtEl>
                                          <p:spTgt spid="2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249"/>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249"/>
                                          </p:stCondLst>
                                        </p:cTn>
                                        <p:tgtEl>
                                          <p:spTgt spid="14"/>
                                        </p:tgtEl>
                                        <p:attrNameLst>
                                          <p:attrName>style.visibility</p:attrName>
                                        </p:attrNameLst>
                                      </p:cBhvr>
                                      <p:to>
                                        <p:strVal val="visible"/>
                                      </p:to>
                                    </p:set>
                                  </p:childTnLst>
                                </p:cTn>
                              </p:par>
                            </p:childTnLst>
                          </p:cTn>
                        </p:par>
                        <p:par>
                          <p:cTn id="24" fill="hold">
                            <p:stCondLst>
                              <p:cond delay="250"/>
                            </p:stCondLst>
                            <p:childTnLst>
                              <p:par>
                                <p:cTn id="25" presetID="1" presetClass="entr" presetSubtype="0" fill="hold" grpId="0" nodeType="afterEffect">
                                  <p:stCondLst>
                                    <p:cond delay="0"/>
                                  </p:stCondLst>
                                  <p:childTnLst>
                                    <p:set>
                                      <p:cBhvr>
                                        <p:cTn id="26" dur="1" fill="hold">
                                          <p:stCondLst>
                                            <p:cond delay="499"/>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249"/>
                                          </p:stCondLst>
                                        </p:cTn>
                                        <p:tgtEl>
                                          <p:spTgt spid="25"/>
                                        </p:tgtEl>
                                        <p:attrNameLst>
                                          <p:attrName>style.visibility</p:attrName>
                                        </p:attrNameLst>
                                      </p:cBhvr>
                                      <p:to>
                                        <p:strVal val="visible"/>
                                      </p:to>
                                    </p:set>
                                  </p:childTnLst>
                                </p:cTn>
                              </p:par>
                            </p:childTnLst>
                          </p:cTn>
                        </p:par>
                        <p:par>
                          <p:cTn id="34" fill="hold">
                            <p:stCondLst>
                              <p:cond delay="250"/>
                            </p:stCondLst>
                            <p:childTnLst>
                              <p:par>
                                <p:cTn id="35" presetID="1" presetClass="entr" presetSubtype="0" fill="hold" grpId="0" nodeType="afterEffect">
                                  <p:stCondLst>
                                    <p:cond delay="0"/>
                                  </p:stCondLst>
                                  <p:childTnLst>
                                    <p:set>
                                      <p:cBhvr>
                                        <p:cTn id="36" dur="1" fill="hold">
                                          <p:stCondLst>
                                            <p:cond delay="249"/>
                                          </p:stCondLst>
                                        </p:cTn>
                                        <p:tgtEl>
                                          <p:spTgt spid="28"/>
                                        </p:tgtEl>
                                        <p:attrNameLst>
                                          <p:attrName>style.visibility</p:attrName>
                                        </p:attrNameLst>
                                      </p:cBhvr>
                                      <p:to>
                                        <p:strVal val="visible"/>
                                      </p:to>
                                    </p:set>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249"/>
                                          </p:stCondLst>
                                        </p:cTn>
                                        <p:tgtEl>
                                          <p:spTgt spid="2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0"/>
                                  </p:stCondLst>
                                  <p:childTnLst>
                                    <p:set>
                                      <p:cBhvr>
                                        <p:cTn id="46" dur="1" fill="hold">
                                          <p:stCondLst>
                                            <p:cond delay="249"/>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15"/>
                    </p:tgtEl>
                  </p:cond>
                </p:stCondLst>
                <p:endSync evt="end" delay="0">
                  <p:rtn val="all"/>
                </p:endSync>
                <p:childTnLst>
                  <p:par>
                    <p:cTn id="52" fill="hold">
                      <p:stCondLst>
                        <p:cond delay="0"/>
                      </p:stCondLst>
                      <p:childTnLst>
                        <p:par>
                          <p:cTn id="53" fill="hold">
                            <p:stCondLst>
                              <p:cond delay="0"/>
                            </p:stCondLst>
                            <p:childTnLst>
                              <p:par>
                                <p:cTn id="54" presetID="21" presetClass="exit" presetSubtype="1" fill="hold" grpId="0" nodeType="clickEffect">
                                  <p:stCondLst>
                                    <p:cond delay="0"/>
                                  </p:stCondLst>
                                  <p:childTnLst>
                                    <p:animEffect transition="out" filter="wheel(1)">
                                      <p:cBhvr>
                                        <p:cTn id="55" dur="59000"/>
                                        <p:tgtEl>
                                          <p:spTgt spid="19"/>
                                        </p:tgtEl>
                                      </p:cBhvr>
                                    </p:animEffect>
                                    <p:set>
                                      <p:cBhvr>
                                        <p:cTn id="56"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2" name="clock-ticking-3.wav"/>
                                        </p:tgtEl>
                                      </p:cMediaNode>
                                    </p:audio>
                                  </p:subTnLst>
                                </p:cTn>
                              </p:par>
                            </p:childTnLst>
                          </p:cTn>
                        </p:par>
                        <p:par>
                          <p:cTn id="57" fill="hold">
                            <p:stCondLst>
                              <p:cond delay="59000"/>
                            </p:stCondLst>
                            <p:childTnLst>
                              <p:par>
                                <p:cTn id="58" presetID="21" presetClass="exit" presetSubtype="1" fill="hold" grpId="0" nodeType="afterEffect">
                                  <p:stCondLst>
                                    <p:cond delay="0"/>
                                  </p:stCondLst>
                                  <p:childTnLst>
                                    <p:animEffect transition="out" filter="wheel(1)">
                                      <p:cBhvr>
                                        <p:cTn id="59" dur="59000"/>
                                        <p:tgtEl>
                                          <p:spTgt spid="20"/>
                                        </p:tgtEl>
                                      </p:cBhvr>
                                    </p:animEffect>
                                    <p:set>
                                      <p:cBhvr>
                                        <p:cTn id="60"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10" grpId="0"/>
      <p:bldP spid="12" grpId="0"/>
      <p:bldP spid="13" grpId="0"/>
      <p:bldP spid="14" grpId="0"/>
      <p:bldP spid="21" grpId="0"/>
      <p:bldP spid="22" grpId="0"/>
      <p:bldP spid="23" grpId="0"/>
      <p:bldP spid="24" grpId="0"/>
      <p:bldP spid="25" grpId="0"/>
      <p:bldP spid="26" grpId="0"/>
      <p:bldP spid="28" grpId="0"/>
      <p:bldP spid="29" grpId="0"/>
      <p:bldP spid="30" grpId="0"/>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27" name="مستطيل: زوايا قطرية مقصوصة 26">
            <a:extLst>
              <a:ext uri="{FF2B5EF4-FFF2-40B4-BE49-F238E27FC236}">
                <a16:creationId xmlns:a16="http://schemas.microsoft.com/office/drawing/2014/main" id="{DF63D8D8-29F0-B102-FA33-6344269907B9}"/>
              </a:ext>
            </a:extLst>
          </p:cNvPr>
          <p:cNvSpPr/>
          <p:nvPr/>
        </p:nvSpPr>
        <p:spPr>
          <a:xfrm>
            <a:off x="9777908" y="769180"/>
            <a:ext cx="2353688" cy="600250"/>
          </a:xfrm>
          <a:prstGeom prst="snip2DiagRect">
            <a:avLst>
              <a:gd name="adj1" fmla="val 43054"/>
              <a:gd name="adj2" fmla="val 42600"/>
            </a:avLst>
          </a:prstGeom>
          <a:solidFill>
            <a:schemeClr val="accent6">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800" b="1" dirty="0">
                <a:solidFill>
                  <a:schemeClr val="bg2">
                    <a:lumMod val="25000"/>
                  </a:schemeClr>
                </a:solidFill>
              </a:rPr>
              <a:t>الوصف الأدبي</a:t>
            </a:r>
          </a:p>
        </p:txBody>
      </p:sp>
      <p:grpSp>
        <p:nvGrpSpPr>
          <p:cNvPr id="2" name="مجموعة 1">
            <a:extLst>
              <a:ext uri="{FF2B5EF4-FFF2-40B4-BE49-F238E27FC236}">
                <a16:creationId xmlns:a16="http://schemas.microsoft.com/office/drawing/2014/main" id="{2FD01437-9284-CE80-4653-F75CF464715B}"/>
              </a:ext>
            </a:extLst>
          </p:cNvPr>
          <p:cNvGrpSpPr/>
          <p:nvPr/>
        </p:nvGrpSpPr>
        <p:grpSpPr>
          <a:xfrm>
            <a:off x="310490" y="3851811"/>
            <a:ext cx="1086038" cy="786757"/>
            <a:chOff x="310490" y="3851811"/>
            <a:chExt cx="1086038" cy="786757"/>
          </a:xfrm>
        </p:grpSpPr>
        <p:sp>
          <p:nvSpPr>
            <p:cNvPr id="3" name="مربع نص 2">
              <a:extLst>
                <a:ext uri="{FF2B5EF4-FFF2-40B4-BE49-F238E27FC236}">
                  <a16:creationId xmlns:a16="http://schemas.microsoft.com/office/drawing/2014/main" id="{E3A061B1-6E2B-DFA2-7E9C-ABB28F6A4884}"/>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4" name="مربع نص 3">
              <a:extLst>
                <a:ext uri="{FF2B5EF4-FFF2-40B4-BE49-F238E27FC236}">
                  <a16:creationId xmlns:a16="http://schemas.microsoft.com/office/drawing/2014/main" id="{6939BD36-C972-D9D2-6C2F-1E5528C533AE}"/>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147</a:t>
              </a:r>
            </a:p>
          </p:txBody>
        </p:sp>
      </p:grpSp>
      <p:pic>
        <p:nvPicPr>
          <p:cNvPr id="11" name="صورة 10">
            <a:extLst>
              <a:ext uri="{FF2B5EF4-FFF2-40B4-BE49-F238E27FC236}">
                <a16:creationId xmlns:a16="http://schemas.microsoft.com/office/drawing/2014/main" id="{41F7F821-64C1-2765-6BBA-9985CFB28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3262" y="811673"/>
            <a:ext cx="6321664" cy="6016117"/>
          </a:xfrm>
          <a:prstGeom prst="rect">
            <a:avLst/>
          </a:prstGeom>
        </p:spPr>
      </p:pic>
      <p:sp>
        <p:nvSpPr>
          <p:cNvPr id="10" name="مستطيل 9">
            <a:extLst>
              <a:ext uri="{FF2B5EF4-FFF2-40B4-BE49-F238E27FC236}">
                <a16:creationId xmlns:a16="http://schemas.microsoft.com/office/drawing/2014/main" id="{F590A0B3-2776-13E7-048F-2EB8EE42D75F}"/>
              </a:ext>
            </a:extLst>
          </p:cNvPr>
          <p:cNvSpPr>
            <a:spLocks noChangeArrowheads="1"/>
          </p:cNvSpPr>
          <p:nvPr/>
        </p:nvSpPr>
        <p:spPr bwMode="auto">
          <a:xfrm>
            <a:off x="4736779" y="1334245"/>
            <a:ext cx="1111250" cy="307777"/>
          </a:xfrm>
          <a:prstGeom prst="rect">
            <a:avLst/>
          </a:prstGeom>
          <a:noFill/>
          <a:ln>
            <a:noFill/>
          </a:ln>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r>
              <a:rPr lang="ar-SA" altLang="ar-SA" sz="1400" b="1" dirty="0">
                <a:solidFill>
                  <a:srgbClr val="FF0000"/>
                </a:solidFill>
                <a:latin typeface="Traditional Arabic" panose="02020603050405020304" pitchFamily="18" charset="-78"/>
                <a:cs typeface="+mn-cs"/>
              </a:rPr>
              <a:t>الاستعارات:</a:t>
            </a:r>
          </a:p>
        </p:txBody>
      </p:sp>
      <p:sp>
        <p:nvSpPr>
          <p:cNvPr id="12" name="مستطيل 11">
            <a:extLst>
              <a:ext uri="{FF2B5EF4-FFF2-40B4-BE49-F238E27FC236}">
                <a16:creationId xmlns:a16="http://schemas.microsoft.com/office/drawing/2014/main" id="{65170127-7DB5-B1BC-7AF1-3D15945F5C41}"/>
              </a:ext>
            </a:extLst>
          </p:cNvPr>
          <p:cNvSpPr/>
          <p:nvPr/>
        </p:nvSpPr>
        <p:spPr>
          <a:xfrm>
            <a:off x="4945015" y="1602464"/>
            <a:ext cx="902284" cy="307777"/>
          </a:xfrm>
          <a:prstGeom prst="rect">
            <a:avLst/>
          </a:prstGeom>
          <a:noFill/>
          <a:ln>
            <a:noFill/>
          </a:ln>
        </p:spPr>
        <p:txBody>
          <a:bodyPr wrap="square">
            <a:spAutoFit/>
          </a:bodyPr>
          <a:lstStyle/>
          <a:p>
            <a:pPr algn="ctr" rtl="1" eaLnBrk="1" fontAlgn="auto" hangingPunct="1">
              <a:spcBef>
                <a:spcPts val="0"/>
              </a:spcBef>
              <a:spcAft>
                <a:spcPts val="0"/>
              </a:spcAft>
              <a:defRPr/>
            </a:pPr>
            <a:r>
              <a:rPr lang="ar-SA" sz="1400" b="1" dirty="0">
                <a:ln w="0"/>
                <a:solidFill>
                  <a:srgbClr val="FF0000"/>
                </a:solidFill>
                <a:latin typeface="Traditional Arabic" panose="02020603050405020304" pitchFamily="18" charset="-78"/>
              </a:rPr>
              <a:t>التشبيهات :</a:t>
            </a:r>
          </a:p>
        </p:txBody>
      </p:sp>
      <p:sp>
        <p:nvSpPr>
          <p:cNvPr id="21" name="مستطيل 20">
            <a:extLst>
              <a:ext uri="{FF2B5EF4-FFF2-40B4-BE49-F238E27FC236}">
                <a16:creationId xmlns:a16="http://schemas.microsoft.com/office/drawing/2014/main" id="{5F8A4CBE-B5E6-08A9-E827-0A0815DC1898}"/>
              </a:ext>
            </a:extLst>
          </p:cNvPr>
          <p:cNvSpPr>
            <a:spLocks noChangeArrowheads="1"/>
          </p:cNvSpPr>
          <p:nvPr/>
        </p:nvSpPr>
        <p:spPr bwMode="auto">
          <a:xfrm>
            <a:off x="2528424" y="1343480"/>
            <a:ext cx="2780151" cy="307777"/>
          </a:xfrm>
          <a:prstGeom prst="rect">
            <a:avLst/>
          </a:prstGeom>
          <a:noFill/>
          <a:ln>
            <a:noFill/>
          </a:ln>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r>
              <a:rPr lang="ar-SA" altLang="ar-SA" sz="1400" b="1" dirty="0">
                <a:solidFill>
                  <a:srgbClr val="FF0000"/>
                </a:solidFill>
                <a:latin typeface="Traditional Arabic" panose="02020603050405020304" pitchFamily="18" charset="-78"/>
                <a:cs typeface="+mn-cs"/>
              </a:rPr>
              <a:t>القلم عندما يريد أن يكتب ، يذلل العقبات</a:t>
            </a:r>
          </a:p>
        </p:txBody>
      </p:sp>
      <p:sp>
        <p:nvSpPr>
          <p:cNvPr id="22" name="مستطيل 21">
            <a:extLst>
              <a:ext uri="{FF2B5EF4-FFF2-40B4-BE49-F238E27FC236}">
                <a16:creationId xmlns:a16="http://schemas.microsoft.com/office/drawing/2014/main" id="{A84BBA9B-B143-BC74-88BB-47F555CBA5CF}"/>
              </a:ext>
            </a:extLst>
          </p:cNvPr>
          <p:cNvSpPr/>
          <p:nvPr/>
        </p:nvSpPr>
        <p:spPr>
          <a:xfrm>
            <a:off x="2512919" y="1602463"/>
            <a:ext cx="2860675" cy="307777"/>
          </a:xfrm>
          <a:prstGeom prst="rect">
            <a:avLst/>
          </a:prstGeom>
          <a:noFill/>
          <a:ln>
            <a:noFill/>
          </a:ln>
        </p:spPr>
        <p:txBody>
          <a:bodyPr wrap="square">
            <a:spAutoFit/>
          </a:bodyPr>
          <a:lstStyle/>
          <a:p>
            <a:pPr algn="ctr" rtl="1" eaLnBrk="1" fontAlgn="auto" hangingPunct="1">
              <a:spcBef>
                <a:spcPts val="0"/>
              </a:spcBef>
              <a:spcAft>
                <a:spcPts val="0"/>
              </a:spcAft>
              <a:defRPr/>
            </a:pPr>
            <a:r>
              <a:rPr lang="ar-SA" sz="1400" b="1" dirty="0">
                <a:ln w="0"/>
                <a:solidFill>
                  <a:srgbClr val="FF0000"/>
                </a:solidFill>
                <a:latin typeface="Traditional Arabic" panose="02020603050405020304" pitchFamily="18" charset="-78"/>
              </a:rPr>
              <a:t>أمضى من الرمح  / وأحدُ من السيف</a:t>
            </a:r>
          </a:p>
        </p:txBody>
      </p:sp>
      <p:sp>
        <p:nvSpPr>
          <p:cNvPr id="23" name="مربع نص 24">
            <a:extLst>
              <a:ext uri="{FF2B5EF4-FFF2-40B4-BE49-F238E27FC236}">
                <a16:creationId xmlns:a16="http://schemas.microsoft.com/office/drawing/2014/main" id="{27C33BC7-DB53-11C5-A1A6-0B81E3E63066}"/>
              </a:ext>
            </a:extLst>
          </p:cNvPr>
          <p:cNvSpPr txBox="1">
            <a:spLocks noChangeArrowheads="1"/>
          </p:cNvSpPr>
          <p:nvPr/>
        </p:nvSpPr>
        <p:spPr bwMode="auto">
          <a:xfrm>
            <a:off x="2733262" y="2450504"/>
            <a:ext cx="3064976" cy="903389"/>
          </a:xfrm>
          <a:prstGeom prst="rect">
            <a:avLst/>
          </a:prstGeom>
          <a:noFill/>
          <a:ln>
            <a:noFill/>
          </a:ln>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30000"/>
              </a:lnSpc>
              <a:spcBef>
                <a:spcPts val="0"/>
              </a:spcBef>
              <a:buFont typeface="Arial" panose="020B0604020202020204" pitchFamily="34" charset="0"/>
              <a:buNone/>
            </a:pPr>
            <a:r>
              <a:rPr lang="ar-SA" altLang="ar-SA" sz="1400" b="1" dirty="0">
                <a:solidFill>
                  <a:srgbClr val="FF0000"/>
                </a:solidFill>
                <a:cs typeface="+mn-cs"/>
              </a:rPr>
              <a:t>لسانه الرقيق   /     يترجم العواطف    /   تستجيب له النفس   /    يرتاح له الفؤاد    /    العواطف المختزنة </a:t>
            </a:r>
          </a:p>
        </p:txBody>
      </p:sp>
      <p:sp>
        <p:nvSpPr>
          <p:cNvPr id="24" name="مربع نص 3">
            <a:extLst>
              <a:ext uri="{FF2B5EF4-FFF2-40B4-BE49-F238E27FC236}">
                <a16:creationId xmlns:a16="http://schemas.microsoft.com/office/drawing/2014/main" id="{DF599812-AD0F-4F88-C17D-815099D906D5}"/>
              </a:ext>
            </a:extLst>
          </p:cNvPr>
          <p:cNvSpPr txBox="1">
            <a:spLocks noChangeArrowheads="1"/>
          </p:cNvSpPr>
          <p:nvPr/>
        </p:nvSpPr>
        <p:spPr bwMode="auto">
          <a:xfrm>
            <a:off x="2782322" y="3623677"/>
            <a:ext cx="3064977"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justLow">
              <a:lnSpc>
                <a:spcPct val="100000"/>
              </a:lnSpc>
              <a:spcBef>
                <a:spcPct val="0"/>
              </a:spcBef>
              <a:buFontTx/>
              <a:buNone/>
            </a:pPr>
            <a:r>
              <a:rPr lang="ar-SA" altLang="ar-SA" sz="1400" dirty="0">
                <a:solidFill>
                  <a:srgbClr val="FF0000"/>
                </a:solidFill>
                <a:cs typeface="+mn-cs"/>
              </a:rPr>
              <a:t>محمد بن ناصر العبودي، (1345هـ )  </a:t>
            </a:r>
          </a:p>
          <a:p>
            <a:pPr algn="justLow">
              <a:lnSpc>
                <a:spcPct val="100000"/>
              </a:lnSpc>
              <a:spcBef>
                <a:spcPct val="0"/>
              </a:spcBef>
              <a:buFontTx/>
              <a:buNone/>
            </a:pPr>
            <a:r>
              <a:rPr lang="ar-SA" altLang="ar-SA" sz="1400" dirty="0">
                <a:solidFill>
                  <a:srgbClr val="FF0000"/>
                </a:solidFill>
                <a:cs typeface="+mn-cs"/>
              </a:rPr>
              <a:t> أديب ومؤلف ورحالة سعودي ولد في مدينة بريدة، وتلقى تعليمه الأولي فيها على يد عدد من العلماء، ثم عمل مدرسًا، ثم مديرًا للمعهد العلمي في بريدة ، ثم أصبح الأمين العام للجامعة الإسلامية بالمدينة المنورة لثلاثة عشر عامًا، وفي وقت لاحق أصبح وكيلاً للجامعة نفسها ثم مديرًا لها، ثم شغل منصب الأمين العام المساعد لرابطة العالم الإسلامي أتاح له عمله في الرابطة وقبلها في الجامعة الإسلامية بالمدينة كأمين عام لها زيارة معظم أصقاع العالم، فكان لمشاهداته العديدة واطلاعاته أن تثمر أكثر من مائة وستين كتاباً في أدب الرحلات ويكون بهذا قد حقق رقمًا قياسيًا في كتب الرحلات العربية. منح ميدالية الاستحقاق في الأدب عام 1394 هـ.</a:t>
            </a:r>
          </a:p>
        </p:txBody>
      </p:sp>
    </p:spTree>
    <p:extLst>
      <p:ext uri="{BB962C8B-B14F-4D97-AF65-F5344CB8AC3E}">
        <p14:creationId xmlns:p14="http://schemas.microsoft.com/office/powerpoint/2010/main" val="37527570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499"/>
                                          </p:stCondLst>
                                        </p:cTn>
                                        <p:tgtEl>
                                          <p:spTgt spid="2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499"/>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5"/>
                    </p:tgtEl>
                  </p:cond>
                </p:stCondLst>
                <p:endSync evt="end" delay="0">
                  <p:rtn val="all"/>
                </p:endSync>
                <p:childTnLst>
                  <p:par>
                    <p:cTn id="26" fill="hold">
                      <p:stCondLst>
                        <p:cond delay="0"/>
                      </p:stCondLst>
                      <p:childTnLst>
                        <p:par>
                          <p:cTn id="27" fill="hold">
                            <p:stCondLst>
                              <p:cond delay="0"/>
                            </p:stCondLst>
                            <p:childTnLst>
                              <p:par>
                                <p:cTn id="28" presetID="21" presetClass="exit" presetSubtype="1" fill="hold" grpId="0" nodeType="clickEffect">
                                  <p:stCondLst>
                                    <p:cond delay="0"/>
                                  </p:stCondLst>
                                  <p:childTnLst>
                                    <p:animEffect transition="out" filter="wheel(1)">
                                      <p:cBhvr>
                                        <p:cTn id="29" dur="59000"/>
                                        <p:tgtEl>
                                          <p:spTgt spid="19"/>
                                        </p:tgtEl>
                                      </p:cBhvr>
                                    </p:animEffect>
                                    <p:set>
                                      <p:cBhvr>
                                        <p:cTn id="30"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2" name="clock-ticking-3.wav"/>
                                        </p:tgtEl>
                                      </p:cMediaNode>
                                    </p:audio>
                                  </p:subTnLst>
                                </p:cTn>
                              </p:par>
                            </p:childTnLst>
                          </p:cTn>
                        </p:par>
                        <p:par>
                          <p:cTn id="31" fill="hold">
                            <p:stCondLst>
                              <p:cond delay="59000"/>
                            </p:stCondLst>
                            <p:childTnLst>
                              <p:par>
                                <p:cTn id="32" presetID="21" presetClass="exit" presetSubtype="1" fill="hold" grpId="0" nodeType="afterEffect">
                                  <p:stCondLst>
                                    <p:cond delay="0"/>
                                  </p:stCondLst>
                                  <p:childTnLst>
                                    <p:animEffect transition="out" filter="wheel(1)">
                                      <p:cBhvr>
                                        <p:cTn id="33" dur="59000"/>
                                        <p:tgtEl>
                                          <p:spTgt spid="20"/>
                                        </p:tgtEl>
                                      </p:cBhvr>
                                    </p:animEffect>
                                    <p:set>
                                      <p:cBhvr>
                                        <p:cTn id="34"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10" grpId="0"/>
      <p:bldP spid="12" grpId="0"/>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27" name="مستطيل: زوايا قطرية مقصوصة 26">
            <a:extLst>
              <a:ext uri="{FF2B5EF4-FFF2-40B4-BE49-F238E27FC236}">
                <a16:creationId xmlns:a16="http://schemas.microsoft.com/office/drawing/2014/main" id="{DF63D8D8-29F0-B102-FA33-6344269907B9}"/>
              </a:ext>
            </a:extLst>
          </p:cNvPr>
          <p:cNvSpPr/>
          <p:nvPr/>
        </p:nvSpPr>
        <p:spPr>
          <a:xfrm>
            <a:off x="9777908" y="769180"/>
            <a:ext cx="2353688" cy="600250"/>
          </a:xfrm>
          <a:prstGeom prst="snip2DiagRect">
            <a:avLst>
              <a:gd name="adj1" fmla="val 43054"/>
              <a:gd name="adj2" fmla="val 42600"/>
            </a:avLst>
          </a:prstGeom>
          <a:solidFill>
            <a:schemeClr val="accent6">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800" b="1" dirty="0">
                <a:solidFill>
                  <a:schemeClr val="bg2">
                    <a:lumMod val="25000"/>
                  </a:schemeClr>
                </a:solidFill>
              </a:rPr>
              <a:t>الوصف الأدبي</a:t>
            </a:r>
          </a:p>
        </p:txBody>
      </p:sp>
      <p:grpSp>
        <p:nvGrpSpPr>
          <p:cNvPr id="2" name="مجموعة 1">
            <a:extLst>
              <a:ext uri="{FF2B5EF4-FFF2-40B4-BE49-F238E27FC236}">
                <a16:creationId xmlns:a16="http://schemas.microsoft.com/office/drawing/2014/main" id="{2FD01437-9284-CE80-4653-F75CF464715B}"/>
              </a:ext>
            </a:extLst>
          </p:cNvPr>
          <p:cNvGrpSpPr/>
          <p:nvPr/>
        </p:nvGrpSpPr>
        <p:grpSpPr>
          <a:xfrm>
            <a:off x="310490" y="3851811"/>
            <a:ext cx="1086038" cy="786757"/>
            <a:chOff x="310490" y="3851811"/>
            <a:chExt cx="1086038" cy="786757"/>
          </a:xfrm>
        </p:grpSpPr>
        <p:sp>
          <p:nvSpPr>
            <p:cNvPr id="3" name="مربع نص 2">
              <a:extLst>
                <a:ext uri="{FF2B5EF4-FFF2-40B4-BE49-F238E27FC236}">
                  <a16:creationId xmlns:a16="http://schemas.microsoft.com/office/drawing/2014/main" id="{E3A061B1-6E2B-DFA2-7E9C-ABB28F6A4884}"/>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4" name="مربع نص 3">
              <a:extLst>
                <a:ext uri="{FF2B5EF4-FFF2-40B4-BE49-F238E27FC236}">
                  <a16:creationId xmlns:a16="http://schemas.microsoft.com/office/drawing/2014/main" id="{6939BD36-C972-D9D2-6C2F-1E5528C533AE}"/>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148</a:t>
              </a:r>
            </a:p>
          </p:txBody>
        </p:sp>
      </p:grpSp>
      <p:pic>
        <p:nvPicPr>
          <p:cNvPr id="11" name="صورة 10">
            <a:extLst>
              <a:ext uri="{FF2B5EF4-FFF2-40B4-BE49-F238E27FC236}">
                <a16:creationId xmlns:a16="http://schemas.microsoft.com/office/drawing/2014/main" id="{2528B7A8-54FD-1A7A-D047-7F00270DB967}"/>
              </a:ext>
            </a:extLst>
          </p:cNvPr>
          <p:cNvPicPr>
            <a:picLocks noChangeAspect="1"/>
          </p:cNvPicPr>
          <p:nvPr/>
        </p:nvPicPr>
        <p:blipFill rotWithShape="1">
          <a:blip r:embed="rId5">
            <a:extLst>
              <a:ext uri="{28A0092B-C50C-407E-A947-70E740481C1C}">
                <a14:useLocalDpi xmlns:a14="http://schemas.microsoft.com/office/drawing/2010/main" val="0"/>
              </a:ext>
            </a:extLst>
          </a:blip>
          <a:srcRect b="75719"/>
          <a:stretch/>
        </p:blipFill>
        <p:spPr>
          <a:xfrm>
            <a:off x="2569166" y="1615159"/>
            <a:ext cx="6972400" cy="2210882"/>
          </a:xfrm>
          <a:prstGeom prst="rect">
            <a:avLst/>
          </a:prstGeom>
        </p:spPr>
      </p:pic>
    </p:spTree>
    <p:extLst>
      <p:ext uri="{BB962C8B-B14F-4D97-AF65-F5344CB8AC3E}">
        <p14:creationId xmlns:p14="http://schemas.microsoft.com/office/powerpoint/2010/main" val="42294729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59000"/>
                                        <p:tgtEl>
                                          <p:spTgt spid="19"/>
                                        </p:tgtEl>
                                      </p:cBhvr>
                                    </p:animEffect>
                                    <p:set>
                                      <p:cBhvr>
                                        <p:cTn id="7"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ock-ticking-3.wav"/>
                                        </p:tgtEl>
                                      </p:cMediaNode>
                                    </p:audio>
                                  </p:subTnLst>
                                </p:cTn>
                              </p:par>
                            </p:childTnLst>
                          </p:cTn>
                        </p:par>
                        <p:par>
                          <p:cTn id="8" fill="hold">
                            <p:stCondLst>
                              <p:cond delay="59000"/>
                            </p:stCondLst>
                            <p:childTnLst>
                              <p:par>
                                <p:cTn id="9" presetID="21" presetClass="exit" presetSubtype="1" fill="hold" grpId="0" nodeType="afterEffect">
                                  <p:stCondLst>
                                    <p:cond delay="0"/>
                                  </p:stCondLst>
                                  <p:childTnLst>
                                    <p:animEffect transition="out" filter="wheel(1)">
                                      <p:cBhvr>
                                        <p:cTn id="10" dur="59000"/>
                                        <p:tgtEl>
                                          <p:spTgt spid="20"/>
                                        </p:tgtEl>
                                      </p:cBhvr>
                                    </p:animEffect>
                                    <p:set>
                                      <p:cBhvr>
                                        <p:cTn id="11"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27" name="مستطيل: زوايا قطرية مقصوصة 26">
            <a:extLst>
              <a:ext uri="{FF2B5EF4-FFF2-40B4-BE49-F238E27FC236}">
                <a16:creationId xmlns:a16="http://schemas.microsoft.com/office/drawing/2014/main" id="{DF63D8D8-29F0-B102-FA33-6344269907B9}"/>
              </a:ext>
            </a:extLst>
          </p:cNvPr>
          <p:cNvSpPr/>
          <p:nvPr/>
        </p:nvSpPr>
        <p:spPr>
          <a:xfrm>
            <a:off x="9777908" y="769180"/>
            <a:ext cx="2353688" cy="600250"/>
          </a:xfrm>
          <a:prstGeom prst="snip2DiagRect">
            <a:avLst>
              <a:gd name="adj1" fmla="val 43054"/>
              <a:gd name="adj2" fmla="val 42600"/>
            </a:avLst>
          </a:prstGeom>
          <a:solidFill>
            <a:schemeClr val="accent6">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800" b="1" dirty="0">
                <a:solidFill>
                  <a:schemeClr val="bg2">
                    <a:lumMod val="25000"/>
                  </a:schemeClr>
                </a:solidFill>
              </a:rPr>
              <a:t>الوصف الأدبي</a:t>
            </a:r>
          </a:p>
        </p:txBody>
      </p:sp>
      <p:grpSp>
        <p:nvGrpSpPr>
          <p:cNvPr id="2" name="مجموعة 1">
            <a:extLst>
              <a:ext uri="{FF2B5EF4-FFF2-40B4-BE49-F238E27FC236}">
                <a16:creationId xmlns:a16="http://schemas.microsoft.com/office/drawing/2014/main" id="{2FD01437-9284-CE80-4653-F75CF464715B}"/>
              </a:ext>
            </a:extLst>
          </p:cNvPr>
          <p:cNvGrpSpPr/>
          <p:nvPr/>
        </p:nvGrpSpPr>
        <p:grpSpPr>
          <a:xfrm>
            <a:off x="310490" y="3851811"/>
            <a:ext cx="1086038" cy="786757"/>
            <a:chOff x="310490" y="3851811"/>
            <a:chExt cx="1086038" cy="786757"/>
          </a:xfrm>
        </p:grpSpPr>
        <p:sp>
          <p:nvSpPr>
            <p:cNvPr id="3" name="مربع نص 2">
              <a:extLst>
                <a:ext uri="{FF2B5EF4-FFF2-40B4-BE49-F238E27FC236}">
                  <a16:creationId xmlns:a16="http://schemas.microsoft.com/office/drawing/2014/main" id="{E3A061B1-6E2B-DFA2-7E9C-ABB28F6A4884}"/>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4" name="مربع نص 3">
              <a:extLst>
                <a:ext uri="{FF2B5EF4-FFF2-40B4-BE49-F238E27FC236}">
                  <a16:creationId xmlns:a16="http://schemas.microsoft.com/office/drawing/2014/main" id="{6939BD36-C972-D9D2-6C2F-1E5528C533AE}"/>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148</a:t>
              </a:r>
            </a:p>
          </p:txBody>
        </p:sp>
      </p:grpSp>
      <p:pic>
        <p:nvPicPr>
          <p:cNvPr id="11" name="صورة 10">
            <a:extLst>
              <a:ext uri="{FF2B5EF4-FFF2-40B4-BE49-F238E27FC236}">
                <a16:creationId xmlns:a16="http://schemas.microsoft.com/office/drawing/2014/main" id="{2528B7A8-54FD-1A7A-D047-7F00270DB967}"/>
              </a:ext>
            </a:extLst>
          </p:cNvPr>
          <p:cNvPicPr>
            <a:picLocks noChangeAspect="1"/>
          </p:cNvPicPr>
          <p:nvPr/>
        </p:nvPicPr>
        <p:blipFill rotWithShape="1">
          <a:blip r:embed="rId5">
            <a:extLst>
              <a:ext uri="{28A0092B-C50C-407E-A947-70E740481C1C}">
                <a14:useLocalDpi xmlns:a14="http://schemas.microsoft.com/office/drawing/2010/main" val="0"/>
              </a:ext>
            </a:extLst>
          </a:blip>
          <a:srcRect t="24563" b="21244"/>
          <a:stretch/>
        </p:blipFill>
        <p:spPr>
          <a:xfrm>
            <a:off x="2569166" y="810442"/>
            <a:ext cx="6972400" cy="4934376"/>
          </a:xfrm>
          <a:prstGeom prst="rect">
            <a:avLst/>
          </a:prstGeom>
        </p:spPr>
      </p:pic>
      <p:grpSp>
        <p:nvGrpSpPr>
          <p:cNvPr id="10" name="مجموعة 9">
            <a:extLst>
              <a:ext uri="{FF2B5EF4-FFF2-40B4-BE49-F238E27FC236}">
                <a16:creationId xmlns:a16="http://schemas.microsoft.com/office/drawing/2014/main" id="{27F26A1A-7A38-6B4A-9AB0-143CE96812F3}"/>
              </a:ext>
            </a:extLst>
          </p:cNvPr>
          <p:cNvGrpSpPr/>
          <p:nvPr/>
        </p:nvGrpSpPr>
        <p:grpSpPr>
          <a:xfrm>
            <a:off x="2748928" y="1341599"/>
            <a:ext cx="3934401" cy="4352834"/>
            <a:chOff x="423863" y="1130737"/>
            <a:chExt cx="6819900" cy="5439926"/>
          </a:xfrm>
        </p:grpSpPr>
        <p:sp>
          <p:nvSpPr>
            <p:cNvPr id="12" name="مستطيل 7">
              <a:extLst>
                <a:ext uri="{FF2B5EF4-FFF2-40B4-BE49-F238E27FC236}">
                  <a16:creationId xmlns:a16="http://schemas.microsoft.com/office/drawing/2014/main" id="{AC219C70-6E33-3934-E346-FD8451E0A676}"/>
                </a:ext>
              </a:extLst>
            </p:cNvPr>
            <p:cNvSpPr>
              <a:spLocks noChangeArrowheads="1"/>
            </p:cNvSpPr>
            <p:nvPr/>
          </p:nvSpPr>
          <p:spPr bwMode="auto">
            <a:xfrm>
              <a:off x="423863" y="5913438"/>
              <a:ext cx="6678612" cy="423106"/>
            </a:xfrm>
            <a:prstGeom prst="rect">
              <a:avLst/>
            </a:prstGeom>
            <a:solidFill>
              <a:srgbClr val="92D050"/>
            </a:solidFill>
            <a:ln w="9525">
              <a:solidFill>
                <a:schemeClr val="bg1"/>
              </a:solidFill>
              <a:miter lim="800000"/>
              <a:headEnd/>
              <a:tailEnd/>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r>
                <a:rPr lang="ar-SA" altLang="ar-SA" sz="1600" b="1" dirty="0">
                  <a:latin typeface="Traditional Arabic" panose="02020603050405020304" pitchFamily="18" charset="-78"/>
                  <a:cs typeface="Traditional Arabic" panose="02020603050405020304" pitchFamily="18" charset="-78"/>
                </a:rPr>
                <a:t>                    </a:t>
              </a:r>
            </a:p>
          </p:txBody>
        </p:sp>
        <p:pic>
          <p:nvPicPr>
            <p:cNvPr id="13" name="صورة 12">
              <a:extLst>
                <a:ext uri="{FF2B5EF4-FFF2-40B4-BE49-F238E27FC236}">
                  <a16:creationId xmlns:a16="http://schemas.microsoft.com/office/drawing/2014/main" id="{E6CE09B2-85FD-116E-3945-881865B245A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36750" y="2044700"/>
              <a:ext cx="4265613"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مستطيل 21">
              <a:extLst>
                <a:ext uri="{FF2B5EF4-FFF2-40B4-BE49-F238E27FC236}">
                  <a16:creationId xmlns:a16="http://schemas.microsoft.com/office/drawing/2014/main" id="{4A530544-236D-48EB-0329-5C294F0E2FCB}"/>
                </a:ext>
              </a:extLst>
            </p:cNvPr>
            <p:cNvSpPr>
              <a:spLocks noChangeArrowheads="1"/>
            </p:cNvSpPr>
            <p:nvPr/>
          </p:nvSpPr>
          <p:spPr bwMode="auto">
            <a:xfrm>
              <a:off x="425451" y="4146549"/>
              <a:ext cx="2262189" cy="423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r>
                <a:rPr lang="ar-SA" altLang="ar-SA" sz="1600" b="1">
                  <a:latin typeface="Traditional Arabic" panose="02020603050405020304" pitchFamily="18" charset="-78"/>
                  <a:cs typeface="Traditional Arabic" panose="02020603050405020304" pitchFamily="18" charset="-78"/>
                </a:rPr>
                <a:t>البدء بالأكثر تأثيرا</a:t>
              </a:r>
            </a:p>
          </p:txBody>
        </p:sp>
        <p:sp>
          <p:nvSpPr>
            <p:cNvPr id="21" name="مستطيل 23">
              <a:extLst>
                <a:ext uri="{FF2B5EF4-FFF2-40B4-BE49-F238E27FC236}">
                  <a16:creationId xmlns:a16="http://schemas.microsoft.com/office/drawing/2014/main" id="{4D6C894E-DF85-113F-D76C-D47408289816}"/>
                </a:ext>
              </a:extLst>
            </p:cNvPr>
            <p:cNvSpPr>
              <a:spLocks noChangeArrowheads="1"/>
            </p:cNvSpPr>
            <p:nvPr/>
          </p:nvSpPr>
          <p:spPr bwMode="auto">
            <a:xfrm>
              <a:off x="911225" y="2106613"/>
              <a:ext cx="2439987" cy="423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r>
                <a:rPr lang="ar-SA" altLang="ar-SA" sz="1600" b="1">
                  <a:solidFill>
                    <a:srgbClr val="8E0000"/>
                  </a:solidFill>
                  <a:latin typeface="Traditional Arabic" panose="02020603050405020304" pitchFamily="18" charset="-78"/>
                  <a:cs typeface="Traditional Arabic" panose="02020603050405020304" pitchFamily="18" charset="-78"/>
                </a:rPr>
                <a:t>تشبيهات واستعارات</a:t>
              </a:r>
            </a:p>
          </p:txBody>
        </p:sp>
        <p:sp>
          <p:nvSpPr>
            <p:cNvPr id="22" name="مستطيل 12">
              <a:extLst>
                <a:ext uri="{FF2B5EF4-FFF2-40B4-BE49-F238E27FC236}">
                  <a16:creationId xmlns:a16="http://schemas.microsoft.com/office/drawing/2014/main" id="{2DFD4BCA-AA70-5AB9-F686-4B4451D21476}"/>
                </a:ext>
              </a:extLst>
            </p:cNvPr>
            <p:cNvSpPr>
              <a:spLocks noChangeArrowheads="1"/>
            </p:cNvSpPr>
            <p:nvPr/>
          </p:nvSpPr>
          <p:spPr bwMode="auto">
            <a:xfrm>
              <a:off x="5421523" y="2690812"/>
              <a:ext cx="1631950" cy="423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r>
                <a:rPr lang="ar-SA" altLang="ar-SA" sz="1600" b="1" dirty="0">
                  <a:solidFill>
                    <a:srgbClr val="FF0000"/>
                  </a:solidFill>
                  <a:latin typeface="Traditional Arabic" panose="02020603050405020304" pitchFamily="18" charset="-78"/>
                  <a:cs typeface="Traditional Arabic" panose="02020603050405020304" pitchFamily="18" charset="-78"/>
                </a:rPr>
                <a:t>صدمة المنظر</a:t>
              </a:r>
            </a:p>
          </p:txBody>
        </p:sp>
        <p:sp>
          <p:nvSpPr>
            <p:cNvPr id="23" name="مستطيل 13">
              <a:extLst>
                <a:ext uri="{FF2B5EF4-FFF2-40B4-BE49-F238E27FC236}">
                  <a16:creationId xmlns:a16="http://schemas.microsoft.com/office/drawing/2014/main" id="{B0D63F65-A6FF-2E74-1CF1-E54E1DA70AE1}"/>
                </a:ext>
              </a:extLst>
            </p:cNvPr>
            <p:cNvSpPr>
              <a:spLocks noChangeArrowheads="1"/>
            </p:cNvSpPr>
            <p:nvPr/>
          </p:nvSpPr>
          <p:spPr bwMode="auto">
            <a:xfrm>
              <a:off x="4122737" y="1882776"/>
              <a:ext cx="2189162" cy="730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r>
                <a:rPr lang="ar-SA" altLang="ar-SA" sz="1600" b="1">
                  <a:solidFill>
                    <a:srgbClr val="FF0000"/>
                  </a:solidFill>
                  <a:latin typeface="Traditional Arabic" panose="02020603050405020304" pitchFamily="18" charset="-78"/>
                  <a:cs typeface="Traditional Arabic" panose="02020603050405020304" pitchFamily="18" charset="-78"/>
                </a:rPr>
                <a:t>تألم الأشجار ( مجازًا )</a:t>
              </a:r>
            </a:p>
          </p:txBody>
        </p:sp>
        <p:sp>
          <p:nvSpPr>
            <p:cNvPr id="24" name="مستطيل 9">
              <a:extLst>
                <a:ext uri="{FF2B5EF4-FFF2-40B4-BE49-F238E27FC236}">
                  <a16:creationId xmlns:a16="http://schemas.microsoft.com/office/drawing/2014/main" id="{974812DE-F5FC-B8E7-7866-202168F5380E}"/>
                </a:ext>
              </a:extLst>
            </p:cNvPr>
            <p:cNvSpPr>
              <a:spLocks noChangeArrowheads="1"/>
            </p:cNvSpPr>
            <p:nvPr/>
          </p:nvSpPr>
          <p:spPr bwMode="auto">
            <a:xfrm>
              <a:off x="5011738" y="4208463"/>
              <a:ext cx="1955799" cy="103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r>
                <a:rPr lang="ar-SA" altLang="ar-SA" sz="1600" b="1">
                  <a:latin typeface="Traditional Arabic" panose="02020603050405020304" pitchFamily="18" charset="-78"/>
                  <a:cs typeface="Traditional Arabic" panose="02020603050405020304" pitchFamily="18" charset="-78"/>
                </a:rPr>
                <a:t>منظر </a:t>
              </a:r>
            </a:p>
            <a:p>
              <a:pPr algn="ctr" eaLnBrk="1" hangingPunct="1">
                <a:lnSpc>
                  <a:spcPct val="100000"/>
                </a:lnSpc>
                <a:spcBef>
                  <a:spcPct val="0"/>
                </a:spcBef>
                <a:buFontTx/>
                <a:buNone/>
              </a:pPr>
              <a:r>
                <a:rPr lang="ar-SA" altLang="ar-SA" sz="1600" b="1">
                  <a:latin typeface="Traditional Arabic" panose="02020603050405020304" pitchFamily="18" charset="-78"/>
                  <a:cs typeface="Traditional Arabic" panose="02020603050405020304" pitchFamily="18" charset="-78"/>
                </a:rPr>
                <a:t>الأشجار المقطوعة</a:t>
              </a:r>
            </a:p>
          </p:txBody>
        </p:sp>
        <p:sp>
          <p:nvSpPr>
            <p:cNvPr id="25" name="مستطيل 8">
              <a:extLst>
                <a:ext uri="{FF2B5EF4-FFF2-40B4-BE49-F238E27FC236}">
                  <a16:creationId xmlns:a16="http://schemas.microsoft.com/office/drawing/2014/main" id="{98995BE5-D04F-80EC-7151-A1D400518148}"/>
                </a:ext>
              </a:extLst>
            </p:cNvPr>
            <p:cNvSpPr>
              <a:spLocks noChangeArrowheads="1"/>
            </p:cNvSpPr>
            <p:nvPr/>
          </p:nvSpPr>
          <p:spPr bwMode="auto">
            <a:xfrm rot="20176931">
              <a:off x="3889374" y="3889885"/>
              <a:ext cx="1492250" cy="730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r>
                <a:rPr lang="ar-SA" altLang="ar-SA" sz="1600" b="1">
                  <a:solidFill>
                    <a:srgbClr val="7030A0"/>
                  </a:solidFill>
                  <a:latin typeface="Traditional Arabic" panose="02020603050405020304" pitchFamily="18" charset="-78"/>
                  <a:cs typeface="Traditional Arabic" panose="02020603050405020304" pitchFamily="18" charset="-78"/>
                </a:rPr>
                <a:t>الوصف</a:t>
              </a:r>
            </a:p>
            <a:p>
              <a:pPr algn="ctr" eaLnBrk="1" hangingPunct="1">
                <a:lnSpc>
                  <a:spcPct val="100000"/>
                </a:lnSpc>
                <a:spcBef>
                  <a:spcPct val="0"/>
                </a:spcBef>
                <a:buFontTx/>
                <a:buNone/>
              </a:pPr>
              <a:r>
                <a:rPr lang="ar-SA" altLang="ar-SA" sz="1600" b="1">
                  <a:solidFill>
                    <a:srgbClr val="7030A0"/>
                  </a:solidFill>
                  <a:latin typeface="Traditional Arabic" panose="02020603050405020304" pitchFamily="18" charset="-78"/>
                  <a:cs typeface="Traditional Arabic" panose="02020603050405020304" pitchFamily="18" charset="-78"/>
                </a:rPr>
                <a:t>الحسي</a:t>
              </a:r>
            </a:p>
          </p:txBody>
        </p:sp>
        <p:sp>
          <p:nvSpPr>
            <p:cNvPr id="26" name="مستطيل 25">
              <a:extLst>
                <a:ext uri="{FF2B5EF4-FFF2-40B4-BE49-F238E27FC236}">
                  <a16:creationId xmlns:a16="http://schemas.microsoft.com/office/drawing/2014/main" id="{C9BC9DAC-E744-5FC8-0623-96AAEEE5A08B}"/>
                </a:ext>
              </a:extLst>
            </p:cNvPr>
            <p:cNvSpPr/>
            <p:nvPr/>
          </p:nvSpPr>
          <p:spPr>
            <a:xfrm rot="20326344">
              <a:off x="3602039" y="2693703"/>
              <a:ext cx="1828800" cy="730819"/>
            </a:xfrm>
            <a:prstGeom prst="rect">
              <a:avLst/>
            </a:prstGeom>
            <a:noFill/>
            <a:ln>
              <a:noFill/>
            </a:ln>
          </p:spPr>
          <p:txBody>
            <a:bodyPr>
              <a:spAutoFit/>
            </a:bodyPr>
            <a:lstStyle/>
            <a:p>
              <a:pPr algn="ctr" rtl="1" eaLnBrk="1" fontAlgn="auto" hangingPunct="1">
                <a:spcBef>
                  <a:spcPts val="0"/>
                </a:spcBef>
                <a:spcAft>
                  <a:spcPts val="0"/>
                </a:spcAft>
                <a:defRPr/>
              </a:pPr>
              <a:r>
                <a:rPr lang="ar-SA" sz="1600" b="1" dirty="0">
                  <a:ln w="0"/>
                  <a:solidFill>
                    <a:srgbClr val="7030A0"/>
                  </a:solidFill>
                  <a:effectLst>
                    <a:outerShdw blurRad="38100" dist="38100" dir="2700000" algn="tl">
                      <a:schemeClr val="bg1">
                        <a:alpha val="43000"/>
                      </a:schemeClr>
                    </a:outerShdw>
                  </a:effectLst>
                  <a:latin typeface="Traditional Arabic" panose="02020603050405020304" pitchFamily="18" charset="-78"/>
                  <a:cs typeface="Traditional Arabic" panose="02020603050405020304" pitchFamily="18" charset="-78"/>
                </a:rPr>
                <a:t>الوصف</a:t>
              </a:r>
            </a:p>
            <a:p>
              <a:pPr algn="ctr" rtl="1" eaLnBrk="1" fontAlgn="auto" hangingPunct="1">
                <a:spcBef>
                  <a:spcPts val="0"/>
                </a:spcBef>
                <a:spcAft>
                  <a:spcPts val="0"/>
                </a:spcAft>
                <a:defRPr/>
              </a:pPr>
              <a:r>
                <a:rPr lang="ar-SA" sz="1600" b="1" dirty="0">
                  <a:ln w="0"/>
                  <a:solidFill>
                    <a:srgbClr val="7030A0"/>
                  </a:solidFill>
                  <a:effectLst>
                    <a:outerShdw blurRad="38100" dist="38100" dir="2700000" algn="tl">
                      <a:schemeClr val="bg1">
                        <a:alpha val="43000"/>
                      </a:schemeClr>
                    </a:outerShdw>
                  </a:effectLst>
                  <a:latin typeface="Traditional Arabic" panose="02020603050405020304" pitchFamily="18" charset="-78"/>
                  <a:cs typeface="Traditional Arabic" panose="02020603050405020304" pitchFamily="18" charset="-78"/>
                </a:rPr>
                <a:t>الوجداني</a:t>
              </a:r>
            </a:p>
          </p:txBody>
        </p:sp>
        <p:sp>
          <p:nvSpPr>
            <p:cNvPr id="28" name="مستطيل 14">
              <a:extLst>
                <a:ext uri="{FF2B5EF4-FFF2-40B4-BE49-F238E27FC236}">
                  <a16:creationId xmlns:a16="http://schemas.microsoft.com/office/drawing/2014/main" id="{42DD3C42-4FA6-4335-2A00-8AE69715982C}"/>
                </a:ext>
              </a:extLst>
            </p:cNvPr>
            <p:cNvSpPr>
              <a:spLocks noChangeArrowheads="1"/>
            </p:cNvSpPr>
            <p:nvPr/>
          </p:nvSpPr>
          <p:spPr bwMode="auto">
            <a:xfrm>
              <a:off x="2611437" y="3297238"/>
              <a:ext cx="1077913" cy="730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r>
                <a:rPr lang="ar-SA" altLang="ar-SA" sz="1600" b="1">
                  <a:solidFill>
                    <a:srgbClr val="7030A0"/>
                  </a:solidFill>
                  <a:latin typeface="Traditional Arabic" panose="02020603050405020304" pitchFamily="18" charset="-78"/>
                  <a:cs typeface="Traditional Arabic" panose="02020603050405020304" pitchFamily="18" charset="-78"/>
                </a:rPr>
                <a:t>صور </a:t>
              </a:r>
            </a:p>
            <a:p>
              <a:pPr algn="ctr" eaLnBrk="1" hangingPunct="1">
                <a:lnSpc>
                  <a:spcPct val="100000"/>
                </a:lnSpc>
                <a:spcBef>
                  <a:spcPct val="0"/>
                </a:spcBef>
                <a:buFontTx/>
                <a:buNone/>
              </a:pPr>
              <a:r>
                <a:rPr lang="ar-SA" altLang="ar-SA" sz="1600" b="1">
                  <a:solidFill>
                    <a:srgbClr val="7030A0"/>
                  </a:solidFill>
                  <a:latin typeface="Traditional Arabic" panose="02020603050405020304" pitchFamily="18" charset="-78"/>
                  <a:cs typeface="Traditional Arabic" panose="02020603050405020304" pitchFamily="18" charset="-78"/>
                </a:rPr>
                <a:t>فنية</a:t>
              </a:r>
            </a:p>
          </p:txBody>
        </p:sp>
        <p:sp>
          <p:nvSpPr>
            <p:cNvPr id="29" name="مستطيل 16">
              <a:extLst>
                <a:ext uri="{FF2B5EF4-FFF2-40B4-BE49-F238E27FC236}">
                  <a16:creationId xmlns:a16="http://schemas.microsoft.com/office/drawing/2014/main" id="{265ADB85-DF82-4F9C-65DA-B197C0F82A1E}"/>
                </a:ext>
              </a:extLst>
            </p:cNvPr>
            <p:cNvSpPr>
              <a:spLocks noChangeArrowheads="1"/>
            </p:cNvSpPr>
            <p:nvPr/>
          </p:nvSpPr>
          <p:spPr bwMode="auto">
            <a:xfrm>
              <a:off x="987425" y="2832099"/>
              <a:ext cx="1914525" cy="423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r>
                <a:rPr lang="ar-SA" altLang="ar-SA" sz="1600" b="1">
                  <a:solidFill>
                    <a:srgbClr val="8E0000"/>
                  </a:solidFill>
                  <a:latin typeface="Traditional Arabic" panose="02020603050405020304" pitchFamily="18" charset="-78"/>
                  <a:cs typeface="Traditional Arabic" panose="02020603050405020304" pitchFamily="18" charset="-78"/>
                </a:rPr>
                <a:t>كنايات وأوصاف</a:t>
              </a:r>
            </a:p>
          </p:txBody>
        </p:sp>
        <p:sp>
          <p:nvSpPr>
            <p:cNvPr id="30" name="مستطيل 18">
              <a:extLst>
                <a:ext uri="{FF2B5EF4-FFF2-40B4-BE49-F238E27FC236}">
                  <a16:creationId xmlns:a16="http://schemas.microsoft.com/office/drawing/2014/main" id="{C396426C-FEBA-0B06-4293-DEBDFA0FC6A1}"/>
                </a:ext>
              </a:extLst>
            </p:cNvPr>
            <p:cNvSpPr>
              <a:spLocks noChangeArrowheads="1"/>
            </p:cNvSpPr>
            <p:nvPr/>
          </p:nvSpPr>
          <p:spPr bwMode="auto">
            <a:xfrm>
              <a:off x="2146300" y="4624388"/>
              <a:ext cx="1450976" cy="730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r>
                <a:rPr lang="ar-SA" altLang="ar-SA" sz="1600" b="1">
                  <a:solidFill>
                    <a:srgbClr val="7030A0"/>
                  </a:solidFill>
                  <a:latin typeface="Traditional Arabic" panose="02020603050405020304" pitchFamily="18" charset="-78"/>
                  <a:cs typeface="Traditional Arabic" panose="02020603050405020304" pitchFamily="18" charset="-78"/>
                </a:rPr>
                <a:t>طريقة </a:t>
              </a:r>
            </a:p>
            <a:p>
              <a:pPr algn="ctr" eaLnBrk="1" hangingPunct="1">
                <a:lnSpc>
                  <a:spcPct val="100000"/>
                </a:lnSpc>
                <a:spcBef>
                  <a:spcPct val="0"/>
                </a:spcBef>
                <a:buFontTx/>
                <a:buNone/>
              </a:pPr>
              <a:r>
                <a:rPr lang="ar-SA" altLang="ar-SA" sz="1600" b="1">
                  <a:solidFill>
                    <a:srgbClr val="7030A0"/>
                  </a:solidFill>
                  <a:latin typeface="Traditional Arabic" panose="02020603050405020304" pitchFamily="18" charset="-78"/>
                  <a:cs typeface="Traditional Arabic" panose="02020603050405020304" pitchFamily="18" charset="-78"/>
                </a:rPr>
                <a:t>الترتيب</a:t>
              </a:r>
            </a:p>
          </p:txBody>
        </p:sp>
        <p:sp>
          <p:nvSpPr>
            <p:cNvPr id="31" name="مستطيل 10">
              <a:extLst>
                <a:ext uri="{FF2B5EF4-FFF2-40B4-BE49-F238E27FC236}">
                  <a16:creationId xmlns:a16="http://schemas.microsoft.com/office/drawing/2014/main" id="{CB922C6D-BFB7-03FC-0F5C-F9168FDD8962}"/>
                </a:ext>
              </a:extLst>
            </p:cNvPr>
            <p:cNvSpPr>
              <a:spLocks noChangeArrowheads="1"/>
            </p:cNvSpPr>
            <p:nvPr/>
          </p:nvSpPr>
          <p:spPr bwMode="auto">
            <a:xfrm>
              <a:off x="5192713" y="3449638"/>
              <a:ext cx="2051050" cy="423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r>
                <a:rPr lang="ar-SA" altLang="ar-SA" sz="1600" b="1">
                  <a:latin typeface="Traditional Arabic" panose="02020603050405020304" pitchFamily="18" charset="-78"/>
                  <a:cs typeface="Traditional Arabic" panose="02020603050405020304" pitchFamily="18" charset="-78"/>
                </a:rPr>
                <a:t>منظر الفؤوس</a:t>
              </a:r>
            </a:p>
          </p:txBody>
        </p:sp>
        <p:grpSp>
          <p:nvGrpSpPr>
            <p:cNvPr id="32" name="مجموعة 2">
              <a:extLst>
                <a:ext uri="{FF2B5EF4-FFF2-40B4-BE49-F238E27FC236}">
                  <a16:creationId xmlns:a16="http://schemas.microsoft.com/office/drawing/2014/main" id="{270CDDEE-557B-4973-6887-C4591D897692}"/>
                </a:ext>
              </a:extLst>
            </p:cNvPr>
            <p:cNvGrpSpPr>
              <a:grpSpLocks/>
            </p:cNvGrpSpPr>
            <p:nvPr/>
          </p:nvGrpSpPr>
          <p:grpSpPr bwMode="auto">
            <a:xfrm>
              <a:off x="476250" y="5072063"/>
              <a:ext cx="1773238" cy="1498600"/>
              <a:chOff x="5948334" y="4874725"/>
              <a:chExt cx="1915437" cy="1499636"/>
            </a:xfrm>
          </p:grpSpPr>
          <p:pic>
            <p:nvPicPr>
              <p:cNvPr id="35" name="Picture 9" descr="نتيجة بحث الصور عن قطع الشجر رسم">
                <a:extLst>
                  <a:ext uri="{FF2B5EF4-FFF2-40B4-BE49-F238E27FC236}">
                    <a16:creationId xmlns:a16="http://schemas.microsoft.com/office/drawing/2014/main" id="{CD8FE588-304F-FFC5-0B76-A5026866EF03}"/>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31845" y="4874725"/>
                <a:ext cx="831926" cy="12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9" descr="نتيجة بحث الصور عن قطع الشجر رسم">
                <a:extLst>
                  <a:ext uri="{FF2B5EF4-FFF2-40B4-BE49-F238E27FC236}">
                    <a16:creationId xmlns:a16="http://schemas.microsoft.com/office/drawing/2014/main" id="{E9F88890-EEBF-900C-278F-46E9D08238E7}"/>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31622" y="5122333"/>
                <a:ext cx="645070" cy="83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9" descr="نتيجة بحث الصور عن قطع الشجر رسم">
                <a:extLst>
                  <a:ext uri="{FF2B5EF4-FFF2-40B4-BE49-F238E27FC236}">
                    <a16:creationId xmlns:a16="http://schemas.microsoft.com/office/drawing/2014/main" id="{A69FA163-8A0E-062E-8EF5-F492FF9D78E1}"/>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8334" y="5485710"/>
                <a:ext cx="683577" cy="88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9" descr="نتيجة بحث الصور عن قطع الشجر رسم">
                <a:extLst>
                  <a:ext uri="{FF2B5EF4-FFF2-40B4-BE49-F238E27FC236}">
                    <a16:creationId xmlns:a16="http://schemas.microsoft.com/office/drawing/2014/main" id="{3EF78A0F-4D24-7E8A-F4B1-D7215637A261}"/>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32803" y="5059931"/>
                <a:ext cx="438978" cy="570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12" descr="نتيجة بحث الصور عن ‪chop wood cartoon‬‏">
              <a:extLst>
                <a:ext uri="{FF2B5EF4-FFF2-40B4-BE49-F238E27FC236}">
                  <a16:creationId xmlns:a16="http://schemas.microsoft.com/office/drawing/2014/main" id="{22F82A33-5CEC-8792-7E82-0CBFE0E047B1}"/>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27638" y="5389563"/>
              <a:ext cx="1343025"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مستطيل 21">
              <a:extLst>
                <a:ext uri="{FF2B5EF4-FFF2-40B4-BE49-F238E27FC236}">
                  <a16:creationId xmlns:a16="http://schemas.microsoft.com/office/drawing/2014/main" id="{2F9BB9AF-9010-CFB1-CF8B-E6A94ACD7F21}"/>
                </a:ext>
              </a:extLst>
            </p:cNvPr>
            <p:cNvSpPr>
              <a:spLocks noChangeArrowheads="1"/>
            </p:cNvSpPr>
            <p:nvPr/>
          </p:nvSpPr>
          <p:spPr bwMode="auto">
            <a:xfrm>
              <a:off x="2541587" y="1130737"/>
              <a:ext cx="2443163" cy="423106"/>
            </a:xfrm>
            <a:prstGeom prst="rect">
              <a:avLst/>
            </a:prstGeom>
            <a:solidFill>
              <a:schemeClr val="accent4">
                <a:lumMod val="40000"/>
                <a:lumOff val="60000"/>
              </a:schemeClr>
            </a:solid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rtl="1" eaLnBrk="1" hangingPunct="1">
                <a:defRPr/>
              </a:pPr>
              <a:r>
                <a:rPr lang="ar-SA" altLang="ar-SA" sz="1600" b="1" dirty="0">
                  <a:latin typeface="Traditional Arabic" panose="02020603050405020304" pitchFamily="18" charset="-78"/>
                  <a:cs typeface="Traditional Arabic" panose="02020603050405020304" pitchFamily="18" charset="-78"/>
                </a:rPr>
                <a:t>وصف مشهد</a:t>
              </a:r>
            </a:p>
          </p:txBody>
        </p:sp>
      </p:grpSp>
    </p:spTree>
    <p:extLst>
      <p:ext uri="{BB962C8B-B14F-4D97-AF65-F5344CB8AC3E}">
        <p14:creationId xmlns:p14="http://schemas.microsoft.com/office/powerpoint/2010/main" val="33926733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21" presetClass="exit" presetSubtype="1" fill="hold" grpId="0" nodeType="clickEffect">
                                  <p:stCondLst>
                                    <p:cond delay="0"/>
                                  </p:stCondLst>
                                  <p:childTnLst>
                                    <p:animEffect transition="out" filter="wheel(1)">
                                      <p:cBhvr>
                                        <p:cTn id="11" dur="59000"/>
                                        <p:tgtEl>
                                          <p:spTgt spid="19"/>
                                        </p:tgtEl>
                                      </p:cBhvr>
                                    </p:animEffect>
                                    <p:set>
                                      <p:cBhvr>
                                        <p:cTn id="12"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clock-ticking-3.wav"/>
                                        </p:tgtEl>
                                      </p:cMediaNode>
                                    </p:audio>
                                  </p:subTnLst>
                                </p:cTn>
                              </p:par>
                            </p:childTnLst>
                          </p:cTn>
                        </p:par>
                        <p:par>
                          <p:cTn id="13" fill="hold">
                            <p:stCondLst>
                              <p:cond delay="59000"/>
                            </p:stCondLst>
                            <p:childTnLst>
                              <p:par>
                                <p:cTn id="14" presetID="21" presetClass="exit" presetSubtype="1" fill="hold" grpId="0" nodeType="afterEffect">
                                  <p:stCondLst>
                                    <p:cond delay="0"/>
                                  </p:stCondLst>
                                  <p:childTnLst>
                                    <p:animEffect transition="out" filter="wheel(1)">
                                      <p:cBhvr>
                                        <p:cTn id="15" dur="59000"/>
                                        <p:tgtEl>
                                          <p:spTgt spid="20"/>
                                        </p:tgtEl>
                                      </p:cBhvr>
                                    </p:animEffect>
                                    <p:set>
                                      <p:cBhvr>
                                        <p:cTn id="16"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27" name="مستطيل: زوايا قطرية مقصوصة 26">
            <a:extLst>
              <a:ext uri="{FF2B5EF4-FFF2-40B4-BE49-F238E27FC236}">
                <a16:creationId xmlns:a16="http://schemas.microsoft.com/office/drawing/2014/main" id="{DF63D8D8-29F0-B102-FA33-6344269907B9}"/>
              </a:ext>
            </a:extLst>
          </p:cNvPr>
          <p:cNvSpPr/>
          <p:nvPr/>
        </p:nvSpPr>
        <p:spPr>
          <a:xfrm>
            <a:off x="9777908" y="769180"/>
            <a:ext cx="2353688" cy="600250"/>
          </a:xfrm>
          <a:prstGeom prst="snip2DiagRect">
            <a:avLst>
              <a:gd name="adj1" fmla="val 43054"/>
              <a:gd name="adj2" fmla="val 42600"/>
            </a:avLst>
          </a:prstGeom>
          <a:solidFill>
            <a:schemeClr val="accent6">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800" b="1" dirty="0">
                <a:solidFill>
                  <a:schemeClr val="bg2">
                    <a:lumMod val="25000"/>
                  </a:schemeClr>
                </a:solidFill>
              </a:rPr>
              <a:t>الوصف الأدبي</a:t>
            </a:r>
          </a:p>
        </p:txBody>
      </p:sp>
      <p:grpSp>
        <p:nvGrpSpPr>
          <p:cNvPr id="2" name="مجموعة 1">
            <a:extLst>
              <a:ext uri="{FF2B5EF4-FFF2-40B4-BE49-F238E27FC236}">
                <a16:creationId xmlns:a16="http://schemas.microsoft.com/office/drawing/2014/main" id="{2FD01437-9284-CE80-4653-F75CF464715B}"/>
              </a:ext>
            </a:extLst>
          </p:cNvPr>
          <p:cNvGrpSpPr/>
          <p:nvPr/>
        </p:nvGrpSpPr>
        <p:grpSpPr>
          <a:xfrm>
            <a:off x="310490" y="3851811"/>
            <a:ext cx="1086038" cy="1063756"/>
            <a:chOff x="310490" y="3851811"/>
            <a:chExt cx="1086038" cy="1063756"/>
          </a:xfrm>
        </p:grpSpPr>
        <p:sp>
          <p:nvSpPr>
            <p:cNvPr id="3" name="مربع نص 2">
              <a:extLst>
                <a:ext uri="{FF2B5EF4-FFF2-40B4-BE49-F238E27FC236}">
                  <a16:creationId xmlns:a16="http://schemas.microsoft.com/office/drawing/2014/main" id="{E3A061B1-6E2B-DFA2-7E9C-ABB28F6A4884}"/>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4" name="مربع نص 3">
              <a:extLst>
                <a:ext uri="{FF2B5EF4-FFF2-40B4-BE49-F238E27FC236}">
                  <a16:creationId xmlns:a16="http://schemas.microsoft.com/office/drawing/2014/main" id="{6939BD36-C972-D9D2-6C2F-1E5528C533AE}"/>
                </a:ext>
              </a:extLst>
            </p:cNvPr>
            <p:cNvSpPr txBox="1"/>
            <p:nvPr/>
          </p:nvSpPr>
          <p:spPr>
            <a:xfrm>
              <a:off x="513522" y="4269236"/>
              <a:ext cx="681644" cy="646331"/>
            </a:xfrm>
            <a:prstGeom prst="rect">
              <a:avLst/>
            </a:prstGeom>
            <a:noFill/>
            <a:ln>
              <a:solidFill>
                <a:schemeClr val="accent1">
                  <a:lumMod val="75000"/>
                </a:schemeClr>
              </a:solidFill>
            </a:ln>
          </p:spPr>
          <p:txBody>
            <a:bodyPr wrap="square" rtlCol="1">
              <a:spAutoFit/>
            </a:bodyPr>
            <a:lstStyle/>
            <a:p>
              <a:pPr algn="ctr"/>
              <a:r>
                <a:rPr lang="ar-SA" b="1" dirty="0"/>
                <a:t>148</a:t>
              </a:r>
            </a:p>
            <a:p>
              <a:pPr algn="ctr"/>
              <a:r>
                <a:rPr lang="ar-SA" b="1" dirty="0"/>
                <a:t>149</a:t>
              </a:r>
            </a:p>
          </p:txBody>
        </p:sp>
      </p:grpSp>
      <p:pic>
        <p:nvPicPr>
          <p:cNvPr id="11" name="صورة 10">
            <a:extLst>
              <a:ext uri="{FF2B5EF4-FFF2-40B4-BE49-F238E27FC236}">
                <a16:creationId xmlns:a16="http://schemas.microsoft.com/office/drawing/2014/main" id="{2528B7A8-54FD-1A7A-D047-7F00270DB967}"/>
              </a:ext>
            </a:extLst>
          </p:cNvPr>
          <p:cNvPicPr>
            <a:picLocks noChangeAspect="1"/>
          </p:cNvPicPr>
          <p:nvPr/>
        </p:nvPicPr>
        <p:blipFill rotWithShape="1">
          <a:blip r:embed="rId5">
            <a:extLst>
              <a:ext uri="{28A0092B-C50C-407E-A947-70E740481C1C}">
                <a14:useLocalDpi xmlns:a14="http://schemas.microsoft.com/office/drawing/2010/main" val="0"/>
              </a:ext>
            </a:extLst>
          </a:blip>
          <a:srcRect t="78974" b="286"/>
          <a:stretch/>
        </p:blipFill>
        <p:spPr>
          <a:xfrm>
            <a:off x="2569166" y="844837"/>
            <a:ext cx="6972400" cy="1888438"/>
          </a:xfrm>
          <a:prstGeom prst="rect">
            <a:avLst/>
          </a:prstGeom>
        </p:spPr>
      </p:pic>
      <p:pic>
        <p:nvPicPr>
          <p:cNvPr id="10" name="صورة 9">
            <a:extLst>
              <a:ext uri="{FF2B5EF4-FFF2-40B4-BE49-F238E27FC236}">
                <a16:creationId xmlns:a16="http://schemas.microsoft.com/office/drawing/2014/main" id="{E9F60920-FF57-7E62-272C-D1C51270C384}"/>
              </a:ext>
            </a:extLst>
          </p:cNvPr>
          <p:cNvPicPr>
            <a:picLocks noChangeAspect="1"/>
          </p:cNvPicPr>
          <p:nvPr/>
        </p:nvPicPr>
        <p:blipFill rotWithShape="1">
          <a:blip r:embed="rId6">
            <a:extLst>
              <a:ext uri="{28A0092B-C50C-407E-A947-70E740481C1C}">
                <a14:useLocalDpi xmlns:a14="http://schemas.microsoft.com/office/drawing/2010/main" val="0"/>
              </a:ext>
            </a:extLst>
          </a:blip>
          <a:srcRect b="59187"/>
          <a:stretch/>
        </p:blipFill>
        <p:spPr>
          <a:xfrm>
            <a:off x="2569248" y="2741243"/>
            <a:ext cx="6972318" cy="3615106"/>
          </a:xfrm>
          <a:prstGeom prst="rect">
            <a:avLst/>
          </a:prstGeom>
        </p:spPr>
      </p:pic>
      <p:sp>
        <p:nvSpPr>
          <p:cNvPr id="12" name="مربع نص 24">
            <a:extLst>
              <a:ext uri="{FF2B5EF4-FFF2-40B4-BE49-F238E27FC236}">
                <a16:creationId xmlns:a16="http://schemas.microsoft.com/office/drawing/2014/main" id="{389203C2-C886-502C-70D3-86E73613E58A}"/>
              </a:ext>
            </a:extLst>
          </p:cNvPr>
          <p:cNvSpPr txBox="1">
            <a:spLocks noChangeArrowheads="1"/>
          </p:cNvSpPr>
          <p:nvPr/>
        </p:nvSpPr>
        <p:spPr bwMode="auto">
          <a:xfrm>
            <a:off x="2541458" y="3768298"/>
            <a:ext cx="6972400" cy="1289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just">
              <a:lnSpc>
                <a:spcPct val="110000"/>
              </a:lnSpc>
              <a:spcBef>
                <a:spcPct val="0"/>
              </a:spcBef>
              <a:buFont typeface="Arial" panose="020B0604020202020204" pitchFamily="34" charset="0"/>
              <a:buNone/>
            </a:pPr>
            <a:r>
              <a:rPr lang="ar-SA" altLang="ar-SA" sz="1800" b="1" dirty="0">
                <a:solidFill>
                  <a:srgbClr val="FF0000"/>
                </a:solidFill>
                <a:cs typeface="+mj-cs"/>
              </a:rPr>
              <a:t>         يا لجمال ذلك النهر الذي يسيل في البطحاء ، كأنه حسناء تمر بخفة وجمال، فتجذب بمرورها الأنظار وتمتع المتأمل، يتعرج حول الأشجار ويتلوى كأنه سوار حول معصم الحسناء، يبهر الناظر إليه في رقي ترق له القلوب وتتيه في حسنه وكأنه بردة خضراء مطرزة من أطرافها بالفضة، يسيل برقة تحفه الغصون وكأنه أهداب جميلة حول مقلتيها الساحرة.</a:t>
            </a:r>
          </a:p>
        </p:txBody>
      </p:sp>
    </p:spTree>
    <p:extLst>
      <p:ext uri="{BB962C8B-B14F-4D97-AF65-F5344CB8AC3E}">
        <p14:creationId xmlns:p14="http://schemas.microsoft.com/office/powerpoint/2010/main" val="28126182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21" presetClass="exit" presetSubtype="1" fill="hold" grpId="0" nodeType="clickEffect">
                                  <p:stCondLst>
                                    <p:cond delay="0"/>
                                  </p:stCondLst>
                                  <p:childTnLst>
                                    <p:animEffect transition="out" filter="wheel(1)">
                                      <p:cBhvr>
                                        <p:cTn id="11" dur="59000"/>
                                        <p:tgtEl>
                                          <p:spTgt spid="19"/>
                                        </p:tgtEl>
                                      </p:cBhvr>
                                    </p:animEffect>
                                    <p:set>
                                      <p:cBhvr>
                                        <p:cTn id="12"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clock-ticking-3.wav"/>
                                        </p:tgtEl>
                                      </p:cMediaNode>
                                    </p:audio>
                                  </p:subTnLst>
                                </p:cTn>
                              </p:par>
                            </p:childTnLst>
                          </p:cTn>
                        </p:par>
                        <p:par>
                          <p:cTn id="13" fill="hold">
                            <p:stCondLst>
                              <p:cond delay="59000"/>
                            </p:stCondLst>
                            <p:childTnLst>
                              <p:par>
                                <p:cTn id="14" presetID="21" presetClass="exit" presetSubtype="1" fill="hold" grpId="0" nodeType="afterEffect">
                                  <p:stCondLst>
                                    <p:cond delay="0"/>
                                  </p:stCondLst>
                                  <p:childTnLst>
                                    <p:animEffect transition="out" filter="wheel(1)">
                                      <p:cBhvr>
                                        <p:cTn id="15" dur="59000"/>
                                        <p:tgtEl>
                                          <p:spTgt spid="20"/>
                                        </p:tgtEl>
                                      </p:cBhvr>
                                    </p:animEffect>
                                    <p:set>
                                      <p:cBhvr>
                                        <p:cTn id="16"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27" name="مستطيل: زوايا قطرية مقصوصة 26">
            <a:extLst>
              <a:ext uri="{FF2B5EF4-FFF2-40B4-BE49-F238E27FC236}">
                <a16:creationId xmlns:a16="http://schemas.microsoft.com/office/drawing/2014/main" id="{DF63D8D8-29F0-B102-FA33-6344269907B9}"/>
              </a:ext>
            </a:extLst>
          </p:cNvPr>
          <p:cNvSpPr/>
          <p:nvPr/>
        </p:nvSpPr>
        <p:spPr>
          <a:xfrm>
            <a:off x="9777908" y="769180"/>
            <a:ext cx="2353688" cy="600250"/>
          </a:xfrm>
          <a:prstGeom prst="snip2DiagRect">
            <a:avLst>
              <a:gd name="adj1" fmla="val 43054"/>
              <a:gd name="adj2" fmla="val 42600"/>
            </a:avLst>
          </a:prstGeom>
          <a:solidFill>
            <a:schemeClr val="accent6">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800" b="1" dirty="0">
                <a:solidFill>
                  <a:schemeClr val="bg2">
                    <a:lumMod val="25000"/>
                  </a:schemeClr>
                </a:solidFill>
              </a:rPr>
              <a:t>الوصف الأدبي</a:t>
            </a:r>
          </a:p>
        </p:txBody>
      </p:sp>
      <p:grpSp>
        <p:nvGrpSpPr>
          <p:cNvPr id="2" name="مجموعة 1">
            <a:extLst>
              <a:ext uri="{FF2B5EF4-FFF2-40B4-BE49-F238E27FC236}">
                <a16:creationId xmlns:a16="http://schemas.microsoft.com/office/drawing/2014/main" id="{2FD01437-9284-CE80-4653-F75CF464715B}"/>
              </a:ext>
            </a:extLst>
          </p:cNvPr>
          <p:cNvGrpSpPr/>
          <p:nvPr/>
        </p:nvGrpSpPr>
        <p:grpSpPr>
          <a:xfrm>
            <a:off x="310490" y="3851811"/>
            <a:ext cx="1086038" cy="786757"/>
            <a:chOff x="310490" y="3851811"/>
            <a:chExt cx="1086038" cy="786757"/>
          </a:xfrm>
        </p:grpSpPr>
        <p:sp>
          <p:nvSpPr>
            <p:cNvPr id="3" name="مربع نص 2">
              <a:extLst>
                <a:ext uri="{FF2B5EF4-FFF2-40B4-BE49-F238E27FC236}">
                  <a16:creationId xmlns:a16="http://schemas.microsoft.com/office/drawing/2014/main" id="{E3A061B1-6E2B-DFA2-7E9C-ABB28F6A4884}"/>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4" name="مربع نص 3">
              <a:extLst>
                <a:ext uri="{FF2B5EF4-FFF2-40B4-BE49-F238E27FC236}">
                  <a16:creationId xmlns:a16="http://schemas.microsoft.com/office/drawing/2014/main" id="{6939BD36-C972-D9D2-6C2F-1E5528C533AE}"/>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149</a:t>
              </a:r>
            </a:p>
          </p:txBody>
        </p:sp>
      </p:grpSp>
      <p:pic>
        <p:nvPicPr>
          <p:cNvPr id="10" name="صورة 9">
            <a:extLst>
              <a:ext uri="{FF2B5EF4-FFF2-40B4-BE49-F238E27FC236}">
                <a16:creationId xmlns:a16="http://schemas.microsoft.com/office/drawing/2014/main" id="{E9F60920-FF57-7E62-272C-D1C51270C384}"/>
              </a:ext>
            </a:extLst>
          </p:cNvPr>
          <p:cNvPicPr>
            <a:picLocks noChangeAspect="1"/>
          </p:cNvPicPr>
          <p:nvPr/>
        </p:nvPicPr>
        <p:blipFill rotWithShape="1">
          <a:blip r:embed="rId5">
            <a:extLst>
              <a:ext uri="{28A0092B-C50C-407E-A947-70E740481C1C}">
                <a14:useLocalDpi xmlns:a14="http://schemas.microsoft.com/office/drawing/2010/main" val="0"/>
              </a:ext>
            </a:extLst>
          </a:blip>
          <a:srcRect t="40813"/>
          <a:stretch/>
        </p:blipFill>
        <p:spPr>
          <a:xfrm>
            <a:off x="2046888" y="883297"/>
            <a:ext cx="7643765" cy="5747496"/>
          </a:xfrm>
          <a:prstGeom prst="rect">
            <a:avLst/>
          </a:prstGeom>
        </p:spPr>
      </p:pic>
      <p:sp>
        <p:nvSpPr>
          <p:cNvPr id="11" name="مستطيل 5">
            <a:extLst>
              <a:ext uri="{FF2B5EF4-FFF2-40B4-BE49-F238E27FC236}">
                <a16:creationId xmlns:a16="http://schemas.microsoft.com/office/drawing/2014/main" id="{EE228153-C5F5-AFF3-71D3-92781BF078EE}"/>
              </a:ext>
            </a:extLst>
          </p:cNvPr>
          <p:cNvSpPr>
            <a:spLocks noChangeArrowheads="1"/>
          </p:cNvSpPr>
          <p:nvPr/>
        </p:nvSpPr>
        <p:spPr bwMode="auto">
          <a:xfrm>
            <a:off x="2723466" y="5598588"/>
            <a:ext cx="5951193" cy="37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 typeface="Arial" panose="020B0604020202020204" pitchFamily="34" charset="0"/>
              <a:buNone/>
            </a:pPr>
            <a:r>
              <a:rPr lang="ar-SA" altLang="ar-SA" sz="1800" b="1" dirty="0">
                <a:solidFill>
                  <a:srgbClr val="FF0000"/>
                </a:solidFill>
                <a:cs typeface="+mj-cs"/>
              </a:rPr>
              <a:t>طويل العُنق ، عريض المنكبين ، أسود الشعر ، أدعج العينين ، أصلع الرأس ،</a:t>
            </a:r>
          </a:p>
        </p:txBody>
      </p:sp>
      <p:sp>
        <p:nvSpPr>
          <p:cNvPr id="12" name="مستطيل 6">
            <a:extLst>
              <a:ext uri="{FF2B5EF4-FFF2-40B4-BE49-F238E27FC236}">
                <a16:creationId xmlns:a16="http://schemas.microsoft.com/office/drawing/2014/main" id="{F40A9C97-A1C4-5A5B-D6EE-F7CC737B4569}"/>
              </a:ext>
            </a:extLst>
          </p:cNvPr>
          <p:cNvSpPr>
            <a:spLocks noChangeArrowheads="1"/>
          </p:cNvSpPr>
          <p:nvPr/>
        </p:nvSpPr>
        <p:spPr bwMode="auto">
          <a:xfrm>
            <a:off x="2723466" y="5249285"/>
            <a:ext cx="5986569" cy="37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r>
              <a:rPr lang="ar-SA" altLang="ar-SA" sz="1800" b="1" dirty="0">
                <a:solidFill>
                  <a:srgbClr val="FF0000"/>
                </a:solidFill>
                <a:cs typeface="+mj-cs"/>
              </a:rPr>
              <a:t>أبيض ، أشقر ، أسمر ، يافع ، قبيح ، نحيف ، جذّاب ، أنيق ، حسن المظهر ، </a:t>
            </a:r>
          </a:p>
        </p:txBody>
      </p:sp>
      <p:sp>
        <p:nvSpPr>
          <p:cNvPr id="13" name="مستطيل 8">
            <a:extLst>
              <a:ext uri="{FF2B5EF4-FFF2-40B4-BE49-F238E27FC236}">
                <a16:creationId xmlns:a16="http://schemas.microsoft.com/office/drawing/2014/main" id="{B1906DAA-8935-BE1B-9EA5-20902404FCD6}"/>
              </a:ext>
            </a:extLst>
          </p:cNvPr>
          <p:cNvSpPr>
            <a:spLocks noChangeArrowheads="1"/>
          </p:cNvSpPr>
          <p:nvPr/>
        </p:nvSpPr>
        <p:spPr bwMode="auto">
          <a:xfrm>
            <a:off x="2661786" y="5909445"/>
            <a:ext cx="6012873" cy="37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 typeface="Arial" panose="020B0604020202020204" pitchFamily="34" charset="0"/>
              <a:buNone/>
            </a:pPr>
            <a:r>
              <a:rPr lang="ar-SA" altLang="ar-SA" sz="1800" b="1" dirty="0">
                <a:solidFill>
                  <a:srgbClr val="FF0000"/>
                </a:solidFill>
                <a:cs typeface="+mj-cs"/>
              </a:rPr>
              <a:t>منحني الظهر ، متوسط الطول ، مفتول العضلات ، قوي البُنية ، أعرج ، </a:t>
            </a:r>
          </a:p>
        </p:txBody>
      </p:sp>
      <p:sp>
        <p:nvSpPr>
          <p:cNvPr id="14" name="مستطيل 9">
            <a:extLst>
              <a:ext uri="{FF2B5EF4-FFF2-40B4-BE49-F238E27FC236}">
                <a16:creationId xmlns:a16="http://schemas.microsoft.com/office/drawing/2014/main" id="{5C4D08A2-43AD-A300-AD08-6AFA358C390E}"/>
              </a:ext>
            </a:extLst>
          </p:cNvPr>
          <p:cNvSpPr>
            <a:spLocks noChangeArrowheads="1"/>
          </p:cNvSpPr>
          <p:nvPr/>
        </p:nvSpPr>
        <p:spPr bwMode="auto">
          <a:xfrm>
            <a:off x="2692625" y="6230683"/>
            <a:ext cx="6012874" cy="37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 typeface="Arial" panose="020B0604020202020204" pitchFamily="34" charset="0"/>
              <a:buNone/>
            </a:pPr>
            <a:r>
              <a:rPr lang="ar-SA" altLang="ar-SA" sz="1800" b="1" dirty="0">
                <a:solidFill>
                  <a:srgbClr val="FF0000"/>
                </a:solidFill>
                <a:cs typeface="+mj-cs"/>
              </a:rPr>
              <a:t>أفطس الأنف ، أعمى ، بارز الأذنين ، جاحظ العينين ، غليظ الشفتين .</a:t>
            </a:r>
          </a:p>
        </p:txBody>
      </p:sp>
    </p:spTree>
    <p:extLst>
      <p:ext uri="{BB962C8B-B14F-4D97-AF65-F5344CB8AC3E}">
        <p14:creationId xmlns:p14="http://schemas.microsoft.com/office/powerpoint/2010/main" val="28478825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5"/>
                    </p:tgtEl>
                  </p:cond>
                </p:stCondLst>
                <p:endSync evt="end" delay="0">
                  <p:rtn val="all"/>
                </p:endSync>
                <p:childTnLst>
                  <p:par>
                    <p:cTn id="14" fill="hold">
                      <p:stCondLst>
                        <p:cond delay="0"/>
                      </p:stCondLst>
                      <p:childTnLst>
                        <p:par>
                          <p:cTn id="15" fill="hold">
                            <p:stCondLst>
                              <p:cond delay="0"/>
                            </p:stCondLst>
                            <p:childTnLst>
                              <p:par>
                                <p:cTn id="16" presetID="21" presetClass="exit" presetSubtype="1" fill="hold" grpId="0" nodeType="clickEffect">
                                  <p:stCondLst>
                                    <p:cond delay="0"/>
                                  </p:stCondLst>
                                  <p:childTnLst>
                                    <p:animEffect transition="out" filter="wheel(1)">
                                      <p:cBhvr>
                                        <p:cTn id="17" dur="59000"/>
                                        <p:tgtEl>
                                          <p:spTgt spid="19"/>
                                        </p:tgtEl>
                                      </p:cBhvr>
                                    </p:animEffect>
                                    <p:set>
                                      <p:cBhvr>
                                        <p:cTn id="18"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2" name="clock-ticking-3.wav"/>
                                        </p:tgtEl>
                                      </p:cMediaNode>
                                    </p:audio>
                                  </p:subTnLst>
                                </p:cTn>
                              </p:par>
                            </p:childTnLst>
                          </p:cTn>
                        </p:par>
                        <p:par>
                          <p:cTn id="19" fill="hold">
                            <p:stCondLst>
                              <p:cond delay="59000"/>
                            </p:stCondLst>
                            <p:childTnLst>
                              <p:par>
                                <p:cTn id="20" presetID="21" presetClass="exit" presetSubtype="1" fill="hold" grpId="0" nodeType="afterEffect">
                                  <p:stCondLst>
                                    <p:cond delay="0"/>
                                  </p:stCondLst>
                                  <p:childTnLst>
                                    <p:animEffect transition="out" filter="wheel(1)">
                                      <p:cBhvr>
                                        <p:cTn id="21" dur="59000"/>
                                        <p:tgtEl>
                                          <p:spTgt spid="20"/>
                                        </p:tgtEl>
                                      </p:cBhvr>
                                    </p:animEffect>
                                    <p:set>
                                      <p:cBhvr>
                                        <p:cTn id="22"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11" grpId="0"/>
      <p:bldP spid="12" grpId="0"/>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27" name="مستطيل: زوايا قطرية مقصوصة 26">
            <a:extLst>
              <a:ext uri="{FF2B5EF4-FFF2-40B4-BE49-F238E27FC236}">
                <a16:creationId xmlns:a16="http://schemas.microsoft.com/office/drawing/2014/main" id="{DF63D8D8-29F0-B102-FA33-6344269907B9}"/>
              </a:ext>
            </a:extLst>
          </p:cNvPr>
          <p:cNvSpPr/>
          <p:nvPr/>
        </p:nvSpPr>
        <p:spPr>
          <a:xfrm>
            <a:off x="9777908" y="769180"/>
            <a:ext cx="2353688" cy="600250"/>
          </a:xfrm>
          <a:prstGeom prst="snip2DiagRect">
            <a:avLst>
              <a:gd name="adj1" fmla="val 43054"/>
              <a:gd name="adj2" fmla="val 42600"/>
            </a:avLst>
          </a:prstGeom>
          <a:solidFill>
            <a:schemeClr val="accent6">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800" b="1" dirty="0">
                <a:solidFill>
                  <a:schemeClr val="bg2">
                    <a:lumMod val="25000"/>
                  </a:schemeClr>
                </a:solidFill>
              </a:rPr>
              <a:t>الوصف الأدبي</a:t>
            </a:r>
          </a:p>
        </p:txBody>
      </p:sp>
      <p:grpSp>
        <p:nvGrpSpPr>
          <p:cNvPr id="2" name="مجموعة 1">
            <a:extLst>
              <a:ext uri="{FF2B5EF4-FFF2-40B4-BE49-F238E27FC236}">
                <a16:creationId xmlns:a16="http://schemas.microsoft.com/office/drawing/2014/main" id="{2FD01437-9284-CE80-4653-F75CF464715B}"/>
              </a:ext>
            </a:extLst>
          </p:cNvPr>
          <p:cNvGrpSpPr/>
          <p:nvPr/>
        </p:nvGrpSpPr>
        <p:grpSpPr>
          <a:xfrm>
            <a:off x="310490" y="3851811"/>
            <a:ext cx="1086038" cy="786757"/>
            <a:chOff x="310490" y="3851811"/>
            <a:chExt cx="1086038" cy="786757"/>
          </a:xfrm>
        </p:grpSpPr>
        <p:sp>
          <p:nvSpPr>
            <p:cNvPr id="3" name="مربع نص 2">
              <a:extLst>
                <a:ext uri="{FF2B5EF4-FFF2-40B4-BE49-F238E27FC236}">
                  <a16:creationId xmlns:a16="http://schemas.microsoft.com/office/drawing/2014/main" id="{E3A061B1-6E2B-DFA2-7E9C-ABB28F6A4884}"/>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4" name="مربع نص 3">
              <a:extLst>
                <a:ext uri="{FF2B5EF4-FFF2-40B4-BE49-F238E27FC236}">
                  <a16:creationId xmlns:a16="http://schemas.microsoft.com/office/drawing/2014/main" id="{6939BD36-C972-D9D2-6C2F-1E5528C533AE}"/>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150</a:t>
              </a:r>
            </a:p>
          </p:txBody>
        </p:sp>
      </p:grpSp>
      <p:pic>
        <p:nvPicPr>
          <p:cNvPr id="11" name="صورة 10">
            <a:extLst>
              <a:ext uri="{FF2B5EF4-FFF2-40B4-BE49-F238E27FC236}">
                <a16:creationId xmlns:a16="http://schemas.microsoft.com/office/drawing/2014/main" id="{55C3F2F6-A48F-BBCE-280D-22F5713B8BF8}"/>
              </a:ext>
            </a:extLst>
          </p:cNvPr>
          <p:cNvPicPr>
            <a:picLocks noChangeAspect="1"/>
          </p:cNvPicPr>
          <p:nvPr/>
        </p:nvPicPr>
        <p:blipFill rotWithShape="1">
          <a:blip r:embed="rId5">
            <a:extLst>
              <a:ext uri="{28A0092B-C50C-407E-A947-70E740481C1C}">
                <a14:useLocalDpi xmlns:a14="http://schemas.microsoft.com/office/drawing/2010/main" val="0"/>
              </a:ext>
            </a:extLst>
          </a:blip>
          <a:srcRect b="74380"/>
          <a:stretch/>
        </p:blipFill>
        <p:spPr>
          <a:xfrm>
            <a:off x="2060429" y="1895039"/>
            <a:ext cx="7575199" cy="2398666"/>
          </a:xfrm>
          <a:prstGeom prst="rect">
            <a:avLst/>
          </a:prstGeom>
        </p:spPr>
      </p:pic>
      <p:sp>
        <p:nvSpPr>
          <p:cNvPr id="10" name="مستطيل 6">
            <a:extLst>
              <a:ext uri="{FF2B5EF4-FFF2-40B4-BE49-F238E27FC236}">
                <a16:creationId xmlns:a16="http://schemas.microsoft.com/office/drawing/2014/main" id="{88DCE922-1BA8-76A5-BA40-2792B288F1DB}"/>
              </a:ext>
            </a:extLst>
          </p:cNvPr>
          <p:cNvSpPr>
            <a:spLocks noChangeArrowheads="1"/>
          </p:cNvSpPr>
          <p:nvPr/>
        </p:nvSpPr>
        <p:spPr bwMode="auto">
          <a:xfrm>
            <a:off x="2696139" y="2743054"/>
            <a:ext cx="57676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r>
              <a:rPr lang="ar-SA" altLang="ar-SA" sz="1800" b="1" dirty="0">
                <a:solidFill>
                  <a:srgbClr val="FF0000"/>
                </a:solidFill>
                <a:cs typeface="+mj-cs"/>
              </a:rPr>
              <a:t>شارد الذهن ، ودود ، متلهّف ، طريف ، غريب ، مستاء ، سعيد ، حزين</a:t>
            </a:r>
          </a:p>
        </p:txBody>
      </p:sp>
      <p:sp>
        <p:nvSpPr>
          <p:cNvPr id="12" name="مستطيل 7">
            <a:extLst>
              <a:ext uri="{FF2B5EF4-FFF2-40B4-BE49-F238E27FC236}">
                <a16:creationId xmlns:a16="http://schemas.microsoft.com/office/drawing/2014/main" id="{0126B58D-BA45-D2FD-C87B-1A33CA47E25A}"/>
              </a:ext>
            </a:extLst>
          </p:cNvPr>
          <p:cNvSpPr>
            <a:spLocks noChangeArrowheads="1"/>
          </p:cNvSpPr>
          <p:nvPr/>
        </p:nvSpPr>
        <p:spPr bwMode="auto">
          <a:xfrm>
            <a:off x="2696139" y="3131106"/>
            <a:ext cx="57676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r>
              <a:rPr lang="ar-SA" altLang="ar-SA" sz="1800" b="1" dirty="0">
                <a:solidFill>
                  <a:srgbClr val="FF0000"/>
                </a:solidFill>
                <a:cs typeface="+mj-cs"/>
              </a:rPr>
              <a:t>صبور ، خائن ، بائس ، متفاجئ ، مذهول ، متحمس ، قلق ، عديم الضمير</a:t>
            </a:r>
          </a:p>
        </p:txBody>
      </p:sp>
      <p:sp>
        <p:nvSpPr>
          <p:cNvPr id="13" name="مستطيل 8">
            <a:extLst>
              <a:ext uri="{FF2B5EF4-FFF2-40B4-BE49-F238E27FC236}">
                <a16:creationId xmlns:a16="http://schemas.microsoft.com/office/drawing/2014/main" id="{1B497FE0-4C6E-4378-2C55-FA8B24C8E681}"/>
              </a:ext>
            </a:extLst>
          </p:cNvPr>
          <p:cNvSpPr>
            <a:spLocks noChangeArrowheads="1"/>
          </p:cNvSpPr>
          <p:nvPr/>
        </p:nvSpPr>
        <p:spPr bwMode="auto">
          <a:xfrm>
            <a:off x="2556372" y="3482479"/>
            <a:ext cx="59073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r>
              <a:rPr lang="ar-SA" altLang="ar-SA" sz="1800" b="1" dirty="0">
                <a:solidFill>
                  <a:srgbClr val="FF0000"/>
                </a:solidFill>
                <a:cs typeface="+mj-cs"/>
              </a:rPr>
              <a:t>مشمئز ، منطوٍ ، عاطفي ، قاسٍ ،كسول ، متضايق ، متقلب المزاج  ،  شكاك</a:t>
            </a:r>
          </a:p>
        </p:txBody>
      </p:sp>
      <p:sp>
        <p:nvSpPr>
          <p:cNvPr id="14" name="مستطيل 9">
            <a:extLst>
              <a:ext uri="{FF2B5EF4-FFF2-40B4-BE49-F238E27FC236}">
                <a16:creationId xmlns:a16="http://schemas.microsoft.com/office/drawing/2014/main" id="{C7AF88AE-F5ED-7D80-54E1-19352FA1F0B9}"/>
              </a:ext>
            </a:extLst>
          </p:cNvPr>
          <p:cNvSpPr>
            <a:spLocks noChangeArrowheads="1"/>
          </p:cNvSpPr>
          <p:nvPr/>
        </p:nvSpPr>
        <p:spPr bwMode="auto">
          <a:xfrm>
            <a:off x="2518334" y="3833852"/>
            <a:ext cx="59454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r>
              <a:rPr lang="ar-SA" altLang="ar-SA" sz="1800" b="1" dirty="0">
                <a:solidFill>
                  <a:srgbClr val="FF0000"/>
                </a:solidFill>
                <a:cs typeface="+mj-cs"/>
              </a:rPr>
              <a:t>منشرح الصدر ، منفعل ، غاضب ، مهموم ، حسّاس ، واثق ، هادئ ،  بخيل</a:t>
            </a:r>
          </a:p>
        </p:txBody>
      </p:sp>
    </p:spTree>
    <p:extLst>
      <p:ext uri="{BB962C8B-B14F-4D97-AF65-F5344CB8AC3E}">
        <p14:creationId xmlns:p14="http://schemas.microsoft.com/office/powerpoint/2010/main" val="2530579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2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225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225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2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21" presetClass="exit" presetSubtype="1" fill="hold" grpId="0" nodeType="clickEffect">
                                  <p:stCondLst>
                                    <p:cond delay="0"/>
                                  </p:stCondLst>
                                  <p:childTnLst>
                                    <p:animEffect transition="out" filter="wheel(1)">
                                      <p:cBhvr>
                                        <p:cTn id="27" dur="59000"/>
                                        <p:tgtEl>
                                          <p:spTgt spid="19"/>
                                        </p:tgtEl>
                                      </p:cBhvr>
                                    </p:animEffect>
                                    <p:set>
                                      <p:cBhvr>
                                        <p:cTn id="28"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lock-ticking-3.wav"/>
                                        </p:tgtEl>
                                      </p:cMediaNode>
                                    </p:audio>
                                  </p:subTnLst>
                                </p:cTn>
                              </p:par>
                            </p:childTnLst>
                          </p:cTn>
                        </p:par>
                        <p:par>
                          <p:cTn id="29" fill="hold">
                            <p:stCondLst>
                              <p:cond delay="59000"/>
                            </p:stCondLst>
                            <p:childTnLst>
                              <p:par>
                                <p:cTn id="30" presetID="21" presetClass="exit" presetSubtype="1" fill="hold" grpId="0" nodeType="afterEffect">
                                  <p:stCondLst>
                                    <p:cond delay="0"/>
                                  </p:stCondLst>
                                  <p:childTnLst>
                                    <p:animEffect transition="out" filter="wheel(1)">
                                      <p:cBhvr>
                                        <p:cTn id="31" dur="59000"/>
                                        <p:tgtEl>
                                          <p:spTgt spid="20"/>
                                        </p:tgtEl>
                                      </p:cBhvr>
                                    </p:animEffect>
                                    <p:set>
                                      <p:cBhvr>
                                        <p:cTn id="32"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10"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2" name="مستطيل: زوايا قطرية مقصوصة 1">
            <a:extLst>
              <a:ext uri="{FF2B5EF4-FFF2-40B4-BE49-F238E27FC236}">
                <a16:creationId xmlns:a16="http://schemas.microsoft.com/office/drawing/2014/main" id="{34310DE6-33C6-8E25-F17A-9A68523513E0}"/>
              </a:ext>
            </a:extLst>
          </p:cNvPr>
          <p:cNvSpPr/>
          <p:nvPr/>
        </p:nvSpPr>
        <p:spPr>
          <a:xfrm>
            <a:off x="10046601" y="765740"/>
            <a:ext cx="2121803" cy="600250"/>
          </a:xfrm>
          <a:prstGeom prst="snip2DiagRect">
            <a:avLst>
              <a:gd name="adj1" fmla="val 0"/>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chemeClr val="bg2">
                    <a:lumMod val="25000"/>
                  </a:schemeClr>
                </a:solidFill>
              </a:rPr>
              <a:t>النشاطات التمهيدية</a:t>
            </a:r>
          </a:p>
        </p:txBody>
      </p:sp>
      <p:grpSp>
        <p:nvGrpSpPr>
          <p:cNvPr id="12" name="مجموعة 11">
            <a:extLst>
              <a:ext uri="{FF2B5EF4-FFF2-40B4-BE49-F238E27FC236}">
                <a16:creationId xmlns:a16="http://schemas.microsoft.com/office/drawing/2014/main" id="{4A1C4DAF-D8E0-FCBC-8D5A-2A74959AFDDD}"/>
              </a:ext>
            </a:extLst>
          </p:cNvPr>
          <p:cNvGrpSpPr/>
          <p:nvPr/>
        </p:nvGrpSpPr>
        <p:grpSpPr>
          <a:xfrm>
            <a:off x="242403" y="61568"/>
            <a:ext cx="1965536" cy="750165"/>
            <a:chOff x="242403" y="61568"/>
            <a:chExt cx="1965536" cy="750165"/>
          </a:xfrm>
        </p:grpSpPr>
        <p:sp>
          <p:nvSpPr>
            <p:cNvPr id="14" name="علامة الضرب 13">
              <a:hlinkClick r:id="" action="ppaction://hlinkshowjump?jump=endshow"/>
              <a:extLst>
                <a:ext uri="{FF2B5EF4-FFF2-40B4-BE49-F238E27FC236}">
                  <a16:creationId xmlns:a16="http://schemas.microsoft.com/office/drawing/2014/main" id="{7A621414-6DD9-9FC8-41F8-EDB2C7A59058}"/>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ستطيل 14">
              <a:extLst>
                <a:ext uri="{FF2B5EF4-FFF2-40B4-BE49-F238E27FC236}">
                  <a16:creationId xmlns:a16="http://schemas.microsoft.com/office/drawing/2014/main" id="{A9A38500-AED4-6C92-B053-8DDEE59A3EE2}"/>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6" name="مستطيل: زوايا قطرية مستديرة 5">
            <a:extLst>
              <a:ext uri="{FF2B5EF4-FFF2-40B4-BE49-F238E27FC236}">
                <a16:creationId xmlns:a16="http://schemas.microsoft.com/office/drawing/2014/main" id="{291D9735-5A96-4C0F-82F4-11D3219C7A0A}"/>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7" name="مجموعة 6">
            <a:extLst>
              <a:ext uri="{FF2B5EF4-FFF2-40B4-BE49-F238E27FC236}">
                <a16:creationId xmlns:a16="http://schemas.microsoft.com/office/drawing/2014/main" id="{507E95FD-FB1D-207D-69CF-23D204752C8D}"/>
              </a:ext>
            </a:extLst>
          </p:cNvPr>
          <p:cNvGrpSpPr/>
          <p:nvPr/>
        </p:nvGrpSpPr>
        <p:grpSpPr>
          <a:xfrm>
            <a:off x="106515" y="2145218"/>
            <a:ext cx="1493988" cy="1512000"/>
            <a:chOff x="6857532" y="2602954"/>
            <a:chExt cx="1493988" cy="1493988"/>
          </a:xfrm>
        </p:grpSpPr>
        <p:pic>
          <p:nvPicPr>
            <p:cNvPr id="8" name="صورة 7">
              <a:extLst>
                <a:ext uri="{FF2B5EF4-FFF2-40B4-BE49-F238E27FC236}">
                  <a16:creationId xmlns:a16="http://schemas.microsoft.com/office/drawing/2014/main" id="{2142C0CF-451D-ACA3-08B3-52D90F8C90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0" name="مستطيل 9">
              <a:extLst>
                <a:ext uri="{FF2B5EF4-FFF2-40B4-BE49-F238E27FC236}">
                  <a16:creationId xmlns:a16="http://schemas.microsoft.com/office/drawing/2014/main" id="{1AA51EB2-7C24-69A0-7C96-A43B2DD40F37}"/>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1" name="دائرة: مجوفة 10">
            <a:extLst>
              <a:ext uri="{FF2B5EF4-FFF2-40B4-BE49-F238E27FC236}">
                <a16:creationId xmlns:a16="http://schemas.microsoft.com/office/drawing/2014/main" id="{A2CF272F-0079-502A-B6FD-82C17ADCAB0E}"/>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6" name="دائرة: مجوفة 15">
            <a:extLst>
              <a:ext uri="{FF2B5EF4-FFF2-40B4-BE49-F238E27FC236}">
                <a16:creationId xmlns:a16="http://schemas.microsoft.com/office/drawing/2014/main" id="{B958A359-29B0-1BEF-580C-FEB5A8F408B0}"/>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4" name="مجموعة 3">
            <a:extLst>
              <a:ext uri="{FF2B5EF4-FFF2-40B4-BE49-F238E27FC236}">
                <a16:creationId xmlns:a16="http://schemas.microsoft.com/office/drawing/2014/main" id="{9C15568D-2489-E901-216F-EB796475FAEF}"/>
              </a:ext>
            </a:extLst>
          </p:cNvPr>
          <p:cNvGrpSpPr/>
          <p:nvPr/>
        </p:nvGrpSpPr>
        <p:grpSpPr>
          <a:xfrm>
            <a:off x="310490" y="3851811"/>
            <a:ext cx="1086038" cy="786757"/>
            <a:chOff x="310490" y="3851811"/>
            <a:chExt cx="1086038" cy="786757"/>
          </a:xfrm>
        </p:grpSpPr>
        <p:sp>
          <p:nvSpPr>
            <p:cNvPr id="13" name="مربع نص 12">
              <a:extLst>
                <a:ext uri="{FF2B5EF4-FFF2-40B4-BE49-F238E27FC236}">
                  <a16:creationId xmlns:a16="http://schemas.microsoft.com/office/drawing/2014/main" id="{631A6672-F692-D3C5-B631-107366F83322}"/>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34" name="مربع نص 33">
              <a:extLst>
                <a:ext uri="{FF2B5EF4-FFF2-40B4-BE49-F238E27FC236}">
                  <a16:creationId xmlns:a16="http://schemas.microsoft.com/office/drawing/2014/main" id="{4CE673DA-D421-851D-A300-967E0EC3D3B5}"/>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136</a:t>
              </a:r>
            </a:p>
          </p:txBody>
        </p:sp>
      </p:grpSp>
      <p:pic>
        <p:nvPicPr>
          <p:cNvPr id="5" name="صورة 4">
            <a:extLst>
              <a:ext uri="{FF2B5EF4-FFF2-40B4-BE49-F238E27FC236}">
                <a16:creationId xmlns:a16="http://schemas.microsoft.com/office/drawing/2014/main" id="{99833251-67F4-4D63-AFA9-ACE9373A5F6B}"/>
              </a:ext>
            </a:extLst>
          </p:cNvPr>
          <p:cNvPicPr>
            <a:picLocks noChangeAspect="1"/>
          </p:cNvPicPr>
          <p:nvPr/>
        </p:nvPicPr>
        <p:blipFill rotWithShape="1">
          <a:blip r:embed="rId5">
            <a:extLst>
              <a:ext uri="{28A0092B-C50C-407E-A947-70E740481C1C}">
                <a14:useLocalDpi xmlns:a14="http://schemas.microsoft.com/office/drawing/2010/main" val="0"/>
              </a:ext>
            </a:extLst>
          </a:blip>
          <a:srcRect t="70224"/>
          <a:stretch/>
        </p:blipFill>
        <p:spPr>
          <a:xfrm>
            <a:off x="2143143" y="1980517"/>
            <a:ext cx="7735963" cy="2505785"/>
          </a:xfrm>
          <a:prstGeom prst="rect">
            <a:avLst/>
          </a:prstGeom>
        </p:spPr>
      </p:pic>
      <p:sp>
        <p:nvSpPr>
          <p:cNvPr id="3" name="مربع نص 24">
            <a:extLst>
              <a:ext uri="{FF2B5EF4-FFF2-40B4-BE49-F238E27FC236}">
                <a16:creationId xmlns:a16="http://schemas.microsoft.com/office/drawing/2014/main" id="{F700BD4A-0726-ABCD-EE4D-39034B89265B}"/>
              </a:ext>
            </a:extLst>
          </p:cNvPr>
          <p:cNvSpPr txBox="1">
            <a:spLocks noChangeArrowheads="1"/>
          </p:cNvSpPr>
          <p:nvPr/>
        </p:nvSpPr>
        <p:spPr bwMode="auto">
          <a:xfrm>
            <a:off x="6001703" y="2516062"/>
            <a:ext cx="38774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2000" b="1" dirty="0">
                <a:solidFill>
                  <a:schemeClr val="accent4">
                    <a:lumMod val="75000"/>
                  </a:schemeClr>
                </a:solidFill>
                <a:cs typeface="Calibri" panose="020F0502020204030204" pitchFamily="34" charset="0"/>
              </a:rPr>
              <a:t>- كتابة هدفها عرض المعلومات والحقائق</a:t>
            </a:r>
          </a:p>
        </p:txBody>
      </p:sp>
      <p:sp>
        <p:nvSpPr>
          <p:cNvPr id="17" name="مربع نص 24">
            <a:extLst>
              <a:ext uri="{FF2B5EF4-FFF2-40B4-BE49-F238E27FC236}">
                <a16:creationId xmlns:a16="http://schemas.microsoft.com/office/drawing/2014/main" id="{ADF4EB25-D853-F5A2-99E4-9A97AC20F85B}"/>
              </a:ext>
            </a:extLst>
          </p:cNvPr>
          <p:cNvSpPr txBox="1">
            <a:spLocks noChangeArrowheads="1"/>
          </p:cNvSpPr>
          <p:nvPr/>
        </p:nvSpPr>
        <p:spPr bwMode="auto">
          <a:xfrm>
            <a:off x="2181834" y="2501108"/>
            <a:ext cx="38774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2000" b="1" dirty="0">
                <a:solidFill>
                  <a:srgbClr val="FF0000"/>
                </a:solidFill>
                <a:cs typeface="+mj-cs"/>
              </a:rPr>
              <a:t>-كتابة فنية تعبيرية هدفها المتعة والإبداع</a:t>
            </a:r>
          </a:p>
        </p:txBody>
      </p:sp>
      <p:sp>
        <p:nvSpPr>
          <p:cNvPr id="18" name="مربع نص 24">
            <a:extLst>
              <a:ext uri="{FF2B5EF4-FFF2-40B4-BE49-F238E27FC236}">
                <a16:creationId xmlns:a16="http://schemas.microsoft.com/office/drawing/2014/main" id="{E3B05B14-CF05-1AE8-E81E-E4F3BB2A621B}"/>
              </a:ext>
            </a:extLst>
          </p:cNvPr>
          <p:cNvSpPr txBox="1">
            <a:spLocks noChangeArrowheads="1"/>
          </p:cNvSpPr>
          <p:nvPr/>
        </p:nvSpPr>
        <p:spPr bwMode="auto">
          <a:xfrm>
            <a:off x="5996940" y="2878150"/>
            <a:ext cx="38774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None/>
            </a:pPr>
            <a:r>
              <a:rPr lang="ar-SA" altLang="ar-SA" sz="2000" b="1" dirty="0">
                <a:solidFill>
                  <a:schemeClr val="accent4">
                    <a:lumMod val="75000"/>
                  </a:schemeClr>
                </a:solidFill>
                <a:cs typeface="Calibri" panose="020F0502020204030204" pitchFamily="34" charset="0"/>
              </a:rPr>
              <a:t>- يعتمد الأدلة والبراهين والنتائج</a:t>
            </a:r>
          </a:p>
        </p:txBody>
      </p:sp>
      <p:sp>
        <p:nvSpPr>
          <p:cNvPr id="19" name="مربع نص 24">
            <a:extLst>
              <a:ext uri="{FF2B5EF4-FFF2-40B4-BE49-F238E27FC236}">
                <a16:creationId xmlns:a16="http://schemas.microsoft.com/office/drawing/2014/main" id="{2F7B9BCD-F400-1BE0-F47E-B5892B11E090}"/>
              </a:ext>
            </a:extLst>
          </p:cNvPr>
          <p:cNvSpPr txBox="1">
            <a:spLocks noChangeArrowheads="1"/>
          </p:cNvSpPr>
          <p:nvPr/>
        </p:nvSpPr>
        <p:spPr bwMode="auto">
          <a:xfrm>
            <a:off x="5996941" y="3236475"/>
            <a:ext cx="38774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None/>
            </a:pPr>
            <a:r>
              <a:rPr lang="ar-SA" altLang="ar-SA" sz="2000" b="1" dirty="0">
                <a:solidFill>
                  <a:schemeClr val="accent4">
                    <a:lumMod val="75000"/>
                  </a:schemeClr>
                </a:solidFill>
                <a:cs typeface="Calibri" panose="020F0502020204030204" pitchFamily="34" charset="0"/>
              </a:rPr>
              <a:t>- يخلو من العاطفة ويقل فيه الخيال</a:t>
            </a:r>
          </a:p>
        </p:txBody>
      </p:sp>
      <p:sp>
        <p:nvSpPr>
          <p:cNvPr id="20" name="مربع نص 19">
            <a:extLst>
              <a:ext uri="{FF2B5EF4-FFF2-40B4-BE49-F238E27FC236}">
                <a16:creationId xmlns:a16="http://schemas.microsoft.com/office/drawing/2014/main" id="{7B314A7D-AA07-4895-BF91-E87044596D9B}"/>
              </a:ext>
            </a:extLst>
          </p:cNvPr>
          <p:cNvSpPr txBox="1">
            <a:spLocks noChangeArrowheads="1"/>
          </p:cNvSpPr>
          <p:nvPr/>
        </p:nvSpPr>
        <p:spPr bwMode="auto">
          <a:xfrm>
            <a:off x="5996940" y="3611721"/>
            <a:ext cx="38774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None/>
            </a:pPr>
            <a:r>
              <a:rPr lang="ar-SA" altLang="ar-SA" sz="2000" b="1" dirty="0">
                <a:solidFill>
                  <a:schemeClr val="accent4">
                    <a:lumMod val="75000"/>
                  </a:schemeClr>
                </a:solidFill>
                <a:cs typeface="Calibri" panose="020F0502020204030204" pitchFamily="34" charset="0"/>
              </a:rPr>
              <a:t>- تختفي فيه شخصية الكاتب</a:t>
            </a:r>
          </a:p>
        </p:txBody>
      </p:sp>
      <p:sp>
        <p:nvSpPr>
          <p:cNvPr id="21" name="مربع نص 24">
            <a:extLst>
              <a:ext uri="{FF2B5EF4-FFF2-40B4-BE49-F238E27FC236}">
                <a16:creationId xmlns:a16="http://schemas.microsoft.com/office/drawing/2014/main" id="{708DB5DE-1823-A569-0C3B-DE33889C39EA}"/>
              </a:ext>
            </a:extLst>
          </p:cNvPr>
          <p:cNvSpPr txBox="1">
            <a:spLocks noChangeArrowheads="1"/>
          </p:cNvSpPr>
          <p:nvPr/>
        </p:nvSpPr>
        <p:spPr bwMode="auto">
          <a:xfrm>
            <a:off x="5996939" y="3987505"/>
            <a:ext cx="38774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None/>
            </a:pPr>
            <a:r>
              <a:rPr lang="ar-SA" altLang="ar-SA" sz="2000" b="1" dirty="0">
                <a:solidFill>
                  <a:schemeClr val="accent4">
                    <a:lumMod val="75000"/>
                  </a:schemeClr>
                </a:solidFill>
                <a:cs typeface="Calibri" panose="020F0502020204030204" pitchFamily="34" charset="0"/>
              </a:rPr>
              <a:t>- ألفاظه مباشرة ويحوي مصطلحات علمية</a:t>
            </a:r>
          </a:p>
        </p:txBody>
      </p:sp>
      <p:sp>
        <p:nvSpPr>
          <p:cNvPr id="22" name="مربع نص 24">
            <a:extLst>
              <a:ext uri="{FF2B5EF4-FFF2-40B4-BE49-F238E27FC236}">
                <a16:creationId xmlns:a16="http://schemas.microsoft.com/office/drawing/2014/main" id="{8503E5B9-A1DD-E8BA-A99E-06EA1C9CF3CB}"/>
              </a:ext>
            </a:extLst>
          </p:cNvPr>
          <p:cNvSpPr txBox="1">
            <a:spLocks noChangeArrowheads="1"/>
          </p:cNvSpPr>
          <p:nvPr/>
        </p:nvSpPr>
        <p:spPr bwMode="auto">
          <a:xfrm>
            <a:off x="2041275" y="2864264"/>
            <a:ext cx="40213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2000" b="1" dirty="0">
                <a:solidFill>
                  <a:srgbClr val="FF0000"/>
                </a:solidFill>
                <a:cs typeface="+mj-cs"/>
              </a:rPr>
              <a:t>- يعرض فيه الأديب تفسيره الخاص للأشياء</a:t>
            </a:r>
          </a:p>
        </p:txBody>
      </p:sp>
      <p:sp>
        <p:nvSpPr>
          <p:cNvPr id="23" name="مربع نص 24">
            <a:extLst>
              <a:ext uri="{FF2B5EF4-FFF2-40B4-BE49-F238E27FC236}">
                <a16:creationId xmlns:a16="http://schemas.microsoft.com/office/drawing/2014/main" id="{DDD1B850-27E3-C2A4-874F-1C44CFD9D18F}"/>
              </a:ext>
            </a:extLst>
          </p:cNvPr>
          <p:cNvSpPr txBox="1">
            <a:spLocks noChangeArrowheads="1"/>
          </p:cNvSpPr>
          <p:nvPr/>
        </p:nvSpPr>
        <p:spPr bwMode="auto">
          <a:xfrm>
            <a:off x="2156592" y="3992651"/>
            <a:ext cx="38774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2000" b="1" dirty="0">
                <a:solidFill>
                  <a:srgbClr val="FF0000"/>
                </a:solidFill>
                <a:cs typeface="+mj-cs"/>
              </a:rPr>
              <a:t>- ألفاظه ذات دلالات خاصة وإيحاءات</a:t>
            </a:r>
          </a:p>
        </p:txBody>
      </p:sp>
      <p:sp>
        <p:nvSpPr>
          <p:cNvPr id="24" name="مربع نص 24">
            <a:extLst>
              <a:ext uri="{FF2B5EF4-FFF2-40B4-BE49-F238E27FC236}">
                <a16:creationId xmlns:a16="http://schemas.microsoft.com/office/drawing/2014/main" id="{8EC1060D-6E75-162F-5B8C-02FC15DE2FC1}"/>
              </a:ext>
            </a:extLst>
          </p:cNvPr>
          <p:cNvSpPr txBox="1">
            <a:spLocks noChangeArrowheads="1"/>
          </p:cNvSpPr>
          <p:nvPr/>
        </p:nvSpPr>
        <p:spPr bwMode="auto">
          <a:xfrm>
            <a:off x="2190211" y="3268870"/>
            <a:ext cx="38774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2000" b="1" dirty="0">
                <a:solidFill>
                  <a:srgbClr val="FF0000"/>
                </a:solidFill>
                <a:cs typeface="+mj-cs"/>
              </a:rPr>
              <a:t>- تحركه العاطفة وتكثر فيه الصور الخيالية</a:t>
            </a:r>
          </a:p>
        </p:txBody>
      </p:sp>
      <p:sp>
        <p:nvSpPr>
          <p:cNvPr id="25" name="مربع نص 24">
            <a:extLst>
              <a:ext uri="{FF2B5EF4-FFF2-40B4-BE49-F238E27FC236}">
                <a16:creationId xmlns:a16="http://schemas.microsoft.com/office/drawing/2014/main" id="{757951D1-B3F8-F00A-9497-85C121F760F1}"/>
              </a:ext>
            </a:extLst>
          </p:cNvPr>
          <p:cNvSpPr txBox="1">
            <a:spLocks noChangeArrowheads="1"/>
          </p:cNvSpPr>
          <p:nvPr/>
        </p:nvSpPr>
        <p:spPr bwMode="auto">
          <a:xfrm>
            <a:off x="2154874" y="3604818"/>
            <a:ext cx="38774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2000" b="1" dirty="0">
                <a:solidFill>
                  <a:srgbClr val="FF0000"/>
                </a:solidFill>
                <a:cs typeface="+mj-cs"/>
              </a:rPr>
              <a:t>- تبرز فيه شخصية الكاتب وثقافته</a:t>
            </a:r>
          </a:p>
        </p:txBody>
      </p:sp>
    </p:spTree>
    <p:extLst>
      <p:ext uri="{BB962C8B-B14F-4D97-AF65-F5344CB8AC3E}">
        <p14:creationId xmlns:p14="http://schemas.microsoft.com/office/powerpoint/2010/main" val="24876083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6"/>
                    </p:tgtEl>
                  </p:cond>
                </p:stCondLst>
                <p:endSync evt="end" delay="0">
                  <p:rtn val="all"/>
                </p:endSync>
                <p:childTnLst>
                  <p:par>
                    <p:cTn id="44" fill="hold">
                      <p:stCondLst>
                        <p:cond delay="0"/>
                      </p:stCondLst>
                      <p:childTnLst>
                        <p:par>
                          <p:cTn id="45" fill="hold">
                            <p:stCondLst>
                              <p:cond delay="0"/>
                            </p:stCondLst>
                            <p:childTnLst>
                              <p:par>
                                <p:cTn id="46" presetID="21" presetClass="exit" presetSubtype="1" fill="hold" grpId="0" nodeType="clickEffect">
                                  <p:stCondLst>
                                    <p:cond delay="0"/>
                                  </p:stCondLst>
                                  <p:childTnLst>
                                    <p:animEffect transition="out" filter="wheel(1)">
                                      <p:cBhvr>
                                        <p:cTn id="47" dur="59000"/>
                                        <p:tgtEl>
                                          <p:spTgt spid="11"/>
                                        </p:tgtEl>
                                      </p:cBhvr>
                                    </p:animEffect>
                                    <p:set>
                                      <p:cBhvr>
                                        <p:cTn id="48" dur="1" fill="hold">
                                          <p:stCondLst>
                                            <p:cond delay="58999"/>
                                          </p:stCondLst>
                                        </p:cTn>
                                        <p:tgtEl>
                                          <p:spTgt spid="11"/>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2" name="clock-ticking-3.wav"/>
                                        </p:tgtEl>
                                      </p:cMediaNode>
                                    </p:audio>
                                  </p:subTnLst>
                                </p:cTn>
                              </p:par>
                            </p:childTnLst>
                          </p:cTn>
                        </p:par>
                        <p:par>
                          <p:cTn id="49" fill="hold">
                            <p:stCondLst>
                              <p:cond delay="59000"/>
                            </p:stCondLst>
                            <p:childTnLst>
                              <p:par>
                                <p:cTn id="50" presetID="21" presetClass="exit" presetSubtype="1" fill="hold" grpId="0" nodeType="afterEffect">
                                  <p:stCondLst>
                                    <p:cond delay="0"/>
                                  </p:stCondLst>
                                  <p:childTnLst>
                                    <p:animEffect transition="out" filter="wheel(1)">
                                      <p:cBhvr>
                                        <p:cTn id="51" dur="59000"/>
                                        <p:tgtEl>
                                          <p:spTgt spid="16"/>
                                        </p:tgtEl>
                                      </p:cBhvr>
                                    </p:animEffect>
                                    <p:set>
                                      <p:cBhvr>
                                        <p:cTn id="52" dur="1" fill="hold">
                                          <p:stCondLst>
                                            <p:cond delay="58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11" grpId="0" animBg="1" autoUpdateAnimBg="0"/>
      <p:bldP spid="16" grpId="0" animBg="1"/>
      <p:bldP spid="3" grpId="0"/>
      <p:bldP spid="17" grpId="0"/>
      <p:bldP spid="18" grpId="0"/>
      <p:bldP spid="19" grpId="0"/>
      <p:bldP spid="20" grpId="0"/>
      <p:bldP spid="21" grpId="0"/>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27" name="مستطيل: زوايا قطرية مقصوصة 26">
            <a:extLst>
              <a:ext uri="{FF2B5EF4-FFF2-40B4-BE49-F238E27FC236}">
                <a16:creationId xmlns:a16="http://schemas.microsoft.com/office/drawing/2014/main" id="{DF63D8D8-29F0-B102-FA33-6344269907B9}"/>
              </a:ext>
            </a:extLst>
          </p:cNvPr>
          <p:cNvSpPr/>
          <p:nvPr/>
        </p:nvSpPr>
        <p:spPr>
          <a:xfrm>
            <a:off x="9777908" y="769180"/>
            <a:ext cx="2353688" cy="600250"/>
          </a:xfrm>
          <a:prstGeom prst="snip2DiagRect">
            <a:avLst>
              <a:gd name="adj1" fmla="val 43054"/>
              <a:gd name="adj2" fmla="val 42600"/>
            </a:avLst>
          </a:prstGeom>
          <a:solidFill>
            <a:schemeClr val="accent6">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800" b="1" dirty="0">
                <a:solidFill>
                  <a:schemeClr val="bg2">
                    <a:lumMod val="25000"/>
                  </a:schemeClr>
                </a:solidFill>
              </a:rPr>
              <a:t>الوصف الأدبي</a:t>
            </a:r>
          </a:p>
        </p:txBody>
      </p:sp>
      <p:grpSp>
        <p:nvGrpSpPr>
          <p:cNvPr id="2" name="مجموعة 1">
            <a:extLst>
              <a:ext uri="{FF2B5EF4-FFF2-40B4-BE49-F238E27FC236}">
                <a16:creationId xmlns:a16="http://schemas.microsoft.com/office/drawing/2014/main" id="{2FD01437-9284-CE80-4653-F75CF464715B}"/>
              </a:ext>
            </a:extLst>
          </p:cNvPr>
          <p:cNvGrpSpPr/>
          <p:nvPr/>
        </p:nvGrpSpPr>
        <p:grpSpPr>
          <a:xfrm>
            <a:off x="310490" y="3851811"/>
            <a:ext cx="1086038" cy="786757"/>
            <a:chOff x="310490" y="3851811"/>
            <a:chExt cx="1086038" cy="786757"/>
          </a:xfrm>
        </p:grpSpPr>
        <p:sp>
          <p:nvSpPr>
            <p:cNvPr id="3" name="مربع نص 2">
              <a:extLst>
                <a:ext uri="{FF2B5EF4-FFF2-40B4-BE49-F238E27FC236}">
                  <a16:creationId xmlns:a16="http://schemas.microsoft.com/office/drawing/2014/main" id="{E3A061B1-6E2B-DFA2-7E9C-ABB28F6A4884}"/>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4" name="مربع نص 3">
              <a:extLst>
                <a:ext uri="{FF2B5EF4-FFF2-40B4-BE49-F238E27FC236}">
                  <a16:creationId xmlns:a16="http://schemas.microsoft.com/office/drawing/2014/main" id="{6939BD36-C972-D9D2-6C2F-1E5528C533AE}"/>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150</a:t>
              </a:r>
            </a:p>
          </p:txBody>
        </p:sp>
      </p:grpSp>
      <p:pic>
        <p:nvPicPr>
          <p:cNvPr id="11" name="صورة 10">
            <a:extLst>
              <a:ext uri="{FF2B5EF4-FFF2-40B4-BE49-F238E27FC236}">
                <a16:creationId xmlns:a16="http://schemas.microsoft.com/office/drawing/2014/main" id="{55C3F2F6-A48F-BBCE-280D-22F5713B8BF8}"/>
              </a:ext>
            </a:extLst>
          </p:cNvPr>
          <p:cNvPicPr>
            <a:picLocks noChangeAspect="1"/>
          </p:cNvPicPr>
          <p:nvPr/>
        </p:nvPicPr>
        <p:blipFill rotWithShape="1">
          <a:blip r:embed="rId5">
            <a:extLst>
              <a:ext uri="{28A0092B-C50C-407E-A947-70E740481C1C}">
                <a14:useLocalDpi xmlns:a14="http://schemas.microsoft.com/office/drawing/2010/main" val="0"/>
              </a:ext>
            </a:extLst>
          </a:blip>
          <a:srcRect t="24877" b="25971"/>
          <a:stretch/>
        </p:blipFill>
        <p:spPr>
          <a:xfrm>
            <a:off x="2060429" y="1719469"/>
            <a:ext cx="7575199" cy="4601818"/>
          </a:xfrm>
          <a:prstGeom prst="rect">
            <a:avLst/>
          </a:prstGeom>
        </p:spPr>
      </p:pic>
      <p:sp>
        <p:nvSpPr>
          <p:cNvPr id="10" name="مستطيل 7">
            <a:extLst>
              <a:ext uri="{FF2B5EF4-FFF2-40B4-BE49-F238E27FC236}">
                <a16:creationId xmlns:a16="http://schemas.microsoft.com/office/drawing/2014/main" id="{376AE4D2-6D00-65D7-7EC8-1E06CA61B06E}"/>
              </a:ext>
            </a:extLst>
          </p:cNvPr>
          <p:cNvSpPr>
            <a:spLocks noChangeArrowheads="1"/>
          </p:cNvSpPr>
          <p:nvPr/>
        </p:nvSpPr>
        <p:spPr bwMode="auto">
          <a:xfrm>
            <a:off x="5540310" y="4300014"/>
            <a:ext cx="28678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 typeface="Arial" panose="020B0604020202020204" pitchFamily="34" charset="0"/>
              <a:buNone/>
            </a:pPr>
            <a:r>
              <a:rPr lang="ar-SA" altLang="ar-SA" sz="1600" b="1" dirty="0">
                <a:solidFill>
                  <a:srgbClr val="FF0000"/>
                </a:solidFill>
                <a:cs typeface="+mj-cs"/>
              </a:rPr>
              <a:t>أنيق ، جميل المظهر ، بهي الطلعة </a:t>
            </a:r>
          </a:p>
        </p:txBody>
      </p:sp>
      <p:sp>
        <p:nvSpPr>
          <p:cNvPr id="12" name="مستطيل 8">
            <a:extLst>
              <a:ext uri="{FF2B5EF4-FFF2-40B4-BE49-F238E27FC236}">
                <a16:creationId xmlns:a16="http://schemas.microsoft.com/office/drawing/2014/main" id="{0F254ACA-6E57-6430-176C-1C7F4E29998C}"/>
              </a:ext>
            </a:extLst>
          </p:cNvPr>
          <p:cNvSpPr>
            <a:spLocks noChangeArrowheads="1"/>
          </p:cNvSpPr>
          <p:nvPr/>
        </p:nvSpPr>
        <p:spPr bwMode="auto">
          <a:xfrm>
            <a:off x="5484288" y="4638263"/>
            <a:ext cx="31113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 typeface="Arial" panose="020B0604020202020204" pitchFamily="34" charset="0"/>
              <a:buNone/>
            </a:pPr>
            <a:r>
              <a:rPr lang="ar-SA" altLang="ar-SA" sz="1600" b="1" dirty="0">
                <a:solidFill>
                  <a:srgbClr val="FF0000"/>
                </a:solidFill>
                <a:cs typeface="+mj-cs"/>
              </a:rPr>
              <a:t>متأنّق ، حسن الملبس ،  بادي الزينة</a:t>
            </a:r>
          </a:p>
        </p:txBody>
      </p:sp>
      <p:sp>
        <p:nvSpPr>
          <p:cNvPr id="13" name="مستطيل 9">
            <a:extLst>
              <a:ext uri="{FF2B5EF4-FFF2-40B4-BE49-F238E27FC236}">
                <a16:creationId xmlns:a16="http://schemas.microsoft.com/office/drawing/2014/main" id="{C50F23C7-ED47-48CF-56D7-911D39651014}"/>
              </a:ext>
            </a:extLst>
          </p:cNvPr>
          <p:cNvSpPr>
            <a:spLocks noChangeArrowheads="1"/>
          </p:cNvSpPr>
          <p:nvPr/>
        </p:nvSpPr>
        <p:spPr bwMode="auto">
          <a:xfrm>
            <a:off x="5325933" y="3448254"/>
            <a:ext cx="32966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r>
              <a:rPr lang="ar-SA" altLang="ar-SA" sz="1600" b="1" dirty="0">
                <a:solidFill>
                  <a:srgbClr val="FF0000"/>
                </a:solidFill>
                <a:cs typeface="+mj-cs"/>
              </a:rPr>
              <a:t>ممشوق ، طوله ضافٍ ، مبسوط القامة</a:t>
            </a:r>
          </a:p>
        </p:txBody>
      </p:sp>
      <p:sp>
        <p:nvSpPr>
          <p:cNvPr id="14" name="مستطيل 10">
            <a:extLst>
              <a:ext uri="{FF2B5EF4-FFF2-40B4-BE49-F238E27FC236}">
                <a16:creationId xmlns:a16="http://schemas.microsoft.com/office/drawing/2014/main" id="{A5740064-45A0-F85E-5646-EB9A1FF9B649}"/>
              </a:ext>
            </a:extLst>
          </p:cNvPr>
          <p:cNvSpPr>
            <a:spLocks noChangeArrowheads="1"/>
          </p:cNvSpPr>
          <p:nvPr/>
        </p:nvSpPr>
        <p:spPr bwMode="auto">
          <a:xfrm>
            <a:off x="2692400" y="3448254"/>
            <a:ext cx="28678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 typeface="Arial" panose="020B0604020202020204" pitchFamily="34" charset="0"/>
              <a:buNone/>
            </a:pPr>
            <a:r>
              <a:rPr lang="ar-SA" altLang="ar-SA" sz="1600" b="1" dirty="0">
                <a:solidFill>
                  <a:srgbClr val="FF0000"/>
                </a:solidFill>
                <a:cs typeface="+mj-cs"/>
              </a:rPr>
              <a:t>عملاق ، مارد ، طوله غريب</a:t>
            </a:r>
          </a:p>
        </p:txBody>
      </p:sp>
      <p:sp>
        <p:nvSpPr>
          <p:cNvPr id="21" name="مستطيل 11">
            <a:extLst>
              <a:ext uri="{FF2B5EF4-FFF2-40B4-BE49-F238E27FC236}">
                <a16:creationId xmlns:a16="http://schemas.microsoft.com/office/drawing/2014/main" id="{ACD6506A-7A11-F063-B52F-639BEC8426A1}"/>
              </a:ext>
            </a:extLst>
          </p:cNvPr>
          <p:cNvSpPr>
            <a:spLocks noChangeArrowheads="1"/>
          </p:cNvSpPr>
          <p:nvPr/>
        </p:nvSpPr>
        <p:spPr bwMode="auto">
          <a:xfrm>
            <a:off x="2361387" y="4332998"/>
            <a:ext cx="28678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 typeface="Arial" panose="020B0604020202020204" pitchFamily="34" charset="0"/>
              <a:buNone/>
            </a:pPr>
            <a:r>
              <a:rPr lang="ar-SA" altLang="ar-SA" sz="1600" b="1" dirty="0">
                <a:solidFill>
                  <a:srgbClr val="FF0000"/>
                </a:solidFill>
                <a:cs typeface="+mj-cs"/>
              </a:rPr>
              <a:t>متباهٍ ، مبالغٌ في ملبسه ، متكلّف</a:t>
            </a:r>
          </a:p>
        </p:txBody>
      </p:sp>
      <p:sp>
        <p:nvSpPr>
          <p:cNvPr id="22" name="مستطيل 12">
            <a:extLst>
              <a:ext uri="{FF2B5EF4-FFF2-40B4-BE49-F238E27FC236}">
                <a16:creationId xmlns:a16="http://schemas.microsoft.com/office/drawing/2014/main" id="{2F896B6C-6E19-FEE7-5BD4-5F9683645588}"/>
              </a:ext>
            </a:extLst>
          </p:cNvPr>
          <p:cNvSpPr>
            <a:spLocks noChangeArrowheads="1"/>
          </p:cNvSpPr>
          <p:nvPr/>
        </p:nvSpPr>
        <p:spPr bwMode="auto">
          <a:xfrm>
            <a:off x="2306425" y="4638263"/>
            <a:ext cx="28678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 typeface="Arial" panose="020B0604020202020204" pitchFamily="34" charset="0"/>
              <a:buNone/>
            </a:pPr>
            <a:r>
              <a:rPr lang="ar-SA" altLang="ar-SA" sz="1600" b="1" dirty="0">
                <a:solidFill>
                  <a:srgbClr val="FF0000"/>
                </a:solidFill>
                <a:cs typeface="+mj-cs"/>
              </a:rPr>
              <a:t>ملمّعٌ نفسه ، مسرِف الزينة ، متكبّر </a:t>
            </a:r>
          </a:p>
        </p:txBody>
      </p:sp>
      <p:sp>
        <p:nvSpPr>
          <p:cNvPr id="23" name="مستطيل 13">
            <a:extLst>
              <a:ext uri="{FF2B5EF4-FFF2-40B4-BE49-F238E27FC236}">
                <a16:creationId xmlns:a16="http://schemas.microsoft.com/office/drawing/2014/main" id="{EA0B7951-F86B-5234-5D6F-2978678D72CC}"/>
              </a:ext>
            </a:extLst>
          </p:cNvPr>
          <p:cNvSpPr>
            <a:spLocks noChangeArrowheads="1"/>
          </p:cNvSpPr>
          <p:nvPr/>
        </p:nvSpPr>
        <p:spPr bwMode="auto">
          <a:xfrm>
            <a:off x="5540310" y="5392166"/>
            <a:ext cx="28678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 typeface="Arial" panose="020B0604020202020204" pitchFamily="34" charset="0"/>
              <a:buNone/>
            </a:pPr>
            <a:r>
              <a:rPr lang="ar-SA" altLang="ar-SA" sz="1600" b="1" dirty="0">
                <a:solidFill>
                  <a:srgbClr val="FF0000"/>
                </a:solidFill>
                <a:cs typeface="+mj-cs"/>
              </a:rPr>
              <a:t>متمكن ، مُجيد ، مُرهف الحس </a:t>
            </a:r>
          </a:p>
        </p:txBody>
      </p:sp>
      <p:sp>
        <p:nvSpPr>
          <p:cNvPr id="24" name="مستطيل 13">
            <a:extLst>
              <a:ext uri="{FF2B5EF4-FFF2-40B4-BE49-F238E27FC236}">
                <a16:creationId xmlns:a16="http://schemas.microsoft.com/office/drawing/2014/main" id="{E6146646-5BA6-85E7-1ABF-5D335464D93A}"/>
              </a:ext>
            </a:extLst>
          </p:cNvPr>
          <p:cNvSpPr>
            <a:spLocks noChangeArrowheads="1"/>
          </p:cNvSpPr>
          <p:nvPr/>
        </p:nvSpPr>
        <p:spPr bwMode="auto">
          <a:xfrm>
            <a:off x="5531074" y="5696685"/>
            <a:ext cx="28678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 typeface="Arial" panose="020B0604020202020204" pitchFamily="34" charset="0"/>
              <a:buNone/>
            </a:pPr>
            <a:r>
              <a:rPr lang="ar-SA" altLang="ar-SA" sz="1600" b="1">
                <a:solidFill>
                  <a:srgbClr val="FF0000"/>
                </a:solidFill>
                <a:cs typeface="+mj-cs"/>
              </a:rPr>
              <a:t>فصيح ، لسانُ قومه ، واحدُ عصره</a:t>
            </a:r>
          </a:p>
        </p:txBody>
      </p:sp>
      <p:sp>
        <p:nvSpPr>
          <p:cNvPr id="25" name="مستطيل 13">
            <a:extLst>
              <a:ext uri="{FF2B5EF4-FFF2-40B4-BE49-F238E27FC236}">
                <a16:creationId xmlns:a16="http://schemas.microsoft.com/office/drawing/2014/main" id="{4F7E0288-F479-0A62-20DF-B6289298F751}"/>
              </a:ext>
            </a:extLst>
          </p:cNvPr>
          <p:cNvSpPr>
            <a:spLocks noChangeArrowheads="1"/>
          </p:cNvSpPr>
          <p:nvPr/>
        </p:nvSpPr>
        <p:spPr bwMode="auto">
          <a:xfrm>
            <a:off x="2235407" y="5384417"/>
            <a:ext cx="31198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 typeface="Arial" panose="020B0604020202020204" pitchFamily="34" charset="0"/>
              <a:buNone/>
            </a:pPr>
            <a:r>
              <a:rPr lang="ar-SA" altLang="ar-SA" sz="1600" b="1" dirty="0">
                <a:solidFill>
                  <a:srgbClr val="FF0000"/>
                </a:solidFill>
                <a:cs typeface="+mj-cs"/>
              </a:rPr>
              <a:t>شاعر ضعيف ، شِعرُه هزيل ، ركيك</a:t>
            </a:r>
          </a:p>
        </p:txBody>
      </p:sp>
      <p:sp>
        <p:nvSpPr>
          <p:cNvPr id="26" name="مستطيل 13">
            <a:extLst>
              <a:ext uri="{FF2B5EF4-FFF2-40B4-BE49-F238E27FC236}">
                <a16:creationId xmlns:a16="http://schemas.microsoft.com/office/drawing/2014/main" id="{FA2EA2A7-E6AE-F028-4CA5-F7BECA181E98}"/>
              </a:ext>
            </a:extLst>
          </p:cNvPr>
          <p:cNvSpPr>
            <a:spLocks noChangeArrowheads="1"/>
          </p:cNvSpPr>
          <p:nvPr/>
        </p:nvSpPr>
        <p:spPr bwMode="auto">
          <a:xfrm>
            <a:off x="2306425" y="5703140"/>
            <a:ext cx="31198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 typeface="Arial" panose="020B0604020202020204" pitchFamily="34" charset="0"/>
              <a:buNone/>
            </a:pPr>
            <a:r>
              <a:rPr lang="ar-SA" altLang="ar-SA" sz="1600" b="1" dirty="0">
                <a:solidFill>
                  <a:srgbClr val="FF0000"/>
                </a:solidFill>
                <a:cs typeface="+mj-cs"/>
              </a:rPr>
              <a:t>قزمٌ بين الشعراء ، مقلّدٌ لغيره</a:t>
            </a:r>
          </a:p>
        </p:txBody>
      </p:sp>
    </p:spTree>
    <p:extLst>
      <p:ext uri="{BB962C8B-B14F-4D97-AF65-F5344CB8AC3E}">
        <p14:creationId xmlns:p14="http://schemas.microsoft.com/office/powerpoint/2010/main" val="4825780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21" presetClass="exit" presetSubtype="1" fill="hold" grpId="0" nodeType="clickEffect">
                                  <p:stCondLst>
                                    <p:cond delay="0"/>
                                  </p:stCondLst>
                                  <p:childTnLst>
                                    <p:animEffect transition="out" filter="wheel(1)">
                                      <p:cBhvr>
                                        <p:cTn id="39" dur="59000"/>
                                        <p:tgtEl>
                                          <p:spTgt spid="19"/>
                                        </p:tgtEl>
                                      </p:cBhvr>
                                    </p:animEffect>
                                    <p:set>
                                      <p:cBhvr>
                                        <p:cTn id="40"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clock-ticking-3.wav"/>
                                        </p:tgtEl>
                                      </p:cMediaNode>
                                    </p:audio>
                                  </p:subTnLst>
                                </p:cTn>
                              </p:par>
                            </p:childTnLst>
                          </p:cTn>
                        </p:par>
                        <p:par>
                          <p:cTn id="41" fill="hold">
                            <p:stCondLst>
                              <p:cond delay="59000"/>
                            </p:stCondLst>
                            <p:childTnLst>
                              <p:par>
                                <p:cTn id="42" presetID="21" presetClass="exit" presetSubtype="1" fill="hold" grpId="0" nodeType="afterEffect">
                                  <p:stCondLst>
                                    <p:cond delay="0"/>
                                  </p:stCondLst>
                                  <p:childTnLst>
                                    <p:animEffect transition="out" filter="wheel(1)">
                                      <p:cBhvr>
                                        <p:cTn id="43" dur="59000"/>
                                        <p:tgtEl>
                                          <p:spTgt spid="20"/>
                                        </p:tgtEl>
                                      </p:cBhvr>
                                    </p:animEffect>
                                    <p:set>
                                      <p:cBhvr>
                                        <p:cTn id="44"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10" grpId="0"/>
      <p:bldP spid="12" grpId="0"/>
      <p:bldP spid="13" grpId="0"/>
      <p:bldP spid="14" grpId="0"/>
      <p:bldP spid="21" grpId="0"/>
      <p:bldP spid="22" grpId="0"/>
      <p:bldP spid="23" grpId="0"/>
      <p:bldP spid="24" grpId="0"/>
      <p:bldP spid="25" grpId="0"/>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27" name="مستطيل: زوايا قطرية مقصوصة 26">
            <a:extLst>
              <a:ext uri="{FF2B5EF4-FFF2-40B4-BE49-F238E27FC236}">
                <a16:creationId xmlns:a16="http://schemas.microsoft.com/office/drawing/2014/main" id="{DF63D8D8-29F0-B102-FA33-6344269907B9}"/>
              </a:ext>
            </a:extLst>
          </p:cNvPr>
          <p:cNvSpPr/>
          <p:nvPr/>
        </p:nvSpPr>
        <p:spPr>
          <a:xfrm>
            <a:off x="9777908" y="769180"/>
            <a:ext cx="2353688" cy="600250"/>
          </a:xfrm>
          <a:prstGeom prst="snip2DiagRect">
            <a:avLst>
              <a:gd name="adj1" fmla="val 43054"/>
              <a:gd name="adj2" fmla="val 42600"/>
            </a:avLst>
          </a:prstGeom>
          <a:solidFill>
            <a:schemeClr val="accent6">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800" b="1" dirty="0">
                <a:solidFill>
                  <a:schemeClr val="bg2">
                    <a:lumMod val="25000"/>
                  </a:schemeClr>
                </a:solidFill>
              </a:rPr>
              <a:t>الوصف الأدبي</a:t>
            </a:r>
          </a:p>
        </p:txBody>
      </p:sp>
      <p:grpSp>
        <p:nvGrpSpPr>
          <p:cNvPr id="2" name="مجموعة 1">
            <a:extLst>
              <a:ext uri="{FF2B5EF4-FFF2-40B4-BE49-F238E27FC236}">
                <a16:creationId xmlns:a16="http://schemas.microsoft.com/office/drawing/2014/main" id="{2FD01437-9284-CE80-4653-F75CF464715B}"/>
              </a:ext>
            </a:extLst>
          </p:cNvPr>
          <p:cNvGrpSpPr/>
          <p:nvPr/>
        </p:nvGrpSpPr>
        <p:grpSpPr>
          <a:xfrm>
            <a:off x="310490" y="3851811"/>
            <a:ext cx="1086038" cy="1063756"/>
            <a:chOff x="310490" y="3851811"/>
            <a:chExt cx="1086038" cy="1063756"/>
          </a:xfrm>
        </p:grpSpPr>
        <p:sp>
          <p:nvSpPr>
            <p:cNvPr id="3" name="مربع نص 2">
              <a:extLst>
                <a:ext uri="{FF2B5EF4-FFF2-40B4-BE49-F238E27FC236}">
                  <a16:creationId xmlns:a16="http://schemas.microsoft.com/office/drawing/2014/main" id="{E3A061B1-6E2B-DFA2-7E9C-ABB28F6A4884}"/>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4" name="مربع نص 3">
              <a:extLst>
                <a:ext uri="{FF2B5EF4-FFF2-40B4-BE49-F238E27FC236}">
                  <a16:creationId xmlns:a16="http://schemas.microsoft.com/office/drawing/2014/main" id="{6939BD36-C972-D9D2-6C2F-1E5528C533AE}"/>
                </a:ext>
              </a:extLst>
            </p:cNvPr>
            <p:cNvSpPr txBox="1"/>
            <p:nvPr/>
          </p:nvSpPr>
          <p:spPr>
            <a:xfrm>
              <a:off x="513522" y="4269236"/>
              <a:ext cx="681644" cy="646331"/>
            </a:xfrm>
            <a:prstGeom prst="rect">
              <a:avLst/>
            </a:prstGeom>
            <a:noFill/>
            <a:ln>
              <a:solidFill>
                <a:schemeClr val="accent1">
                  <a:lumMod val="75000"/>
                </a:schemeClr>
              </a:solidFill>
            </a:ln>
          </p:spPr>
          <p:txBody>
            <a:bodyPr wrap="square" rtlCol="1">
              <a:spAutoFit/>
            </a:bodyPr>
            <a:lstStyle/>
            <a:p>
              <a:pPr algn="ctr"/>
              <a:r>
                <a:rPr lang="ar-SA" b="1" dirty="0"/>
                <a:t>150</a:t>
              </a:r>
            </a:p>
            <a:p>
              <a:pPr algn="ctr"/>
              <a:r>
                <a:rPr lang="ar-SA" b="1" dirty="0"/>
                <a:t>151</a:t>
              </a:r>
            </a:p>
          </p:txBody>
        </p:sp>
      </p:grpSp>
      <p:pic>
        <p:nvPicPr>
          <p:cNvPr id="11" name="صورة 10">
            <a:extLst>
              <a:ext uri="{FF2B5EF4-FFF2-40B4-BE49-F238E27FC236}">
                <a16:creationId xmlns:a16="http://schemas.microsoft.com/office/drawing/2014/main" id="{55C3F2F6-A48F-BBCE-280D-22F5713B8BF8}"/>
              </a:ext>
            </a:extLst>
          </p:cNvPr>
          <p:cNvPicPr>
            <a:picLocks noChangeAspect="1"/>
          </p:cNvPicPr>
          <p:nvPr/>
        </p:nvPicPr>
        <p:blipFill rotWithShape="1">
          <a:blip r:embed="rId5">
            <a:extLst>
              <a:ext uri="{28A0092B-C50C-407E-A947-70E740481C1C}">
                <a14:useLocalDpi xmlns:a14="http://schemas.microsoft.com/office/drawing/2010/main" val="0"/>
              </a:ext>
            </a:extLst>
          </a:blip>
          <a:srcRect t="74135"/>
          <a:stretch/>
        </p:blipFill>
        <p:spPr>
          <a:xfrm>
            <a:off x="2060429" y="1093317"/>
            <a:ext cx="7575199" cy="2421573"/>
          </a:xfrm>
          <a:prstGeom prst="rect">
            <a:avLst/>
          </a:prstGeom>
        </p:spPr>
      </p:pic>
      <p:pic>
        <p:nvPicPr>
          <p:cNvPr id="10" name="صورة 9">
            <a:extLst>
              <a:ext uri="{FF2B5EF4-FFF2-40B4-BE49-F238E27FC236}">
                <a16:creationId xmlns:a16="http://schemas.microsoft.com/office/drawing/2014/main" id="{4CCB9DBC-FDB0-DF7B-EBF1-D4BDE92C9203}"/>
              </a:ext>
            </a:extLst>
          </p:cNvPr>
          <p:cNvPicPr>
            <a:picLocks noChangeAspect="1"/>
          </p:cNvPicPr>
          <p:nvPr/>
        </p:nvPicPr>
        <p:blipFill rotWithShape="1">
          <a:blip r:embed="rId6">
            <a:extLst>
              <a:ext uri="{28A0092B-C50C-407E-A947-70E740481C1C}">
                <a14:useLocalDpi xmlns:a14="http://schemas.microsoft.com/office/drawing/2010/main" val="0"/>
              </a:ext>
            </a:extLst>
          </a:blip>
          <a:srcRect b="73303"/>
          <a:stretch/>
        </p:blipFill>
        <p:spPr>
          <a:xfrm>
            <a:off x="2019157" y="3455255"/>
            <a:ext cx="7616472" cy="2309428"/>
          </a:xfrm>
          <a:prstGeom prst="rect">
            <a:avLst/>
          </a:prstGeom>
        </p:spPr>
      </p:pic>
      <p:sp>
        <p:nvSpPr>
          <p:cNvPr id="12" name="مستطيل 9">
            <a:extLst>
              <a:ext uri="{FF2B5EF4-FFF2-40B4-BE49-F238E27FC236}">
                <a16:creationId xmlns:a16="http://schemas.microsoft.com/office/drawing/2014/main" id="{C247F040-C01E-0CAA-EF61-09AD71C4F5FE}"/>
              </a:ext>
            </a:extLst>
          </p:cNvPr>
          <p:cNvSpPr>
            <a:spLocks noChangeArrowheads="1"/>
          </p:cNvSpPr>
          <p:nvPr/>
        </p:nvSpPr>
        <p:spPr bwMode="auto">
          <a:xfrm>
            <a:off x="2917612" y="2314092"/>
            <a:ext cx="1330743" cy="413834"/>
          </a:xfrm>
          <a:prstGeom prst="rect">
            <a:avLst/>
          </a:prstGeom>
          <a:noFill/>
          <a:ln>
            <a:noFill/>
          </a:ln>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r>
              <a:rPr lang="ar-SA" altLang="ar-SA" sz="2000" b="1" dirty="0">
                <a:solidFill>
                  <a:srgbClr val="FF0000"/>
                </a:solidFill>
                <a:latin typeface="Traditional Arabic" panose="02020603050405020304" pitchFamily="18" charset="-78"/>
                <a:cs typeface="Traditional Arabic" panose="02020603050405020304" pitchFamily="18" charset="-78"/>
              </a:rPr>
              <a:t>  المناصب ،</a:t>
            </a:r>
          </a:p>
        </p:txBody>
      </p:sp>
      <p:sp>
        <p:nvSpPr>
          <p:cNvPr id="13" name="مستطيل 9">
            <a:extLst>
              <a:ext uri="{FF2B5EF4-FFF2-40B4-BE49-F238E27FC236}">
                <a16:creationId xmlns:a16="http://schemas.microsoft.com/office/drawing/2014/main" id="{82AAD86E-B9DA-78C2-62AA-3EADCEE346F7}"/>
              </a:ext>
            </a:extLst>
          </p:cNvPr>
          <p:cNvSpPr>
            <a:spLocks noChangeArrowheads="1"/>
          </p:cNvSpPr>
          <p:nvPr/>
        </p:nvSpPr>
        <p:spPr bwMode="auto">
          <a:xfrm>
            <a:off x="2246680" y="2594538"/>
            <a:ext cx="4625915" cy="413834"/>
          </a:xfrm>
          <a:prstGeom prst="rect">
            <a:avLst/>
          </a:prstGeom>
          <a:noFill/>
          <a:ln>
            <a:noFill/>
          </a:ln>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r>
              <a:rPr lang="ar-SA" altLang="ar-SA" sz="2000" b="1" dirty="0">
                <a:solidFill>
                  <a:srgbClr val="FF0000"/>
                </a:solidFill>
                <a:latin typeface="Traditional Arabic" panose="02020603050405020304" pitchFamily="18" charset="-78"/>
                <a:cs typeface="Traditional Arabic" panose="02020603050405020304" pitchFamily="18" charset="-78"/>
              </a:rPr>
              <a:t>الكتُب والمؤلفات ، الإصدارات المختلفة والبحوث</a:t>
            </a:r>
          </a:p>
        </p:txBody>
      </p:sp>
      <p:sp>
        <p:nvSpPr>
          <p:cNvPr id="14" name="مستطيل 9">
            <a:extLst>
              <a:ext uri="{FF2B5EF4-FFF2-40B4-BE49-F238E27FC236}">
                <a16:creationId xmlns:a16="http://schemas.microsoft.com/office/drawing/2014/main" id="{42BC3332-A6A4-2453-6580-15FD332FC393}"/>
              </a:ext>
            </a:extLst>
          </p:cNvPr>
          <p:cNvSpPr>
            <a:spLocks noChangeArrowheads="1"/>
          </p:cNvSpPr>
          <p:nvPr/>
        </p:nvSpPr>
        <p:spPr bwMode="auto">
          <a:xfrm>
            <a:off x="2107497" y="2900922"/>
            <a:ext cx="4625915" cy="413834"/>
          </a:xfrm>
          <a:prstGeom prst="rect">
            <a:avLst/>
          </a:prstGeom>
          <a:noFill/>
          <a:ln>
            <a:noFill/>
          </a:ln>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r>
              <a:rPr lang="ar-SA" altLang="ar-SA" sz="2000" b="1" dirty="0">
                <a:solidFill>
                  <a:srgbClr val="FF0000"/>
                </a:solidFill>
                <a:latin typeface="Traditional Arabic" panose="02020603050405020304" pitchFamily="18" charset="-78"/>
                <a:cs typeface="Traditional Arabic" panose="02020603050405020304" pitchFamily="18" charset="-78"/>
              </a:rPr>
              <a:t>مشاركته في الندوات والمحاضرات ، الجوائز والإنجازات</a:t>
            </a:r>
          </a:p>
        </p:txBody>
      </p:sp>
      <p:sp>
        <p:nvSpPr>
          <p:cNvPr id="21" name="مستطيل 20">
            <a:extLst>
              <a:ext uri="{FF2B5EF4-FFF2-40B4-BE49-F238E27FC236}">
                <a16:creationId xmlns:a16="http://schemas.microsoft.com/office/drawing/2014/main" id="{8A36086F-7E2A-1906-465B-552EBCE0A8C4}"/>
              </a:ext>
            </a:extLst>
          </p:cNvPr>
          <p:cNvSpPr>
            <a:spLocks noChangeArrowheads="1"/>
          </p:cNvSpPr>
          <p:nvPr/>
        </p:nvSpPr>
        <p:spPr bwMode="auto">
          <a:xfrm>
            <a:off x="2246680" y="3925024"/>
            <a:ext cx="4625915" cy="413834"/>
          </a:xfrm>
          <a:prstGeom prst="rect">
            <a:avLst/>
          </a:prstGeom>
          <a:noFill/>
          <a:ln>
            <a:noFill/>
          </a:ln>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rtl="1" eaLnBrk="1" hangingPunct="1">
              <a:defRPr/>
            </a:pPr>
            <a:r>
              <a:rPr lang="ar-SA" altLang="ar-SA" sz="2000" b="1" dirty="0">
                <a:solidFill>
                  <a:srgbClr val="FF0000"/>
                </a:solidFill>
                <a:latin typeface="Traditional Arabic" panose="02020603050405020304" pitchFamily="18" charset="-78"/>
                <a:cs typeface="Traditional Arabic" panose="02020603050405020304" pitchFamily="18" charset="-78"/>
              </a:rPr>
              <a:t>الخوف من الشرطة ، التوجّس من الناس ، قلّة النوم</a:t>
            </a:r>
          </a:p>
        </p:txBody>
      </p:sp>
      <p:sp>
        <p:nvSpPr>
          <p:cNvPr id="22" name="مستطيل 21">
            <a:extLst>
              <a:ext uri="{FF2B5EF4-FFF2-40B4-BE49-F238E27FC236}">
                <a16:creationId xmlns:a16="http://schemas.microsoft.com/office/drawing/2014/main" id="{CF52FB12-7933-EEFD-D274-FB3BE86D9616}"/>
              </a:ext>
            </a:extLst>
          </p:cNvPr>
          <p:cNvSpPr>
            <a:spLocks noChangeArrowheads="1"/>
          </p:cNvSpPr>
          <p:nvPr/>
        </p:nvSpPr>
        <p:spPr bwMode="auto">
          <a:xfrm>
            <a:off x="2149740" y="4218358"/>
            <a:ext cx="4625915" cy="413834"/>
          </a:xfrm>
          <a:prstGeom prst="rect">
            <a:avLst/>
          </a:prstGeom>
          <a:noFill/>
          <a:ln>
            <a:noFill/>
          </a:ln>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rtl="1" eaLnBrk="1" hangingPunct="1">
              <a:defRPr/>
            </a:pPr>
            <a:r>
              <a:rPr lang="ar-SA" altLang="ar-SA" sz="2000" b="1" dirty="0">
                <a:solidFill>
                  <a:srgbClr val="FF0000"/>
                </a:solidFill>
                <a:latin typeface="Traditional Arabic" panose="02020603050405020304" pitchFamily="18" charset="-78"/>
                <a:cs typeface="Traditional Arabic" panose="02020603050405020304" pitchFamily="18" charset="-78"/>
              </a:rPr>
              <a:t>قلة الرغبة بالأكل ، كثرة التفكير والحديث مع النفس</a:t>
            </a:r>
          </a:p>
        </p:txBody>
      </p:sp>
      <p:sp>
        <p:nvSpPr>
          <p:cNvPr id="23" name="مستطيل 22">
            <a:extLst>
              <a:ext uri="{FF2B5EF4-FFF2-40B4-BE49-F238E27FC236}">
                <a16:creationId xmlns:a16="http://schemas.microsoft.com/office/drawing/2014/main" id="{D5B3FC12-1D55-12E7-40AF-2D648685E3C5}"/>
              </a:ext>
            </a:extLst>
          </p:cNvPr>
          <p:cNvSpPr>
            <a:spLocks noChangeArrowheads="1"/>
          </p:cNvSpPr>
          <p:nvPr/>
        </p:nvSpPr>
        <p:spPr bwMode="auto">
          <a:xfrm>
            <a:off x="2019157" y="4810024"/>
            <a:ext cx="4625915" cy="413834"/>
          </a:xfrm>
          <a:prstGeom prst="rect">
            <a:avLst/>
          </a:prstGeom>
          <a:noFill/>
          <a:ln>
            <a:noFill/>
          </a:ln>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rtl="1" eaLnBrk="1" hangingPunct="1">
              <a:defRPr/>
            </a:pPr>
            <a:r>
              <a:rPr lang="ar-SA" altLang="ar-SA" sz="2000" b="1" dirty="0">
                <a:solidFill>
                  <a:srgbClr val="FF0000"/>
                </a:solidFill>
                <a:latin typeface="Traditional Arabic" panose="02020603050405020304" pitchFamily="18" charset="-78"/>
                <a:cs typeface="Traditional Arabic" panose="02020603050405020304" pitchFamily="18" charset="-78"/>
              </a:rPr>
              <a:t>عمره وجنسيته ، المركز الذي يلعب به ، مهاراته وقيمته</a:t>
            </a:r>
          </a:p>
        </p:txBody>
      </p:sp>
      <p:sp>
        <p:nvSpPr>
          <p:cNvPr id="24" name="مستطيل 23">
            <a:extLst>
              <a:ext uri="{FF2B5EF4-FFF2-40B4-BE49-F238E27FC236}">
                <a16:creationId xmlns:a16="http://schemas.microsoft.com/office/drawing/2014/main" id="{3FC574BD-12D3-E1AB-2640-98F7CCD9263B}"/>
              </a:ext>
            </a:extLst>
          </p:cNvPr>
          <p:cNvSpPr>
            <a:spLocks noChangeArrowheads="1"/>
          </p:cNvSpPr>
          <p:nvPr/>
        </p:nvSpPr>
        <p:spPr bwMode="auto">
          <a:xfrm>
            <a:off x="2149739" y="5089864"/>
            <a:ext cx="4625915" cy="413834"/>
          </a:xfrm>
          <a:prstGeom prst="rect">
            <a:avLst/>
          </a:prstGeom>
          <a:noFill/>
          <a:ln>
            <a:noFill/>
          </a:ln>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rtl="1" eaLnBrk="1" hangingPunct="1">
              <a:defRPr/>
            </a:pPr>
            <a:r>
              <a:rPr lang="ar-SA" altLang="ar-SA" sz="2000" b="1" dirty="0">
                <a:solidFill>
                  <a:srgbClr val="FF0000"/>
                </a:solidFill>
                <a:latin typeface="Traditional Arabic" panose="02020603050405020304" pitchFamily="18" charset="-78"/>
                <a:cs typeface="Traditional Arabic" panose="02020603050405020304" pitchFamily="18" charset="-78"/>
              </a:rPr>
              <a:t>إنجازاته مع ناديه ومنتخب بلاده ، تنقلاته بين الأندية</a:t>
            </a:r>
          </a:p>
        </p:txBody>
      </p:sp>
      <p:sp>
        <p:nvSpPr>
          <p:cNvPr id="25" name="مستطيل 11">
            <a:extLst>
              <a:ext uri="{FF2B5EF4-FFF2-40B4-BE49-F238E27FC236}">
                <a16:creationId xmlns:a16="http://schemas.microsoft.com/office/drawing/2014/main" id="{39C5202C-BEE6-731B-6170-421549C98002}"/>
              </a:ext>
            </a:extLst>
          </p:cNvPr>
          <p:cNvSpPr>
            <a:spLocks noChangeArrowheads="1"/>
          </p:cNvSpPr>
          <p:nvPr/>
        </p:nvSpPr>
        <p:spPr bwMode="auto">
          <a:xfrm>
            <a:off x="6497252" y="4835668"/>
            <a:ext cx="1394111" cy="732167"/>
          </a:xfrm>
          <a:prstGeom prst="rect">
            <a:avLst/>
          </a:prstGeom>
          <a:noFill/>
          <a:ln>
            <a:noFill/>
          </a:ln>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r>
              <a:rPr lang="ar-SA" altLang="ar-SA" sz="2000" b="1" dirty="0">
                <a:solidFill>
                  <a:srgbClr val="FF0000"/>
                </a:solidFill>
                <a:latin typeface="Traditional Arabic" panose="02020603050405020304" pitchFamily="18" charset="-78"/>
                <a:cs typeface="Traditional Arabic" panose="02020603050405020304" pitchFamily="18" charset="-78"/>
              </a:rPr>
              <a:t>المهارات</a:t>
            </a:r>
          </a:p>
          <a:p>
            <a:pPr algn="ctr" eaLnBrk="1" hangingPunct="1">
              <a:lnSpc>
                <a:spcPct val="100000"/>
              </a:lnSpc>
              <a:spcBef>
                <a:spcPct val="0"/>
              </a:spcBef>
              <a:buFontTx/>
              <a:buNone/>
            </a:pPr>
            <a:r>
              <a:rPr lang="ar-SA" altLang="ar-SA" sz="2000" b="1" dirty="0">
                <a:solidFill>
                  <a:srgbClr val="FF0000"/>
                </a:solidFill>
                <a:latin typeface="Traditional Arabic" panose="02020603050405020304" pitchFamily="18" charset="-78"/>
                <a:cs typeface="Traditional Arabic" panose="02020603050405020304" pitchFamily="18" charset="-78"/>
              </a:rPr>
              <a:t>والإنجازات</a:t>
            </a:r>
          </a:p>
        </p:txBody>
      </p:sp>
    </p:spTree>
    <p:extLst>
      <p:ext uri="{BB962C8B-B14F-4D97-AF65-F5344CB8AC3E}">
        <p14:creationId xmlns:p14="http://schemas.microsoft.com/office/powerpoint/2010/main" val="1898327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right)">
                                      <p:cBhvr>
                                        <p:cTn id="25" dur="1750"/>
                                        <p:tgtEl>
                                          <p:spTgt spid="23"/>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5"/>
                    </p:tgtEl>
                  </p:cond>
                </p:stCondLst>
                <p:endSync evt="end" delay="0">
                  <p:rtn val="all"/>
                </p:endSync>
                <p:childTnLst>
                  <p:par>
                    <p:cTn id="29" fill="hold">
                      <p:stCondLst>
                        <p:cond delay="0"/>
                      </p:stCondLst>
                      <p:childTnLst>
                        <p:par>
                          <p:cTn id="30" fill="hold">
                            <p:stCondLst>
                              <p:cond delay="0"/>
                            </p:stCondLst>
                            <p:childTnLst>
                              <p:par>
                                <p:cTn id="31" presetID="21" presetClass="exit" presetSubtype="1" fill="hold" grpId="0" nodeType="clickEffect">
                                  <p:stCondLst>
                                    <p:cond delay="0"/>
                                  </p:stCondLst>
                                  <p:childTnLst>
                                    <p:animEffect transition="out" filter="wheel(1)">
                                      <p:cBhvr>
                                        <p:cTn id="32" dur="59000"/>
                                        <p:tgtEl>
                                          <p:spTgt spid="19"/>
                                        </p:tgtEl>
                                      </p:cBhvr>
                                    </p:animEffect>
                                    <p:set>
                                      <p:cBhvr>
                                        <p:cTn id="33"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2" name="clock-ticking-3.wav"/>
                                        </p:tgtEl>
                                      </p:cMediaNode>
                                    </p:audio>
                                  </p:subTnLst>
                                </p:cTn>
                              </p:par>
                            </p:childTnLst>
                          </p:cTn>
                        </p:par>
                        <p:par>
                          <p:cTn id="34" fill="hold">
                            <p:stCondLst>
                              <p:cond delay="59000"/>
                            </p:stCondLst>
                            <p:childTnLst>
                              <p:par>
                                <p:cTn id="35" presetID="21" presetClass="exit" presetSubtype="1" fill="hold" grpId="0" nodeType="afterEffect">
                                  <p:stCondLst>
                                    <p:cond delay="0"/>
                                  </p:stCondLst>
                                  <p:childTnLst>
                                    <p:animEffect transition="out" filter="wheel(1)">
                                      <p:cBhvr>
                                        <p:cTn id="36" dur="59000"/>
                                        <p:tgtEl>
                                          <p:spTgt spid="20"/>
                                        </p:tgtEl>
                                      </p:cBhvr>
                                    </p:animEffect>
                                    <p:set>
                                      <p:cBhvr>
                                        <p:cTn id="37"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12" grpId="0"/>
      <p:bldP spid="13" grpId="0"/>
      <p:bldP spid="14" grpId="0"/>
      <p:bldP spid="21" grpId="0"/>
      <p:bldP spid="22" grpId="0"/>
      <p:bldP spid="23" grpId="0"/>
      <p:bldP spid="24" grpId="0"/>
      <p:bldP spid="2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27" name="مستطيل: زوايا قطرية مقصوصة 26">
            <a:extLst>
              <a:ext uri="{FF2B5EF4-FFF2-40B4-BE49-F238E27FC236}">
                <a16:creationId xmlns:a16="http://schemas.microsoft.com/office/drawing/2014/main" id="{DF63D8D8-29F0-B102-FA33-6344269907B9}"/>
              </a:ext>
            </a:extLst>
          </p:cNvPr>
          <p:cNvSpPr/>
          <p:nvPr/>
        </p:nvSpPr>
        <p:spPr>
          <a:xfrm>
            <a:off x="9777908" y="769180"/>
            <a:ext cx="2353688" cy="600250"/>
          </a:xfrm>
          <a:prstGeom prst="snip2DiagRect">
            <a:avLst>
              <a:gd name="adj1" fmla="val 43054"/>
              <a:gd name="adj2" fmla="val 42600"/>
            </a:avLst>
          </a:prstGeom>
          <a:solidFill>
            <a:schemeClr val="accent6">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800" b="1" dirty="0">
                <a:solidFill>
                  <a:schemeClr val="bg2">
                    <a:lumMod val="25000"/>
                  </a:schemeClr>
                </a:solidFill>
              </a:rPr>
              <a:t>الوصف الأدبي</a:t>
            </a:r>
          </a:p>
        </p:txBody>
      </p:sp>
      <p:grpSp>
        <p:nvGrpSpPr>
          <p:cNvPr id="2" name="مجموعة 1">
            <a:extLst>
              <a:ext uri="{FF2B5EF4-FFF2-40B4-BE49-F238E27FC236}">
                <a16:creationId xmlns:a16="http://schemas.microsoft.com/office/drawing/2014/main" id="{2FD01437-9284-CE80-4653-F75CF464715B}"/>
              </a:ext>
            </a:extLst>
          </p:cNvPr>
          <p:cNvGrpSpPr/>
          <p:nvPr/>
        </p:nvGrpSpPr>
        <p:grpSpPr>
          <a:xfrm>
            <a:off x="310490" y="3851811"/>
            <a:ext cx="1086038" cy="786757"/>
            <a:chOff x="310490" y="3851811"/>
            <a:chExt cx="1086038" cy="786757"/>
          </a:xfrm>
        </p:grpSpPr>
        <p:sp>
          <p:nvSpPr>
            <p:cNvPr id="3" name="مربع نص 2">
              <a:extLst>
                <a:ext uri="{FF2B5EF4-FFF2-40B4-BE49-F238E27FC236}">
                  <a16:creationId xmlns:a16="http://schemas.microsoft.com/office/drawing/2014/main" id="{E3A061B1-6E2B-DFA2-7E9C-ABB28F6A4884}"/>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4" name="مربع نص 3">
              <a:extLst>
                <a:ext uri="{FF2B5EF4-FFF2-40B4-BE49-F238E27FC236}">
                  <a16:creationId xmlns:a16="http://schemas.microsoft.com/office/drawing/2014/main" id="{6939BD36-C972-D9D2-6C2F-1E5528C533AE}"/>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151</a:t>
              </a:r>
            </a:p>
          </p:txBody>
        </p:sp>
      </p:grpSp>
      <p:pic>
        <p:nvPicPr>
          <p:cNvPr id="10" name="صورة 9">
            <a:extLst>
              <a:ext uri="{FF2B5EF4-FFF2-40B4-BE49-F238E27FC236}">
                <a16:creationId xmlns:a16="http://schemas.microsoft.com/office/drawing/2014/main" id="{4CCB9DBC-FDB0-DF7B-EBF1-D4BDE92C9203}"/>
              </a:ext>
            </a:extLst>
          </p:cNvPr>
          <p:cNvPicPr>
            <a:picLocks noChangeAspect="1"/>
          </p:cNvPicPr>
          <p:nvPr/>
        </p:nvPicPr>
        <p:blipFill rotWithShape="1">
          <a:blip r:embed="rId5">
            <a:extLst>
              <a:ext uri="{28A0092B-C50C-407E-A947-70E740481C1C}">
                <a14:useLocalDpi xmlns:a14="http://schemas.microsoft.com/office/drawing/2010/main" val="0"/>
              </a:ext>
            </a:extLst>
          </a:blip>
          <a:srcRect t="26812"/>
          <a:stretch/>
        </p:blipFill>
        <p:spPr>
          <a:xfrm>
            <a:off x="2019157" y="795144"/>
            <a:ext cx="7616472" cy="6003221"/>
          </a:xfrm>
          <a:prstGeom prst="rect">
            <a:avLst/>
          </a:prstGeom>
        </p:spPr>
      </p:pic>
      <p:sp>
        <p:nvSpPr>
          <p:cNvPr id="11" name="مستطيل 9">
            <a:extLst>
              <a:ext uri="{FF2B5EF4-FFF2-40B4-BE49-F238E27FC236}">
                <a16:creationId xmlns:a16="http://schemas.microsoft.com/office/drawing/2014/main" id="{1D62F952-FF37-2A36-94BC-9238C3326CFA}"/>
              </a:ext>
            </a:extLst>
          </p:cNvPr>
          <p:cNvSpPr>
            <a:spLocks noChangeArrowheads="1"/>
          </p:cNvSpPr>
          <p:nvPr/>
        </p:nvSpPr>
        <p:spPr bwMode="auto">
          <a:xfrm>
            <a:off x="2135106" y="1693681"/>
            <a:ext cx="336736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 typeface="Arial" panose="020B0604020202020204" pitchFamily="34" charset="0"/>
              <a:buNone/>
            </a:pPr>
            <a:r>
              <a:rPr lang="ar-SA" altLang="ar-SA" sz="1600" b="1" dirty="0">
                <a:solidFill>
                  <a:srgbClr val="FF0000"/>
                </a:solidFill>
                <a:cs typeface="+mj-cs"/>
              </a:rPr>
              <a:t>هذا رجلٌ وضيع ، قبيح الوجه ، كريه الطلعة ، له لحيةٌ سوداء كأفعاله ، تستخرج من ناظرها الاحتقار والازدراء ، شرس الطباع ، كثير الحركة ، صوته مزعج ، لا يَسلمُ أحدٌ من لسانه وأذاه</a:t>
            </a:r>
          </a:p>
        </p:txBody>
      </p:sp>
      <p:sp>
        <p:nvSpPr>
          <p:cNvPr id="12" name="مستطيل 9">
            <a:extLst>
              <a:ext uri="{FF2B5EF4-FFF2-40B4-BE49-F238E27FC236}">
                <a16:creationId xmlns:a16="http://schemas.microsoft.com/office/drawing/2014/main" id="{D720BE77-78C4-9A7E-34B3-845FD33C44B4}"/>
              </a:ext>
            </a:extLst>
          </p:cNvPr>
          <p:cNvSpPr>
            <a:spLocks noChangeArrowheads="1"/>
          </p:cNvSpPr>
          <p:nvPr/>
        </p:nvSpPr>
        <p:spPr bwMode="auto">
          <a:xfrm>
            <a:off x="2135106" y="4101919"/>
            <a:ext cx="336736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 typeface="Arial" panose="020B0604020202020204" pitchFamily="34" charset="0"/>
              <a:buNone/>
            </a:pPr>
            <a:r>
              <a:rPr lang="ar-SA" altLang="ar-SA" sz="1600" b="1" dirty="0">
                <a:solidFill>
                  <a:srgbClr val="FF0000"/>
                </a:solidFill>
                <a:cs typeface="+mj-cs"/>
              </a:rPr>
              <a:t>كان رجلاً كريماً، يجود بماله على القريب والبعيد، وهو مع كرمه متواضع ، يتواضع رغم ما هو فيه، ويتواضع لمن سواه.</a:t>
            </a:r>
          </a:p>
          <a:p>
            <a:pPr algn="ctr" eaLnBrk="1" hangingPunct="1">
              <a:lnSpc>
                <a:spcPct val="100000"/>
              </a:lnSpc>
              <a:spcBef>
                <a:spcPct val="0"/>
              </a:spcBef>
              <a:buFont typeface="Arial" panose="020B0604020202020204" pitchFamily="34" charset="0"/>
              <a:buNone/>
            </a:pPr>
            <a:r>
              <a:rPr lang="ar-SA" altLang="ar-SA" sz="1600" b="1" dirty="0">
                <a:solidFill>
                  <a:srgbClr val="FF0000"/>
                </a:solidFill>
                <a:cs typeface="+mj-cs"/>
              </a:rPr>
              <a:t>لقد جمع بين الكرم والتواضع وزاد عليهما الشجاعة، إذ يقدم أمام كل موقف بشجاعة، ويتقدم حين يستوجب الموقف تقدم الرجال ليذودوا عن الحياض.</a:t>
            </a:r>
          </a:p>
        </p:txBody>
      </p:sp>
    </p:spTree>
    <p:extLst>
      <p:ext uri="{BB962C8B-B14F-4D97-AF65-F5344CB8AC3E}">
        <p14:creationId xmlns:p14="http://schemas.microsoft.com/office/powerpoint/2010/main" val="17761950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5"/>
                    </p:tgtEl>
                  </p:cond>
                </p:stCondLst>
                <p:endSync evt="end" delay="0">
                  <p:rtn val="all"/>
                </p:endSync>
                <p:childTnLst>
                  <p:par>
                    <p:cTn id="12" fill="hold">
                      <p:stCondLst>
                        <p:cond delay="0"/>
                      </p:stCondLst>
                      <p:childTnLst>
                        <p:par>
                          <p:cTn id="13" fill="hold">
                            <p:stCondLst>
                              <p:cond delay="0"/>
                            </p:stCondLst>
                            <p:childTnLst>
                              <p:par>
                                <p:cTn id="14" presetID="21" presetClass="exit" presetSubtype="1" fill="hold" grpId="0" nodeType="clickEffect">
                                  <p:stCondLst>
                                    <p:cond delay="0"/>
                                  </p:stCondLst>
                                  <p:childTnLst>
                                    <p:animEffect transition="out" filter="wheel(1)">
                                      <p:cBhvr>
                                        <p:cTn id="15" dur="59000"/>
                                        <p:tgtEl>
                                          <p:spTgt spid="19"/>
                                        </p:tgtEl>
                                      </p:cBhvr>
                                    </p:animEffect>
                                    <p:set>
                                      <p:cBhvr>
                                        <p:cTn id="16"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clock-ticking-3.wav"/>
                                        </p:tgtEl>
                                      </p:cMediaNode>
                                    </p:audio>
                                  </p:subTnLst>
                                </p:cTn>
                              </p:par>
                            </p:childTnLst>
                          </p:cTn>
                        </p:par>
                        <p:par>
                          <p:cTn id="17" fill="hold">
                            <p:stCondLst>
                              <p:cond delay="59000"/>
                            </p:stCondLst>
                            <p:childTnLst>
                              <p:par>
                                <p:cTn id="18" presetID="21" presetClass="exit" presetSubtype="1" fill="hold" grpId="0" nodeType="afterEffect">
                                  <p:stCondLst>
                                    <p:cond delay="0"/>
                                  </p:stCondLst>
                                  <p:childTnLst>
                                    <p:animEffect transition="out" filter="wheel(1)">
                                      <p:cBhvr>
                                        <p:cTn id="19" dur="59000"/>
                                        <p:tgtEl>
                                          <p:spTgt spid="20"/>
                                        </p:tgtEl>
                                      </p:cBhvr>
                                    </p:animEffect>
                                    <p:set>
                                      <p:cBhvr>
                                        <p:cTn id="20"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27" name="مستطيل: زوايا قطرية مقصوصة 26">
            <a:extLst>
              <a:ext uri="{FF2B5EF4-FFF2-40B4-BE49-F238E27FC236}">
                <a16:creationId xmlns:a16="http://schemas.microsoft.com/office/drawing/2014/main" id="{DF63D8D8-29F0-B102-FA33-6344269907B9}"/>
              </a:ext>
            </a:extLst>
          </p:cNvPr>
          <p:cNvSpPr/>
          <p:nvPr/>
        </p:nvSpPr>
        <p:spPr>
          <a:xfrm>
            <a:off x="9777908" y="769180"/>
            <a:ext cx="2353688" cy="600250"/>
          </a:xfrm>
          <a:prstGeom prst="snip2DiagRect">
            <a:avLst>
              <a:gd name="adj1" fmla="val 43054"/>
              <a:gd name="adj2" fmla="val 42600"/>
            </a:avLst>
          </a:prstGeom>
          <a:solidFill>
            <a:schemeClr val="accent6">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800" b="1" dirty="0">
                <a:solidFill>
                  <a:schemeClr val="bg2">
                    <a:lumMod val="25000"/>
                  </a:schemeClr>
                </a:solidFill>
              </a:rPr>
              <a:t>الوصف الأدبي</a:t>
            </a:r>
          </a:p>
        </p:txBody>
      </p:sp>
      <p:grpSp>
        <p:nvGrpSpPr>
          <p:cNvPr id="2" name="مجموعة 1">
            <a:extLst>
              <a:ext uri="{FF2B5EF4-FFF2-40B4-BE49-F238E27FC236}">
                <a16:creationId xmlns:a16="http://schemas.microsoft.com/office/drawing/2014/main" id="{2FD01437-9284-CE80-4653-F75CF464715B}"/>
              </a:ext>
            </a:extLst>
          </p:cNvPr>
          <p:cNvGrpSpPr/>
          <p:nvPr/>
        </p:nvGrpSpPr>
        <p:grpSpPr>
          <a:xfrm>
            <a:off x="310490" y="3851811"/>
            <a:ext cx="1086038" cy="786757"/>
            <a:chOff x="310490" y="3851811"/>
            <a:chExt cx="1086038" cy="786757"/>
          </a:xfrm>
        </p:grpSpPr>
        <p:sp>
          <p:nvSpPr>
            <p:cNvPr id="3" name="مربع نص 2">
              <a:extLst>
                <a:ext uri="{FF2B5EF4-FFF2-40B4-BE49-F238E27FC236}">
                  <a16:creationId xmlns:a16="http://schemas.microsoft.com/office/drawing/2014/main" id="{E3A061B1-6E2B-DFA2-7E9C-ABB28F6A4884}"/>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4" name="مربع نص 3">
              <a:extLst>
                <a:ext uri="{FF2B5EF4-FFF2-40B4-BE49-F238E27FC236}">
                  <a16:creationId xmlns:a16="http://schemas.microsoft.com/office/drawing/2014/main" id="{6939BD36-C972-D9D2-6C2F-1E5528C533AE}"/>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152</a:t>
              </a:r>
            </a:p>
          </p:txBody>
        </p:sp>
      </p:grpSp>
      <p:pic>
        <p:nvPicPr>
          <p:cNvPr id="11" name="صورة 10">
            <a:extLst>
              <a:ext uri="{FF2B5EF4-FFF2-40B4-BE49-F238E27FC236}">
                <a16:creationId xmlns:a16="http://schemas.microsoft.com/office/drawing/2014/main" id="{54560497-504B-7F5B-D786-9F9C58DF07C6}"/>
              </a:ext>
            </a:extLst>
          </p:cNvPr>
          <p:cNvPicPr>
            <a:picLocks noChangeAspect="1"/>
          </p:cNvPicPr>
          <p:nvPr/>
        </p:nvPicPr>
        <p:blipFill rotWithShape="1">
          <a:blip r:embed="rId5">
            <a:extLst>
              <a:ext uri="{28A0092B-C50C-407E-A947-70E740481C1C}">
                <a14:useLocalDpi xmlns:a14="http://schemas.microsoft.com/office/drawing/2010/main" val="0"/>
              </a:ext>
            </a:extLst>
          </a:blip>
          <a:srcRect b="64405"/>
          <a:stretch/>
        </p:blipFill>
        <p:spPr>
          <a:xfrm>
            <a:off x="2143143" y="1781571"/>
            <a:ext cx="7458205" cy="3148239"/>
          </a:xfrm>
          <a:prstGeom prst="rect">
            <a:avLst/>
          </a:prstGeom>
        </p:spPr>
      </p:pic>
      <p:sp>
        <p:nvSpPr>
          <p:cNvPr id="10" name="مستطيل 9">
            <a:extLst>
              <a:ext uri="{FF2B5EF4-FFF2-40B4-BE49-F238E27FC236}">
                <a16:creationId xmlns:a16="http://schemas.microsoft.com/office/drawing/2014/main" id="{41DB4E9B-7483-1BD3-ACAA-1C66A6824B18}"/>
              </a:ext>
            </a:extLst>
          </p:cNvPr>
          <p:cNvSpPr/>
          <p:nvPr/>
        </p:nvSpPr>
        <p:spPr>
          <a:xfrm rot="16200000">
            <a:off x="5536576" y="3228945"/>
            <a:ext cx="609462" cy="400110"/>
          </a:xfrm>
          <a:prstGeom prst="rect">
            <a:avLst/>
          </a:prstGeom>
          <a:noFill/>
          <a:ln>
            <a:solidFill>
              <a:srgbClr val="993300"/>
            </a:solidFill>
          </a:ln>
        </p:spPr>
        <p:txBody>
          <a:bodyPr wrap="none">
            <a:spAutoFit/>
          </a:bodyPr>
          <a:lstStyle/>
          <a:p>
            <a:pPr algn="ctr">
              <a:defRPr/>
            </a:pPr>
            <a:r>
              <a:rPr lang="ar-SA" altLang="ar-SA" sz="2000" b="1" dirty="0">
                <a:solidFill>
                  <a:srgbClr val="FF0000"/>
                </a:solidFill>
                <a:latin typeface="Traditional Arabic" panose="02020603050405020304" pitchFamily="18" charset="-78"/>
                <a:cs typeface="Traditional Arabic" panose="02020603050405020304" pitchFamily="18" charset="-78"/>
              </a:rPr>
              <a:t>والدي</a:t>
            </a:r>
            <a:endParaRPr lang="ar-SA" sz="2000" dirty="0">
              <a:solidFill>
                <a:srgbClr val="FF0000"/>
              </a:solidFill>
            </a:endParaRPr>
          </a:p>
        </p:txBody>
      </p:sp>
      <p:sp>
        <p:nvSpPr>
          <p:cNvPr id="12" name="مستطيل 11">
            <a:extLst>
              <a:ext uri="{FF2B5EF4-FFF2-40B4-BE49-F238E27FC236}">
                <a16:creationId xmlns:a16="http://schemas.microsoft.com/office/drawing/2014/main" id="{D018FAF9-5991-8FE1-1DAD-A179E9FA0850}"/>
              </a:ext>
            </a:extLst>
          </p:cNvPr>
          <p:cNvSpPr/>
          <p:nvPr/>
        </p:nvSpPr>
        <p:spPr>
          <a:xfrm>
            <a:off x="7342711" y="3400795"/>
            <a:ext cx="1810111" cy="451016"/>
          </a:xfrm>
          <a:prstGeom prst="rect">
            <a:avLst/>
          </a:prstGeom>
          <a:noFill/>
        </p:spPr>
        <p:txBody>
          <a:bodyPr wrap="none">
            <a:spAutoFit/>
          </a:bodyPr>
          <a:lstStyle/>
          <a:p>
            <a:pPr algn="ctr">
              <a:defRPr/>
            </a:pPr>
            <a:r>
              <a:rPr lang="ar-SA" sz="2000" b="1" dirty="0">
                <a:solidFill>
                  <a:srgbClr val="FF0000"/>
                </a:solidFill>
                <a:latin typeface="Traditional Arabic" panose="02020603050405020304" pitchFamily="18" charset="-78"/>
                <a:cs typeface="Traditional Arabic" panose="02020603050405020304" pitchFamily="18" charset="-78"/>
              </a:rPr>
              <a:t>معلومات شخصية </a:t>
            </a:r>
          </a:p>
          <a:p>
            <a:pPr algn="ctr">
              <a:defRPr/>
            </a:pPr>
            <a:r>
              <a:rPr lang="ar-SA" sz="2000" b="1" dirty="0">
                <a:solidFill>
                  <a:srgbClr val="FF0000"/>
                </a:solidFill>
                <a:latin typeface="Traditional Arabic" panose="02020603050405020304" pitchFamily="18" charset="-78"/>
                <a:cs typeface="Traditional Arabic" panose="02020603050405020304" pitchFamily="18" charset="-78"/>
              </a:rPr>
              <a:t>( اسمه / مولده / وفاته )</a:t>
            </a:r>
            <a:endParaRPr lang="ar-SA" sz="2000" dirty="0">
              <a:solidFill>
                <a:srgbClr val="FF0000"/>
              </a:solidFill>
            </a:endParaRPr>
          </a:p>
        </p:txBody>
      </p:sp>
      <p:sp>
        <p:nvSpPr>
          <p:cNvPr id="13" name="مستطيل 12">
            <a:extLst>
              <a:ext uri="{FF2B5EF4-FFF2-40B4-BE49-F238E27FC236}">
                <a16:creationId xmlns:a16="http://schemas.microsoft.com/office/drawing/2014/main" id="{E044F3CA-17A2-9D31-FF81-8A6F760980A7}"/>
              </a:ext>
            </a:extLst>
          </p:cNvPr>
          <p:cNvSpPr/>
          <p:nvPr/>
        </p:nvSpPr>
        <p:spPr>
          <a:xfrm>
            <a:off x="7553522" y="3101150"/>
            <a:ext cx="1544012" cy="254923"/>
          </a:xfrm>
          <a:prstGeom prst="rect">
            <a:avLst/>
          </a:prstGeom>
          <a:noFill/>
        </p:spPr>
        <p:txBody>
          <a:bodyPr wrap="none">
            <a:spAutoFit/>
          </a:bodyPr>
          <a:lstStyle/>
          <a:p>
            <a:pPr algn="ctr">
              <a:defRPr/>
            </a:pPr>
            <a:r>
              <a:rPr lang="ar-SA" sz="2000" b="1" dirty="0">
                <a:solidFill>
                  <a:srgbClr val="FF0000"/>
                </a:solidFill>
                <a:latin typeface="Traditional Arabic" panose="02020603050405020304" pitchFamily="18" charset="-78"/>
                <a:cs typeface="Traditional Arabic" panose="02020603050405020304" pitchFamily="18" charset="-78"/>
              </a:rPr>
              <a:t>دوره في ريادة العائلة</a:t>
            </a:r>
            <a:endParaRPr lang="ar-SA" sz="2000" dirty="0">
              <a:solidFill>
                <a:srgbClr val="FF0000"/>
              </a:solidFill>
            </a:endParaRPr>
          </a:p>
        </p:txBody>
      </p:sp>
      <p:sp>
        <p:nvSpPr>
          <p:cNvPr id="14" name="مستطيل 13">
            <a:extLst>
              <a:ext uri="{FF2B5EF4-FFF2-40B4-BE49-F238E27FC236}">
                <a16:creationId xmlns:a16="http://schemas.microsoft.com/office/drawing/2014/main" id="{B2F51C68-AC89-4922-3015-A1FE94AC744C}"/>
              </a:ext>
            </a:extLst>
          </p:cNvPr>
          <p:cNvSpPr/>
          <p:nvPr/>
        </p:nvSpPr>
        <p:spPr>
          <a:xfrm>
            <a:off x="7529185" y="2370212"/>
            <a:ext cx="1205778" cy="254923"/>
          </a:xfrm>
          <a:prstGeom prst="rect">
            <a:avLst/>
          </a:prstGeom>
          <a:noFill/>
        </p:spPr>
        <p:txBody>
          <a:bodyPr wrap="none">
            <a:spAutoFit/>
          </a:bodyPr>
          <a:lstStyle/>
          <a:p>
            <a:pPr algn="ctr">
              <a:defRPr/>
            </a:pPr>
            <a:r>
              <a:rPr lang="ar-SA" sz="2000" b="1" dirty="0">
                <a:solidFill>
                  <a:srgbClr val="FF0000"/>
                </a:solidFill>
                <a:latin typeface="Traditional Arabic" panose="02020603050405020304" pitchFamily="18" charset="-78"/>
                <a:cs typeface="Traditional Arabic" panose="02020603050405020304" pitchFamily="18" charset="-78"/>
              </a:rPr>
              <a:t>الوصف الخَلقي</a:t>
            </a:r>
            <a:endParaRPr lang="ar-SA" sz="2000" dirty="0">
              <a:solidFill>
                <a:srgbClr val="FF0000"/>
              </a:solidFill>
            </a:endParaRPr>
          </a:p>
        </p:txBody>
      </p:sp>
      <p:sp>
        <p:nvSpPr>
          <p:cNvPr id="21" name="مستطيل 20">
            <a:extLst>
              <a:ext uri="{FF2B5EF4-FFF2-40B4-BE49-F238E27FC236}">
                <a16:creationId xmlns:a16="http://schemas.microsoft.com/office/drawing/2014/main" id="{9A04D00C-D51B-E740-ED31-37D4A49A511D}"/>
              </a:ext>
            </a:extLst>
          </p:cNvPr>
          <p:cNvSpPr/>
          <p:nvPr/>
        </p:nvSpPr>
        <p:spPr>
          <a:xfrm>
            <a:off x="7529185" y="2053134"/>
            <a:ext cx="1057564" cy="400110"/>
          </a:xfrm>
          <a:prstGeom prst="rect">
            <a:avLst/>
          </a:prstGeom>
          <a:noFill/>
        </p:spPr>
        <p:txBody>
          <a:bodyPr wrap="square">
            <a:spAutoFit/>
          </a:bodyPr>
          <a:lstStyle/>
          <a:p>
            <a:pPr algn="ctr">
              <a:defRPr/>
            </a:pPr>
            <a:r>
              <a:rPr lang="ar-SA" sz="2000" b="1" dirty="0">
                <a:solidFill>
                  <a:srgbClr val="FF0000"/>
                </a:solidFill>
                <a:latin typeface="Traditional Arabic" panose="02020603050405020304" pitchFamily="18" charset="-78"/>
                <a:cs typeface="Traditional Arabic" panose="02020603050405020304" pitchFamily="18" charset="-78"/>
              </a:rPr>
              <a:t>هيئته ولباسه</a:t>
            </a:r>
            <a:endParaRPr lang="ar-SA" sz="2000" dirty="0">
              <a:solidFill>
                <a:srgbClr val="FF0000"/>
              </a:solidFill>
            </a:endParaRPr>
          </a:p>
        </p:txBody>
      </p:sp>
      <p:sp>
        <p:nvSpPr>
          <p:cNvPr id="22" name="مستطيل 21">
            <a:extLst>
              <a:ext uri="{FF2B5EF4-FFF2-40B4-BE49-F238E27FC236}">
                <a16:creationId xmlns:a16="http://schemas.microsoft.com/office/drawing/2014/main" id="{DB166B4C-0293-91B5-A111-24F648B5F13F}"/>
              </a:ext>
            </a:extLst>
          </p:cNvPr>
          <p:cNvSpPr/>
          <p:nvPr/>
        </p:nvSpPr>
        <p:spPr>
          <a:xfrm>
            <a:off x="3003592" y="2350750"/>
            <a:ext cx="1584088" cy="254923"/>
          </a:xfrm>
          <a:prstGeom prst="rect">
            <a:avLst/>
          </a:prstGeom>
          <a:noFill/>
        </p:spPr>
        <p:txBody>
          <a:bodyPr wrap="none">
            <a:spAutoFit/>
          </a:bodyPr>
          <a:lstStyle/>
          <a:p>
            <a:pPr algn="ctr">
              <a:defRPr/>
            </a:pPr>
            <a:r>
              <a:rPr lang="ar-SA" sz="2000" b="1" dirty="0">
                <a:solidFill>
                  <a:srgbClr val="FF0000"/>
                </a:solidFill>
                <a:latin typeface="Traditional Arabic" panose="02020603050405020304" pitchFamily="18" charset="-78"/>
                <a:cs typeface="Traditional Arabic" panose="02020603050405020304" pitchFamily="18" charset="-78"/>
              </a:rPr>
              <a:t>أثره أخلاقه ومشاعره</a:t>
            </a:r>
            <a:endParaRPr lang="ar-SA" sz="2000" dirty="0">
              <a:solidFill>
                <a:srgbClr val="FF0000"/>
              </a:solidFill>
            </a:endParaRPr>
          </a:p>
        </p:txBody>
      </p:sp>
      <p:sp>
        <p:nvSpPr>
          <p:cNvPr id="24" name="مستطيل 23">
            <a:extLst>
              <a:ext uri="{FF2B5EF4-FFF2-40B4-BE49-F238E27FC236}">
                <a16:creationId xmlns:a16="http://schemas.microsoft.com/office/drawing/2014/main" id="{EAEE29DE-A35C-8C26-5230-73EAF7E5E7CB}"/>
              </a:ext>
            </a:extLst>
          </p:cNvPr>
          <p:cNvSpPr/>
          <p:nvPr/>
        </p:nvSpPr>
        <p:spPr>
          <a:xfrm>
            <a:off x="3365354" y="2625135"/>
            <a:ext cx="1035860" cy="254923"/>
          </a:xfrm>
          <a:prstGeom prst="rect">
            <a:avLst/>
          </a:prstGeom>
          <a:noFill/>
        </p:spPr>
        <p:txBody>
          <a:bodyPr wrap="none">
            <a:spAutoFit/>
          </a:bodyPr>
          <a:lstStyle/>
          <a:p>
            <a:pPr algn="ctr">
              <a:defRPr/>
            </a:pPr>
            <a:r>
              <a:rPr lang="ar-SA" sz="2000" b="1" dirty="0">
                <a:solidFill>
                  <a:srgbClr val="FF0000"/>
                </a:solidFill>
                <a:latin typeface="Traditional Arabic" panose="02020603050405020304" pitchFamily="18" charset="-78"/>
                <a:cs typeface="Traditional Arabic" panose="02020603050405020304" pitchFamily="18" charset="-78"/>
              </a:rPr>
              <a:t>رحمته وعطفه</a:t>
            </a:r>
            <a:endParaRPr lang="ar-SA" sz="2000" dirty="0">
              <a:solidFill>
                <a:srgbClr val="FF0000"/>
              </a:solidFill>
            </a:endParaRPr>
          </a:p>
        </p:txBody>
      </p:sp>
    </p:spTree>
    <p:extLst>
      <p:ext uri="{BB962C8B-B14F-4D97-AF65-F5344CB8AC3E}">
        <p14:creationId xmlns:p14="http://schemas.microsoft.com/office/powerpoint/2010/main" val="32653139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5"/>
                    </p:tgtEl>
                  </p:cond>
                </p:stCondLst>
                <p:endSync evt="end" delay="0">
                  <p:rtn val="all"/>
                </p:endSync>
                <p:childTnLst>
                  <p:par>
                    <p:cTn id="20" fill="hold">
                      <p:stCondLst>
                        <p:cond delay="0"/>
                      </p:stCondLst>
                      <p:childTnLst>
                        <p:par>
                          <p:cTn id="21" fill="hold">
                            <p:stCondLst>
                              <p:cond delay="0"/>
                            </p:stCondLst>
                            <p:childTnLst>
                              <p:par>
                                <p:cTn id="22" presetID="21" presetClass="exit" presetSubtype="1" fill="hold" grpId="0" nodeType="clickEffect">
                                  <p:stCondLst>
                                    <p:cond delay="0"/>
                                  </p:stCondLst>
                                  <p:childTnLst>
                                    <p:animEffect transition="out" filter="wheel(1)">
                                      <p:cBhvr>
                                        <p:cTn id="23" dur="59000"/>
                                        <p:tgtEl>
                                          <p:spTgt spid="19"/>
                                        </p:tgtEl>
                                      </p:cBhvr>
                                    </p:animEffect>
                                    <p:set>
                                      <p:cBhvr>
                                        <p:cTn id="24"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2" name="clock-ticking-3.wav"/>
                                        </p:tgtEl>
                                      </p:cMediaNode>
                                    </p:audio>
                                  </p:subTnLst>
                                </p:cTn>
                              </p:par>
                            </p:childTnLst>
                          </p:cTn>
                        </p:par>
                        <p:par>
                          <p:cTn id="25" fill="hold">
                            <p:stCondLst>
                              <p:cond delay="59000"/>
                            </p:stCondLst>
                            <p:childTnLst>
                              <p:par>
                                <p:cTn id="26" presetID="21" presetClass="exit" presetSubtype="1" fill="hold" grpId="0" nodeType="afterEffect">
                                  <p:stCondLst>
                                    <p:cond delay="0"/>
                                  </p:stCondLst>
                                  <p:childTnLst>
                                    <p:animEffect transition="out" filter="wheel(1)">
                                      <p:cBhvr>
                                        <p:cTn id="27" dur="59000"/>
                                        <p:tgtEl>
                                          <p:spTgt spid="20"/>
                                        </p:tgtEl>
                                      </p:cBhvr>
                                    </p:animEffect>
                                    <p:set>
                                      <p:cBhvr>
                                        <p:cTn id="28"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10" grpId="0" animBg="1"/>
      <p:bldP spid="12" grpId="0"/>
      <p:bldP spid="13" grpId="0"/>
      <p:bldP spid="14" grpId="0"/>
      <p:bldP spid="21" grpId="0"/>
      <p:bldP spid="22"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27" name="مستطيل: زوايا قطرية مقصوصة 26">
            <a:extLst>
              <a:ext uri="{FF2B5EF4-FFF2-40B4-BE49-F238E27FC236}">
                <a16:creationId xmlns:a16="http://schemas.microsoft.com/office/drawing/2014/main" id="{DF63D8D8-29F0-B102-FA33-6344269907B9}"/>
              </a:ext>
            </a:extLst>
          </p:cNvPr>
          <p:cNvSpPr/>
          <p:nvPr/>
        </p:nvSpPr>
        <p:spPr>
          <a:xfrm>
            <a:off x="9777908" y="769180"/>
            <a:ext cx="2353688" cy="600250"/>
          </a:xfrm>
          <a:prstGeom prst="snip2DiagRect">
            <a:avLst>
              <a:gd name="adj1" fmla="val 43054"/>
              <a:gd name="adj2" fmla="val 42600"/>
            </a:avLst>
          </a:prstGeom>
          <a:solidFill>
            <a:schemeClr val="accent6">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800" b="1" dirty="0">
                <a:solidFill>
                  <a:schemeClr val="bg2">
                    <a:lumMod val="25000"/>
                  </a:schemeClr>
                </a:solidFill>
              </a:rPr>
              <a:t>الوصف الأدبي</a:t>
            </a:r>
          </a:p>
        </p:txBody>
      </p:sp>
      <p:grpSp>
        <p:nvGrpSpPr>
          <p:cNvPr id="2" name="مجموعة 1">
            <a:extLst>
              <a:ext uri="{FF2B5EF4-FFF2-40B4-BE49-F238E27FC236}">
                <a16:creationId xmlns:a16="http://schemas.microsoft.com/office/drawing/2014/main" id="{2FD01437-9284-CE80-4653-F75CF464715B}"/>
              </a:ext>
            </a:extLst>
          </p:cNvPr>
          <p:cNvGrpSpPr/>
          <p:nvPr/>
        </p:nvGrpSpPr>
        <p:grpSpPr>
          <a:xfrm>
            <a:off x="310490" y="3851811"/>
            <a:ext cx="1086038" cy="786757"/>
            <a:chOff x="310490" y="3851811"/>
            <a:chExt cx="1086038" cy="786757"/>
          </a:xfrm>
        </p:grpSpPr>
        <p:sp>
          <p:nvSpPr>
            <p:cNvPr id="3" name="مربع نص 2">
              <a:extLst>
                <a:ext uri="{FF2B5EF4-FFF2-40B4-BE49-F238E27FC236}">
                  <a16:creationId xmlns:a16="http://schemas.microsoft.com/office/drawing/2014/main" id="{E3A061B1-6E2B-DFA2-7E9C-ABB28F6A4884}"/>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4" name="مربع نص 3">
              <a:extLst>
                <a:ext uri="{FF2B5EF4-FFF2-40B4-BE49-F238E27FC236}">
                  <a16:creationId xmlns:a16="http://schemas.microsoft.com/office/drawing/2014/main" id="{6939BD36-C972-D9D2-6C2F-1E5528C533AE}"/>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152</a:t>
              </a:r>
            </a:p>
          </p:txBody>
        </p:sp>
      </p:grpSp>
      <p:pic>
        <p:nvPicPr>
          <p:cNvPr id="11" name="صورة 10">
            <a:extLst>
              <a:ext uri="{FF2B5EF4-FFF2-40B4-BE49-F238E27FC236}">
                <a16:creationId xmlns:a16="http://schemas.microsoft.com/office/drawing/2014/main" id="{54560497-504B-7F5B-D786-9F9C58DF07C6}"/>
              </a:ext>
            </a:extLst>
          </p:cNvPr>
          <p:cNvPicPr>
            <a:picLocks noChangeAspect="1"/>
          </p:cNvPicPr>
          <p:nvPr/>
        </p:nvPicPr>
        <p:blipFill rotWithShape="1">
          <a:blip r:embed="rId5">
            <a:extLst>
              <a:ext uri="{28A0092B-C50C-407E-A947-70E740481C1C}">
                <a14:useLocalDpi xmlns:a14="http://schemas.microsoft.com/office/drawing/2010/main" val="0"/>
              </a:ext>
            </a:extLst>
          </a:blip>
          <a:srcRect t="34808" b="22186"/>
          <a:stretch/>
        </p:blipFill>
        <p:spPr>
          <a:xfrm>
            <a:off x="2143143" y="1242395"/>
            <a:ext cx="7458205" cy="3803678"/>
          </a:xfrm>
          <a:prstGeom prst="rect">
            <a:avLst/>
          </a:prstGeom>
        </p:spPr>
      </p:pic>
    </p:spTree>
    <p:extLst>
      <p:ext uri="{BB962C8B-B14F-4D97-AF65-F5344CB8AC3E}">
        <p14:creationId xmlns:p14="http://schemas.microsoft.com/office/powerpoint/2010/main" val="419585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59000"/>
                                        <p:tgtEl>
                                          <p:spTgt spid="19"/>
                                        </p:tgtEl>
                                      </p:cBhvr>
                                    </p:animEffect>
                                    <p:set>
                                      <p:cBhvr>
                                        <p:cTn id="7"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ock-ticking-3.wav"/>
                                        </p:tgtEl>
                                      </p:cMediaNode>
                                    </p:audio>
                                  </p:subTnLst>
                                </p:cTn>
                              </p:par>
                            </p:childTnLst>
                          </p:cTn>
                        </p:par>
                        <p:par>
                          <p:cTn id="8" fill="hold">
                            <p:stCondLst>
                              <p:cond delay="59000"/>
                            </p:stCondLst>
                            <p:childTnLst>
                              <p:par>
                                <p:cTn id="9" presetID="21" presetClass="exit" presetSubtype="1" fill="hold" grpId="0" nodeType="afterEffect">
                                  <p:stCondLst>
                                    <p:cond delay="0"/>
                                  </p:stCondLst>
                                  <p:childTnLst>
                                    <p:animEffect transition="out" filter="wheel(1)">
                                      <p:cBhvr>
                                        <p:cTn id="10" dur="59000"/>
                                        <p:tgtEl>
                                          <p:spTgt spid="20"/>
                                        </p:tgtEl>
                                      </p:cBhvr>
                                    </p:animEffect>
                                    <p:set>
                                      <p:cBhvr>
                                        <p:cTn id="11"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27" name="مستطيل: زوايا قطرية مقصوصة 26">
            <a:extLst>
              <a:ext uri="{FF2B5EF4-FFF2-40B4-BE49-F238E27FC236}">
                <a16:creationId xmlns:a16="http://schemas.microsoft.com/office/drawing/2014/main" id="{DF63D8D8-29F0-B102-FA33-6344269907B9}"/>
              </a:ext>
            </a:extLst>
          </p:cNvPr>
          <p:cNvSpPr/>
          <p:nvPr/>
        </p:nvSpPr>
        <p:spPr>
          <a:xfrm>
            <a:off x="9777908" y="769180"/>
            <a:ext cx="2353688" cy="600250"/>
          </a:xfrm>
          <a:prstGeom prst="snip2DiagRect">
            <a:avLst>
              <a:gd name="adj1" fmla="val 43054"/>
              <a:gd name="adj2" fmla="val 42600"/>
            </a:avLst>
          </a:prstGeom>
          <a:solidFill>
            <a:schemeClr val="accent6">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800" b="1" dirty="0">
                <a:solidFill>
                  <a:schemeClr val="bg2">
                    <a:lumMod val="25000"/>
                  </a:schemeClr>
                </a:solidFill>
              </a:rPr>
              <a:t>الوصف الأدبي</a:t>
            </a:r>
          </a:p>
        </p:txBody>
      </p:sp>
      <p:grpSp>
        <p:nvGrpSpPr>
          <p:cNvPr id="2" name="مجموعة 1">
            <a:extLst>
              <a:ext uri="{FF2B5EF4-FFF2-40B4-BE49-F238E27FC236}">
                <a16:creationId xmlns:a16="http://schemas.microsoft.com/office/drawing/2014/main" id="{2FD01437-9284-CE80-4653-F75CF464715B}"/>
              </a:ext>
            </a:extLst>
          </p:cNvPr>
          <p:cNvGrpSpPr/>
          <p:nvPr/>
        </p:nvGrpSpPr>
        <p:grpSpPr>
          <a:xfrm>
            <a:off x="310490" y="3851811"/>
            <a:ext cx="1086038" cy="1063756"/>
            <a:chOff x="310490" y="3851811"/>
            <a:chExt cx="1086038" cy="1063756"/>
          </a:xfrm>
        </p:grpSpPr>
        <p:sp>
          <p:nvSpPr>
            <p:cNvPr id="3" name="مربع نص 2">
              <a:extLst>
                <a:ext uri="{FF2B5EF4-FFF2-40B4-BE49-F238E27FC236}">
                  <a16:creationId xmlns:a16="http://schemas.microsoft.com/office/drawing/2014/main" id="{E3A061B1-6E2B-DFA2-7E9C-ABB28F6A4884}"/>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4" name="مربع نص 3">
              <a:extLst>
                <a:ext uri="{FF2B5EF4-FFF2-40B4-BE49-F238E27FC236}">
                  <a16:creationId xmlns:a16="http://schemas.microsoft.com/office/drawing/2014/main" id="{6939BD36-C972-D9D2-6C2F-1E5528C533AE}"/>
                </a:ext>
              </a:extLst>
            </p:cNvPr>
            <p:cNvSpPr txBox="1"/>
            <p:nvPr/>
          </p:nvSpPr>
          <p:spPr>
            <a:xfrm>
              <a:off x="513522" y="4269236"/>
              <a:ext cx="681644" cy="646331"/>
            </a:xfrm>
            <a:prstGeom prst="rect">
              <a:avLst/>
            </a:prstGeom>
            <a:noFill/>
            <a:ln>
              <a:solidFill>
                <a:schemeClr val="accent1">
                  <a:lumMod val="75000"/>
                </a:schemeClr>
              </a:solidFill>
            </a:ln>
          </p:spPr>
          <p:txBody>
            <a:bodyPr wrap="square" rtlCol="1">
              <a:spAutoFit/>
            </a:bodyPr>
            <a:lstStyle/>
            <a:p>
              <a:pPr algn="ctr"/>
              <a:r>
                <a:rPr lang="ar-SA" b="1" dirty="0"/>
                <a:t>152</a:t>
              </a:r>
            </a:p>
            <a:p>
              <a:pPr algn="ctr"/>
              <a:r>
                <a:rPr lang="ar-SA" b="1" dirty="0"/>
                <a:t>153</a:t>
              </a:r>
            </a:p>
          </p:txBody>
        </p:sp>
      </p:grpSp>
      <p:pic>
        <p:nvPicPr>
          <p:cNvPr id="11" name="صورة 10">
            <a:extLst>
              <a:ext uri="{FF2B5EF4-FFF2-40B4-BE49-F238E27FC236}">
                <a16:creationId xmlns:a16="http://schemas.microsoft.com/office/drawing/2014/main" id="{54560497-504B-7F5B-D786-9F9C58DF07C6}"/>
              </a:ext>
            </a:extLst>
          </p:cNvPr>
          <p:cNvPicPr>
            <a:picLocks noChangeAspect="1"/>
          </p:cNvPicPr>
          <p:nvPr/>
        </p:nvPicPr>
        <p:blipFill rotWithShape="1">
          <a:blip r:embed="rId5">
            <a:extLst>
              <a:ext uri="{28A0092B-C50C-407E-A947-70E740481C1C}">
                <a14:useLocalDpi xmlns:a14="http://schemas.microsoft.com/office/drawing/2010/main" val="0"/>
              </a:ext>
            </a:extLst>
          </a:blip>
          <a:srcRect t="77814" b="-1"/>
          <a:stretch/>
        </p:blipFill>
        <p:spPr>
          <a:xfrm>
            <a:off x="2143143" y="821950"/>
            <a:ext cx="7458205" cy="1962323"/>
          </a:xfrm>
          <a:prstGeom prst="rect">
            <a:avLst/>
          </a:prstGeom>
        </p:spPr>
      </p:pic>
      <p:pic>
        <p:nvPicPr>
          <p:cNvPr id="10" name="صورة 9">
            <a:extLst>
              <a:ext uri="{FF2B5EF4-FFF2-40B4-BE49-F238E27FC236}">
                <a16:creationId xmlns:a16="http://schemas.microsoft.com/office/drawing/2014/main" id="{B2882B89-FC53-4E93-F878-1DFA218100C9}"/>
              </a:ext>
            </a:extLst>
          </p:cNvPr>
          <p:cNvPicPr>
            <a:picLocks noChangeAspect="1"/>
          </p:cNvPicPr>
          <p:nvPr/>
        </p:nvPicPr>
        <p:blipFill rotWithShape="1">
          <a:blip r:embed="rId6">
            <a:extLst>
              <a:ext uri="{28A0092B-C50C-407E-A947-70E740481C1C}">
                <a14:useLocalDpi xmlns:a14="http://schemas.microsoft.com/office/drawing/2010/main" val="0"/>
              </a:ext>
            </a:extLst>
          </a:blip>
          <a:srcRect b="61757"/>
          <a:stretch/>
        </p:blipFill>
        <p:spPr>
          <a:xfrm>
            <a:off x="2207939" y="2787642"/>
            <a:ext cx="7393409" cy="3130159"/>
          </a:xfrm>
          <a:prstGeom prst="rect">
            <a:avLst/>
          </a:prstGeom>
        </p:spPr>
      </p:pic>
      <p:sp>
        <p:nvSpPr>
          <p:cNvPr id="12" name="مستطيل 10">
            <a:extLst>
              <a:ext uri="{FF2B5EF4-FFF2-40B4-BE49-F238E27FC236}">
                <a16:creationId xmlns:a16="http://schemas.microsoft.com/office/drawing/2014/main" id="{1BE10872-04F6-7562-EC2B-7A6E3769FCDB}"/>
              </a:ext>
            </a:extLst>
          </p:cNvPr>
          <p:cNvSpPr>
            <a:spLocks noChangeArrowheads="1"/>
          </p:cNvSpPr>
          <p:nvPr/>
        </p:nvSpPr>
        <p:spPr bwMode="auto">
          <a:xfrm>
            <a:off x="6959062" y="4140091"/>
            <a:ext cx="9914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 typeface="Arial" panose="020B0604020202020204" pitchFamily="34" charset="0"/>
              <a:buNone/>
            </a:pPr>
            <a:r>
              <a:rPr lang="ar-SA" altLang="ar-SA" sz="1800" b="1" dirty="0">
                <a:solidFill>
                  <a:srgbClr val="FF0000"/>
                </a:solidFill>
                <a:cs typeface="+mj-cs"/>
              </a:rPr>
              <a:t>ليلاً</a:t>
            </a:r>
          </a:p>
        </p:txBody>
      </p:sp>
      <p:sp>
        <p:nvSpPr>
          <p:cNvPr id="13" name="مستطيل 12">
            <a:extLst>
              <a:ext uri="{FF2B5EF4-FFF2-40B4-BE49-F238E27FC236}">
                <a16:creationId xmlns:a16="http://schemas.microsoft.com/office/drawing/2014/main" id="{9723E3BC-392E-5D99-EE06-2E3BEBAC1CA4}"/>
              </a:ext>
            </a:extLst>
          </p:cNvPr>
          <p:cNvSpPr>
            <a:spLocks noChangeArrowheads="1"/>
          </p:cNvSpPr>
          <p:nvPr/>
        </p:nvSpPr>
        <p:spPr bwMode="auto">
          <a:xfrm>
            <a:off x="2990877" y="4140091"/>
            <a:ext cx="15926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 typeface="Arial" panose="020B0604020202020204" pitchFamily="34" charset="0"/>
              <a:buNone/>
            </a:pPr>
            <a:r>
              <a:rPr lang="ar-SA" altLang="ar-SA" sz="1800" b="1" dirty="0">
                <a:solidFill>
                  <a:srgbClr val="FF0000"/>
                </a:solidFill>
                <a:cs typeface="+mj-cs"/>
              </a:rPr>
              <a:t>البيت القديم</a:t>
            </a:r>
          </a:p>
        </p:txBody>
      </p:sp>
      <p:sp>
        <p:nvSpPr>
          <p:cNvPr id="14" name="مستطيل 13">
            <a:extLst>
              <a:ext uri="{FF2B5EF4-FFF2-40B4-BE49-F238E27FC236}">
                <a16:creationId xmlns:a16="http://schemas.microsoft.com/office/drawing/2014/main" id="{B2C46589-36BE-692C-D6EA-D80BAF51BB69}"/>
              </a:ext>
            </a:extLst>
          </p:cNvPr>
          <p:cNvSpPr>
            <a:spLocks noChangeArrowheads="1"/>
          </p:cNvSpPr>
          <p:nvPr/>
        </p:nvSpPr>
        <p:spPr bwMode="auto">
          <a:xfrm>
            <a:off x="4507230" y="4407735"/>
            <a:ext cx="411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 typeface="Arial" panose="020B0604020202020204" pitchFamily="34" charset="0"/>
              <a:buNone/>
            </a:pPr>
            <a:r>
              <a:rPr lang="ar-SA" altLang="ar-SA" sz="1800" b="1" dirty="0">
                <a:solidFill>
                  <a:srgbClr val="FF0000"/>
                </a:solidFill>
                <a:cs typeface="+mj-cs"/>
              </a:rPr>
              <a:t>بطل القصة ( الكاتب) ، فتيان الحي</a:t>
            </a:r>
          </a:p>
        </p:txBody>
      </p:sp>
      <p:sp>
        <p:nvSpPr>
          <p:cNvPr id="21" name="مستطيل 20">
            <a:extLst>
              <a:ext uri="{FF2B5EF4-FFF2-40B4-BE49-F238E27FC236}">
                <a16:creationId xmlns:a16="http://schemas.microsoft.com/office/drawing/2014/main" id="{84BEAA36-05E7-5354-0F60-CC6DCAB7D422}"/>
              </a:ext>
            </a:extLst>
          </p:cNvPr>
          <p:cNvSpPr>
            <a:spLocks noChangeArrowheads="1"/>
          </p:cNvSpPr>
          <p:nvPr/>
        </p:nvSpPr>
        <p:spPr bwMode="auto">
          <a:xfrm>
            <a:off x="2711519" y="4710458"/>
            <a:ext cx="55217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 typeface="Arial" panose="020B0604020202020204" pitchFamily="34" charset="0"/>
              <a:buNone/>
            </a:pPr>
            <a:r>
              <a:rPr lang="ar-SA" altLang="ar-SA" sz="1800" b="1" dirty="0">
                <a:solidFill>
                  <a:srgbClr val="FF0000"/>
                </a:solidFill>
                <a:cs typeface="+mj-cs"/>
              </a:rPr>
              <a:t>الحاجة لبعض الكتب ، دخول الغرفة في البيت القديم</a:t>
            </a:r>
          </a:p>
        </p:txBody>
      </p:sp>
      <p:sp>
        <p:nvSpPr>
          <p:cNvPr id="22" name="مستطيل 21">
            <a:extLst>
              <a:ext uri="{FF2B5EF4-FFF2-40B4-BE49-F238E27FC236}">
                <a16:creationId xmlns:a16="http://schemas.microsoft.com/office/drawing/2014/main" id="{679D6FED-0159-4936-34D0-EAD0D4C5B94F}"/>
              </a:ext>
            </a:extLst>
          </p:cNvPr>
          <p:cNvSpPr>
            <a:spLocks noChangeArrowheads="1"/>
          </p:cNvSpPr>
          <p:nvPr/>
        </p:nvSpPr>
        <p:spPr bwMode="auto">
          <a:xfrm>
            <a:off x="2254929" y="4988171"/>
            <a:ext cx="75539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 typeface="Arial" panose="020B0604020202020204" pitchFamily="34" charset="0"/>
              <a:buNone/>
            </a:pPr>
            <a:r>
              <a:rPr lang="ar-SA" altLang="ar-SA" sz="1800" b="1" dirty="0">
                <a:solidFill>
                  <a:srgbClr val="FF0000"/>
                </a:solidFill>
                <a:cs typeface="+mj-cs"/>
              </a:rPr>
              <a:t>البحث عن الكتاب  ،   سمع الطرق على الباب  ،   طلب النجدة  ،  معرفة حقيقة طرق الباب</a:t>
            </a:r>
          </a:p>
        </p:txBody>
      </p:sp>
      <p:sp>
        <p:nvSpPr>
          <p:cNvPr id="23" name="مستطيل 22">
            <a:extLst>
              <a:ext uri="{FF2B5EF4-FFF2-40B4-BE49-F238E27FC236}">
                <a16:creationId xmlns:a16="http://schemas.microsoft.com/office/drawing/2014/main" id="{251E2C36-C099-7A22-1817-074DE469FFE1}"/>
              </a:ext>
            </a:extLst>
          </p:cNvPr>
          <p:cNvSpPr>
            <a:spLocks noChangeArrowheads="1"/>
          </p:cNvSpPr>
          <p:nvPr/>
        </p:nvSpPr>
        <p:spPr bwMode="auto">
          <a:xfrm>
            <a:off x="4376738" y="5517594"/>
            <a:ext cx="411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 typeface="Arial" panose="020B0604020202020204" pitchFamily="34" charset="0"/>
              <a:buNone/>
            </a:pPr>
            <a:r>
              <a:rPr lang="ar-SA" altLang="ar-SA" sz="1800" b="1">
                <a:solidFill>
                  <a:srgbClr val="FF0000"/>
                </a:solidFill>
                <a:cs typeface="+mj-cs"/>
              </a:rPr>
              <a:t>الرعب الشديد والفزع</a:t>
            </a:r>
          </a:p>
        </p:txBody>
      </p:sp>
    </p:spTree>
    <p:extLst>
      <p:ext uri="{BB962C8B-B14F-4D97-AF65-F5344CB8AC3E}">
        <p14:creationId xmlns:p14="http://schemas.microsoft.com/office/powerpoint/2010/main" val="3089221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5"/>
                    </p:tgtEl>
                  </p:cond>
                </p:stCondLst>
                <p:endSync evt="end" delay="0">
                  <p:rtn val="all"/>
                </p:endSync>
                <p:childTnLst>
                  <p:par>
                    <p:cTn id="26" fill="hold">
                      <p:stCondLst>
                        <p:cond delay="0"/>
                      </p:stCondLst>
                      <p:childTnLst>
                        <p:par>
                          <p:cTn id="27" fill="hold">
                            <p:stCondLst>
                              <p:cond delay="0"/>
                            </p:stCondLst>
                            <p:childTnLst>
                              <p:par>
                                <p:cTn id="28" presetID="21" presetClass="exit" presetSubtype="1" fill="hold" grpId="0" nodeType="clickEffect">
                                  <p:stCondLst>
                                    <p:cond delay="0"/>
                                  </p:stCondLst>
                                  <p:childTnLst>
                                    <p:animEffect transition="out" filter="wheel(1)">
                                      <p:cBhvr>
                                        <p:cTn id="29" dur="59000"/>
                                        <p:tgtEl>
                                          <p:spTgt spid="19"/>
                                        </p:tgtEl>
                                      </p:cBhvr>
                                    </p:animEffect>
                                    <p:set>
                                      <p:cBhvr>
                                        <p:cTn id="30"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2" name="clock-ticking-3.wav"/>
                                        </p:tgtEl>
                                      </p:cMediaNode>
                                    </p:audio>
                                  </p:subTnLst>
                                </p:cTn>
                              </p:par>
                            </p:childTnLst>
                          </p:cTn>
                        </p:par>
                        <p:par>
                          <p:cTn id="31" fill="hold">
                            <p:stCondLst>
                              <p:cond delay="59000"/>
                            </p:stCondLst>
                            <p:childTnLst>
                              <p:par>
                                <p:cTn id="32" presetID="21" presetClass="exit" presetSubtype="1" fill="hold" grpId="0" nodeType="afterEffect">
                                  <p:stCondLst>
                                    <p:cond delay="0"/>
                                  </p:stCondLst>
                                  <p:childTnLst>
                                    <p:animEffect transition="out" filter="wheel(1)">
                                      <p:cBhvr>
                                        <p:cTn id="33" dur="59000"/>
                                        <p:tgtEl>
                                          <p:spTgt spid="20"/>
                                        </p:tgtEl>
                                      </p:cBhvr>
                                    </p:animEffect>
                                    <p:set>
                                      <p:cBhvr>
                                        <p:cTn id="34"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12" grpId="0"/>
      <p:bldP spid="13" grpId="0"/>
      <p:bldP spid="14" grpId="0"/>
      <p:bldP spid="21" grpId="0"/>
      <p:bldP spid="22" grpId="0"/>
      <p:bldP spid="2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27" name="مستطيل: زوايا قطرية مقصوصة 26">
            <a:extLst>
              <a:ext uri="{FF2B5EF4-FFF2-40B4-BE49-F238E27FC236}">
                <a16:creationId xmlns:a16="http://schemas.microsoft.com/office/drawing/2014/main" id="{DF63D8D8-29F0-B102-FA33-6344269907B9}"/>
              </a:ext>
            </a:extLst>
          </p:cNvPr>
          <p:cNvSpPr/>
          <p:nvPr/>
        </p:nvSpPr>
        <p:spPr>
          <a:xfrm>
            <a:off x="9777908" y="769180"/>
            <a:ext cx="2353688" cy="600250"/>
          </a:xfrm>
          <a:prstGeom prst="snip2DiagRect">
            <a:avLst>
              <a:gd name="adj1" fmla="val 43054"/>
              <a:gd name="adj2" fmla="val 42600"/>
            </a:avLst>
          </a:prstGeom>
          <a:solidFill>
            <a:schemeClr val="accent6">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800" b="1" dirty="0">
                <a:solidFill>
                  <a:schemeClr val="bg2">
                    <a:lumMod val="25000"/>
                  </a:schemeClr>
                </a:solidFill>
              </a:rPr>
              <a:t>الوصف الأدبي</a:t>
            </a:r>
          </a:p>
        </p:txBody>
      </p:sp>
      <p:grpSp>
        <p:nvGrpSpPr>
          <p:cNvPr id="2" name="مجموعة 1">
            <a:extLst>
              <a:ext uri="{FF2B5EF4-FFF2-40B4-BE49-F238E27FC236}">
                <a16:creationId xmlns:a16="http://schemas.microsoft.com/office/drawing/2014/main" id="{2FD01437-9284-CE80-4653-F75CF464715B}"/>
              </a:ext>
            </a:extLst>
          </p:cNvPr>
          <p:cNvGrpSpPr/>
          <p:nvPr/>
        </p:nvGrpSpPr>
        <p:grpSpPr>
          <a:xfrm>
            <a:off x="310490" y="3851811"/>
            <a:ext cx="1086038" cy="786757"/>
            <a:chOff x="310490" y="3851811"/>
            <a:chExt cx="1086038" cy="786757"/>
          </a:xfrm>
        </p:grpSpPr>
        <p:sp>
          <p:nvSpPr>
            <p:cNvPr id="3" name="مربع نص 2">
              <a:extLst>
                <a:ext uri="{FF2B5EF4-FFF2-40B4-BE49-F238E27FC236}">
                  <a16:creationId xmlns:a16="http://schemas.microsoft.com/office/drawing/2014/main" id="{E3A061B1-6E2B-DFA2-7E9C-ABB28F6A4884}"/>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4" name="مربع نص 3">
              <a:extLst>
                <a:ext uri="{FF2B5EF4-FFF2-40B4-BE49-F238E27FC236}">
                  <a16:creationId xmlns:a16="http://schemas.microsoft.com/office/drawing/2014/main" id="{6939BD36-C972-D9D2-6C2F-1E5528C533AE}"/>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153</a:t>
              </a:r>
            </a:p>
          </p:txBody>
        </p:sp>
      </p:grpSp>
      <p:pic>
        <p:nvPicPr>
          <p:cNvPr id="10" name="صورة 9">
            <a:extLst>
              <a:ext uri="{FF2B5EF4-FFF2-40B4-BE49-F238E27FC236}">
                <a16:creationId xmlns:a16="http://schemas.microsoft.com/office/drawing/2014/main" id="{B2882B89-FC53-4E93-F878-1DFA218100C9}"/>
              </a:ext>
            </a:extLst>
          </p:cNvPr>
          <p:cNvPicPr>
            <a:picLocks noChangeAspect="1"/>
          </p:cNvPicPr>
          <p:nvPr/>
        </p:nvPicPr>
        <p:blipFill rotWithShape="1">
          <a:blip r:embed="rId5">
            <a:extLst>
              <a:ext uri="{28A0092B-C50C-407E-A947-70E740481C1C}">
                <a14:useLocalDpi xmlns:a14="http://schemas.microsoft.com/office/drawing/2010/main" val="0"/>
              </a:ext>
            </a:extLst>
          </a:blip>
          <a:srcRect t="37343" b="53951"/>
          <a:stretch/>
        </p:blipFill>
        <p:spPr>
          <a:xfrm>
            <a:off x="2207939" y="1311977"/>
            <a:ext cx="7393409" cy="712596"/>
          </a:xfrm>
          <a:prstGeom prst="rect">
            <a:avLst/>
          </a:prstGeom>
        </p:spPr>
      </p:pic>
      <p:pic>
        <p:nvPicPr>
          <p:cNvPr id="11" name="صورة 10">
            <a:extLst>
              <a:ext uri="{FF2B5EF4-FFF2-40B4-BE49-F238E27FC236}">
                <a16:creationId xmlns:a16="http://schemas.microsoft.com/office/drawing/2014/main" id="{BBA2563D-E2C6-8E9E-2764-67D4B053E826}"/>
              </a:ext>
            </a:extLst>
          </p:cNvPr>
          <p:cNvPicPr>
            <a:picLocks noChangeAspect="1"/>
          </p:cNvPicPr>
          <p:nvPr/>
        </p:nvPicPr>
        <p:blipFill rotWithShape="1">
          <a:blip r:embed="rId5">
            <a:extLst>
              <a:ext uri="{28A0092B-C50C-407E-A947-70E740481C1C}">
                <a14:useLocalDpi xmlns:a14="http://schemas.microsoft.com/office/drawing/2010/main" val="0"/>
              </a:ext>
            </a:extLst>
          </a:blip>
          <a:srcRect t="53587"/>
          <a:stretch/>
        </p:blipFill>
        <p:spPr>
          <a:xfrm>
            <a:off x="2207939" y="1971428"/>
            <a:ext cx="7393409" cy="3798881"/>
          </a:xfrm>
          <a:prstGeom prst="rect">
            <a:avLst/>
          </a:prstGeom>
        </p:spPr>
      </p:pic>
      <p:grpSp>
        <p:nvGrpSpPr>
          <p:cNvPr id="13" name="مجموعة 12">
            <a:extLst>
              <a:ext uri="{FF2B5EF4-FFF2-40B4-BE49-F238E27FC236}">
                <a16:creationId xmlns:a16="http://schemas.microsoft.com/office/drawing/2014/main" id="{CBCA0ACC-099E-4EFA-60F6-738CBBF19E26}"/>
              </a:ext>
            </a:extLst>
          </p:cNvPr>
          <p:cNvGrpSpPr/>
          <p:nvPr/>
        </p:nvGrpSpPr>
        <p:grpSpPr>
          <a:xfrm>
            <a:off x="2235862" y="2004120"/>
            <a:ext cx="7414560" cy="4010951"/>
            <a:chOff x="665163" y="2522538"/>
            <a:chExt cx="10661650" cy="4090622"/>
          </a:xfrm>
        </p:grpSpPr>
        <p:sp>
          <p:nvSpPr>
            <p:cNvPr id="14" name="مستطيل 13">
              <a:extLst>
                <a:ext uri="{FF2B5EF4-FFF2-40B4-BE49-F238E27FC236}">
                  <a16:creationId xmlns:a16="http://schemas.microsoft.com/office/drawing/2014/main" id="{736F1DB3-97FC-BFD6-A72B-2D2275B08E55}"/>
                </a:ext>
              </a:extLst>
            </p:cNvPr>
            <p:cNvSpPr>
              <a:spLocks noChangeArrowheads="1"/>
            </p:cNvSpPr>
            <p:nvPr/>
          </p:nvSpPr>
          <p:spPr bwMode="auto">
            <a:xfrm>
              <a:off x="812800" y="2522538"/>
              <a:ext cx="10464799" cy="72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2000" b="1" dirty="0">
                  <a:solidFill>
                    <a:srgbClr val="FF0000"/>
                  </a:solidFill>
                  <a:latin typeface="Traditional Arabic" panose="02020603050405020304" pitchFamily="18" charset="-78"/>
                  <a:cs typeface="+mj-cs"/>
                </a:rPr>
                <a:t>ــ كان بنو إسرائيل يخشون فرعون لأنه كان يستعبدهم ويقتل مَن يولد لهم من الذكور.</a:t>
              </a:r>
              <a:endParaRPr lang="ar-SA" altLang="ar-SA" sz="2000" dirty="0">
                <a:solidFill>
                  <a:srgbClr val="FF0000"/>
                </a:solidFill>
                <a:cs typeface="+mj-cs"/>
              </a:endParaRPr>
            </a:p>
          </p:txBody>
        </p:sp>
        <p:sp>
          <p:nvSpPr>
            <p:cNvPr id="21" name="مستطيل 20">
              <a:extLst>
                <a:ext uri="{FF2B5EF4-FFF2-40B4-BE49-F238E27FC236}">
                  <a16:creationId xmlns:a16="http://schemas.microsoft.com/office/drawing/2014/main" id="{86274326-AFA7-6B02-CA37-A213D767C92E}"/>
                </a:ext>
              </a:extLst>
            </p:cNvPr>
            <p:cNvSpPr>
              <a:spLocks noChangeArrowheads="1"/>
            </p:cNvSpPr>
            <p:nvPr/>
          </p:nvSpPr>
          <p:spPr bwMode="auto">
            <a:xfrm>
              <a:off x="812800" y="3055938"/>
              <a:ext cx="10464799" cy="72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2000" b="1" dirty="0">
                  <a:solidFill>
                    <a:srgbClr val="FF0000"/>
                  </a:solidFill>
                  <a:latin typeface="Traditional Arabic" panose="02020603050405020304" pitchFamily="18" charset="-78"/>
                  <a:cs typeface="+mj-cs"/>
                </a:rPr>
                <a:t>ــ وُلِد موسى وخافت أمّه عليه فأوحى الله إليها أن تلقيه في اليم فألقته بقلبٍ مشفق .</a:t>
              </a:r>
              <a:endParaRPr lang="ar-SA" altLang="ar-SA" sz="2000" dirty="0">
                <a:solidFill>
                  <a:srgbClr val="FF0000"/>
                </a:solidFill>
                <a:cs typeface="+mj-cs"/>
              </a:endParaRPr>
            </a:p>
          </p:txBody>
        </p:sp>
        <p:sp>
          <p:nvSpPr>
            <p:cNvPr id="22" name="مستطيل 21">
              <a:extLst>
                <a:ext uri="{FF2B5EF4-FFF2-40B4-BE49-F238E27FC236}">
                  <a16:creationId xmlns:a16="http://schemas.microsoft.com/office/drawing/2014/main" id="{A705FC1C-3308-4CF8-2129-79D7C192387A}"/>
                </a:ext>
              </a:extLst>
            </p:cNvPr>
            <p:cNvSpPr>
              <a:spLocks noChangeArrowheads="1"/>
            </p:cNvSpPr>
            <p:nvPr/>
          </p:nvSpPr>
          <p:spPr bwMode="auto">
            <a:xfrm>
              <a:off x="665163" y="3606800"/>
              <a:ext cx="10612437" cy="72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2000" b="1" dirty="0">
                  <a:solidFill>
                    <a:srgbClr val="FF0000"/>
                  </a:solidFill>
                  <a:latin typeface="Traditional Arabic" panose="02020603050405020304" pitchFamily="18" charset="-78"/>
                  <a:cs typeface="+mj-cs"/>
                </a:rPr>
                <a:t>ــ ومن شدة شفقتها عليه أرسلت أختَه تتبعه بحبّ ورعاية حتى رأت آل فرعون يلتقطونه.</a:t>
              </a:r>
              <a:endParaRPr lang="ar-SA" altLang="ar-SA" sz="2000" dirty="0">
                <a:solidFill>
                  <a:srgbClr val="FF0000"/>
                </a:solidFill>
                <a:cs typeface="+mj-cs"/>
              </a:endParaRPr>
            </a:p>
          </p:txBody>
        </p:sp>
        <p:sp>
          <p:nvSpPr>
            <p:cNvPr id="23" name="مستطيل 22">
              <a:extLst>
                <a:ext uri="{FF2B5EF4-FFF2-40B4-BE49-F238E27FC236}">
                  <a16:creationId xmlns:a16="http://schemas.microsoft.com/office/drawing/2014/main" id="{650ED7CF-A547-6D7D-01A1-B3C38F63D988}"/>
                </a:ext>
              </a:extLst>
            </p:cNvPr>
            <p:cNvSpPr>
              <a:spLocks noChangeArrowheads="1"/>
            </p:cNvSpPr>
            <p:nvPr/>
          </p:nvSpPr>
          <p:spPr bwMode="auto">
            <a:xfrm>
              <a:off x="665163" y="4200525"/>
              <a:ext cx="10612437" cy="72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2000" b="1">
                  <a:solidFill>
                    <a:srgbClr val="FF0000"/>
                  </a:solidFill>
                  <a:latin typeface="Traditional Arabic" panose="02020603050405020304" pitchFamily="18" charset="-78"/>
                  <a:cs typeface="+mj-cs"/>
                </a:rPr>
                <a:t>ــ عندما رأت امرأة فرعون هذا الطفل ـ ولم يكن لها أبناء ـ فرحت به وحاولت إقناع زوجها</a:t>
              </a:r>
              <a:endParaRPr lang="ar-SA" altLang="ar-SA" sz="2000">
                <a:solidFill>
                  <a:srgbClr val="FF0000"/>
                </a:solidFill>
                <a:cs typeface="+mj-cs"/>
              </a:endParaRPr>
            </a:p>
          </p:txBody>
        </p:sp>
        <p:sp>
          <p:nvSpPr>
            <p:cNvPr id="24" name="مستطيل 23">
              <a:extLst>
                <a:ext uri="{FF2B5EF4-FFF2-40B4-BE49-F238E27FC236}">
                  <a16:creationId xmlns:a16="http://schemas.microsoft.com/office/drawing/2014/main" id="{AA8CA5C8-775E-3D81-23EA-9CEEA3B56CEC}"/>
                </a:ext>
              </a:extLst>
            </p:cNvPr>
            <p:cNvSpPr>
              <a:spLocks noChangeArrowheads="1"/>
            </p:cNvSpPr>
            <p:nvPr/>
          </p:nvSpPr>
          <p:spPr bwMode="auto">
            <a:xfrm>
              <a:off x="696913" y="5273675"/>
              <a:ext cx="10612437" cy="72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2000" b="1">
                  <a:solidFill>
                    <a:srgbClr val="FF0000"/>
                  </a:solidFill>
                  <a:latin typeface="Traditional Arabic" panose="02020603050405020304" pitchFamily="18" charset="-78"/>
                  <a:cs typeface="+mj-cs"/>
                </a:rPr>
                <a:t>ــ رفض موسى المراضع فتقدّمت أخته ودلّتهم على مرضعةٍ حانية وهي أمّه الحقيقية.</a:t>
              </a:r>
              <a:endParaRPr lang="ar-SA" altLang="ar-SA" sz="2000">
                <a:solidFill>
                  <a:srgbClr val="FF0000"/>
                </a:solidFill>
                <a:cs typeface="+mj-cs"/>
              </a:endParaRPr>
            </a:p>
          </p:txBody>
        </p:sp>
        <p:sp>
          <p:nvSpPr>
            <p:cNvPr id="25" name="مستطيل 24">
              <a:extLst>
                <a:ext uri="{FF2B5EF4-FFF2-40B4-BE49-F238E27FC236}">
                  <a16:creationId xmlns:a16="http://schemas.microsoft.com/office/drawing/2014/main" id="{D17EE023-713F-8612-238D-A8D44CD38881}"/>
                </a:ext>
              </a:extLst>
            </p:cNvPr>
            <p:cNvSpPr>
              <a:spLocks noChangeArrowheads="1"/>
            </p:cNvSpPr>
            <p:nvPr/>
          </p:nvSpPr>
          <p:spPr bwMode="auto">
            <a:xfrm>
              <a:off x="2032001" y="5891213"/>
              <a:ext cx="9294812" cy="72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2000" b="1">
                  <a:solidFill>
                    <a:srgbClr val="FF0000"/>
                  </a:solidFill>
                  <a:latin typeface="Traditional Arabic" panose="02020603050405020304" pitchFamily="18" charset="-78"/>
                  <a:cs typeface="+mj-cs"/>
                </a:rPr>
                <a:t>ــ وهكذا رد الله موسى لأمّه الحزينة الوالهة فقرّت عينها وسكن حزنها . </a:t>
              </a:r>
              <a:endParaRPr lang="ar-SA" altLang="ar-SA" sz="2000">
                <a:solidFill>
                  <a:srgbClr val="FF0000"/>
                </a:solidFill>
                <a:cs typeface="+mj-cs"/>
              </a:endParaRPr>
            </a:p>
          </p:txBody>
        </p:sp>
        <p:sp>
          <p:nvSpPr>
            <p:cNvPr id="26" name="مستطيل 25">
              <a:extLst>
                <a:ext uri="{FF2B5EF4-FFF2-40B4-BE49-F238E27FC236}">
                  <a16:creationId xmlns:a16="http://schemas.microsoft.com/office/drawing/2014/main" id="{6DB4496C-B434-F8A8-6E83-98FC47DCE923}"/>
                </a:ext>
              </a:extLst>
            </p:cNvPr>
            <p:cNvSpPr>
              <a:spLocks noChangeArrowheads="1"/>
            </p:cNvSpPr>
            <p:nvPr/>
          </p:nvSpPr>
          <p:spPr bwMode="auto">
            <a:xfrm>
              <a:off x="665163" y="4727575"/>
              <a:ext cx="10612437" cy="408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2000" b="1">
                  <a:solidFill>
                    <a:srgbClr val="FF0000"/>
                  </a:solidFill>
                  <a:latin typeface="Traditional Arabic" panose="02020603050405020304" pitchFamily="18" charset="-78"/>
                  <a:cs typeface="+mj-cs"/>
                </a:rPr>
                <a:t>بتربيته فوافق على ضيقٍ منه ووجل .</a:t>
              </a:r>
              <a:endParaRPr lang="ar-SA" altLang="ar-SA" sz="2000">
                <a:solidFill>
                  <a:srgbClr val="FF0000"/>
                </a:solidFill>
                <a:cs typeface="+mj-cs"/>
              </a:endParaRPr>
            </a:p>
          </p:txBody>
        </p:sp>
      </p:grpSp>
    </p:spTree>
    <p:extLst>
      <p:ext uri="{BB962C8B-B14F-4D97-AF65-F5344CB8AC3E}">
        <p14:creationId xmlns:p14="http://schemas.microsoft.com/office/powerpoint/2010/main" val="13446071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21" presetClass="exit" presetSubtype="1" fill="hold" grpId="0" nodeType="clickEffect">
                                  <p:stCondLst>
                                    <p:cond delay="0"/>
                                  </p:stCondLst>
                                  <p:childTnLst>
                                    <p:animEffect transition="out" filter="wheel(1)">
                                      <p:cBhvr>
                                        <p:cTn id="11" dur="59000"/>
                                        <p:tgtEl>
                                          <p:spTgt spid="19"/>
                                        </p:tgtEl>
                                      </p:cBhvr>
                                    </p:animEffect>
                                    <p:set>
                                      <p:cBhvr>
                                        <p:cTn id="12"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clock-ticking-3.wav"/>
                                        </p:tgtEl>
                                      </p:cMediaNode>
                                    </p:audio>
                                  </p:subTnLst>
                                </p:cTn>
                              </p:par>
                            </p:childTnLst>
                          </p:cTn>
                        </p:par>
                        <p:par>
                          <p:cTn id="13" fill="hold">
                            <p:stCondLst>
                              <p:cond delay="59000"/>
                            </p:stCondLst>
                            <p:childTnLst>
                              <p:par>
                                <p:cTn id="14" presetID="21" presetClass="exit" presetSubtype="1" fill="hold" grpId="0" nodeType="afterEffect">
                                  <p:stCondLst>
                                    <p:cond delay="0"/>
                                  </p:stCondLst>
                                  <p:childTnLst>
                                    <p:animEffect transition="out" filter="wheel(1)">
                                      <p:cBhvr>
                                        <p:cTn id="15" dur="59000"/>
                                        <p:tgtEl>
                                          <p:spTgt spid="20"/>
                                        </p:tgtEl>
                                      </p:cBhvr>
                                    </p:animEffect>
                                    <p:set>
                                      <p:cBhvr>
                                        <p:cTn id="16"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27" name="مستطيل: زوايا قطرية مقصوصة 26">
            <a:extLst>
              <a:ext uri="{FF2B5EF4-FFF2-40B4-BE49-F238E27FC236}">
                <a16:creationId xmlns:a16="http://schemas.microsoft.com/office/drawing/2014/main" id="{DF63D8D8-29F0-B102-FA33-6344269907B9}"/>
              </a:ext>
            </a:extLst>
          </p:cNvPr>
          <p:cNvSpPr/>
          <p:nvPr/>
        </p:nvSpPr>
        <p:spPr>
          <a:xfrm>
            <a:off x="9777908" y="769180"/>
            <a:ext cx="2353688" cy="600250"/>
          </a:xfrm>
          <a:prstGeom prst="snip2DiagRect">
            <a:avLst>
              <a:gd name="adj1" fmla="val 43054"/>
              <a:gd name="adj2" fmla="val 42600"/>
            </a:avLst>
          </a:prstGeom>
          <a:solidFill>
            <a:schemeClr val="accent6">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800" b="1" dirty="0">
                <a:solidFill>
                  <a:schemeClr val="bg2">
                    <a:lumMod val="25000"/>
                  </a:schemeClr>
                </a:solidFill>
              </a:rPr>
              <a:t>الوصف الأدبي</a:t>
            </a:r>
          </a:p>
        </p:txBody>
      </p:sp>
      <p:grpSp>
        <p:nvGrpSpPr>
          <p:cNvPr id="2" name="مجموعة 1">
            <a:extLst>
              <a:ext uri="{FF2B5EF4-FFF2-40B4-BE49-F238E27FC236}">
                <a16:creationId xmlns:a16="http://schemas.microsoft.com/office/drawing/2014/main" id="{2FD01437-9284-CE80-4653-F75CF464715B}"/>
              </a:ext>
            </a:extLst>
          </p:cNvPr>
          <p:cNvGrpSpPr/>
          <p:nvPr/>
        </p:nvGrpSpPr>
        <p:grpSpPr>
          <a:xfrm>
            <a:off x="310490" y="3851811"/>
            <a:ext cx="1086038" cy="786757"/>
            <a:chOff x="310490" y="3851811"/>
            <a:chExt cx="1086038" cy="786757"/>
          </a:xfrm>
        </p:grpSpPr>
        <p:sp>
          <p:nvSpPr>
            <p:cNvPr id="3" name="مربع نص 2">
              <a:extLst>
                <a:ext uri="{FF2B5EF4-FFF2-40B4-BE49-F238E27FC236}">
                  <a16:creationId xmlns:a16="http://schemas.microsoft.com/office/drawing/2014/main" id="{E3A061B1-6E2B-DFA2-7E9C-ABB28F6A4884}"/>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4" name="مربع نص 3">
              <a:extLst>
                <a:ext uri="{FF2B5EF4-FFF2-40B4-BE49-F238E27FC236}">
                  <a16:creationId xmlns:a16="http://schemas.microsoft.com/office/drawing/2014/main" id="{6939BD36-C972-D9D2-6C2F-1E5528C533AE}"/>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153</a:t>
              </a:r>
            </a:p>
          </p:txBody>
        </p:sp>
      </p:grpSp>
      <p:pic>
        <p:nvPicPr>
          <p:cNvPr id="10" name="صورة 9">
            <a:extLst>
              <a:ext uri="{FF2B5EF4-FFF2-40B4-BE49-F238E27FC236}">
                <a16:creationId xmlns:a16="http://schemas.microsoft.com/office/drawing/2014/main" id="{B2882B89-FC53-4E93-F878-1DFA218100C9}"/>
              </a:ext>
            </a:extLst>
          </p:cNvPr>
          <p:cNvPicPr>
            <a:picLocks noChangeAspect="1"/>
          </p:cNvPicPr>
          <p:nvPr/>
        </p:nvPicPr>
        <p:blipFill rotWithShape="1">
          <a:blip r:embed="rId5">
            <a:extLst>
              <a:ext uri="{28A0092B-C50C-407E-A947-70E740481C1C}">
                <a14:useLocalDpi xmlns:a14="http://schemas.microsoft.com/office/drawing/2010/main" val="0"/>
              </a:ext>
            </a:extLst>
          </a:blip>
          <a:srcRect t="46050" b="-1"/>
          <a:stretch/>
        </p:blipFill>
        <p:spPr>
          <a:xfrm>
            <a:off x="2207939" y="1400457"/>
            <a:ext cx="7393409" cy="4415831"/>
          </a:xfrm>
          <a:prstGeom prst="rect">
            <a:avLst/>
          </a:prstGeom>
        </p:spPr>
      </p:pic>
      <p:grpSp>
        <p:nvGrpSpPr>
          <p:cNvPr id="11" name="مجموعة 10">
            <a:extLst>
              <a:ext uri="{FF2B5EF4-FFF2-40B4-BE49-F238E27FC236}">
                <a16:creationId xmlns:a16="http://schemas.microsoft.com/office/drawing/2014/main" id="{80B1839E-794E-EA45-9A6A-24E5AC085092}"/>
              </a:ext>
            </a:extLst>
          </p:cNvPr>
          <p:cNvGrpSpPr/>
          <p:nvPr/>
        </p:nvGrpSpPr>
        <p:grpSpPr>
          <a:xfrm>
            <a:off x="2388282" y="2031352"/>
            <a:ext cx="6903552" cy="3640917"/>
            <a:chOff x="1360488" y="1665288"/>
            <a:chExt cx="9563100" cy="4195762"/>
          </a:xfrm>
        </p:grpSpPr>
        <p:pic>
          <p:nvPicPr>
            <p:cNvPr id="12" name="صورة 11">
              <a:extLst>
                <a:ext uri="{FF2B5EF4-FFF2-40B4-BE49-F238E27FC236}">
                  <a16:creationId xmlns:a16="http://schemas.microsoft.com/office/drawing/2014/main" id="{4FC3AB5E-A7CF-0544-97AF-3C69792D7B61}"/>
                </a:ext>
              </a:extLst>
            </p:cNvPr>
            <p:cNvPicPr>
              <a:picLocks noChangeAspect="1"/>
            </p:cNvPicPr>
            <p:nvPr/>
          </p:nvPicPr>
          <p:blipFill>
            <a:blip r:embed="rId6">
              <a:extLst>
                <a:ext uri="{28A0092B-C50C-407E-A947-70E740481C1C}">
                  <a14:useLocalDpi xmlns:a14="http://schemas.microsoft.com/office/drawing/2010/main" val="0"/>
                </a:ext>
              </a:extLst>
            </a:blip>
            <a:srcRect l="33150" t="57951" r="57399" b="29251"/>
            <a:stretch>
              <a:fillRect/>
            </a:stretch>
          </p:blipFill>
          <p:spPr bwMode="auto">
            <a:xfrm>
              <a:off x="3259138" y="4238625"/>
              <a:ext cx="14890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صورة 12">
              <a:extLst>
                <a:ext uri="{FF2B5EF4-FFF2-40B4-BE49-F238E27FC236}">
                  <a16:creationId xmlns:a16="http://schemas.microsoft.com/office/drawing/2014/main" id="{4A0C172B-C086-F224-1B7A-99ACFD48B3D2}"/>
                </a:ext>
              </a:extLst>
            </p:cNvPr>
            <p:cNvPicPr>
              <a:picLocks noChangeAspect="1"/>
            </p:cNvPicPr>
            <p:nvPr/>
          </p:nvPicPr>
          <p:blipFill>
            <a:blip r:embed="rId6">
              <a:extLst>
                <a:ext uri="{28A0092B-C50C-407E-A947-70E740481C1C}">
                  <a14:useLocalDpi xmlns:a14="http://schemas.microsoft.com/office/drawing/2010/main" val="0"/>
                </a:ext>
              </a:extLst>
            </a:blip>
            <a:srcRect l="20978" t="26042" r="18895" b="64034"/>
            <a:stretch>
              <a:fillRect/>
            </a:stretch>
          </p:blipFill>
          <p:spPr bwMode="auto">
            <a:xfrm>
              <a:off x="1363663" y="1665288"/>
              <a:ext cx="946467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صورة 13">
              <a:extLst>
                <a:ext uri="{FF2B5EF4-FFF2-40B4-BE49-F238E27FC236}">
                  <a16:creationId xmlns:a16="http://schemas.microsoft.com/office/drawing/2014/main" id="{FFA33A11-8A79-5A31-F279-07C96BB0A969}"/>
                </a:ext>
              </a:extLst>
            </p:cNvPr>
            <p:cNvPicPr>
              <a:picLocks noChangeAspect="1"/>
            </p:cNvPicPr>
            <p:nvPr/>
          </p:nvPicPr>
          <p:blipFill>
            <a:blip r:embed="rId6">
              <a:extLst>
                <a:ext uri="{28A0092B-C50C-407E-A947-70E740481C1C}">
                  <a14:useLocalDpi xmlns:a14="http://schemas.microsoft.com/office/drawing/2010/main" val="0"/>
                </a:ext>
              </a:extLst>
            </a:blip>
            <a:srcRect l="20978" t="36449" r="18895" b="53627"/>
            <a:stretch>
              <a:fillRect/>
            </a:stretch>
          </p:blipFill>
          <p:spPr bwMode="auto">
            <a:xfrm>
              <a:off x="1363663" y="2478088"/>
              <a:ext cx="946467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صورة 20">
              <a:extLst>
                <a:ext uri="{FF2B5EF4-FFF2-40B4-BE49-F238E27FC236}">
                  <a16:creationId xmlns:a16="http://schemas.microsoft.com/office/drawing/2014/main" id="{46685BA9-E57C-C93D-D544-E2539F7A8CFE}"/>
                </a:ext>
              </a:extLst>
            </p:cNvPr>
            <p:cNvPicPr>
              <a:picLocks noChangeAspect="1"/>
            </p:cNvPicPr>
            <p:nvPr/>
          </p:nvPicPr>
          <p:blipFill>
            <a:blip r:embed="rId6">
              <a:extLst>
                <a:ext uri="{28A0092B-C50C-407E-A947-70E740481C1C}">
                  <a14:useLocalDpi xmlns:a14="http://schemas.microsoft.com/office/drawing/2010/main" val="0"/>
                </a:ext>
              </a:extLst>
            </a:blip>
            <a:srcRect l="56366" t="46519" r="18895" b="42281"/>
            <a:stretch>
              <a:fillRect/>
            </a:stretch>
          </p:blipFill>
          <p:spPr bwMode="auto">
            <a:xfrm>
              <a:off x="7027863" y="3289300"/>
              <a:ext cx="389572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صورة 21">
              <a:extLst>
                <a:ext uri="{FF2B5EF4-FFF2-40B4-BE49-F238E27FC236}">
                  <a16:creationId xmlns:a16="http://schemas.microsoft.com/office/drawing/2014/main" id="{5B4F3A01-80CA-E94B-EF2F-C3DDB95ED6F4}"/>
                </a:ext>
              </a:extLst>
            </p:cNvPr>
            <p:cNvPicPr>
              <a:picLocks noChangeAspect="1"/>
            </p:cNvPicPr>
            <p:nvPr/>
          </p:nvPicPr>
          <p:blipFill>
            <a:blip r:embed="rId6">
              <a:extLst>
                <a:ext uri="{28A0092B-C50C-407E-A947-70E740481C1C}">
                  <a14:useLocalDpi xmlns:a14="http://schemas.microsoft.com/office/drawing/2010/main" val="0"/>
                </a:ext>
              </a:extLst>
            </a:blip>
            <a:srcRect l="45502" t="46373" r="44601" b="22238"/>
            <a:stretch>
              <a:fillRect/>
            </a:stretch>
          </p:blipFill>
          <p:spPr bwMode="auto">
            <a:xfrm>
              <a:off x="5230813" y="3290888"/>
              <a:ext cx="1558925"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صورة 22">
              <a:extLst>
                <a:ext uri="{FF2B5EF4-FFF2-40B4-BE49-F238E27FC236}">
                  <a16:creationId xmlns:a16="http://schemas.microsoft.com/office/drawing/2014/main" id="{811868E9-CF28-595F-8972-51F588ADDA7E}"/>
                </a:ext>
              </a:extLst>
            </p:cNvPr>
            <p:cNvPicPr>
              <a:picLocks noChangeAspect="1"/>
            </p:cNvPicPr>
            <p:nvPr/>
          </p:nvPicPr>
          <p:blipFill>
            <a:blip r:embed="rId6">
              <a:extLst>
                <a:ext uri="{28A0092B-C50C-407E-A947-70E740481C1C}">
                  <a14:useLocalDpi xmlns:a14="http://schemas.microsoft.com/office/drawing/2010/main" val="0"/>
                </a:ext>
              </a:extLst>
            </a:blip>
            <a:srcRect l="21088" t="46373" r="57399" b="42049"/>
            <a:stretch>
              <a:fillRect/>
            </a:stretch>
          </p:blipFill>
          <p:spPr bwMode="auto">
            <a:xfrm>
              <a:off x="1360488" y="3290888"/>
              <a:ext cx="3387725"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صورة 23">
              <a:extLst>
                <a:ext uri="{FF2B5EF4-FFF2-40B4-BE49-F238E27FC236}">
                  <a16:creationId xmlns:a16="http://schemas.microsoft.com/office/drawing/2014/main" id="{4549E475-6866-8E53-3601-12A17CDC88AA}"/>
                </a:ext>
              </a:extLst>
            </p:cNvPr>
            <p:cNvPicPr>
              <a:picLocks noChangeAspect="1"/>
            </p:cNvPicPr>
            <p:nvPr/>
          </p:nvPicPr>
          <p:blipFill>
            <a:blip r:embed="rId6">
              <a:extLst>
                <a:ext uri="{28A0092B-C50C-407E-A947-70E740481C1C}">
                  <a14:useLocalDpi xmlns:a14="http://schemas.microsoft.com/office/drawing/2010/main" val="0"/>
                </a:ext>
              </a:extLst>
            </a:blip>
            <a:srcRect l="22408" t="57951" r="68234" b="29059"/>
            <a:stretch>
              <a:fillRect/>
            </a:stretch>
          </p:blipFill>
          <p:spPr bwMode="auto">
            <a:xfrm>
              <a:off x="1487488" y="4240213"/>
              <a:ext cx="14732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51246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21" presetClass="exit" presetSubtype="1" fill="hold" grpId="0" nodeType="clickEffect">
                                  <p:stCondLst>
                                    <p:cond delay="0"/>
                                  </p:stCondLst>
                                  <p:childTnLst>
                                    <p:animEffect transition="out" filter="wheel(1)">
                                      <p:cBhvr>
                                        <p:cTn id="11" dur="59000"/>
                                        <p:tgtEl>
                                          <p:spTgt spid="19"/>
                                        </p:tgtEl>
                                      </p:cBhvr>
                                    </p:animEffect>
                                    <p:set>
                                      <p:cBhvr>
                                        <p:cTn id="12"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clock-ticking-3.wav"/>
                                        </p:tgtEl>
                                      </p:cMediaNode>
                                    </p:audio>
                                  </p:subTnLst>
                                </p:cTn>
                              </p:par>
                            </p:childTnLst>
                          </p:cTn>
                        </p:par>
                        <p:par>
                          <p:cTn id="13" fill="hold">
                            <p:stCondLst>
                              <p:cond delay="59000"/>
                            </p:stCondLst>
                            <p:childTnLst>
                              <p:par>
                                <p:cTn id="14" presetID="21" presetClass="exit" presetSubtype="1" fill="hold" grpId="0" nodeType="afterEffect">
                                  <p:stCondLst>
                                    <p:cond delay="0"/>
                                  </p:stCondLst>
                                  <p:childTnLst>
                                    <p:animEffect transition="out" filter="wheel(1)">
                                      <p:cBhvr>
                                        <p:cTn id="15" dur="59000"/>
                                        <p:tgtEl>
                                          <p:spTgt spid="20"/>
                                        </p:tgtEl>
                                      </p:cBhvr>
                                    </p:animEffect>
                                    <p:set>
                                      <p:cBhvr>
                                        <p:cTn id="16"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27" name="مستطيل: زوايا قطرية مقصوصة 26">
            <a:extLst>
              <a:ext uri="{FF2B5EF4-FFF2-40B4-BE49-F238E27FC236}">
                <a16:creationId xmlns:a16="http://schemas.microsoft.com/office/drawing/2014/main" id="{DF63D8D8-29F0-B102-FA33-6344269907B9}"/>
              </a:ext>
            </a:extLst>
          </p:cNvPr>
          <p:cNvSpPr/>
          <p:nvPr/>
        </p:nvSpPr>
        <p:spPr>
          <a:xfrm>
            <a:off x="9777908" y="769180"/>
            <a:ext cx="2353688" cy="600250"/>
          </a:xfrm>
          <a:prstGeom prst="snip2DiagRect">
            <a:avLst>
              <a:gd name="adj1" fmla="val 43054"/>
              <a:gd name="adj2" fmla="val 42600"/>
            </a:avLst>
          </a:prstGeom>
          <a:solidFill>
            <a:schemeClr val="accent6">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800" b="1" dirty="0">
                <a:solidFill>
                  <a:schemeClr val="bg2">
                    <a:lumMod val="25000"/>
                  </a:schemeClr>
                </a:solidFill>
              </a:rPr>
              <a:t>الوصف الأدبي</a:t>
            </a:r>
          </a:p>
        </p:txBody>
      </p:sp>
      <p:grpSp>
        <p:nvGrpSpPr>
          <p:cNvPr id="2" name="مجموعة 1">
            <a:extLst>
              <a:ext uri="{FF2B5EF4-FFF2-40B4-BE49-F238E27FC236}">
                <a16:creationId xmlns:a16="http://schemas.microsoft.com/office/drawing/2014/main" id="{2FD01437-9284-CE80-4653-F75CF464715B}"/>
              </a:ext>
            </a:extLst>
          </p:cNvPr>
          <p:cNvGrpSpPr/>
          <p:nvPr/>
        </p:nvGrpSpPr>
        <p:grpSpPr>
          <a:xfrm>
            <a:off x="310490" y="3851811"/>
            <a:ext cx="1086038" cy="786757"/>
            <a:chOff x="310490" y="3851811"/>
            <a:chExt cx="1086038" cy="786757"/>
          </a:xfrm>
        </p:grpSpPr>
        <p:sp>
          <p:nvSpPr>
            <p:cNvPr id="3" name="مربع نص 2">
              <a:extLst>
                <a:ext uri="{FF2B5EF4-FFF2-40B4-BE49-F238E27FC236}">
                  <a16:creationId xmlns:a16="http://schemas.microsoft.com/office/drawing/2014/main" id="{E3A061B1-6E2B-DFA2-7E9C-ABB28F6A4884}"/>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4" name="مربع نص 3">
              <a:extLst>
                <a:ext uri="{FF2B5EF4-FFF2-40B4-BE49-F238E27FC236}">
                  <a16:creationId xmlns:a16="http://schemas.microsoft.com/office/drawing/2014/main" id="{6939BD36-C972-D9D2-6C2F-1E5528C533AE}"/>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154</a:t>
              </a:r>
            </a:p>
          </p:txBody>
        </p:sp>
      </p:grpSp>
      <p:pic>
        <p:nvPicPr>
          <p:cNvPr id="11" name="صورة 10">
            <a:extLst>
              <a:ext uri="{FF2B5EF4-FFF2-40B4-BE49-F238E27FC236}">
                <a16:creationId xmlns:a16="http://schemas.microsoft.com/office/drawing/2014/main" id="{997B1061-1B7C-4B1A-D13C-18DAF0AC32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2116" y="821230"/>
            <a:ext cx="6409074" cy="5990539"/>
          </a:xfrm>
          <a:prstGeom prst="rect">
            <a:avLst/>
          </a:prstGeom>
        </p:spPr>
      </p:pic>
      <p:sp>
        <p:nvSpPr>
          <p:cNvPr id="10" name="مستطيل 9">
            <a:extLst>
              <a:ext uri="{FF2B5EF4-FFF2-40B4-BE49-F238E27FC236}">
                <a16:creationId xmlns:a16="http://schemas.microsoft.com/office/drawing/2014/main" id="{2E656C03-E860-5D10-4386-2E50702870DA}"/>
              </a:ext>
            </a:extLst>
          </p:cNvPr>
          <p:cNvSpPr>
            <a:spLocks noChangeArrowheads="1"/>
          </p:cNvSpPr>
          <p:nvPr/>
        </p:nvSpPr>
        <p:spPr bwMode="auto">
          <a:xfrm>
            <a:off x="2959396" y="1566264"/>
            <a:ext cx="3796133"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just">
              <a:lnSpc>
                <a:spcPct val="100000"/>
              </a:lnSpc>
              <a:spcBef>
                <a:spcPct val="0"/>
              </a:spcBef>
              <a:buFontTx/>
              <a:buNone/>
            </a:pPr>
            <a:r>
              <a:rPr lang="ar-SA" altLang="ar-SA" sz="1800" b="1" dirty="0">
                <a:solidFill>
                  <a:srgbClr val="FF0000"/>
                </a:solidFill>
                <a:cs typeface="+mj-cs"/>
              </a:rPr>
              <a:t>     ما أجمل الطبيعة، بألوانها الخلابة الجذابة، والماء المنساب بين الصخور، ليخط من حوله حياة واستقرار لمن يبحث عنها ، فقطرة الماء تساوي الحياة.</a:t>
            </a:r>
          </a:p>
          <a:p>
            <a:pPr algn="just">
              <a:lnSpc>
                <a:spcPct val="100000"/>
              </a:lnSpc>
              <a:spcBef>
                <a:spcPct val="0"/>
              </a:spcBef>
              <a:buFontTx/>
              <a:buNone/>
            </a:pPr>
            <a:endParaRPr lang="ar-SA" altLang="ar-SA" sz="1800" b="1" dirty="0">
              <a:solidFill>
                <a:srgbClr val="FF0000"/>
              </a:solidFill>
              <a:cs typeface="+mj-cs"/>
            </a:endParaRPr>
          </a:p>
          <a:p>
            <a:pPr algn="just">
              <a:lnSpc>
                <a:spcPct val="100000"/>
              </a:lnSpc>
              <a:spcBef>
                <a:spcPct val="0"/>
              </a:spcBef>
              <a:buFontTx/>
              <a:buNone/>
            </a:pPr>
            <a:r>
              <a:rPr lang="ar-SA" altLang="ar-SA" sz="1800" b="1" dirty="0">
                <a:solidFill>
                  <a:srgbClr val="FF0000"/>
                </a:solidFill>
                <a:cs typeface="+mj-cs"/>
              </a:rPr>
              <a:t>    يا له من منظر رائع، هذه المياه الفضية الرائعة وحولها الخضرة والتدرج في الألوان، لون المياه الرائع ، وحوله الرمال الذهبية ، والخضرة النضرة، و أصوات الطيور </a:t>
            </a:r>
            <a:r>
              <a:rPr lang="ar-SA" altLang="ar-SA" sz="1800" b="1" dirty="0" err="1">
                <a:solidFill>
                  <a:srgbClr val="FF0000"/>
                </a:solidFill>
                <a:cs typeface="+mj-cs"/>
              </a:rPr>
              <a:t>المترنمة</a:t>
            </a:r>
            <a:r>
              <a:rPr lang="ar-SA" altLang="ar-SA" sz="1800" b="1" dirty="0">
                <a:solidFill>
                  <a:srgbClr val="FF0000"/>
                </a:solidFill>
                <a:cs typeface="+mj-cs"/>
              </a:rPr>
              <a:t> الجميلة، وخرير الماء كأنه الحُليّ حين تهتز في يد الحسناء، فسبحان الله! الخالق المبدع. </a:t>
            </a:r>
            <a:endParaRPr lang="ar-SA" altLang="ar-SA" sz="1800" dirty="0">
              <a:solidFill>
                <a:srgbClr val="FF0000"/>
              </a:solidFill>
              <a:cs typeface="+mj-cs"/>
            </a:endParaRPr>
          </a:p>
        </p:txBody>
      </p:sp>
      <p:sp>
        <p:nvSpPr>
          <p:cNvPr id="12" name="مستطيل 11">
            <a:extLst>
              <a:ext uri="{FF2B5EF4-FFF2-40B4-BE49-F238E27FC236}">
                <a16:creationId xmlns:a16="http://schemas.microsoft.com/office/drawing/2014/main" id="{ABF54308-119A-93D8-9C14-B797E44999AB}"/>
              </a:ext>
            </a:extLst>
          </p:cNvPr>
          <p:cNvSpPr>
            <a:spLocks noChangeArrowheads="1"/>
          </p:cNvSpPr>
          <p:nvPr/>
        </p:nvSpPr>
        <p:spPr bwMode="auto">
          <a:xfrm>
            <a:off x="2652115" y="6056363"/>
            <a:ext cx="6409075" cy="82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justLow">
              <a:lnSpc>
                <a:spcPct val="150000"/>
              </a:lnSpc>
              <a:spcBef>
                <a:spcPct val="0"/>
              </a:spcBef>
              <a:buFontTx/>
              <a:buNone/>
            </a:pPr>
            <a:r>
              <a:rPr lang="ar-SA" altLang="ar-SA" sz="1100" b="1" dirty="0">
                <a:solidFill>
                  <a:srgbClr val="FF0000"/>
                </a:solidFill>
                <a:cs typeface="+mj-cs"/>
              </a:rPr>
              <a:t>     على شاشة التلفاز، شاهدت منظراً هز وجداني وحرك مشاعري، رأيت طفلاً يخرج من بين أنقاض بيت متهدم، هدمه عليه وعلى أسرته جنود الاحتلال الغاشم، خرج ينفض التراب عن ملابسه البالية، والذعر يبدو على محياه وملامحه البريئة، والدموع تفيض من عينه الصغيرتين، وهو في ذهول يتلفت يمنة ويسرة، وكأنه يسأل عن الذنب الذي اقترفه لينال هذا العذاب، ويفقد مسكنه وأسرته.</a:t>
            </a:r>
            <a:endParaRPr lang="ar-SA" altLang="ar-SA" sz="1100" dirty="0">
              <a:solidFill>
                <a:srgbClr val="FF0000"/>
              </a:solidFill>
              <a:cs typeface="+mj-cs"/>
            </a:endParaRPr>
          </a:p>
        </p:txBody>
      </p:sp>
    </p:spTree>
    <p:extLst>
      <p:ext uri="{BB962C8B-B14F-4D97-AF65-F5344CB8AC3E}">
        <p14:creationId xmlns:p14="http://schemas.microsoft.com/office/powerpoint/2010/main" val="13579870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5"/>
                    </p:tgtEl>
                  </p:cond>
                </p:stCondLst>
                <p:endSync evt="end" delay="0">
                  <p:rtn val="all"/>
                </p:endSync>
                <p:childTnLst>
                  <p:par>
                    <p:cTn id="12" fill="hold">
                      <p:stCondLst>
                        <p:cond delay="0"/>
                      </p:stCondLst>
                      <p:childTnLst>
                        <p:par>
                          <p:cTn id="13" fill="hold">
                            <p:stCondLst>
                              <p:cond delay="0"/>
                            </p:stCondLst>
                            <p:childTnLst>
                              <p:par>
                                <p:cTn id="14" presetID="21" presetClass="exit" presetSubtype="1" fill="hold" grpId="0" nodeType="clickEffect">
                                  <p:stCondLst>
                                    <p:cond delay="0"/>
                                  </p:stCondLst>
                                  <p:childTnLst>
                                    <p:animEffect transition="out" filter="wheel(1)">
                                      <p:cBhvr>
                                        <p:cTn id="15" dur="59000"/>
                                        <p:tgtEl>
                                          <p:spTgt spid="19"/>
                                        </p:tgtEl>
                                      </p:cBhvr>
                                    </p:animEffect>
                                    <p:set>
                                      <p:cBhvr>
                                        <p:cTn id="16"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clock-ticking-3.wav"/>
                                        </p:tgtEl>
                                      </p:cMediaNode>
                                    </p:audio>
                                  </p:subTnLst>
                                </p:cTn>
                              </p:par>
                            </p:childTnLst>
                          </p:cTn>
                        </p:par>
                        <p:par>
                          <p:cTn id="17" fill="hold">
                            <p:stCondLst>
                              <p:cond delay="59000"/>
                            </p:stCondLst>
                            <p:childTnLst>
                              <p:par>
                                <p:cTn id="18" presetID="21" presetClass="exit" presetSubtype="1" fill="hold" grpId="0" nodeType="afterEffect">
                                  <p:stCondLst>
                                    <p:cond delay="0"/>
                                  </p:stCondLst>
                                  <p:childTnLst>
                                    <p:animEffect transition="out" filter="wheel(1)">
                                      <p:cBhvr>
                                        <p:cTn id="19" dur="59000"/>
                                        <p:tgtEl>
                                          <p:spTgt spid="20"/>
                                        </p:tgtEl>
                                      </p:cBhvr>
                                    </p:animEffect>
                                    <p:set>
                                      <p:cBhvr>
                                        <p:cTn id="20"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10"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27" name="مستطيل: زوايا قطرية مقصوصة 26">
            <a:extLst>
              <a:ext uri="{FF2B5EF4-FFF2-40B4-BE49-F238E27FC236}">
                <a16:creationId xmlns:a16="http://schemas.microsoft.com/office/drawing/2014/main" id="{DF63D8D8-29F0-B102-FA33-6344269907B9}"/>
              </a:ext>
            </a:extLst>
          </p:cNvPr>
          <p:cNvSpPr/>
          <p:nvPr/>
        </p:nvSpPr>
        <p:spPr>
          <a:xfrm>
            <a:off x="9777908" y="769180"/>
            <a:ext cx="2353688" cy="600250"/>
          </a:xfrm>
          <a:prstGeom prst="snip2DiagRect">
            <a:avLst>
              <a:gd name="adj1" fmla="val 43054"/>
              <a:gd name="adj2" fmla="val 42600"/>
            </a:avLst>
          </a:prstGeom>
          <a:solidFill>
            <a:schemeClr val="accent6">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800" b="1" dirty="0">
                <a:solidFill>
                  <a:schemeClr val="bg2">
                    <a:lumMod val="25000"/>
                  </a:schemeClr>
                </a:solidFill>
              </a:rPr>
              <a:t>الوصف الأدبي</a:t>
            </a:r>
          </a:p>
        </p:txBody>
      </p:sp>
      <p:grpSp>
        <p:nvGrpSpPr>
          <p:cNvPr id="2" name="مجموعة 1">
            <a:extLst>
              <a:ext uri="{FF2B5EF4-FFF2-40B4-BE49-F238E27FC236}">
                <a16:creationId xmlns:a16="http://schemas.microsoft.com/office/drawing/2014/main" id="{2FD01437-9284-CE80-4653-F75CF464715B}"/>
              </a:ext>
            </a:extLst>
          </p:cNvPr>
          <p:cNvGrpSpPr/>
          <p:nvPr/>
        </p:nvGrpSpPr>
        <p:grpSpPr>
          <a:xfrm>
            <a:off x="310490" y="3851811"/>
            <a:ext cx="1086038" cy="786757"/>
            <a:chOff x="310490" y="3851811"/>
            <a:chExt cx="1086038" cy="786757"/>
          </a:xfrm>
        </p:grpSpPr>
        <p:sp>
          <p:nvSpPr>
            <p:cNvPr id="3" name="مربع نص 2">
              <a:extLst>
                <a:ext uri="{FF2B5EF4-FFF2-40B4-BE49-F238E27FC236}">
                  <a16:creationId xmlns:a16="http://schemas.microsoft.com/office/drawing/2014/main" id="{E3A061B1-6E2B-DFA2-7E9C-ABB28F6A4884}"/>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4" name="مربع نص 3">
              <a:extLst>
                <a:ext uri="{FF2B5EF4-FFF2-40B4-BE49-F238E27FC236}">
                  <a16:creationId xmlns:a16="http://schemas.microsoft.com/office/drawing/2014/main" id="{6939BD36-C972-D9D2-6C2F-1E5528C533AE}"/>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155</a:t>
              </a:r>
            </a:p>
          </p:txBody>
        </p:sp>
      </p:grpSp>
      <p:pic>
        <p:nvPicPr>
          <p:cNvPr id="11" name="صورة 10">
            <a:extLst>
              <a:ext uri="{FF2B5EF4-FFF2-40B4-BE49-F238E27FC236}">
                <a16:creationId xmlns:a16="http://schemas.microsoft.com/office/drawing/2014/main" id="{DD0136C4-DBDC-84E6-DD05-6628CBE7E3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8786" y="938769"/>
            <a:ext cx="7011711" cy="4328970"/>
          </a:xfrm>
          <a:prstGeom prst="rect">
            <a:avLst/>
          </a:prstGeom>
        </p:spPr>
      </p:pic>
      <p:sp>
        <p:nvSpPr>
          <p:cNvPr id="10" name="مستطيل 9">
            <a:extLst>
              <a:ext uri="{FF2B5EF4-FFF2-40B4-BE49-F238E27FC236}">
                <a16:creationId xmlns:a16="http://schemas.microsoft.com/office/drawing/2014/main" id="{DC0EAA02-7668-CFBC-3B22-F1A4BAF55569}"/>
              </a:ext>
            </a:extLst>
          </p:cNvPr>
          <p:cNvSpPr>
            <a:spLocks noChangeArrowheads="1"/>
          </p:cNvSpPr>
          <p:nvPr/>
        </p:nvSpPr>
        <p:spPr bwMode="auto">
          <a:xfrm>
            <a:off x="2371129" y="1725577"/>
            <a:ext cx="6939368" cy="2627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just">
              <a:lnSpc>
                <a:spcPct val="130000"/>
              </a:lnSpc>
              <a:spcBef>
                <a:spcPct val="0"/>
              </a:spcBef>
              <a:buFontTx/>
              <a:buNone/>
            </a:pPr>
            <a:r>
              <a:rPr lang="ar-SA" altLang="ar-SA" sz="1600" b="1" dirty="0">
                <a:solidFill>
                  <a:srgbClr val="FF0000"/>
                </a:solidFill>
                <a:cs typeface="+mj-cs"/>
              </a:rPr>
              <a:t>    كان لنا جار غريب، كبير السن، تظهر على ملامحة وهيئته الفقر والحاجة، تخلى عنه أبناءه، وهو أحوج ما يكون إليهم! فتقدمه في السن وضعف جسده وشيبه الظاهر للعيان لم يشفعوا له عند أبناءه عصاة تخلوا عن أبيهم الذي تحمل ضعفهم وقت قوته، وحاجتهم وقت غناه، وتنكروا لحضنه الذ ضمهم صغاراً فخذلوه كباراً.</a:t>
            </a:r>
          </a:p>
          <a:p>
            <a:pPr algn="just">
              <a:lnSpc>
                <a:spcPct val="130000"/>
              </a:lnSpc>
              <a:spcBef>
                <a:spcPct val="0"/>
              </a:spcBef>
              <a:buFontTx/>
              <a:buNone/>
            </a:pPr>
            <a:r>
              <a:rPr lang="ar-SA" altLang="ar-SA" sz="1600" b="1" dirty="0">
                <a:solidFill>
                  <a:srgbClr val="FF0000"/>
                </a:solidFill>
                <a:cs typeface="+mj-cs"/>
              </a:rPr>
              <a:t>صار الجار الفقير صاحب الجسد النحيل المنهك من آثار الحياة وأفعالها وحيداً لا مُعيل له يعاني من ألم الخذلان، وحيران من زمن النكران، كان من زمن يبني على أبناءه الآمال فتحولت إلى آلام، ولألفة غربة، والقريب يعامله معاملة الغريب، ورغم كل ما يعانيه له عزة نفس هو بها غني، وحكم عقل هو به قوي، وقوة صبر لا تقهره صروف الدهر ولا تزعزعه صدمات الخذلان.</a:t>
            </a:r>
            <a:endParaRPr lang="ar-SA" altLang="ar-SA" sz="1600" dirty="0">
              <a:solidFill>
                <a:srgbClr val="FF0000"/>
              </a:solidFill>
              <a:cs typeface="+mj-cs"/>
            </a:endParaRPr>
          </a:p>
        </p:txBody>
      </p:sp>
      <p:sp>
        <p:nvSpPr>
          <p:cNvPr id="12" name="مستطيل 11">
            <a:extLst>
              <a:ext uri="{FF2B5EF4-FFF2-40B4-BE49-F238E27FC236}">
                <a16:creationId xmlns:a16="http://schemas.microsoft.com/office/drawing/2014/main" id="{42DC5EB6-6BCA-470C-773C-8C7B21108D83}"/>
              </a:ext>
            </a:extLst>
          </p:cNvPr>
          <p:cNvSpPr>
            <a:spLocks noChangeArrowheads="1"/>
          </p:cNvSpPr>
          <p:nvPr/>
        </p:nvSpPr>
        <p:spPr bwMode="auto">
          <a:xfrm>
            <a:off x="2186289" y="4344410"/>
            <a:ext cx="71242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just">
              <a:lnSpc>
                <a:spcPct val="100000"/>
              </a:lnSpc>
              <a:spcBef>
                <a:spcPct val="0"/>
              </a:spcBef>
              <a:buFontTx/>
              <a:buNone/>
            </a:pPr>
            <a:r>
              <a:rPr lang="ar-SA" altLang="ar-SA" sz="1600" b="1" u="sng" dirty="0">
                <a:cs typeface="+mj-cs"/>
              </a:rPr>
              <a:t>الأوصاف الجسدية</a:t>
            </a:r>
            <a:r>
              <a:rPr lang="ar-SA" altLang="ar-SA" sz="1600" b="1" dirty="0">
                <a:solidFill>
                  <a:srgbClr val="FF0000"/>
                </a:solidFill>
                <a:cs typeface="+mj-cs"/>
              </a:rPr>
              <a:t>: كبير السن /  متوسط القامة /  نحيل الجسم /  ذو لحية بيضاء / بهي المُحيا.</a:t>
            </a:r>
            <a:endParaRPr lang="ar-SA" altLang="ar-SA" sz="1600" dirty="0">
              <a:solidFill>
                <a:srgbClr val="FF0000"/>
              </a:solidFill>
              <a:cs typeface="+mj-cs"/>
            </a:endParaRPr>
          </a:p>
        </p:txBody>
      </p:sp>
      <p:sp>
        <p:nvSpPr>
          <p:cNvPr id="13" name="مستطيل 12">
            <a:extLst>
              <a:ext uri="{FF2B5EF4-FFF2-40B4-BE49-F238E27FC236}">
                <a16:creationId xmlns:a16="http://schemas.microsoft.com/office/drawing/2014/main" id="{2C377E2B-D118-38A9-DEF7-679C2F581EDC}"/>
              </a:ext>
            </a:extLst>
          </p:cNvPr>
          <p:cNvSpPr>
            <a:spLocks noChangeArrowheads="1"/>
          </p:cNvSpPr>
          <p:nvPr/>
        </p:nvSpPr>
        <p:spPr bwMode="auto">
          <a:xfrm>
            <a:off x="2186288" y="4682964"/>
            <a:ext cx="71242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just">
              <a:lnSpc>
                <a:spcPct val="100000"/>
              </a:lnSpc>
              <a:spcBef>
                <a:spcPct val="0"/>
              </a:spcBef>
              <a:buFontTx/>
              <a:buNone/>
            </a:pPr>
            <a:r>
              <a:rPr lang="ar-SA" altLang="ar-SA" sz="1600" b="1" u="sng" dirty="0">
                <a:cs typeface="+mj-cs"/>
              </a:rPr>
              <a:t>الأوصاف النفسية</a:t>
            </a:r>
            <a:r>
              <a:rPr lang="ar-SA" altLang="ar-SA" sz="1600" b="1" dirty="0">
                <a:solidFill>
                  <a:srgbClr val="FF0000"/>
                </a:solidFill>
                <a:cs typeface="+mj-cs"/>
              </a:rPr>
              <a:t>: حيران ومتألم/  يشعر بالغربة والخذلان/  عزيز نفس/  قنوع غني بنفسه / حكيم  /   صبور.</a:t>
            </a:r>
            <a:endParaRPr lang="ar-SA" altLang="ar-SA" sz="1600" dirty="0">
              <a:solidFill>
                <a:srgbClr val="FF0000"/>
              </a:solidFill>
              <a:cs typeface="+mj-cs"/>
            </a:endParaRPr>
          </a:p>
        </p:txBody>
      </p:sp>
    </p:spTree>
    <p:extLst>
      <p:ext uri="{BB962C8B-B14F-4D97-AF65-F5344CB8AC3E}">
        <p14:creationId xmlns:p14="http://schemas.microsoft.com/office/powerpoint/2010/main" val="18132908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1" presetClass="exit" presetSubtype="1" fill="hold" grpId="0" nodeType="clickEffect">
                                  <p:stCondLst>
                                    <p:cond delay="0"/>
                                  </p:stCondLst>
                                  <p:childTnLst>
                                    <p:animEffect transition="out" filter="wheel(1)">
                                      <p:cBhvr>
                                        <p:cTn id="19" dur="59000"/>
                                        <p:tgtEl>
                                          <p:spTgt spid="19"/>
                                        </p:tgtEl>
                                      </p:cBhvr>
                                    </p:animEffect>
                                    <p:set>
                                      <p:cBhvr>
                                        <p:cTn id="20"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2" name="clock-ticking-3.wav"/>
                                        </p:tgtEl>
                                      </p:cMediaNode>
                                    </p:audio>
                                  </p:subTnLst>
                                </p:cTn>
                              </p:par>
                            </p:childTnLst>
                          </p:cTn>
                        </p:par>
                        <p:par>
                          <p:cTn id="21" fill="hold">
                            <p:stCondLst>
                              <p:cond delay="59000"/>
                            </p:stCondLst>
                            <p:childTnLst>
                              <p:par>
                                <p:cTn id="22" presetID="21" presetClass="exit" presetSubtype="1" fill="hold" grpId="0" nodeType="afterEffect">
                                  <p:stCondLst>
                                    <p:cond delay="0"/>
                                  </p:stCondLst>
                                  <p:childTnLst>
                                    <p:animEffect transition="out" filter="wheel(1)">
                                      <p:cBhvr>
                                        <p:cTn id="23" dur="59000"/>
                                        <p:tgtEl>
                                          <p:spTgt spid="20"/>
                                        </p:tgtEl>
                                      </p:cBhvr>
                                    </p:animEffect>
                                    <p:set>
                                      <p:cBhvr>
                                        <p:cTn id="24"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10"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2" name="مستطيل: زوايا قطرية مقصوصة 1">
            <a:extLst>
              <a:ext uri="{FF2B5EF4-FFF2-40B4-BE49-F238E27FC236}">
                <a16:creationId xmlns:a16="http://schemas.microsoft.com/office/drawing/2014/main" id="{F60FA029-3597-E23D-BCEE-FA24C0E56504}"/>
              </a:ext>
            </a:extLst>
          </p:cNvPr>
          <p:cNvSpPr/>
          <p:nvPr/>
        </p:nvSpPr>
        <p:spPr>
          <a:xfrm>
            <a:off x="10046601" y="765740"/>
            <a:ext cx="2121803" cy="600250"/>
          </a:xfrm>
          <a:prstGeom prst="snip2DiagRect">
            <a:avLst>
              <a:gd name="adj1" fmla="val 0"/>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chemeClr val="bg2">
                    <a:lumMod val="25000"/>
                  </a:schemeClr>
                </a:solidFill>
              </a:rPr>
              <a:t>النشاطات التمهيدية</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grpSp>
        <p:nvGrpSpPr>
          <p:cNvPr id="3" name="مجموعة 2">
            <a:extLst>
              <a:ext uri="{FF2B5EF4-FFF2-40B4-BE49-F238E27FC236}">
                <a16:creationId xmlns:a16="http://schemas.microsoft.com/office/drawing/2014/main" id="{06119B7F-95A0-9011-3A1F-68860C57BEC0}"/>
              </a:ext>
            </a:extLst>
          </p:cNvPr>
          <p:cNvGrpSpPr/>
          <p:nvPr/>
        </p:nvGrpSpPr>
        <p:grpSpPr>
          <a:xfrm>
            <a:off x="310490" y="3851811"/>
            <a:ext cx="1086038" cy="786757"/>
            <a:chOff x="310490" y="3851811"/>
            <a:chExt cx="1086038" cy="786757"/>
          </a:xfrm>
        </p:grpSpPr>
        <p:sp>
          <p:nvSpPr>
            <p:cNvPr id="10" name="مربع نص 9">
              <a:extLst>
                <a:ext uri="{FF2B5EF4-FFF2-40B4-BE49-F238E27FC236}">
                  <a16:creationId xmlns:a16="http://schemas.microsoft.com/office/drawing/2014/main" id="{62D15B75-2023-EAC1-BF7C-E630A8825AC2}"/>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11" name="مربع نص 10">
              <a:extLst>
                <a:ext uri="{FF2B5EF4-FFF2-40B4-BE49-F238E27FC236}">
                  <a16:creationId xmlns:a16="http://schemas.microsoft.com/office/drawing/2014/main" id="{71EF0EC4-A60F-13EF-0403-2B5A1DD1BB55}"/>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137</a:t>
              </a:r>
            </a:p>
          </p:txBody>
        </p:sp>
      </p:grpSp>
      <p:pic>
        <p:nvPicPr>
          <p:cNvPr id="12" name="صورة 11">
            <a:extLst>
              <a:ext uri="{FF2B5EF4-FFF2-40B4-BE49-F238E27FC236}">
                <a16:creationId xmlns:a16="http://schemas.microsoft.com/office/drawing/2014/main" id="{7F7264CE-7036-5E9F-4C1D-EE2960D6E9C7}"/>
              </a:ext>
            </a:extLst>
          </p:cNvPr>
          <p:cNvPicPr>
            <a:picLocks noChangeAspect="1"/>
          </p:cNvPicPr>
          <p:nvPr/>
        </p:nvPicPr>
        <p:blipFill rotWithShape="1">
          <a:blip r:embed="rId5">
            <a:extLst>
              <a:ext uri="{28A0092B-C50C-407E-A947-70E740481C1C}">
                <a14:useLocalDpi xmlns:a14="http://schemas.microsoft.com/office/drawing/2010/main" val="0"/>
              </a:ext>
            </a:extLst>
          </a:blip>
          <a:srcRect b="54472"/>
          <a:stretch/>
        </p:blipFill>
        <p:spPr>
          <a:xfrm>
            <a:off x="2315818" y="1310566"/>
            <a:ext cx="7489506" cy="4185774"/>
          </a:xfrm>
          <a:prstGeom prst="rect">
            <a:avLst/>
          </a:prstGeom>
        </p:spPr>
      </p:pic>
      <p:sp>
        <p:nvSpPr>
          <p:cNvPr id="4" name="مربع نص 24">
            <a:extLst>
              <a:ext uri="{FF2B5EF4-FFF2-40B4-BE49-F238E27FC236}">
                <a16:creationId xmlns:a16="http://schemas.microsoft.com/office/drawing/2014/main" id="{51310B0B-535D-2152-A44C-F94D5369A999}"/>
              </a:ext>
            </a:extLst>
          </p:cNvPr>
          <p:cNvSpPr txBox="1">
            <a:spLocks noChangeArrowheads="1"/>
          </p:cNvSpPr>
          <p:nvPr/>
        </p:nvSpPr>
        <p:spPr bwMode="auto">
          <a:xfrm>
            <a:off x="4574929" y="2149429"/>
            <a:ext cx="19716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2000" b="1" dirty="0">
                <a:solidFill>
                  <a:srgbClr val="FF0000"/>
                </a:solidFill>
                <a:latin typeface="Traditional Arabic" panose="02020603050405020304" pitchFamily="18" charset="-78"/>
                <a:cs typeface="+mj-cs"/>
              </a:rPr>
              <a:t>تشبيه</a:t>
            </a:r>
          </a:p>
        </p:txBody>
      </p:sp>
      <p:sp>
        <p:nvSpPr>
          <p:cNvPr id="13" name="مربع نص 24">
            <a:extLst>
              <a:ext uri="{FF2B5EF4-FFF2-40B4-BE49-F238E27FC236}">
                <a16:creationId xmlns:a16="http://schemas.microsoft.com/office/drawing/2014/main" id="{B5577A5D-0843-F89A-07A1-A9C7549BB220}"/>
              </a:ext>
            </a:extLst>
          </p:cNvPr>
          <p:cNvSpPr txBox="1">
            <a:spLocks noChangeArrowheads="1"/>
          </p:cNvSpPr>
          <p:nvPr/>
        </p:nvSpPr>
        <p:spPr bwMode="auto">
          <a:xfrm>
            <a:off x="1582607" y="2142892"/>
            <a:ext cx="42433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2000" b="1" dirty="0">
                <a:latin typeface="Traditional Arabic" panose="02020603050405020304" pitchFamily="18" charset="-78"/>
                <a:cs typeface="+mj-cs"/>
              </a:rPr>
              <a:t>يعمل الموظّفون </a:t>
            </a:r>
            <a:r>
              <a:rPr lang="ar-SA" altLang="ar-SA" sz="2000" b="1" dirty="0">
                <a:solidFill>
                  <a:srgbClr val="FF0000"/>
                </a:solidFill>
                <a:latin typeface="Traditional Arabic" panose="02020603050405020304" pitchFamily="18" charset="-78"/>
                <a:cs typeface="+mj-cs"/>
              </a:rPr>
              <a:t>كخلية نحل</a:t>
            </a:r>
          </a:p>
        </p:txBody>
      </p:sp>
      <p:sp>
        <p:nvSpPr>
          <p:cNvPr id="14" name="مربع نص 24">
            <a:extLst>
              <a:ext uri="{FF2B5EF4-FFF2-40B4-BE49-F238E27FC236}">
                <a16:creationId xmlns:a16="http://schemas.microsoft.com/office/drawing/2014/main" id="{8E60B666-6015-E2F4-761A-E04D5B13431B}"/>
              </a:ext>
            </a:extLst>
          </p:cNvPr>
          <p:cNvSpPr txBox="1">
            <a:spLocks noChangeArrowheads="1"/>
          </p:cNvSpPr>
          <p:nvPr/>
        </p:nvSpPr>
        <p:spPr bwMode="auto">
          <a:xfrm>
            <a:off x="1655365" y="2596615"/>
            <a:ext cx="41068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 typeface="Arial" panose="020B0604020202020204" pitchFamily="34" charset="0"/>
              <a:buNone/>
            </a:pPr>
            <a:r>
              <a:rPr lang="ar-SA" altLang="ar-SA" sz="2000" b="1" dirty="0">
                <a:latin typeface="Traditional Arabic" panose="02020603050405020304" pitchFamily="18" charset="-78"/>
                <a:cs typeface="+mj-cs"/>
              </a:rPr>
              <a:t>حضرتُ على </a:t>
            </a:r>
            <a:r>
              <a:rPr lang="ar-SA" altLang="ar-SA" sz="2000" b="1" dirty="0">
                <a:solidFill>
                  <a:srgbClr val="FF0000"/>
                </a:solidFill>
                <a:latin typeface="Traditional Arabic" panose="02020603050405020304" pitchFamily="18" charset="-78"/>
                <a:cs typeface="+mj-cs"/>
              </a:rPr>
              <a:t>جناح السرعة</a:t>
            </a:r>
          </a:p>
        </p:txBody>
      </p:sp>
      <p:sp>
        <p:nvSpPr>
          <p:cNvPr id="21" name="مربع نص 24">
            <a:extLst>
              <a:ext uri="{FF2B5EF4-FFF2-40B4-BE49-F238E27FC236}">
                <a16:creationId xmlns:a16="http://schemas.microsoft.com/office/drawing/2014/main" id="{EF6F130E-18B9-617A-3ED4-D3CCF96D0A25}"/>
              </a:ext>
            </a:extLst>
          </p:cNvPr>
          <p:cNvSpPr txBox="1">
            <a:spLocks noChangeArrowheads="1"/>
          </p:cNvSpPr>
          <p:nvPr/>
        </p:nvSpPr>
        <p:spPr bwMode="auto">
          <a:xfrm>
            <a:off x="4574928" y="2645487"/>
            <a:ext cx="19716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2000" b="1" dirty="0">
                <a:solidFill>
                  <a:srgbClr val="FF0000"/>
                </a:solidFill>
                <a:latin typeface="Traditional Arabic" panose="02020603050405020304" pitchFamily="18" charset="-78"/>
                <a:cs typeface="+mj-cs"/>
              </a:rPr>
              <a:t>استعارة</a:t>
            </a:r>
          </a:p>
        </p:txBody>
      </p:sp>
      <p:sp>
        <p:nvSpPr>
          <p:cNvPr id="22" name="مربع نص 24">
            <a:extLst>
              <a:ext uri="{FF2B5EF4-FFF2-40B4-BE49-F238E27FC236}">
                <a16:creationId xmlns:a16="http://schemas.microsoft.com/office/drawing/2014/main" id="{B5B92794-728F-6D70-3840-1827C631DFD2}"/>
              </a:ext>
            </a:extLst>
          </p:cNvPr>
          <p:cNvSpPr txBox="1">
            <a:spLocks noChangeArrowheads="1"/>
          </p:cNvSpPr>
          <p:nvPr/>
        </p:nvSpPr>
        <p:spPr bwMode="auto">
          <a:xfrm>
            <a:off x="4583091" y="3139150"/>
            <a:ext cx="19716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2000" b="1" dirty="0">
                <a:solidFill>
                  <a:srgbClr val="FF0000"/>
                </a:solidFill>
                <a:latin typeface="Traditional Arabic" panose="02020603050405020304" pitchFamily="18" charset="-78"/>
                <a:cs typeface="+mj-cs"/>
              </a:rPr>
              <a:t>كناية</a:t>
            </a:r>
          </a:p>
        </p:txBody>
      </p:sp>
      <p:sp>
        <p:nvSpPr>
          <p:cNvPr id="23" name="مربع نص 24">
            <a:extLst>
              <a:ext uri="{FF2B5EF4-FFF2-40B4-BE49-F238E27FC236}">
                <a16:creationId xmlns:a16="http://schemas.microsoft.com/office/drawing/2014/main" id="{3BFEF7D2-A458-F2AF-AF6F-C14FBFC60D1B}"/>
              </a:ext>
            </a:extLst>
          </p:cNvPr>
          <p:cNvSpPr txBox="1">
            <a:spLocks noChangeArrowheads="1"/>
          </p:cNvSpPr>
          <p:nvPr/>
        </p:nvSpPr>
        <p:spPr bwMode="auto">
          <a:xfrm>
            <a:off x="4591254" y="3568169"/>
            <a:ext cx="19716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2000" b="1" dirty="0">
                <a:solidFill>
                  <a:srgbClr val="FF0000"/>
                </a:solidFill>
                <a:latin typeface="Traditional Arabic" panose="02020603050405020304" pitchFamily="18" charset="-78"/>
                <a:cs typeface="+mj-cs"/>
              </a:rPr>
              <a:t>مجاز مرسل</a:t>
            </a:r>
          </a:p>
        </p:txBody>
      </p:sp>
      <p:sp>
        <p:nvSpPr>
          <p:cNvPr id="24" name="مربع نص 24">
            <a:extLst>
              <a:ext uri="{FF2B5EF4-FFF2-40B4-BE49-F238E27FC236}">
                <a16:creationId xmlns:a16="http://schemas.microsoft.com/office/drawing/2014/main" id="{DB45863E-889C-0623-BE39-1773803A4568}"/>
              </a:ext>
            </a:extLst>
          </p:cNvPr>
          <p:cNvSpPr txBox="1">
            <a:spLocks noChangeArrowheads="1"/>
          </p:cNvSpPr>
          <p:nvPr/>
        </p:nvSpPr>
        <p:spPr bwMode="auto">
          <a:xfrm>
            <a:off x="4599417" y="4040440"/>
            <a:ext cx="19716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2000" b="1" dirty="0">
                <a:solidFill>
                  <a:srgbClr val="FF0000"/>
                </a:solidFill>
                <a:latin typeface="Traditional Arabic" panose="02020603050405020304" pitchFamily="18" charset="-78"/>
                <a:cs typeface="+mj-cs"/>
              </a:rPr>
              <a:t>طباق</a:t>
            </a:r>
          </a:p>
        </p:txBody>
      </p:sp>
      <p:sp>
        <p:nvSpPr>
          <p:cNvPr id="25" name="مربع نص 24">
            <a:extLst>
              <a:ext uri="{FF2B5EF4-FFF2-40B4-BE49-F238E27FC236}">
                <a16:creationId xmlns:a16="http://schemas.microsoft.com/office/drawing/2014/main" id="{89FB6281-17DE-3FA2-1956-200F7E3CA9BF}"/>
              </a:ext>
            </a:extLst>
          </p:cNvPr>
          <p:cNvSpPr txBox="1">
            <a:spLocks noChangeArrowheads="1"/>
          </p:cNvSpPr>
          <p:nvPr/>
        </p:nvSpPr>
        <p:spPr bwMode="auto">
          <a:xfrm>
            <a:off x="4502671" y="4504644"/>
            <a:ext cx="21717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2000" b="1" dirty="0">
                <a:solidFill>
                  <a:srgbClr val="FF0000"/>
                </a:solidFill>
                <a:latin typeface="Traditional Arabic" panose="02020603050405020304" pitchFamily="18" charset="-78"/>
                <a:cs typeface="+mj-cs"/>
              </a:rPr>
              <a:t>جناس ناقص</a:t>
            </a:r>
          </a:p>
        </p:txBody>
      </p:sp>
      <p:sp>
        <p:nvSpPr>
          <p:cNvPr id="26" name="مربع نص 24">
            <a:extLst>
              <a:ext uri="{FF2B5EF4-FFF2-40B4-BE49-F238E27FC236}">
                <a16:creationId xmlns:a16="http://schemas.microsoft.com/office/drawing/2014/main" id="{5E601ED5-E7AB-DEAB-0841-F9F2484FF238}"/>
              </a:ext>
            </a:extLst>
          </p:cNvPr>
          <p:cNvSpPr txBox="1">
            <a:spLocks noChangeArrowheads="1"/>
          </p:cNvSpPr>
          <p:nvPr/>
        </p:nvSpPr>
        <p:spPr bwMode="auto">
          <a:xfrm>
            <a:off x="4877987" y="5006966"/>
            <a:ext cx="1414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1800" b="1" dirty="0">
                <a:solidFill>
                  <a:srgbClr val="FF0000"/>
                </a:solidFill>
                <a:latin typeface="Traditional Arabic" panose="02020603050405020304" pitchFamily="18" charset="-78"/>
                <a:cs typeface="+mj-cs"/>
              </a:rPr>
              <a:t>فواصل قرآنية</a:t>
            </a:r>
          </a:p>
        </p:txBody>
      </p:sp>
      <p:sp>
        <p:nvSpPr>
          <p:cNvPr id="27" name="مربع نص 24">
            <a:extLst>
              <a:ext uri="{FF2B5EF4-FFF2-40B4-BE49-F238E27FC236}">
                <a16:creationId xmlns:a16="http://schemas.microsoft.com/office/drawing/2014/main" id="{710866DC-3DD6-38F3-978B-F1529DF1E960}"/>
              </a:ext>
            </a:extLst>
          </p:cNvPr>
          <p:cNvSpPr txBox="1">
            <a:spLocks noChangeArrowheads="1"/>
          </p:cNvSpPr>
          <p:nvPr/>
        </p:nvSpPr>
        <p:spPr bwMode="auto">
          <a:xfrm>
            <a:off x="1521088" y="3102190"/>
            <a:ext cx="42433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2000" b="1" dirty="0">
                <a:latin typeface="Traditional Arabic" panose="02020603050405020304" pitchFamily="18" charset="-78"/>
                <a:cs typeface="+mj-cs"/>
              </a:rPr>
              <a:t>سالـمٌ  </a:t>
            </a:r>
            <a:r>
              <a:rPr lang="ar-SA" altLang="ar-SA" sz="2000" b="1" dirty="0">
                <a:solidFill>
                  <a:srgbClr val="FF0000"/>
                </a:solidFill>
                <a:latin typeface="Traditional Arabic" panose="02020603050405020304" pitchFamily="18" charset="-78"/>
                <a:cs typeface="+mj-cs"/>
              </a:rPr>
              <a:t>كثير الرماد</a:t>
            </a:r>
          </a:p>
        </p:txBody>
      </p:sp>
      <p:sp>
        <p:nvSpPr>
          <p:cNvPr id="28" name="مربع نص 24">
            <a:extLst>
              <a:ext uri="{FF2B5EF4-FFF2-40B4-BE49-F238E27FC236}">
                <a16:creationId xmlns:a16="http://schemas.microsoft.com/office/drawing/2014/main" id="{D83FB275-A8CB-C4C7-4A0C-9DE6F5421414}"/>
              </a:ext>
            </a:extLst>
          </p:cNvPr>
          <p:cNvSpPr txBox="1">
            <a:spLocks noChangeArrowheads="1"/>
          </p:cNvSpPr>
          <p:nvPr/>
        </p:nvSpPr>
        <p:spPr bwMode="auto">
          <a:xfrm>
            <a:off x="1761995" y="3598896"/>
            <a:ext cx="3884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 typeface="Arial" panose="020B0604020202020204" pitchFamily="34" charset="0"/>
              <a:buNone/>
            </a:pPr>
            <a:r>
              <a:rPr lang="ar-SA" altLang="ar-SA" sz="2000" b="1" dirty="0">
                <a:latin typeface="Traditional Arabic" panose="02020603050405020304" pitchFamily="18" charset="-78"/>
                <a:cs typeface="+mj-cs"/>
              </a:rPr>
              <a:t>ركبنا </a:t>
            </a:r>
            <a:r>
              <a:rPr lang="ar-SA" altLang="ar-SA" sz="2000" b="1" dirty="0">
                <a:solidFill>
                  <a:srgbClr val="FF0000"/>
                </a:solidFill>
                <a:latin typeface="Traditional Arabic" panose="02020603050405020304" pitchFamily="18" charset="-78"/>
                <a:cs typeface="+mj-cs"/>
              </a:rPr>
              <a:t>البحر</a:t>
            </a:r>
            <a:r>
              <a:rPr lang="ar-SA" altLang="ar-SA" sz="2000" b="1" dirty="0">
                <a:latin typeface="Traditional Arabic" panose="02020603050405020304" pitchFamily="18" charset="-78"/>
                <a:cs typeface="+mj-cs"/>
              </a:rPr>
              <a:t> إلى الهند</a:t>
            </a:r>
          </a:p>
        </p:txBody>
      </p:sp>
      <p:sp>
        <p:nvSpPr>
          <p:cNvPr id="29" name="مربع نص 24">
            <a:extLst>
              <a:ext uri="{FF2B5EF4-FFF2-40B4-BE49-F238E27FC236}">
                <a16:creationId xmlns:a16="http://schemas.microsoft.com/office/drawing/2014/main" id="{BD35C0FC-5467-1DED-5F7D-CF1C6B9E562D}"/>
              </a:ext>
            </a:extLst>
          </p:cNvPr>
          <p:cNvSpPr txBox="1">
            <a:spLocks noChangeArrowheads="1"/>
          </p:cNvSpPr>
          <p:nvPr/>
        </p:nvSpPr>
        <p:spPr bwMode="auto">
          <a:xfrm>
            <a:off x="1473271" y="4070491"/>
            <a:ext cx="44291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 typeface="Arial" panose="020B0604020202020204" pitchFamily="34" charset="0"/>
              <a:buNone/>
            </a:pPr>
            <a:r>
              <a:rPr lang="ar-SA" altLang="ar-SA" sz="2000" b="1" dirty="0">
                <a:latin typeface="Traditional Arabic" panose="02020603050405020304" pitchFamily="18" charset="-78"/>
                <a:cs typeface="+mj-cs"/>
              </a:rPr>
              <a:t>شاركت أخي </a:t>
            </a:r>
            <a:r>
              <a:rPr lang="ar-SA" altLang="ar-SA" sz="2000" b="1" dirty="0">
                <a:solidFill>
                  <a:srgbClr val="FF0000"/>
                </a:solidFill>
                <a:latin typeface="Traditional Arabic" panose="02020603050405020304" pitchFamily="18" charset="-78"/>
                <a:cs typeface="+mj-cs"/>
              </a:rPr>
              <a:t>أفراحه وأحزانه</a:t>
            </a:r>
          </a:p>
        </p:txBody>
      </p:sp>
      <p:sp>
        <p:nvSpPr>
          <p:cNvPr id="30" name="مربع نص 24">
            <a:extLst>
              <a:ext uri="{FF2B5EF4-FFF2-40B4-BE49-F238E27FC236}">
                <a16:creationId xmlns:a16="http://schemas.microsoft.com/office/drawing/2014/main" id="{687EA763-321B-637D-034A-E444F31DD375}"/>
              </a:ext>
            </a:extLst>
          </p:cNvPr>
          <p:cNvSpPr txBox="1">
            <a:spLocks noChangeArrowheads="1"/>
          </p:cNvSpPr>
          <p:nvPr/>
        </p:nvSpPr>
        <p:spPr bwMode="auto">
          <a:xfrm>
            <a:off x="1521088" y="4506025"/>
            <a:ext cx="44291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 typeface="Arial" panose="020B0604020202020204" pitchFamily="34" charset="0"/>
              <a:buNone/>
            </a:pPr>
            <a:r>
              <a:rPr lang="ar-SA" altLang="ar-SA" sz="2000" b="1" dirty="0">
                <a:latin typeface="Traditional Arabic" panose="02020603050405020304" pitchFamily="18" charset="-78"/>
                <a:cs typeface="+mj-cs"/>
              </a:rPr>
              <a:t>يأتي </a:t>
            </a:r>
            <a:r>
              <a:rPr lang="ar-SA" altLang="ar-SA" sz="2000" b="1" dirty="0">
                <a:solidFill>
                  <a:srgbClr val="FF0000"/>
                </a:solidFill>
                <a:latin typeface="Traditional Arabic" panose="02020603050405020304" pitchFamily="18" charset="-78"/>
                <a:cs typeface="+mj-cs"/>
              </a:rPr>
              <a:t>اليسرُ</a:t>
            </a:r>
            <a:r>
              <a:rPr lang="ar-SA" altLang="ar-SA" sz="2000" b="1" dirty="0">
                <a:latin typeface="Traditional Arabic" panose="02020603050405020304" pitchFamily="18" charset="-78"/>
                <a:cs typeface="+mj-cs"/>
              </a:rPr>
              <a:t> مع </a:t>
            </a:r>
            <a:r>
              <a:rPr lang="ar-SA" altLang="ar-SA" sz="2000" b="1" dirty="0">
                <a:solidFill>
                  <a:srgbClr val="FF0000"/>
                </a:solidFill>
                <a:latin typeface="Traditional Arabic" panose="02020603050405020304" pitchFamily="18" charset="-78"/>
                <a:cs typeface="+mj-cs"/>
              </a:rPr>
              <a:t>العُسر</a:t>
            </a:r>
          </a:p>
        </p:txBody>
      </p:sp>
      <p:sp>
        <p:nvSpPr>
          <p:cNvPr id="31" name="مربع نص 24">
            <a:extLst>
              <a:ext uri="{FF2B5EF4-FFF2-40B4-BE49-F238E27FC236}">
                <a16:creationId xmlns:a16="http://schemas.microsoft.com/office/drawing/2014/main" id="{F07A65B5-08B3-61CB-B1CE-0D42440BDC17}"/>
              </a:ext>
            </a:extLst>
          </p:cNvPr>
          <p:cNvSpPr txBox="1">
            <a:spLocks noChangeArrowheads="1"/>
          </p:cNvSpPr>
          <p:nvPr/>
        </p:nvSpPr>
        <p:spPr bwMode="auto">
          <a:xfrm>
            <a:off x="2169779" y="5030201"/>
            <a:ext cx="30101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 typeface="Arial" panose="020B0604020202020204" pitchFamily="34" charset="0"/>
              <a:buNone/>
            </a:pPr>
            <a:r>
              <a:rPr lang="ar-SA" altLang="ar-SA" sz="1400" b="1" dirty="0">
                <a:latin typeface="Traditional Arabic" panose="02020603050405020304" pitchFamily="18" charset="-78"/>
                <a:cs typeface="+mj-cs"/>
              </a:rPr>
              <a:t>السجع : الحر إذا وعد </a:t>
            </a:r>
            <a:r>
              <a:rPr lang="ar-SA" altLang="ar-SA" sz="1400" b="1" dirty="0">
                <a:solidFill>
                  <a:srgbClr val="FF0000"/>
                </a:solidFill>
                <a:latin typeface="Traditional Arabic" panose="02020603050405020304" pitchFamily="18" charset="-78"/>
                <a:cs typeface="+mj-cs"/>
              </a:rPr>
              <a:t>وفى</a:t>
            </a:r>
            <a:r>
              <a:rPr lang="ar-SA" altLang="ar-SA" sz="1400" b="1" dirty="0">
                <a:latin typeface="Traditional Arabic" panose="02020603050405020304" pitchFamily="18" charset="-78"/>
                <a:cs typeface="+mj-cs"/>
              </a:rPr>
              <a:t> وإذا أعان </a:t>
            </a:r>
            <a:r>
              <a:rPr lang="ar-SA" altLang="ar-SA" sz="1400" b="1" dirty="0">
                <a:solidFill>
                  <a:srgbClr val="FF0000"/>
                </a:solidFill>
                <a:latin typeface="Traditional Arabic" panose="02020603050405020304" pitchFamily="18" charset="-78"/>
                <a:cs typeface="+mj-cs"/>
              </a:rPr>
              <a:t>كفى</a:t>
            </a:r>
          </a:p>
        </p:txBody>
      </p:sp>
    </p:spTree>
    <p:extLst>
      <p:ext uri="{BB962C8B-B14F-4D97-AF65-F5344CB8AC3E}">
        <p14:creationId xmlns:p14="http://schemas.microsoft.com/office/powerpoint/2010/main" val="2596744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9" restart="whenNotActive" fill="hold" evtFilter="cancelBubble" nodeType="interactiveSeq">
                <p:stCondLst>
                  <p:cond evt="onClick" delay="0">
                    <p:tgtEl>
                      <p:spTgt spid="15"/>
                    </p:tgtEl>
                  </p:cond>
                </p:stCondLst>
                <p:endSync evt="end" delay="0">
                  <p:rtn val="all"/>
                </p:endSync>
                <p:childTnLst>
                  <p:par>
                    <p:cTn id="60" fill="hold">
                      <p:stCondLst>
                        <p:cond delay="0"/>
                      </p:stCondLst>
                      <p:childTnLst>
                        <p:par>
                          <p:cTn id="61" fill="hold">
                            <p:stCondLst>
                              <p:cond delay="0"/>
                            </p:stCondLst>
                            <p:childTnLst>
                              <p:par>
                                <p:cTn id="62" presetID="21" presetClass="exit" presetSubtype="1" fill="hold" grpId="0" nodeType="clickEffect">
                                  <p:stCondLst>
                                    <p:cond delay="0"/>
                                  </p:stCondLst>
                                  <p:childTnLst>
                                    <p:animEffect transition="out" filter="wheel(1)">
                                      <p:cBhvr>
                                        <p:cTn id="63" dur="59000"/>
                                        <p:tgtEl>
                                          <p:spTgt spid="19"/>
                                        </p:tgtEl>
                                      </p:cBhvr>
                                    </p:animEffect>
                                    <p:set>
                                      <p:cBhvr>
                                        <p:cTn id="64"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2" name="clock-ticking-3.wav"/>
                                        </p:tgtEl>
                                      </p:cMediaNode>
                                    </p:audio>
                                  </p:subTnLst>
                                </p:cTn>
                              </p:par>
                            </p:childTnLst>
                          </p:cTn>
                        </p:par>
                        <p:par>
                          <p:cTn id="65" fill="hold">
                            <p:stCondLst>
                              <p:cond delay="59000"/>
                            </p:stCondLst>
                            <p:childTnLst>
                              <p:par>
                                <p:cTn id="66" presetID="21" presetClass="exit" presetSubtype="1" fill="hold" grpId="0" nodeType="afterEffect">
                                  <p:stCondLst>
                                    <p:cond delay="0"/>
                                  </p:stCondLst>
                                  <p:childTnLst>
                                    <p:animEffect transition="out" filter="wheel(1)">
                                      <p:cBhvr>
                                        <p:cTn id="67" dur="59000"/>
                                        <p:tgtEl>
                                          <p:spTgt spid="20"/>
                                        </p:tgtEl>
                                      </p:cBhvr>
                                    </p:animEffect>
                                    <p:set>
                                      <p:cBhvr>
                                        <p:cTn id="68"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4" grpId="0"/>
      <p:bldP spid="13" grpId="0"/>
      <p:bldP spid="14" grpId="0"/>
      <p:bldP spid="21" grpId="0"/>
      <p:bldP spid="22" grpId="0"/>
      <p:bldP spid="23" grpId="0"/>
      <p:bldP spid="24" grpId="0"/>
      <p:bldP spid="25" grpId="0"/>
      <p:bldP spid="26" grpId="0"/>
      <p:bldP spid="27" grpId="0"/>
      <p:bldP spid="28" grpId="0"/>
      <p:bldP spid="29" grpId="0"/>
      <p:bldP spid="30" grpId="0"/>
      <p:bldP spid="3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عنصر نائب للتذييل 22">
            <a:extLst>
              <a:ext uri="{FF2B5EF4-FFF2-40B4-BE49-F238E27FC236}">
                <a16:creationId xmlns:a16="http://schemas.microsoft.com/office/drawing/2014/main" id="{E8CB32B7-C10A-27E6-9CE7-5EB23776B937}"/>
              </a:ext>
            </a:extLst>
          </p:cNvPr>
          <p:cNvSpPr>
            <a:spLocks noGrp="1"/>
          </p:cNvSpPr>
          <p:nvPr>
            <p:ph type="ftr" sz="quarter" idx="11"/>
          </p:nvPr>
        </p:nvSpPr>
        <p:spPr/>
        <p:txBody>
          <a:bodyPr/>
          <a:lstStyle/>
          <a:p>
            <a:r>
              <a:rPr lang="ar-SA"/>
              <a:t>إعداد : أ علي الفيفي</a:t>
            </a:r>
          </a:p>
        </p:txBody>
      </p:sp>
      <p:sp>
        <p:nvSpPr>
          <p:cNvPr id="3" name="مستطيل: زوايا قطرية مستديرة 2">
            <a:hlinkClick r:id="rId2" action="ppaction://hlinksldjump"/>
            <a:extLst>
              <a:ext uri="{FF2B5EF4-FFF2-40B4-BE49-F238E27FC236}">
                <a16:creationId xmlns:a16="http://schemas.microsoft.com/office/drawing/2014/main" id="{B15F4D1B-A6E4-544B-9055-1F4194C7D267}"/>
              </a:ext>
            </a:extLst>
          </p:cNvPr>
          <p:cNvSpPr/>
          <p:nvPr/>
        </p:nvSpPr>
        <p:spPr>
          <a:xfrm>
            <a:off x="4285808" y="2819460"/>
            <a:ext cx="3620383" cy="1219080"/>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t>القائمة الرئيسية</a:t>
            </a:r>
          </a:p>
        </p:txBody>
      </p:sp>
      <p:grpSp>
        <p:nvGrpSpPr>
          <p:cNvPr id="2" name="مجموعة 1">
            <a:extLst>
              <a:ext uri="{FF2B5EF4-FFF2-40B4-BE49-F238E27FC236}">
                <a16:creationId xmlns:a16="http://schemas.microsoft.com/office/drawing/2014/main" id="{3E91025E-462A-2C0B-7D96-5BF66D52D075}"/>
              </a:ext>
            </a:extLst>
          </p:cNvPr>
          <p:cNvGrpSpPr/>
          <p:nvPr/>
        </p:nvGrpSpPr>
        <p:grpSpPr>
          <a:xfrm>
            <a:off x="4941865" y="4422979"/>
            <a:ext cx="1965536" cy="750165"/>
            <a:chOff x="242403" y="61568"/>
            <a:chExt cx="1965536" cy="750165"/>
          </a:xfrm>
        </p:grpSpPr>
        <p:sp>
          <p:nvSpPr>
            <p:cNvPr id="4" name="علامة الضرب 3">
              <a:hlinkClick r:id="" action="ppaction://hlinkshowjump?jump=endshow"/>
              <a:extLst>
                <a:ext uri="{FF2B5EF4-FFF2-40B4-BE49-F238E27FC236}">
                  <a16:creationId xmlns:a16="http://schemas.microsoft.com/office/drawing/2014/main" id="{E4231794-261B-0FD8-0211-D54B1C96EDDA}"/>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a:extLst>
                <a:ext uri="{FF2B5EF4-FFF2-40B4-BE49-F238E27FC236}">
                  <a16:creationId xmlns:a16="http://schemas.microsoft.com/office/drawing/2014/main" id="{C433C8DE-2BF0-0CFB-363D-2CEAC8257556}"/>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Tree>
    <p:extLst>
      <p:ext uri="{BB962C8B-B14F-4D97-AF65-F5344CB8AC3E}">
        <p14:creationId xmlns:p14="http://schemas.microsoft.com/office/powerpoint/2010/main" val="2082403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15" name="مستطيل: زوايا قطرية مقصوصة 14">
            <a:extLst>
              <a:ext uri="{FF2B5EF4-FFF2-40B4-BE49-F238E27FC236}">
                <a16:creationId xmlns:a16="http://schemas.microsoft.com/office/drawing/2014/main" id="{A7ED2D37-0C45-BF6F-711F-F07E786C869E}"/>
              </a:ext>
            </a:extLst>
          </p:cNvPr>
          <p:cNvSpPr/>
          <p:nvPr/>
        </p:nvSpPr>
        <p:spPr>
          <a:xfrm>
            <a:off x="9626444" y="776122"/>
            <a:ext cx="2492400" cy="600250"/>
          </a:xfrm>
          <a:prstGeom prst="snip2DiagRect">
            <a:avLst>
              <a:gd name="adj1" fmla="val 46509"/>
              <a:gd name="adj2" fmla="val 42046"/>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800" b="1" dirty="0">
                <a:solidFill>
                  <a:schemeClr val="bg2">
                    <a:lumMod val="25000"/>
                  </a:schemeClr>
                </a:solidFill>
              </a:rPr>
              <a:t>كتابة المذكرات</a:t>
            </a:r>
          </a:p>
        </p:txBody>
      </p:sp>
      <p:grpSp>
        <p:nvGrpSpPr>
          <p:cNvPr id="12" name="مجموعة 11">
            <a:extLst>
              <a:ext uri="{FF2B5EF4-FFF2-40B4-BE49-F238E27FC236}">
                <a16:creationId xmlns:a16="http://schemas.microsoft.com/office/drawing/2014/main" id="{F3865090-A1FA-9A13-2169-4EBE70433381}"/>
              </a:ext>
            </a:extLst>
          </p:cNvPr>
          <p:cNvGrpSpPr/>
          <p:nvPr/>
        </p:nvGrpSpPr>
        <p:grpSpPr>
          <a:xfrm>
            <a:off x="310490" y="3851811"/>
            <a:ext cx="1086038" cy="786757"/>
            <a:chOff x="310490" y="3851811"/>
            <a:chExt cx="1086038" cy="786757"/>
          </a:xfrm>
        </p:grpSpPr>
        <p:sp>
          <p:nvSpPr>
            <p:cNvPr id="13" name="مربع نص 12">
              <a:extLst>
                <a:ext uri="{FF2B5EF4-FFF2-40B4-BE49-F238E27FC236}">
                  <a16:creationId xmlns:a16="http://schemas.microsoft.com/office/drawing/2014/main" id="{505931AE-409A-3CD9-BF2B-EB2D107F9559}"/>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14" name="مربع نص 13">
              <a:extLst>
                <a:ext uri="{FF2B5EF4-FFF2-40B4-BE49-F238E27FC236}">
                  <a16:creationId xmlns:a16="http://schemas.microsoft.com/office/drawing/2014/main" id="{E0CFD735-F3AD-F57E-8B55-FF09848610DA}"/>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156</a:t>
              </a:r>
            </a:p>
          </p:txBody>
        </p:sp>
      </p:grpSp>
      <p:pic>
        <p:nvPicPr>
          <p:cNvPr id="17" name="صورة 16">
            <a:extLst>
              <a:ext uri="{FF2B5EF4-FFF2-40B4-BE49-F238E27FC236}">
                <a16:creationId xmlns:a16="http://schemas.microsoft.com/office/drawing/2014/main" id="{C785C298-3BBF-28C8-2A33-CAAB5903BE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5184" y="811673"/>
            <a:ext cx="6634302" cy="5909801"/>
          </a:xfrm>
          <a:prstGeom prst="rect">
            <a:avLst/>
          </a:prstGeom>
        </p:spPr>
      </p:pic>
      <p:sp>
        <p:nvSpPr>
          <p:cNvPr id="16" name="مستطيل: زوايا قطرية مستديرة 15">
            <a:extLst>
              <a:ext uri="{FF2B5EF4-FFF2-40B4-BE49-F238E27FC236}">
                <a16:creationId xmlns:a16="http://schemas.microsoft.com/office/drawing/2014/main" id="{A10F320D-8FD8-E250-33FB-91FC34F209B7}"/>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8" name="مجموعة 17">
            <a:extLst>
              <a:ext uri="{FF2B5EF4-FFF2-40B4-BE49-F238E27FC236}">
                <a16:creationId xmlns:a16="http://schemas.microsoft.com/office/drawing/2014/main" id="{711E1618-FC7E-82AE-F86B-2BCEE681B1D8}"/>
              </a:ext>
            </a:extLst>
          </p:cNvPr>
          <p:cNvGrpSpPr/>
          <p:nvPr/>
        </p:nvGrpSpPr>
        <p:grpSpPr>
          <a:xfrm>
            <a:off x="106515" y="2145218"/>
            <a:ext cx="1493988" cy="1512000"/>
            <a:chOff x="6857532" y="2602954"/>
            <a:chExt cx="1493988" cy="1493988"/>
          </a:xfrm>
        </p:grpSpPr>
        <p:pic>
          <p:nvPicPr>
            <p:cNvPr id="19" name="صورة 18">
              <a:extLst>
                <a:ext uri="{FF2B5EF4-FFF2-40B4-BE49-F238E27FC236}">
                  <a16:creationId xmlns:a16="http://schemas.microsoft.com/office/drawing/2014/main" id="{14E65D6D-74E8-BB03-2929-67BECDCDEA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0" name="مستطيل 19">
              <a:extLst>
                <a:ext uri="{FF2B5EF4-FFF2-40B4-BE49-F238E27FC236}">
                  <a16:creationId xmlns:a16="http://schemas.microsoft.com/office/drawing/2014/main" id="{70AD1448-8D37-A53A-B1D9-A2BCF44FCC6F}"/>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21" name="دائرة: مجوفة 20">
            <a:extLst>
              <a:ext uri="{FF2B5EF4-FFF2-40B4-BE49-F238E27FC236}">
                <a16:creationId xmlns:a16="http://schemas.microsoft.com/office/drawing/2014/main" id="{E4574474-193F-64AC-B617-681F771BEB99}"/>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2" name="دائرة: مجوفة 21">
            <a:extLst>
              <a:ext uri="{FF2B5EF4-FFF2-40B4-BE49-F238E27FC236}">
                <a16:creationId xmlns:a16="http://schemas.microsoft.com/office/drawing/2014/main" id="{2AC53654-66A5-95C4-03EC-3E75D8F4B517}"/>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36" name="مجموعة 35">
            <a:extLst>
              <a:ext uri="{FF2B5EF4-FFF2-40B4-BE49-F238E27FC236}">
                <a16:creationId xmlns:a16="http://schemas.microsoft.com/office/drawing/2014/main" id="{209DE2B3-9105-58BD-DA18-DCF1C4D8694F}"/>
              </a:ext>
            </a:extLst>
          </p:cNvPr>
          <p:cNvGrpSpPr/>
          <p:nvPr/>
        </p:nvGrpSpPr>
        <p:grpSpPr>
          <a:xfrm>
            <a:off x="3110521" y="1761488"/>
            <a:ext cx="5883614" cy="3089448"/>
            <a:chOff x="528638" y="2341563"/>
            <a:chExt cx="10828337" cy="3381995"/>
          </a:xfrm>
        </p:grpSpPr>
        <p:grpSp>
          <p:nvGrpSpPr>
            <p:cNvPr id="37" name="مجموعة 36">
              <a:extLst>
                <a:ext uri="{FF2B5EF4-FFF2-40B4-BE49-F238E27FC236}">
                  <a16:creationId xmlns:a16="http://schemas.microsoft.com/office/drawing/2014/main" id="{B4DAF405-AD1C-4E32-1567-FDC854411EFF}"/>
                </a:ext>
              </a:extLst>
            </p:cNvPr>
            <p:cNvGrpSpPr>
              <a:grpSpLocks/>
            </p:cNvGrpSpPr>
            <p:nvPr/>
          </p:nvGrpSpPr>
          <p:grpSpPr bwMode="auto">
            <a:xfrm>
              <a:off x="757238" y="2643188"/>
              <a:ext cx="10498137" cy="1271587"/>
              <a:chOff x="756838" y="2643674"/>
              <a:chExt cx="10497803" cy="1270328"/>
            </a:xfrm>
          </p:grpSpPr>
          <p:sp>
            <p:nvSpPr>
              <p:cNvPr id="52" name="مستطيل مستدير الزوايا 26">
                <a:extLst>
                  <a:ext uri="{FF2B5EF4-FFF2-40B4-BE49-F238E27FC236}">
                    <a16:creationId xmlns:a16="http://schemas.microsoft.com/office/drawing/2014/main" id="{A511F698-9F54-0133-2209-7C7C53E48888}"/>
                  </a:ext>
                </a:extLst>
              </p:cNvPr>
              <p:cNvSpPr/>
              <p:nvPr/>
            </p:nvSpPr>
            <p:spPr>
              <a:xfrm>
                <a:off x="5174709" y="3430294"/>
                <a:ext cx="1693809" cy="483708"/>
              </a:xfrm>
              <a:prstGeom prst="roundRect">
                <a:avLst>
                  <a:gd name="adj" fmla="val 6483"/>
                </a:avLst>
              </a:prstGeom>
            </p:spPr>
            <p:style>
              <a:lnRef idx="1">
                <a:schemeClr val="accent6"/>
              </a:lnRef>
              <a:fillRef idx="2">
                <a:schemeClr val="accent6"/>
              </a:fillRef>
              <a:effectRef idx="1">
                <a:schemeClr val="accent6"/>
              </a:effectRef>
              <a:fontRef idx="minor">
                <a:schemeClr val="dk1"/>
              </a:fontRef>
            </p:style>
            <p:txBody>
              <a:bodyPr rtlCol="1" anchor="ctr"/>
              <a:lstStyle/>
              <a:p>
                <a:pPr algn="ctr">
                  <a:defRPr/>
                </a:pPr>
                <a:endParaRPr lang="ar-SA"/>
              </a:p>
            </p:txBody>
          </p:sp>
          <p:sp>
            <p:nvSpPr>
              <p:cNvPr id="53" name="مستطيل مستدير الزوايا 27">
                <a:extLst>
                  <a:ext uri="{FF2B5EF4-FFF2-40B4-BE49-F238E27FC236}">
                    <a16:creationId xmlns:a16="http://schemas.microsoft.com/office/drawing/2014/main" id="{97B7C1BA-662B-85DB-12E4-232CF2BD48A7}"/>
                  </a:ext>
                </a:extLst>
              </p:cNvPr>
              <p:cNvSpPr/>
              <p:nvPr/>
            </p:nvSpPr>
            <p:spPr>
              <a:xfrm>
                <a:off x="7366978" y="3430294"/>
                <a:ext cx="1695396" cy="483708"/>
              </a:xfrm>
              <a:prstGeom prst="roundRect">
                <a:avLst>
                  <a:gd name="adj" fmla="val 6483"/>
                </a:avLst>
              </a:prstGeom>
            </p:spPr>
            <p:style>
              <a:lnRef idx="1">
                <a:schemeClr val="accent6"/>
              </a:lnRef>
              <a:fillRef idx="2">
                <a:schemeClr val="accent6"/>
              </a:fillRef>
              <a:effectRef idx="1">
                <a:schemeClr val="accent6"/>
              </a:effectRef>
              <a:fontRef idx="minor">
                <a:schemeClr val="dk1"/>
              </a:fontRef>
            </p:style>
            <p:txBody>
              <a:bodyPr rtlCol="1" anchor="ctr"/>
              <a:lstStyle/>
              <a:p>
                <a:pPr algn="ctr">
                  <a:defRPr/>
                </a:pPr>
                <a:endParaRPr lang="ar-SA"/>
              </a:p>
            </p:txBody>
          </p:sp>
          <p:sp>
            <p:nvSpPr>
              <p:cNvPr id="54" name="مستطيل مستدير الزوايا 28">
                <a:extLst>
                  <a:ext uri="{FF2B5EF4-FFF2-40B4-BE49-F238E27FC236}">
                    <a16:creationId xmlns:a16="http://schemas.microsoft.com/office/drawing/2014/main" id="{2F2F75E4-5099-3FE0-54A4-0EF9F2FDC2E0}"/>
                  </a:ext>
                </a:extLst>
              </p:cNvPr>
              <p:cNvSpPr/>
              <p:nvPr/>
            </p:nvSpPr>
            <p:spPr>
              <a:xfrm>
                <a:off x="9559245" y="3430294"/>
                <a:ext cx="1695396" cy="483708"/>
              </a:xfrm>
              <a:prstGeom prst="roundRect">
                <a:avLst>
                  <a:gd name="adj" fmla="val 6483"/>
                </a:avLst>
              </a:prstGeom>
            </p:spPr>
            <p:style>
              <a:lnRef idx="1">
                <a:schemeClr val="accent6"/>
              </a:lnRef>
              <a:fillRef idx="2">
                <a:schemeClr val="accent6"/>
              </a:fillRef>
              <a:effectRef idx="1">
                <a:schemeClr val="accent6"/>
              </a:effectRef>
              <a:fontRef idx="minor">
                <a:schemeClr val="dk1"/>
              </a:fontRef>
            </p:style>
            <p:txBody>
              <a:bodyPr rtlCol="1" anchor="ctr"/>
              <a:lstStyle/>
              <a:p>
                <a:pPr algn="ctr">
                  <a:defRPr/>
                </a:pPr>
                <a:endParaRPr lang="ar-SA"/>
              </a:p>
            </p:txBody>
          </p:sp>
          <p:sp>
            <p:nvSpPr>
              <p:cNvPr id="55" name="مستطيل مستدير الزوايا 30">
                <a:extLst>
                  <a:ext uri="{FF2B5EF4-FFF2-40B4-BE49-F238E27FC236}">
                    <a16:creationId xmlns:a16="http://schemas.microsoft.com/office/drawing/2014/main" id="{A9ACB2C0-E2F2-078B-EA7D-005BB31BA2DD}"/>
                  </a:ext>
                </a:extLst>
              </p:cNvPr>
              <p:cNvSpPr/>
              <p:nvPr/>
            </p:nvSpPr>
            <p:spPr>
              <a:xfrm>
                <a:off x="756838" y="3430294"/>
                <a:ext cx="1695396" cy="483708"/>
              </a:xfrm>
              <a:prstGeom prst="roundRect">
                <a:avLst>
                  <a:gd name="adj" fmla="val 6483"/>
                </a:avLst>
              </a:prstGeom>
            </p:spPr>
            <p:style>
              <a:lnRef idx="1">
                <a:schemeClr val="accent6"/>
              </a:lnRef>
              <a:fillRef idx="2">
                <a:schemeClr val="accent6"/>
              </a:fillRef>
              <a:effectRef idx="1">
                <a:schemeClr val="accent6"/>
              </a:effectRef>
              <a:fontRef idx="minor">
                <a:schemeClr val="dk1"/>
              </a:fontRef>
            </p:style>
            <p:txBody>
              <a:bodyPr rtlCol="1" anchor="ctr"/>
              <a:lstStyle/>
              <a:p>
                <a:pPr algn="ctr">
                  <a:defRPr/>
                </a:pPr>
                <a:endParaRPr lang="ar-SA"/>
              </a:p>
            </p:txBody>
          </p:sp>
          <p:sp>
            <p:nvSpPr>
              <p:cNvPr id="56" name="مستطيل مستدير الزوايا 31">
                <a:extLst>
                  <a:ext uri="{FF2B5EF4-FFF2-40B4-BE49-F238E27FC236}">
                    <a16:creationId xmlns:a16="http://schemas.microsoft.com/office/drawing/2014/main" id="{6A35D072-E961-3C65-6EF0-5C60B6957034}"/>
                  </a:ext>
                </a:extLst>
              </p:cNvPr>
              <p:cNvSpPr/>
              <p:nvPr/>
            </p:nvSpPr>
            <p:spPr>
              <a:xfrm>
                <a:off x="2949105" y="3430294"/>
                <a:ext cx="1695396" cy="483708"/>
              </a:xfrm>
              <a:prstGeom prst="roundRect">
                <a:avLst>
                  <a:gd name="adj" fmla="val 6483"/>
                </a:avLst>
              </a:prstGeom>
            </p:spPr>
            <p:style>
              <a:lnRef idx="1">
                <a:schemeClr val="accent6"/>
              </a:lnRef>
              <a:fillRef idx="2">
                <a:schemeClr val="accent6"/>
              </a:fillRef>
              <a:effectRef idx="1">
                <a:schemeClr val="accent6"/>
              </a:effectRef>
              <a:fontRef idx="minor">
                <a:schemeClr val="dk1"/>
              </a:fontRef>
            </p:style>
            <p:txBody>
              <a:bodyPr rtlCol="1" anchor="ctr"/>
              <a:lstStyle/>
              <a:p>
                <a:pPr algn="ctr">
                  <a:defRPr/>
                </a:pPr>
                <a:endParaRPr lang="ar-SA"/>
              </a:p>
            </p:txBody>
          </p:sp>
          <p:grpSp>
            <p:nvGrpSpPr>
              <p:cNvPr id="57" name="مجموعة 14343">
                <a:extLst>
                  <a:ext uri="{FF2B5EF4-FFF2-40B4-BE49-F238E27FC236}">
                    <a16:creationId xmlns:a16="http://schemas.microsoft.com/office/drawing/2014/main" id="{28A5BA43-FAB2-D124-FAB9-58D7FD7FDE0D}"/>
                  </a:ext>
                </a:extLst>
              </p:cNvPr>
              <p:cNvGrpSpPr>
                <a:grpSpLocks/>
              </p:cNvGrpSpPr>
              <p:nvPr/>
            </p:nvGrpSpPr>
            <p:grpSpPr bwMode="auto">
              <a:xfrm>
                <a:off x="1565435" y="2643674"/>
                <a:ext cx="8912975" cy="788904"/>
                <a:chOff x="1565435" y="2643674"/>
                <a:chExt cx="8912975" cy="788904"/>
              </a:xfrm>
            </p:grpSpPr>
            <p:cxnSp>
              <p:nvCxnSpPr>
                <p:cNvPr id="58" name="رابط كسهم مستقيم 57">
                  <a:extLst>
                    <a:ext uri="{FF2B5EF4-FFF2-40B4-BE49-F238E27FC236}">
                      <a16:creationId xmlns:a16="http://schemas.microsoft.com/office/drawing/2014/main" id="{55659B61-92B4-9A4D-068F-C6B0B653131E}"/>
                    </a:ext>
                  </a:extLst>
                </p:cNvPr>
                <p:cNvCxnSpPr/>
                <p:nvPr/>
              </p:nvCxnSpPr>
              <p:spPr>
                <a:xfrm>
                  <a:off x="6004946" y="2951344"/>
                  <a:ext cx="0" cy="396482"/>
                </a:xfrm>
                <a:prstGeom prst="straightConnector1">
                  <a:avLst/>
                </a:prstGeom>
                <a:ln w="19050">
                  <a:tailEnd type="triangle"/>
                </a:ln>
              </p:spPr>
              <p:style>
                <a:lnRef idx="2">
                  <a:schemeClr val="accent4"/>
                </a:lnRef>
                <a:fillRef idx="0">
                  <a:schemeClr val="accent4"/>
                </a:fillRef>
                <a:effectRef idx="1">
                  <a:schemeClr val="accent4"/>
                </a:effectRef>
                <a:fontRef idx="minor">
                  <a:schemeClr val="tx1"/>
                </a:fontRef>
              </p:style>
            </p:cxnSp>
            <p:pic>
              <p:nvPicPr>
                <p:cNvPr id="59" name="صورة 46">
                  <a:extLst>
                    <a:ext uri="{FF2B5EF4-FFF2-40B4-BE49-F238E27FC236}">
                      <a16:creationId xmlns:a16="http://schemas.microsoft.com/office/drawing/2014/main" id="{18AD5B16-3A81-8DF5-E1DF-3B0A643B96D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69265" y="2646126"/>
                  <a:ext cx="3609145" cy="786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صورة 56">
                  <a:extLst>
                    <a:ext uri="{FF2B5EF4-FFF2-40B4-BE49-F238E27FC236}">
                      <a16:creationId xmlns:a16="http://schemas.microsoft.com/office/drawing/2014/main" id="{02F0EF0C-19DE-9924-D62E-ADA95173A79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flipH="1">
                  <a:off x="1565435" y="2643674"/>
                  <a:ext cx="3628602" cy="786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38" name="صورة 37">
              <a:extLst>
                <a:ext uri="{FF2B5EF4-FFF2-40B4-BE49-F238E27FC236}">
                  <a16:creationId xmlns:a16="http://schemas.microsoft.com/office/drawing/2014/main" id="{82D7FA2A-67FA-6115-9E2B-07B971339587}"/>
                </a:ext>
              </a:extLst>
            </p:cNvPr>
            <p:cNvPicPr>
              <a:picLocks noChangeAspect="1"/>
            </p:cNvPicPr>
            <p:nvPr/>
          </p:nvPicPr>
          <p:blipFill>
            <a:blip r:embed="rId7">
              <a:extLst>
                <a:ext uri="{28A0092B-C50C-407E-A947-70E740481C1C}">
                  <a14:useLocalDpi xmlns:a14="http://schemas.microsoft.com/office/drawing/2010/main" val="0"/>
                </a:ext>
              </a:extLst>
            </a:blip>
            <a:srcRect l="17712" t="23978" r="15038" b="32130"/>
            <a:stretch>
              <a:fillRect/>
            </a:stretch>
          </p:blipFill>
          <p:spPr bwMode="auto">
            <a:xfrm>
              <a:off x="5443538" y="3487738"/>
              <a:ext cx="126047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صورة 38">
              <a:extLst>
                <a:ext uri="{FF2B5EF4-FFF2-40B4-BE49-F238E27FC236}">
                  <a16:creationId xmlns:a16="http://schemas.microsoft.com/office/drawing/2014/main" id="{779E29BC-7653-F6E1-5493-93A838A6062E}"/>
                </a:ext>
              </a:extLst>
            </p:cNvPr>
            <p:cNvPicPr>
              <a:picLocks noChangeAspect="1"/>
            </p:cNvPicPr>
            <p:nvPr/>
          </p:nvPicPr>
          <p:blipFill>
            <a:blip r:embed="rId8">
              <a:extLst>
                <a:ext uri="{28A0092B-C50C-407E-A947-70E740481C1C}">
                  <a14:useLocalDpi xmlns:a14="http://schemas.microsoft.com/office/drawing/2010/main" val="0"/>
                </a:ext>
              </a:extLst>
            </a:blip>
            <a:srcRect l="18977" t="22881" r="16856" b="30717"/>
            <a:stretch>
              <a:fillRect/>
            </a:stretch>
          </p:blipFill>
          <p:spPr bwMode="auto">
            <a:xfrm>
              <a:off x="9883775" y="3471863"/>
              <a:ext cx="118903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صورة 39">
              <a:extLst>
                <a:ext uri="{FF2B5EF4-FFF2-40B4-BE49-F238E27FC236}">
                  <a16:creationId xmlns:a16="http://schemas.microsoft.com/office/drawing/2014/main" id="{1850EA15-D0E2-7B14-44CC-32D6E632AEFD}"/>
                </a:ext>
              </a:extLst>
            </p:cNvPr>
            <p:cNvPicPr>
              <a:picLocks noChangeAspect="1"/>
            </p:cNvPicPr>
            <p:nvPr/>
          </p:nvPicPr>
          <p:blipFill>
            <a:blip r:embed="rId9">
              <a:extLst>
                <a:ext uri="{28A0092B-C50C-407E-A947-70E740481C1C}">
                  <a14:useLocalDpi xmlns:a14="http://schemas.microsoft.com/office/drawing/2010/main" val="0"/>
                </a:ext>
              </a:extLst>
            </a:blip>
            <a:srcRect l="15639" t="22517" r="14067" b="31084"/>
            <a:stretch>
              <a:fillRect/>
            </a:stretch>
          </p:blipFill>
          <p:spPr bwMode="auto">
            <a:xfrm>
              <a:off x="1082675" y="3471863"/>
              <a:ext cx="10429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صورة 40">
              <a:extLst>
                <a:ext uri="{FF2B5EF4-FFF2-40B4-BE49-F238E27FC236}">
                  <a16:creationId xmlns:a16="http://schemas.microsoft.com/office/drawing/2014/main" id="{3C44D3CB-DA10-F2FD-FC11-1F89A46262F1}"/>
                </a:ext>
              </a:extLst>
            </p:cNvPr>
            <p:cNvPicPr>
              <a:picLocks noChangeAspect="1"/>
            </p:cNvPicPr>
            <p:nvPr/>
          </p:nvPicPr>
          <p:blipFill>
            <a:blip r:embed="rId10">
              <a:extLst>
                <a:ext uri="{28A0092B-C50C-407E-A947-70E740481C1C}">
                  <a14:useLocalDpi xmlns:a14="http://schemas.microsoft.com/office/drawing/2010/main" val="0"/>
                </a:ext>
              </a:extLst>
            </a:blip>
            <a:srcRect l="23215" t="22551" r="21257" b="36064"/>
            <a:stretch>
              <a:fillRect/>
            </a:stretch>
          </p:blipFill>
          <p:spPr bwMode="auto">
            <a:xfrm>
              <a:off x="7720013" y="3487738"/>
              <a:ext cx="100806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صورة 41">
              <a:extLst>
                <a:ext uri="{FF2B5EF4-FFF2-40B4-BE49-F238E27FC236}">
                  <a16:creationId xmlns:a16="http://schemas.microsoft.com/office/drawing/2014/main" id="{F9C09175-2227-C1DC-2EB4-17F8FE7CEE40}"/>
                </a:ext>
              </a:extLst>
            </p:cNvPr>
            <p:cNvPicPr>
              <a:picLocks noChangeAspect="1"/>
            </p:cNvPicPr>
            <p:nvPr/>
          </p:nvPicPr>
          <p:blipFill>
            <a:blip r:embed="rId11">
              <a:extLst>
                <a:ext uri="{28A0092B-C50C-407E-A947-70E740481C1C}">
                  <a14:useLocalDpi xmlns:a14="http://schemas.microsoft.com/office/drawing/2010/main" val="0"/>
                </a:ext>
              </a:extLst>
            </a:blip>
            <a:srcRect l="12643" t="20729" r="13078" b="32870"/>
            <a:stretch>
              <a:fillRect/>
            </a:stretch>
          </p:blipFill>
          <p:spPr bwMode="auto">
            <a:xfrm>
              <a:off x="3252788" y="3457575"/>
              <a:ext cx="1223962"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 name="مجموعة 43">
              <a:extLst>
                <a:ext uri="{FF2B5EF4-FFF2-40B4-BE49-F238E27FC236}">
                  <a16:creationId xmlns:a16="http://schemas.microsoft.com/office/drawing/2014/main" id="{DB354606-4B63-02D1-438C-703BE4E1BCC9}"/>
                </a:ext>
              </a:extLst>
            </p:cNvPr>
            <p:cNvGrpSpPr>
              <a:grpSpLocks/>
            </p:cNvGrpSpPr>
            <p:nvPr/>
          </p:nvGrpSpPr>
          <p:grpSpPr bwMode="auto">
            <a:xfrm>
              <a:off x="4681538" y="2341563"/>
              <a:ext cx="2676525" cy="631825"/>
              <a:chOff x="4682188" y="2341656"/>
              <a:chExt cx="2675213" cy="631464"/>
            </a:xfrm>
          </p:grpSpPr>
          <p:sp>
            <p:nvSpPr>
              <p:cNvPr id="50" name="مستطيل مستدير الزوايا 58">
                <a:extLst>
                  <a:ext uri="{FF2B5EF4-FFF2-40B4-BE49-F238E27FC236}">
                    <a16:creationId xmlns:a16="http://schemas.microsoft.com/office/drawing/2014/main" id="{5256BE0D-3937-843D-60DE-2C0BD3552122}"/>
                  </a:ext>
                </a:extLst>
              </p:cNvPr>
              <p:cNvSpPr/>
              <p:nvPr/>
            </p:nvSpPr>
            <p:spPr>
              <a:xfrm>
                <a:off x="4682188" y="2341656"/>
                <a:ext cx="2675213" cy="604491"/>
              </a:xfrm>
              <a:prstGeom prst="roundRect">
                <a:avLst>
                  <a:gd name="adj" fmla="val 6483"/>
                </a:avLst>
              </a:prstGeom>
            </p:spPr>
            <p:style>
              <a:lnRef idx="1">
                <a:schemeClr val="accent4"/>
              </a:lnRef>
              <a:fillRef idx="2">
                <a:schemeClr val="accent4"/>
              </a:fillRef>
              <a:effectRef idx="1">
                <a:schemeClr val="accent4"/>
              </a:effectRef>
              <a:fontRef idx="minor">
                <a:schemeClr val="dk1"/>
              </a:fontRef>
            </p:style>
            <p:txBody>
              <a:bodyPr rtlCol="1" anchor="ctr"/>
              <a:lstStyle/>
              <a:p>
                <a:pPr algn="ctr">
                  <a:defRPr/>
                </a:pPr>
                <a:endParaRPr lang="ar-SA"/>
              </a:p>
            </p:txBody>
          </p:sp>
          <p:pic>
            <p:nvPicPr>
              <p:cNvPr id="51" name="صورة 62">
                <a:extLst>
                  <a:ext uri="{FF2B5EF4-FFF2-40B4-BE49-F238E27FC236}">
                    <a16:creationId xmlns:a16="http://schemas.microsoft.com/office/drawing/2014/main" id="{6FA08234-2A39-C837-A927-15B2801B0FFE}"/>
                  </a:ext>
                </a:extLst>
              </p:cNvPr>
              <p:cNvPicPr>
                <a:picLocks noChangeAspect="1"/>
              </p:cNvPicPr>
              <p:nvPr/>
            </p:nvPicPr>
            <p:blipFill>
              <a:blip r:embed="rId12">
                <a:extLst>
                  <a:ext uri="{28A0092B-C50C-407E-A947-70E740481C1C}">
                    <a14:useLocalDpi xmlns:a14="http://schemas.microsoft.com/office/drawing/2010/main" val="0"/>
                  </a:ext>
                </a:extLst>
              </a:blip>
              <a:srcRect l="11536" t="16309" r="11139" b="33878"/>
              <a:stretch>
                <a:fillRect/>
              </a:stretch>
            </p:blipFill>
            <p:spPr bwMode="auto">
              <a:xfrm>
                <a:off x="4814726" y="2383872"/>
                <a:ext cx="2518627" cy="589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 name="مستطيل 44">
              <a:extLst>
                <a:ext uri="{FF2B5EF4-FFF2-40B4-BE49-F238E27FC236}">
                  <a16:creationId xmlns:a16="http://schemas.microsoft.com/office/drawing/2014/main" id="{860A5967-62EF-A9D8-1EF8-F0847080727F}"/>
                </a:ext>
              </a:extLst>
            </p:cNvPr>
            <p:cNvSpPr/>
            <p:nvPr/>
          </p:nvSpPr>
          <p:spPr>
            <a:xfrm>
              <a:off x="9599613" y="4054475"/>
              <a:ext cx="1757362" cy="1179222"/>
            </a:xfrm>
            <a:prstGeom prst="rect">
              <a:avLst/>
            </a:prstGeom>
            <a:noFill/>
            <a:ln>
              <a:noFill/>
            </a:ln>
          </p:spPr>
          <p:txBody>
            <a:bodyPr>
              <a:spAutoFit/>
            </a:bodyPr>
            <a:lstStyle/>
            <a:p>
              <a:pPr algn="ctr">
                <a:defRPr/>
              </a:pPr>
              <a:r>
                <a:rPr lang="ar-SA" sz="16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وفرقها عن </a:t>
              </a:r>
            </a:p>
            <a:p>
              <a:pPr algn="ctr">
                <a:defRPr/>
              </a:pPr>
              <a:r>
                <a:rPr lang="ar-SA" sz="16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باقي فنون </a:t>
              </a:r>
            </a:p>
            <a:p>
              <a:pPr algn="ctr">
                <a:defRPr/>
              </a:pPr>
              <a:r>
                <a:rPr lang="ar-SA" sz="16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الكتابة النثرية الفنية كالسيرة</a:t>
              </a:r>
            </a:p>
          </p:txBody>
        </p:sp>
        <p:sp>
          <p:nvSpPr>
            <p:cNvPr id="46" name="مستطيل 45">
              <a:extLst>
                <a:ext uri="{FF2B5EF4-FFF2-40B4-BE49-F238E27FC236}">
                  <a16:creationId xmlns:a16="http://schemas.microsoft.com/office/drawing/2014/main" id="{CB9F7988-E55F-5F4A-881B-2845F4912DFC}"/>
                </a:ext>
              </a:extLst>
            </p:cNvPr>
            <p:cNvSpPr/>
            <p:nvPr/>
          </p:nvSpPr>
          <p:spPr>
            <a:xfrm>
              <a:off x="7451725" y="4054475"/>
              <a:ext cx="1757364" cy="1179222"/>
            </a:xfrm>
            <a:prstGeom prst="rect">
              <a:avLst/>
            </a:prstGeom>
            <a:noFill/>
            <a:ln>
              <a:noFill/>
            </a:ln>
          </p:spPr>
          <p:txBody>
            <a:bodyPr>
              <a:spAutoFit/>
            </a:bodyPr>
            <a:lstStyle/>
            <a:p>
              <a:pPr algn="ctr">
                <a:defRPr/>
              </a:pPr>
              <a:r>
                <a:rPr lang="ar-SA" sz="1600" b="1" dirty="0">
                  <a:ln w="0"/>
                  <a:solidFill>
                    <a:srgbClr val="FF000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للقارئ </a:t>
              </a:r>
            </a:p>
            <a:p>
              <a:pPr algn="ctr">
                <a:defRPr/>
              </a:pPr>
              <a:r>
                <a:rPr lang="ar-SA" sz="1600" b="1" dirty="0">
                  <a:ln w="0"/>
                  <a:solidFill>
                    <a:srgbClr val="FF000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والكاتب</a:t>
              </a:r>
            </a:p>
            <a:p>
              <a:pPr algn="ctr">
                <a:defRPr/>
              </a:pPr>
              <a:r>
                <a:rPr lang="ar-SA" sz="1600" b="1" dirty="0">
                  <a:ln w="0"/>
                  <a:solidFill>
                    <a:srgbClr val="FF000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 والتدوين</a:t>
              </a:r>
            </a:p>
            <a:p>
              <a:pPr algn="ctr">
                <a:defRPr/>
              </a:pPr>
              <a:r>
                <a:rPr lang="ar-SA" sz="1600" b="1" dirty="0">
                  <a:ln w="0"/>
                  <a:solidFill>
                    <a:srgbClr val="FF000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 التاريخي</a:t>
              </a:r>
            </a:p>
          </p:txBody>
        </p:sp>
        <p:sp>
          <p:nvSpPr>
            <p:cNvPr id="47" name="مستطيل 46">
              <a:extLst>
                <a:ext uri="{FF2B5EF4-FFF2-40B4-BE49-F238E27FC236}">
                  <a16:creationId xmlns:a16="http://schemas.microsoft.com/office/drawing/2014/main" id="{19B81A75-F354-2615-C6B0-488D0C0216E3}"/>
                </a:ext>
              </a:extLst>
            </p:cNvPr>
            <p:cNvSpPr/>
            <p:nvPr/>
          </p:nvSpPr>
          <p:spPr>
            <a:xfrm>
              <a:off x="5075239" y="3960813"/>
              <a:ext cx="1755775" cy="1448758"/>
            </a:xfrm>
            <a:prstGeom prst="rect">
              <a:avLst/>
            </a:prstGeom>
            <a:noFill/>
            <a:ln>
              <a:noFill/>
            </a:ln>
          </p:spPr>
          <p:txBody>
            <a:bodyPr>
              <a:spAutoFit/>
            </a:bodyPr>
            <a:lstStyle/>
            <a:p>
              <a:pPr algn="r">
                <a:defRPr/>
              </a:pPr>
              <a:r>
                <a:rPr lang="ar-SA" sz="16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ـ الشخصيات</a:t>
              </a:r>
            </a:p>
            <a:p>
              <a:pPr algn="r">
                <a:defRPr/>
              </a:pPr>
              <a:r>
                <a:rPr lang="ar-SA" sz="16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ـ الأحداث</a:t>
              </a:r>
            </a:p>
            <a:p>
              <a:pPr algn="r">
                <a:defRPr/>
              </a:pPr>
              <a:r>
                <a:rPr lang="ar-SA" sz="16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ـ الزمان</a:t>
              </a:r>
            </a:p>
            <a:p>
              <a:pPr algn="r">
                <a:defRPr/>
              </a:pPr>
              <a:r>
                <a:rPr lang="ar-SA" sz="16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ـ المكان</a:t>
              </a:r>
            </a:p>
            <a:p>
              <a:pPr algn="r">
                <a:defRPr/>
              </a:pPr>
              <a:r>
                <a:rPr lang="ar-SA" sz="16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ـ الحقائق</a:t>
              </a:r>
            </a:p>
          </p:txBody>
        </p:sp>
        <p:sp>
          <p:nvSpPr>
            <p:cNvPr id="48" name="مستطيل 47">
              <a:extLst>
                <a:ext uri="{FF2B5EF4-FFF2-40B4-BE49-F238E27FC236}">
                  <a16:creationId xmlns:a16="http://schemas.microsoft.com/office/drawing/2014/main" id="{614BE0C4-CEDA-5BC1-72A7-F48A95A94DDA}"/>
                </a:ext>
              </a:extLst>
            </p:cNvPr>
            <p:cNvSpPr/>
            <p:nvPr/>
          </p:nvSpPr>
          <p:spPr>
            <a:xfrm>
              <a:off x="2927351" y="4005263"/>
              <a:ext cx="1757364" cy="1718295"/>
            </a:xfrm>
            <a:prstGeom prst="rect">
              <a:avLst/>
            </a:prstGeom>
            <a:noFill/>
            <a:ln>
              <a:noFill/>
            </a:ln>
          </p:spPr>
          <p:txBody>
            <a:bodyPr>
              <a:spAutoFit/>
            </a:bodyPr>
            <a:lstStyle/>
            <a:p>
              <a:pPr algn="ctr">
                <a:defRPr/>
              </a:pPr>
              <a:r>
                <a:rPr lang="ar-SA" sz="1600" b="1" dirty="0">
                  <a:ln w="0"/>
                  <a:solidFill>
                    <a:srgbClr val="FF000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اعتمادها على الوصف  والتصوير،</a:t>
              </a:r>
            </a:p>
            <a:p>
              <a:pPr algn="ctr">
                <a:defRPr/>
              </a:pPr>
              <a:r>
                <a:rPr lang="ar-SA" sz="1600" b="1" dirty="0">
                  <a:ln w="0"/>
                  <a:solidFill>
                    <a:srgbClr val="FF000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وتركيزها على شخصية كاتبها</a:t>
              </a:r>
            </a:p>
          </p:txBody>
        </p:sp>
        <p:sp>
          <p:nvSpPr>
            <p:cNvPr id="49" name="مستطيل 48">
              <a:extLst>
                <a:ext uri="{FF2B5EF4-FFF2-40B4-BE49-F238E27FC236}">
                  <a16:creationId xmlns:a16="http://schemas.microsoft.com/office/drawing/2014/main" id="{3827AD08-A847-D4D0-5E1A-7A82793C1B10}"/>
                </a:ext>
              </a:extLst>
            </p:cNvPr>
            <p:cNvSpPr/>
            <p:nvPr/>
          </p:nvSpPr>
          <p:spPr>
            <a:xfrm>
              <a:off x="528638" y="4054475"/>
              <a:ext cx="2108201" cy="1179222"/>
            </a:xfrm>
            <a:prstGeom prst="rect">
              <a:avLst/>
            </a:prstGeom>
            <a:noFill/>
            <a:ln>
              <a:noFill/>
            </a:ln>
          </p:spPr>
          <p:txBody>
            <a:bodyPr>
              <a:spAutoFit/>
            </a:bodyPr>
            <a:lstStyle/>
            <a:p>
              <a:pPr algn="ctr">
                <a:defRPr/>
              </a:pPr>
              <a:r>
                <a:rPr lang="ar-SA" sz="16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حسب الكاتب</a:t>
              </a:r>
            </a:p>
            <a:p>
              <a:pPr algn="ctr">
                <a:defRPr/>
              </a:pPr>
              <a:r>
                <a:rPr lang="ar-SA" sz="16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ولها طريقان :</a:t>
              </a:r>
            </a:p>
            <a:p>
              <a:pPr algn="ctr">
                <a:defRPr/>
              </a:pPr>
              <a:r>
                <a:rPr lang="ar-SA" sz="16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ـ أسلوب المتكلم</a:t>
              </a:r>
            </a:p>
            <a:p>
              <a:pPr algn="ctr">
                <a:defRPr/>
              </a:pPr>
              <a:r>
                <a:rPr lang="ar-SA" sz="16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ـ أسلوب الغائب</a:t>
              </a:r>
            </a:p>
          </p:txBody>
        </p:sp>
      </p:grpSp>
    </p:spTree>
    <p:extLst>
      <p:ext uri="{BB962C8B-B14F-4D97-AF65-F5344CB8AC3E}">
        <p14:creationId xmlns:p14="http://schemas.microsoft.com/office/powerpoint/2010/main" val="33908643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up)">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1" presetClass="exit" presetSubtype="1" fill="hold" grpId="0" nodeType="clickEffect">
                                  <p:stCondLst>
                                    <p:cond delay="0"/>
                                  </p:stCondLst>
                                  <p:childTnLst>
                                    <p:animEffect transition="out" filter="wheel(1)">
                                      <p:cBhvr>
                                        <p:cTn id="12" dur="59000"/>
                                        <p:tgtEl>
                                          <p:spTgt spid="21"/>
                                        </p:tgtEl>
                                      </p:cBhvr>
                                    </p:animEffect>
                                    <p:set>
                                      <p:cBhvr>
                                        <p:cTn id="13" dur="1" fill="hold">
                                          <p:stCondLst>
                                            <p:cond delay="58999"/>
                                          </p:stCondLst>
                                        </p:cTn>
                                        <p:tgtEl>
                                          <p:spTgt spid="21"/>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clock-ticking-3.wav"/>
                                        </p:tgtEl>
                                      </p:cMediaNode>
                                    </p:audio>
                                  </p:subTnLst>
                                </p:cTn>
                              </p:par>
                            </p:childTnLst>
                          </p:cTn>
                        </p:par>
                        <p:par>
                          <p:cTn id="14" fill="hold">
                            <p:stCondLst>
                              <p:cond delay="59000"/>
                            </p:stCondLst>
                            <p:childTnLst>
                              <p:par>
                                <p:cTn id="15" presetID="21" presetClass="exit" presetSubtype="1" fill="hold" grpId="0" nodeType="afterEffect">
                                  <p:stCondLst>
                                    <p:cond delay="0"/>
                                  </p:stCondLst>
                                  <p:childTnLst>
                                    <p:animEffect transition="out" filter="wheel(1)">
                                      <p:cBhvr>
                                        <p:cTn id="16" dur="59000"/>
                                        <p:tgtEl>
                                          <p:spTgt spid="22"/>
                                        </p:tgtEl>
                                      </p:cBhvr>
                                    </p:animEffect>
                                    <p:set>
                                      <p:cBhvr>
                                        <p:cTn id="17" dur="1" fill="hold">
                                          <p:stCondLst>
                                            <p:cond delay="58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21" grpId="0" animBg="1" autoUpdateAnimBg="0"/>
      <p:bldP spid="2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26" name="مستطيل: زوايا قطرية مقصوصة 25">
            <a:extLst>
              <a:ext uri="{FF2B5EF4-FFF2-40B4-BE49-F238E27FC236}">
                <a16:creationId xmlns:a16="http://schemas.microsoft.com/office/drawing/2014/main" id="{C31C16A2-C380-19F3-2808-9D591DB42FD7}"/>
              </a:ext>
            </a:extLst>
          </p:cNvPr>
          <p:cNvSpPr/>
          <p:nvPr/>
        </p:nvSpPr>
        <p:spPr>
          <a:xfrm>
            <a:off x="9626444" y="776122"/>
            <a:ext cx="2492400" cy="600250"/>
          </a:xfrm>
          <a:prstGeom prst="snip2DiagRect">
            <a:avLst>
              <a:gd name="adj1" fmla="val 46509"/>
              <a:gd name="adj2" fmla="val 42046"/>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800" b="1" dirty="0">
                <a:solidFill>
                  <a:schemeClr val="bg2">
                    <a:lumMod val="25000"/>
                  </a:schemeClr>
                </a:solidFill>
              </a:rPr>
              <a:t>كتابة المذكرات</a:t>
            </a:r>
          </a:p>
        </p:txBody>
      </p:sp>
      <p:grpSp>
        <p:nvGrpSpPr>
          <p:cNvPr id="3" name="مجموعة 2">
            <a:extLst>
              <a:ext uri="{FF2B5EF4-FFF2-40B4-BE49-F238E27FC236}">
                <a16:creationId xmlns:a16="http://schemas.microsoft.com/office/drawing/2014/main" id="{A1830846-91DF-6CF8-1D8C-4D4FEBD1F828}"/>
              </a:ext>
            </a:extLst>
          </p:cNvPr>
          <p:cNvGrpSpPr/>
          <p:nvPr/>
        </p:nvGrpSpPr>
        <p:grpSpPr>
          <a:xfrm>
            <a:off x="310490" y="3851811"/>
            <a:ext cx="1086038" cy="786757"/>
            <a:chOff x="310490" y="3851811"/>
            <a:chExt cx="1086038" cy="786757"/>
          </a:xfrm>
        </p:grpSpPr>
        <p:sp>
          <p:nvSpPr>
            <p:cNvPr id="10" name="مربع نص 9">
              <a:extLst>
                <a:ext uri="{FF2B5EF4-FFF2-40B4-BE49-F238E27FC236}">
                  <a16:creationId xmlns:a16="http://schemas.microsoft.com/office/drawing/2014/main" id="{4A1EBB1F-5673-2C20-7047-DB6C55A74056}"/>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23" name="مربع نص 22">
              <a:extLst>
                <a:ext uri="{FF2B5EF4-FFF2-40B4-BE49-F238E27FC236}">
                  <a16:creationId xmlns:a16="http://schemas.microsoft.com/office/drawing/2014/main" id="{787DAB09-0E26-0D5F-A06F-7B076CCF5466}"/>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157</a:t>
              </a:r>
            </a:p>
          </p:txBody>
        </p:sp>
      </p:grpSp>
      <p:pic>
        <p:nvPicPr>
          <p:cNvPr id="4" name="صورة 3">
            <a:extLst>
              <a:ext uri="{FF2B5EF4-FFF2-40B4-BE49-F238E27FC236}">
                <a16:creationId xmlns:a16="http://schemas.microsoft.com/office/drawing/2014/main" id="{ABB5EC9F-A334-205E-0B07-CCC04A9CE681}"/>
              </a:ext>
            </a:extLst>
          </p:cNvPr>
          <p:cNvPicPr>
            <a:picLocks noChangeAspect="1"/>
          </p:cNvPicPr>
          <p:nvPr/>
        </p:nvPicPr>
        <p:blipFill rotWithShape="1">
          <a:blip r:embed="rId5">
            <a:extLst>
              <a:ext uri="{28A0092B-C50C-407E-A947-70E740481C1C}">
                <a14:useLocalDpi xmlns:a14="http://schemas.microsoft.com/office/drawing/2010/main" val="0"/>
              </a:ext>
            </a:extLst>
          </a:blip>
          <a:srcRect b="50288"/>
          <a:stretch/>
        </p:blipFill>
        <p:spPr>
          <a:xfrm>
            <a:off x="2090508" y="1303938"/>
            <a:ext cx="7361103" cy="3596054"/>
          </a:xfrm>
          <a:prstGeom prst="rect">
            <a:avLst/>
          </a:prstGeom>
        </p:spPr>
      </p:pic>
      <p:grpSp>
        <p:nvGrpSpPr>
          <p:cNvPr id="14" name="مجموعة 13">
            <a:extLst>
              <a:ext uri="{FF2B5EF4-FFF2-40B4-BE49-F238E27FC236}">
                <a16:creationId xmlns:a16="http://schemas.microsoft.com/office/drawing/2014/main" id="{7383725C-9B2C-9EBD-11B7-E8F9C518EACB}"/>
              </a:ext>
            </a:extLst>
          </p:cNvPr>
          <p:cNvGrpSpPr/>
          <p:nvPr/>
        </p:nvGrpSpPr>
        <p:grpSpPr>
          <a:xfrm>
            <a:off x="1985438" y="2079508"/>
            <a:ext cx="2116421" cy="2727001"/>
            <a:chOff x="-28575" y="2933700"/>
            <a:chExt cx="3224213" cy="3659482"/>
          </a:xfrm>
        </p:grpSpPr>
        <p:sp>
          <p:nvSpPr>
            <p:cNvPr id="2" name="مربع نص 24">
              <a:extLst>
                <a:ext uri="{FF2B5EF4-FFF2-40B4-BE49-F238E27FC236}">
                  <a16:creationId xmlns:a16="http://schemas.microsoft.com/office/drawing/2014/main" id="{82FCA212-34B7-34D3-2F13-DD1C6B638200}"/>
                </a:ext>
              </a:extLst>
            </p:cNvPr>
            <p:cNvSpPr txBox="1">
              <a:spLocks noChangeArrowheads="1"/>
            </p:cNvSpPr>
            <p:nvPr/>
          </p:nvSpPr>
          <p:spPr bwMode="auto">
            <a:xfrm>
              <a:off x="274637" y="2933700"/>
              <a:ext cx="2898775" cy="78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600" b="1" dirty="0">
                  <a:solidFill>
                    <a:srgbClr val="FF0000"/>
                  </a:solidFill>
                  <a:cs typeface="+mj-cs"/>
                </a:rPr>
                <a:t>ـ نص نثري يعرض وقائع ومعلومات وتاريخ </a:t>
              </a:r>
            </a:p>
          </p:txBody>
        </p:sp>
        <p:sp>
          <p:nvSpPr>
            <p:cNvPr id="11" name="مربع نص 24">
              <a:extLst>
                <a:ext uri="{FF2B5EF4-FFF2-40B4-BE49-F238E27FC236}">
                  <a16:creationId xmlns:a16="http://schemas.microsoft.com/office/drawing/2014/main" id="{14969624-B374-9D32-EE24-AE333DFBD04C}"/>
                </a:ext>
              </a:extLst>
            </p:cNvPr>
            <p:cNvSpPr txBox="1">
              <a:spLocks noChangeArrowheads="1"/>
            </p:cNvSpPr>
            <p:nvPr/>
          </p:nvSpPr>
          <p:spPr bwMode="auto">
            <a:xfrm>
              <a:off x="-28575" y="6138862"/>
              <a:ext cx="3221038" cy="4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600" b="1">
                  <a:solidFill>
                    <a:srgbClr val="FF0000"/>
                  </a:solidFill>
                  <a:cs typeface="+mj-cs"/>
                </a:rPr>
                <a:t>ـ الاعتماد على التصوير</a:t>
              </a:r>
            </a:p>
          </p:txBody>
        </p:sp>
        <p:sp>
          <p:nvSpPr>
            <p:cNvPr id="12" name="مربع نص 24">
              <a:extLst>
                <a:ext uri="{FF2B5EF4-FFF2-40B4-BE49-F238E27FC236}">
                  <a16:creationId xmlns:a16="http://schemas.microsoft.com/office/drawing/2014/main" id="{9AF917CA-2445-38B7-6FCF-4019E2953308}"/>
                </a:ext>
              </a:extLst>
            </p:cNvPr>
            <p:cNvSpPr txBox="1">
              <a:spLocks noChangeArrowheads="1"/>
            </p:cNvSpPr>
            <p:nvPr/>
          </p:nvSpPr>
          <p:spPr bwMode="auto">
            <a:xfrm>
              <a:off x="-23813" y="5264150"/>
              <a:ext cx="3219451" cy="78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600" b="1">
                  <a:solidFill>
                    <a:srgbClr val="FF0000"/>
                  </a:solidFill>
                  <a:cs typeface="+mj-cs"/>
                </a:rPr>
                <a:t>ـ دقة الوصف/ باستخدام ضمير المتكلمين </a:t>
              </a:r>
            </a:p>
          </p:txBody>
        </p:sp>
        <p:sp>
          <p:nvSpPr>
            <p:cNvPr id="13" name="مربع نص 24">
              <a:extLst>
                <a:ext uri="{FF2B5EF4-FFF2-40B4-BE49-F238E27FC236}">
                  <a16:creationId xmlns:a16="http://schemas.microsoft.com/office/drawing/2014/main" id="{B5CF627F-A64A-DEAF-7DBB-D455A992BDB6}"/>
                </a:ext>
              </a:extLst>
            </p:cNvPr>
            <p:cNvSpPr txBox="1">
              <a:spLocks noChangeArrowheads="1"/>
            </p:cNvSpPr>
            <p:nvPr/>
          </p:nvSpPr>
          <p:spPr bwMode="auto">
            <a:xfrm>
              <a:off x="144463" y="3846513"/>
              <a:ext cx="3036886" cy="111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600" b="1" dirty="0">
                  <a:solidFill>
                    <a:srgbClr val="FF0000"/>
                  </a:solidFill>
                  <a:cs typeface="+mj-cs"/>
                </a:rPr>
                <a:t>ـ تركز وتصور أحداث </a:t>
              </a:r>
            </a:p>
            <a:p>
              <a:pPr rtl="0">
                <a:lnSpc>
                  <a:spcPct val="100000"/>
                </a:lnSpc>
                <a:spcBef>
                  <a:spcPct val="0"/>
                </a:spcBef>
                <a:buFont typeface="Arial" panose="020B0604020202020204" pitchFamily="34" charset="0"/>
                <a:buNone/>
              </a:pPr>
              <a:r>
                <a:rPr lang="ar-SA" altLang="ar-SA" sz="1600" b="1" dirty="0">
                  <a:solidFill>
                    <a:srgbClr val="FF0000"/>
                  </a:solidFill>
                  <a:cs typeface="+mj-cs"/>
                </a:rPr>
                <a:t>وقعت لشخصية حقيقية ذات صلة بالكاتب </a:t>
              </a:r>
            </a:p>
          </p:txBody>
        </p:sp>
      </p:grpSp>
    </p:spTree>
    <p:extLst>
      <p:ext uri="{BB962C8B-B14F-4D97-AF65-F5344CB8AC3E}">
        <p14:creationId xmlns:p14="http://schemas.microsoft.com/office/powerpoint/2010/main" val="8226661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21" presetClass="exit" presetSubtype="1" fill="hold" grpId="0" nodeType="clickEffect">
                                  <p:stCondLst>
                                    <p:cond delay="0"/>
                                  </p:stCondLst>
                                  <p:childTnLst>
                                    <p:animEffect transition="out" filter="wheel(1)">
                                      <p:cBhvr>
                                        <p:cTn id="11" dur="59000"/>
                                        <p:tgtEl>
                                          <p:spTgt spid="19"/>
                                        </p:tgtEl>
                                      </p:cBhvr>
                                    </p:animEffect>
                                    <p:set>
                                      <p:cBhvr>
                                        <p:cTn id="12"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clock-ticking-3.wav"/>
                                        </p:tgtEl>
                                      </p:cMediaNode>
                                    </p:audio>
                                  </p:subTnLst>
                                </p:cTn>
                              </p:par>
                            </p:childTnLst>
                          </p:cTn>
                        </p:par>
                        <p:par>
                          <p:cTn id="13" fill="hold">
                            <p:stCondLst>
                              <p:cond delay="59000"/>
                            </p:stCondLst>
                            <p:childTnLst>
                              <p:par>
                                <p:cTn id="14" presetID="21" presetClass="exit" presetSubtype="1" fill="hold" grpId="0" nodeType="afterEffect">
                                  <p:stCondLst>
                                    <p:cond delay="0"/>
                                  </p:stCondLst>
                                  <p:childTnLst>
                                    <p:animEffect transition="out" filter="wheel(1)">
                                      <p:cBhvr>
                                        <p:cTn id="15" dur="59000"/>
                                        <p:tgtEl>
                                          <p:spTgt spid="20"/>
                                        </p:tgtEl>
                                      </p:cBhvr>
                                    </p:animEffect>
                                    <p:set>
                                      <p:cBhvr>
                                        <p:cTn id="16"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26" name="مستطيل: زوايا قطرية مقصوصة 25">
            <a:extLst>
              <a:ext uri="{FF2B5EF4-FFF2-40B4-BE49-F238E27FC236}">
                <a16:creationId xmlns:a16="http://schemas.microsoft.com/office/drawing/2014/main" id="{C31C16A2-C380-19F3-2808-9D591DB42FD7}"/>
              </a:ext>
            </a:extLst>
          </p:cNvPr>
          <p:cNvSpPr/>
          <p:nvPr/>
        </p:nvSpPr>
        <p:spPr>
          <a:xfrm>
            <a:off x="9626444" y="776122"/>
            <a:ext cx="2492400" cy="600250"/>
          </a:xfrm>
          <a:prstGeom prst="snip2DiagRect">
            <a:avLst>
              <a:gd name="adj1" fmla="val 46509"/>
              <a:gd name="adj2" fmla="val 42046"/>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800" b="1" dirty="0">
                <a:solidFill>
                  <a:schemeClr val="bg2">
                    <a:lumMod val="25000"/>
                  </a:schemeClr>
                </a:solidFill>
              </a:rPr>
              <a:t>كتابة المذكرات</a:t>
            </a:r>
          </a:p>
        </p:txBody>
      </p:sp>
      <p:grpSp>
        <p:nvGrpSpPr>
          <p:cNvPr id="3" name="مجموعة 2">
            <a:extLst>
              <a:ext uri="{FF2B5EF4-FFF2-40B4-BE49-F238E27FC236}">
                <a16:creationId xmlns:a16="http://schemas.microsoft.com/office/drawing/2014/main" id="{A1830846-91DF-6CF8-1D8C-4D4FEBD1F828}"/>
              </a:ext>
            </a:extLst>
          </p:cNvPr>
          <p:cNvGrpSpPr/>
          <p:nvPr/>
        </p:nvGrpSpPr>
        <p:grpSpPr>
          <a:xfrm>
            <a:off x="310490" y="3851811"/>
            <a:ext cx="1086038" cy="786757"/>
            <a:chOff x="310490" y="3851811"/>
            <a:chExt cx="1086038" cy="786757"/>
          </a:xfrm>
        </p:grpSpPr>
        <p:sp>
          <p:nvSpPr>
            <p:cNvPr id="10" name="مربع نص 9">
              <a:extLst>
                <a:ext uri="{FF2B5EF4-FFF2-40B4-BE49-F238E27FC236}">
                  <a16:creationId xmlns:a16="http://schemas.microsoft.com/office/drawing/2014/main" id="{4A1EBB1F-5673-2C20-7047-DB6C55A74056}"/>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23" name="مربع نص 22">
              <a:extLst>
                <a:ext uri="{FF2B5EF4-FFF2-40B4-BE49-F238E27FC236}">
                  <a16:creationId xmlns:a16="http://schemas.microsoft.com/office/drawing/2014/main" id="{787DAB09-0E26-0D5F-A06F-7B076CCF5466}"/>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157</a:t>
              </a:r>
            </a:p>
          </p:txBody>
        </p:sp>
      </p:grpSp>
      <p:pic>
        <p:nvPicPr>
          <p:cNvPr id="4" name="صورة 3">
            <a:extLst>
              <a:ext uri="{FF2B5EF4-FFF2-40B4-BE49-F238E27FC236}">
                <a16:creationId xmlns:a16="http://schemas.microsoft.com/office/drawing/2014/main" id="{ABB5EC9F-A334-205E-0B07-CCC04A9CE681}"/>
              </a:ext>
            </a:extLst>
          </p:cNvPr>
          <p:cNvPicPr>
            <a:picLocks noChangeAspect="1"/>
          </p:cNvPicPr>
          <p:nvPr/>
        </p:nvPicPr>
        <p:blipFill rotWithShape="1">
          <a:blip r:embed="rId5">
            <a:extLst>
              <a:ext uri="{28A0092B-C50C-407E-A947-70E740481C1C}">
                <a14:useLocalDpi xmlns:a14="http://schemas.microsoft.com/office/drawing/2010/main" val="0"/>
              </a:ext>
            </a:extLst>
          </a:blip>
          <a:srcRect t="50674"/>
          <a:stretch/>
        </p:blipFill>
        <p:spPr>
          <a:xfrm>
            <a:off x="2090508" y="1878500"/>
            <a:ext cx="7361103" cy="3568147"/>
          </a:xfrm>
          <a:prstGeom prst="rect">
            <a:avLst/>
          </a:prstGeom>
        </p:spPr>
      </p:pic>
      <p:grpSp>
        <p:nvGrpSpPr>
          <p:cNvPr id="2" name="مجموعة 1">
            <a:extLst>
              <a:ext uri="{FF2B5EF4-FFF2-40B4-BE49-F238E27FC236}">
                <a16:creationId xmlns:a16="http://schemas.microsoft.com/office/drawing/2014/main" id="{F959127B-1799-5155-D9DD-7415F6194C95}"/>
              </a:ext>
            </a:extLst>
          </p:cNvPr>
          <p:cNvGrpSpPr/>
          <p:nvPr/>
        </p:nvGrpSpPr>
        <p:grpSpPr>
          <a:xfrm>
            <a:off x="2306419" y="2320093"/>
            <a:ext cx="1808585" cy="2964276"/>
            <a:chOff x="-93664" y="1317625"/>
            <a:chExt cx="3373438" cy="2964276"/>
          </a:xfrm>
        </p:grpSpPr>
        <p:sp>
          <p:nvSpPr>
            <p:cNvPr id="11" name="مربع نص 24">
              <a:extLst>
                <a:ext uri="{FF2B5EF4-FFF2-40B4-BE49-F238E27FC236}">
                  <a16:creationId xmlns:a16="http://schemas.microsoft.com/office/drawing/2014/main" id="{3CE42A1E-AE6C-7BA6-8BDF-D08D8343F960}"/>
                </a:ext>
              </a:extLst>
            </p:cNvPr>
            <p:cNvSpPr txBox="1">
              <a:spLocks noChangeArrowheads="1"/>
            </p:cNvSpPr>
            <p:nvPr/>
          </p:nvSpPr>
          <p:spPr bwMode="auto">
            <a:xfrm>
              <a:off x="36513" y="1317625"/>
              <a:ext cx="30273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600" b="1" dirty="0">
                  <a:solidFill>
                    <a:srgbClr val="FF0000"/>
                  </a:solidFill>
                  <a:cs typeface="+mj-cs"/>
                </a:rPr>
                <a:t>ـ تدور حول شخصية </a:t>
              </a:r>
            </a:p>
            <a:p>
              <a:pPr rtl="0">
                <a:lnSpc>
                  <a:spcPct val="100000"/>
                </a:lnSpc>
                <a:spcBef>
                  <a:spcPct val="0"/>
                </a:spcBef>
                <a:buFontTx/>
                <a:buNone/>
              </a:pPr>
              <a:r>
                <a:rPr lang="ar-SA" altLang="ar-SA" sz="1600" b="1" dirty="0">
                  <a:solidFill>
                    <a:srgbClr val="FF0000"/>
                  </a:solidFill>
                  <a:cs typeface="+mj-cs"/>
                </a:rPr>
                <a:t>الكاتب وتبرز عاطفته ( أذكر ، حياتي ، شعرت...</a:t>
              </a:r>
            </a:p>
          </p:txBody>
        </p:sp>
        <p:sp>
          <p:nvSpPr>
            <p:cNvPr id="12" name="مربع نص 24">
              <a:extLst>
                <a:ext uri="{FF2B5EF4-FFF2-40B4-BE49-F238E27FC236}">
                  <a16:creationId xmlns:a16="http://schemas.microsoft.com/office/drawing/2014/main" id="{5C53647C-02B5-4A9B-FA8D-251244CFF0B9}"/>
                </a:ext>
              </a:extLst>
            </p:cNvPr>
            <p:cNvSpPr txBox="1">
              <a:spLocks noChangeArrowheads="1"/>
            </p:cNvSpPr>
            <p:nvPr/>
          </p:nvSpPr>
          <p:spPr bwMode="auto">
            <a:xfrm>
              <a:off x="139701" y="2385389"/>
              <a:ext cx="29067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600" b="1" dirty="0">
                  <a:solidFill>
                    <a:srgbClr val="FF0000"/>
                  </a:solidFill>
                  <a:cs typeface="+mj-cs"/>
                </a:rPr>
                <a:t>ـ تحكي أحداثًا واقعية بصيغة المتكلم(الكاتب)</a:t>
              </a:r>
            </a:p>
          </p:txBody>
        </p:sp>
        <p:sp>
          <p:nvSpPr>
            <p:cNvPr id="13" name="مربع نص 24">
              <a:extLst>
                <a:ext uri="{FF2B5EF4-FFF2-40B4-BE49-F238E27FC236}">
                  <a16:creationId xmlns:a16="http://schemas.microsoft.com/office/drawing/2014/main" id="{341A446D-06ED-E8AF-43C0-B1153A5DE484}"/>
                </a:ext>
              </a:extLst>
            </p:cNvPr>
            <p:cNvSpPr txBox="1">
              <a:spLocks noChangeArrowheads="1"/>
            </p:cNvSpPr>
            <p:nvPr/>
          </p:nvSpPr>
          <p:spPr bwMode="auto">
            <a:xfrm>
              <a:off x="252412" y="3202141"/>
              <a:ext cx="28114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600" b="1" dirty="0">
                  <a:solidFill>
                    <a:srgbClr val="FF0000"/>
                  </a:solidFill>
                  <a:cs typeface="+mj-cs"/>
                </a:rPr>
                <a:t>ـ دقة الوصف للأحداث</a:t>
              </a:r>
            </a:p>
          </p:txBody>
        </p:sp>
        <p:sp>
          <p:nvSpPr>
            <p:cNvPr id="14" name="مربع نص 24">
              <a:extLst>
                <a:ext uri="{FF2B5EF4-FFF2-40B4-BE49-F238E27FC236}">
                  <a16:creationId xmlns:a16="http://schemas.microsoft.com/office/drawing/2014/main" id="{20242622-0C8B-9BDC-7D1D-19ED0331305C}"/>
                </a:ext>
              </a:extLst>
            </p:cNvPr>
            <p:cNvSpPr txBox="1">
              <a:spLocks noChangeArrowheads="1"/>
            </p:cNvSpPr>
            <p:nvPr/>
          </p:nvSpPr>
          <p:spPr bwMode="auto">
            <a:xfrm>
              <a:off x="-93664" y="3697126"/>
              <a:ext cx="33734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1600" b="1" dirty="0">
                  <a:solidFill>
                    <a:srgbClr val="FF0000"/>
                  </a:solidFill>
                  <a:cs typeface="+mj-cs"/>
                </a:rPr>
                <a:t>ـ الاعتماد على التصوير للأماكن والأحداث</a:t>
              </a:r>
            </a:p>
          </p:txBody>
        </p:sp>
      </p:grpSp>
    </p:spTree>
    <p:extLst>
      <p:ext uri="{BB962C8B-B14F-4D97-AF65-F5344CB8AC3E}">
        <p14:creationId xmlns:p14="http://schemas.microsoft.com/office/powerpoint/2010/main" val="2739738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21" presetClass="exit" presetSubtype="1" fill="hold" grpId="0" nodeType="clickEffect">
                                  <p:stCondLst>
                                    <p:cond delay="0"/>
                                  </p:stCondLst>
                                  <p:childTnLst>
                                    <p:animEffect transition="out" filter="wheel(1)">
                                      <p:cBhvr>
                                        <p:cTn id="11" dur="59000"/>
                                        <p:tgtEl>
                                          <p:spTgt spid="19"/>
                                        </p:tgtEl>
                                      </p:cBhvr>
                                    </p:animEffect>
                                    <p:set>
                                      <p:cBhvr>
                                        <p:cTn id="12"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clock-ticking-3.wav"/>
                                        </p:tgtEl>
                                      </p:cMediaNode>
                                    </p:audio>
                                  </p:subTnLst>
                                </p:cTn>
                              </p:par>
                            </p:childTnLst>
                          </p:cTn>
                        </p:par>
                        <p:par>
                          <p:cTn id="13" fill="hold">
                            <p:stCondLst>
                              <p:cond delay="59000"/>
                            </p:stCondLst>
                            <p:childTnLst>
                              <p:par>
                                <p:cTn id="14" presetID="21" presetClass="exit" presetSubtype="1" fill="hold" grpId="0" nodeType="afterEffect">
                                  <p:stCondLst>
                                    <p:cond delay="0"/>
                                  </p:stCondLst>
                                  <p:childTnLst>
                                    <p:animEffect transition="out" filter="wheel(1)">
                                      <p:cBhvr>
                                        <p:cTn id="15" dur="59000"/>
                                        <p:tgtEl>
                                          <p:spTgt spid="20"/>
                                        </p:tgtEl>
                                      </p:cBhvr>
                                    </p:animEffect>
                                    <p:set>
                                      <p:cBhvr>
                                        <p:cTn id="16"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26" name="مستطيل: زوايا قطرية مقصوصة 25">
            <a:extLst>
              <a:ext uri="{FF2B5EF4-FFF2-40B4-BE49-F238E27FC236}">
                <a16:creationId xmlns:a16="http://schemas.microsoft.com/office/drawing/2014/main" id="{C31C16A2-C380-19F3-2808-9D591DB42FD7}"/>
              </a:ext>
            </a:extLst>
          </p:cNvPr>
          <p:cNvSpPr/>
          <p:nvPr/>
        </p:nvSpPr>
        <p:spPr>
          <a:xfrm>
            <a:off x="9626444" y="776122"/>
            <a:ext cx="2492400" cy="600250"/>
          </a:xfrm>
          <a:prstGeom prst="snip2DiagRect">
            <a:avLst>
              <a:gd name="adj1" fmla="val 46509"/>
              <a:gd name="adj2" fmla="val 42046"/>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800" b="1" dirty="0">
                <a:solidFill>
                  <a:schemeClr val="bg2">
                    <a:lumMod val="25000"/>
                  </a:schemeClr>
                </a:solidFill>
              </a:rPr>
              <a:t>كتابة المذكرات</a:t>
            </a:r>
          </a:p>
        </p:txBody>
      </p:sp>
      <p:grpSp>
        <p:nvGrpSpPr>
          <p:cNvPr id="3" name="مجموعة 2">
            <a:extLst>
              <a:ext uri="{FF2B5EF4-FFF2-40B4-BE49-F238E27FC236}">
                <a16:creationId xmlns:a16="http://schemas.microsoft.com/office/drawing/2014/main" id="{A1830846-91DF-6CF8-1D8C-4D4FEBD1F828}"/>
              </a:ext>
            </a:extLst>
          </p:cNvPr>
          <p:cNvGrpSpPr/>
          <p:nvPr/>
        </p:nvGrpSpPr>
        <p:grpSpPr>
          <a:xfrm>
            <a:off x="310490" y="3851811"/>
            <a:ext cx="1086038" cy="786757"/>
            <a:chOff x="310490" y="3851811"/>
            <a:chExt cx="1086038" cy="786757"/>
          </a:xfrm>
        </p:grpSpPr>
        <p:sp>
          <p:nvSpPr>
            <p:cNvPr id="10" name="مربع نص 9">
              <a:extLst>
                <a:ext uri="{FF2B5EF4-FFF2-40B4-BE49-F238E27FC236}">
                  <a16:creationId xmlns:a16="http://schemas.microsoft.com/office/drawing/2014/main" id="{4A1EBB1F-5673-2C20-7047-DB6C55A74056}"/>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23" name="مربع نص 22">
              <a:extLst>
                <a:ext uri="{FF2B5EF4-FFF2-40B4-BE49-F238E27FC236}">
                  <a16:creationId xmlns:a16="http://schemas.microsoft.com/office/drawing/2014/main" id="{787DAB09-0E26-0D5F-A06F-7B076CCF5466}"/>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158</a:t>
              </a:r>
            </a:p>
          </p:txBody>
        </p:sp>
      </p:grpSp>
      <p:pic>
        <p:nvPicPr>
          <p:cNvPr id="4" name="صورة 3">
            <a:extLst>
              <a:ext uri="{FF2B5EF4-FFF2-40B4-BE49-F238E27FC236}">
                <a16:creationId xmlns:a16="http://schemas.microsoft.com/office/drawing/2014/main" id="{7A7E6208-BD2C-A103-0DAB-290FF1FB27A5}"/>
              </a:ext>
            </a:extLst>
          </p:cNvPr>
          <p:cNvPicPr>
            <a:picLocks noChangeAspect="1"/>
          </p:cNvPicPr>
          <p:nvPr/>
        </p:nvPicPr>
        <p:blipFill rotWithShape="1">
          <a:blip r:embed="rId5">
            <a:extLst>
              <a:ext uri="{28A0092B-C50C-407E-A947-70E740481C1C}">
                <a14:useLocalDpi xmlns:a14="http://schemas.microsoft.com/office/drawing/2010/main" val="0"/>
              </a:ext>
            </a:extLst>
          </a:blip>
          <a:srcRect b="60806"/>
          <a:stretch/>
        </p:blipFill>
        <p:spPr>
          <a:xfrm>
            <a:off x="2207939" y="1736013"/>
            <a:ext cx="7294153" cy="3457563"/>
          </a:xfrm>
          <a:prstGeom prst="rect">
            <a:avLst/>
          </a:prstGeom>
        </p:spPr>
      </p:pic>
      <p:sp>
        <p:nvSpPr>
          <p:cNvPr id="2" name="مربع نص 24">
            <a:extLst>
              <a:ext uri="{FF2B5EF4-FFF2-40B4-BE49-F238E27FC236}">
                <a16:creationId xmlns:a16="http://schemas.microsoft.com/office/drawing/2014/main" id="{93BEE7A5-3DB7-9325-AF34-F5E37D409A90}"/>
              </a:ext>
            </a:extLst>
          </p:cNvPr>
          <p:cNvSpPr txBox="1">
            <a:spLocks noChangeArrowheads="1"/>
          </p:cNvSpPr>
          <p:nvPr/>
        </p:nvSpPr>
        <p:spPr bwMode="auto">
          <a:xfrm>
            <a:off x="6394269" y="2439791"/>
            <a:ext cx="27371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2000" b="1" dirty="0">
                <a:solidFill>
                  <a:srgbClr val="FF0000"/>
                </a:solidFill>
                <a:cs typeface="+mj-cs"/>
              </a:rPr>
              <a:t>المشاهير في جميع المجالات</a:t>
            </a:r>
          </a:p>
        </p:txBody>
      </p:sp>
      <p:sp>
        <p:nvSpPr>
          <p:cNvPr id="11" name="مربع نص 24">
            <a:extLst>
              <a:ext uri="{FF2B5EF4-FFF2-40B4-BE49-F238E27FC236}">
                <a16:creationId xmlns:a16="http://schemas.microsoft.com/office/drawing/2014/main" id="{ADB27DFC-8290-4BCF-0078-0588E76A6080}"/>
              </a:ext>
            </a:extLst>
          </p:cNvPr>
          <p:cNvSpPr txBox="1">
            <a:spLocks noChangeArrowheads="1"/>
          </p:cNvSpPr>
          <p:nvPr/>
        </p:nvSpPr>
        <p:spPr bwMode="auto">
          <a:xfrm>
            <a:off x="5303519" y="2792814"/>
            <a:ext cx="38814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2000" b="1" dirty="0">
                <a:solidFill>
                  <a:srgbClr val="FF0000"/>
                </a:solidFill>
                <a:cs typeface="+mj-cs"/>
              </a:rPr>
              <a:t>الزعماء والملوك والسياسيون والعسكريون</a:t>
            </a:r>
          </a:p>
        </p:txBody>
      </p:sp>
      <p:sp>
        <p:nvSpPr>
          <p:cNvPr id="12" name="مربع نص 24">
            <a:extLst>
              <a:ext uri="{FF2B5EF4-FFF2-40B4-BE49-F238E27FC236}">
                <a16:creationId xmlns:a16="http://schemas.microsoft.com/office/drawing/2014/main" id="{97A23DFF-5D58-75C6-AB3E-B95AC38E4319}"/>
              </a:ext>
            </a:extLst>
          </p:cNvPr>
          <p:cNvSpPr txBox="1">
            <a:spLocks noChangeArrowheads="1"/>
          </p:cNvSpPr>
          <p:nvPr/>
        </p:nvSpPr>
        <p:spPr bwMode="auto">
          <a:xfrm>
            <a:off x="5212079" y="3176935"/>
            <a:ext cx="40043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2000" b="1" dirty="0">
                <a:solidFill>
                  <a:srgbClr val="FF0000"/>
                </a:solidFill>
                <a:cs typeface="+mj-cs"/>
              </a:rPr>
              <a:t>الناجحون في أعمالهم كالتجّار ورجال الأعمال</a:t>
            </a:r>
          </a:p>
        </p:txBody>
      </p:sp>
      <p:sp>
        <p:nvSpPr>
          <p:cNvPr id="13" name="مربع نص 24">
            <a:extLst>
              <a:ext uri="{FF2B5EF4-FFF2-40B4-BE49-F238E27FC236}">
                <a16:creationId xmlns:a16="http://schemas.microsoft.com/office/drawing/2014/main" id="{EBFB4698-C26B-FCB1-A0FC-B69CC010FE99}"/>
              </a:ext>
            </a:extLst>
          </p:cNvPr>
          <p:cNvSpPr txBox="1">
            <a:spLocks noChangeArrowheads="1"/>
          </p:cNvSpPr>
          <p:nvPr/>
        </p:nvSpPr>
        <p:spPr bwMode="auto">
          <a:xfrm>
            <a:off x="6511834" y="2078263"/>
            <a:ext cx="26195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2000" b="1" dirty="0">
                <a:solidFill>
                  <a:srgbClr val="FF0000"/>
                </a:solidFill>
                <a:cs typeface="+mj-cs"/>
              </a:rPr>
              <a:t>العلماء والأدباء والمبدعون</a:t>
            </a:r>
          </a:p>
        </p:txBody>
      </p:sp>
      <p:sp>
        <p:nvSpPr>
          <p:cNvPr id="21" name="مربع نص 24">
            <a:extLst>
              <a:ext uri="{FF2B5EF4-FFF2-40B4-BE49-F238E27FC236}">
                <a16:creationId xmlns:a16="http://schemas.microsoft.com/office/drawing/2014/main" id="{719868D2-EF8B-F86B-B239-01FE67335AD2}"/>
              </a:ext>
            </a:extLst>
          </p:cNvPr>
          <p:cNvSpPr txBox="1">
            <a:spLocks noChangeArrowheads="1"/>
          </p:cNvSpPr>
          <p:nvPr/>
        </p:nvSpPr>
        <p:spPr bwMode="auto">
          <a:xfrm>
            <a:off x="3538425" y="4221143"/>
            <a:ext cx="29734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2000" b="1" dirty="0">
                <a:solidFill>
                  <a:srgbClr val="FF0000"/>
                </a:solidFill>
                <a:cs typeface="+mj-cs"/>
              </a:rPr>
              <a:t>الاستفادة من التجارِب والخبرات</a:t>
            </a:r>
          </a:p>
        </p:txBody>
      </p:sp>
      <p:sp>
        <p:nvSpPr>
          <p:cNvPr id="24" name="مربع نص 24">
            <a:extLst>
              <a:ext uri="{FF2B5EF4-FFF2-40B4-BE49-F238E27FC236}">
                <a16:creationId xmlns:a16="http://schemas.microsoft.com/office/drawing/2014/main" id="{26ED9FC3-E5F9-350F-98E8-DA52631985C0}"/>
              </a:ext>
            </a:extLst>
          </p:cNvPr>
          <p:cNvSpPr txBox="1">
            <a:spLocks noChangeArrowheads="1"/>
          </p:cNvSpPr>
          <p:nvPr/>
        </p:nvSpPr>
        <p:spPr bwMode="auto">
          <a:xfrm>
            <a:off x="3474720" y="4604290"/>
            <a:ext cx="30371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2000" b="1" dirty="0">
                <a:solidFill>
                  <a:srgbClr val="FF0000"/>
                </a:solidFill>
                <a:cs typeface="+mj-cs"/>
              </a:rPr>
              <a:t>معرفة التاريخ والأحداث والأسرار</a:t>
            </a:r>
          </a:p>
        </p:txBody>
      </p:sp>
    </p:spTree>
    <p:extLst>
      <p:ext uri="{BB962C8B-B14F-4D97-AF65-F5344CB8AC3E}">
        <p14:creationId xmlns:p14="http://schemas.microsoft.com/office/powerpoint/2010/main" val="34654512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5"/>
                    </p:tgtEl>
                  </p:cond>
                </p:stCondLst>
                <p:endSync evt="end" delay="0">
                  <p:rtn val="all"/>
                </p:endSync>
                <p:childTnLst>
                  <p:par>
                    <p:cTn id="28" fill="hold">
                      <p:stCondLst>
                        <p:cond delay="0"/>
                      </p:stCondLst>
                      <p:childTnLst>
                        <p:par>
                          <p:cTn id="29" fill="hold">
                            <p:stCondLst>
                              <p:cond delay="0"/>
                            </p:stCondLst>
                            <p:childTnLst>
                              <p:par>
                                <p:cTn id="30" presetID="21" presetClass="exit" presetSubtype="1" fill="hold" grpId="0" nodeType="clickEffect">
                                  <p:stCondLst>
                                    <p:cond delay="0"/>
                                  </p:stCondLst>
                                  <p:childTnLst>
                                    <p:animEffect transition="out" filter="wheel(1)">
                                      <p:cBhvr>
                                        <p:cTn id="31" dur="59000"/>
                                        <p:tgtEl>
                                          <p:spTgt spid="19"/>
                                        </p:tgtEl>
                                      </p:cBhvr>
                                    </p:animEffect>
                                    <p:set>
                                      <p:cBhvr>
                                        <p:cTn id="32"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2" name="clock-ticking-3.wav"/>
                                        </p:tgtEl>
                                      </p:cMediaNode>
                                    </p:audio>
                                  </p:subTnLst>
                                </p:cTn>
                              </p:par>
                            </p:childTnLst>
                          </p:cTn>
                        </p:par>
                        <p:par>
                          <p:cTn id="33" fill="hold">
                            <p:stCondLst>
                              <p:cond delay="59000"/>
                            </p:stCondLst>
                            <p:childTnLst>
                              <p:par>
                                <p:cTn id="34" presetID="21" presetClass="exit" presetSubtype="1" fill="hold" grpId="0" nodeType="afterEffect">
                                  <p:stCondLst>
                                    <p:cond delay="0"/>
                                  </p:stCondLst>
                                  <p:childTnLst>
                                    <p:animEffect transition="out" filter="wheel(1)">
                                      <p:cBhvr>
                                        <p:cTn id="35" dur="59000"/>
                                        <p:tgtEl>
                                          <p:spTgt spid="20"/>
                                        </p:tgtEl>
                                      </p:cBhvr>
                                    </p:animEffect>
                                    <p:set>
                                      <p:cBhvr>
                                        <p:cTn id="36"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2" grpId="0"/>
      <p:bldP spid="11" grpId="0"/>
      <p:bldP spid="12" grpId="0"/>
      <p:bldP spid="13" grpId="0"/>
      <p:bldP spid="21" grpId="0"/>
      <p:bldP spid="2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26" name="مستطيل: زوايا قطرية مقصوصة 25">
            <a:extLst>
              <a:ext uri="{FF2B5EF4-FFF2-40B4-BE49-F238E27FC236}">
                <a16:creationId xmlns:a16="http://schemas.microsoft.com/office/drawing/2014/main" id="{C31C16A2-C380-19F3-2808-9D591DB42FD7}"/>
              </a:ext>
            </a:extLst>
          </p:cNvPr>
          <p:cNvSpPr/>
          <p:nvPr/>
        </p:nvSpPr>
        <p:spPr>
          <a:xfrm>
            <a:off x="9626444" y="776122"/>
            <a:ext cx="2492400" cy="600250"/>
          </a:xfrm>
          <a:prstGeom prst="snip2DiagRect">
            <a:avLst>
              <a:gd name="adj1" fmla="val 46509"/>
              <a:gd name="adj2" fmla="val 42046"/>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800" b="1" dirty="0">
                <a:solidFill>
                  <a:schemeClr val="bg2">
                    <a:lumMod val="25000"/>
                  </a:schemeClr>
                </a:solidFill>
              </a:rPr>
              <a:t>كتابة المذكرات</a:t>
            </a:r>
          </a:p>
        </p:txBody>
      </p:sp>
      <p:grpSp>
        <p:nvGrpSpPr>
          <p:cNvPr id="3" name="مجموعة 2">
            <a:extLst>
              <a:ext uri="{FF2B5EF4-FFF2-40B4-BE49-F238E27FC236}">
                <a16:creationId xmlns:a16="http://schemas.microsoft.com/office/drawing/2014/main" id="{A1830846-91DF-6CF8-1D8C-4D4FEBD1F828}"/>
              </a:ext>
            </a:extLst>
          </p:cNvPr>
          <p:cNvGrpSpPr/>
          <p:nvPr/>
        </p:nvGrpSpPr>
        <p:grpSpPr>
          <a:xfrm>
            <a:off x="310490" y="3851811"/>
            <a:ext cx="1086038" cy="786757"/>
            <a:chOff x="310490" y="3851811"/>
            <a:chExt cx="1086038" cy="786757"/>
          </a:xfrm>
        </p:grpSpPr>
        <p:sp>
          <p:nvSpPr>
            <p:cNvPr id="10" name="مربع نص 9">
              <a:extLst>
                <a:ext uri="{FF2B5EF4-FFF2-40B4-BE49-F238E27FC236}">
                  <a16:creationId xmlns:a16="http://schemas.microsoft.com/office/drawing/2014/main" id="{4A1EBB1F-5673-2C20-7047-DB6C55A74056}"/>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23" name="مربع نص 22">
              <a:extLst>
                <a:ext uri="{FF2B5EF4-FFF2-40B4-BE49-F238E27FC236}">
                  <a16:creationId xmlns:a16="http://schemas.microsoft.com/office/drawing/2014/main" id="{787DAB09-0E26-0D5F-A06F-7B076CCF5466}"/>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158</a:t>
              </a:r>
            </a:p>
          </p:txBody>
        </p:sp>
      </p:grpSp>
      <p:pic>
        <p:nvPicPr>
          <p:cNvPr id="4" name="صورة 3">
            <a:extLst>
              <a:ext uri="{FF2B5EF4-FFF2-40B4-BE49-F238E27FC236}">
                <a16:creationId xmlns:a16="http://schemas.microsoft.com/office/drawing/2014/main" id="{7A7E6208-BD2C-A103-0DAB-290FF1FB27A5}"/>
              </a:ext>
            </a:extLst>
          </p:cNvPr>
          <p:cNvPicPr>
            <a:picLocks noChangeAspect="1"/>
          </p:cNvPicPr>
          <p:nvPr/>
        </p:nvPicPr>
        <p:blipFill rotWithShape="1">
          <a:blip r:embed="rId5">
            <a:extLst>
              <a:ext uri="{28A0092B-C50C-407E-A947-70E740481C1C}">
                <a14:useLocalDpi xmlns:a14="http://schemas.microsoft.com/office/drawing/2010/main" val="0"/>
              </a:ext>
            </a:extLst>
          </a:blip>
          <a:srcRect t="39194"/>
          <a:stretch/>
        </p:blipFill>
        <p:spPr>
          <a:xfrm>
            <a:off x="2207939" y="1029084"/>
            <a:ext cx="7294153" cy="5363997"/>
          </a:xfrm>
          <a:prstGeom prst="rect">
            <a:avLst/>
          </a:prstGeom>
        </p:spPr>
      </p:pic>
      <p:sp>
        <p:nvSpPr>
          <p:cNvPr id="34" name="مربع نص 24">
            <a:extLst>
              <a:ext uri="{FF2B5EF4-FFF2-40B4-BE49-F238E27FC236}">
                <a16:creationId xmlns:a16="http://schemas.microsoft.com/office/drawing/2014/main" id="{8125815D-CAB9-13A5-3F41-188AD20FAB63}"/>
              </a:ext>
            </a:extLst>
          </p:cNvPr>
          <p:cNvSpPr txBox="1">
            <a:spLocks noChangeArrowheads="1"/>
          </p:cNvSpPr>
          <p:nvPr/>
        </p:nvSpPr>
        <p:spPr bwMode="auto">
          <a:xfrm>
            <a:off x="6695352" y="1954774"/>
            <a:ext cx="17712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600" b="1" dirty="0">
                <a:solidFill>
                  <a:srgbClr val="FF0000"/>
                </a:solidFill>
                <a:cs typeface="+mj-cs"/>
              </a:rPr>
              <a:t>الإصابة بكورونا</a:t>
            </a:r>
            <a:endParaRPr lang="ar-SA" altLang="ar-SA" sz="1200" b="1" dirty="0">
              <a:solidFill>
                <a:srgbClr val="FF0000"/>
              </a:solidFill>
              <a:cs typeface="+mj-cs"/>
            </a:endParaRPr>
          </a:p>
        </p:txBody>
      </p:sp>
      <p:sp>
        <p:nvSpPr>
          <p:cNvPr id="35" name="مربع نص 24">
            <a:extLst>
              <a:ext uri="{FF2B5EF4-FFF2-40B4-BE49-F238E27FC236}">
                <a16:creationId xmlns:a16="http://schemas.microsoft.com/office/drawing/2014/main" id="{26ABDEA7-D931-6F65-30A5-AA04368970D1}"/>
              </a:ext>
            </a:extLst>
          </p:cNvPr>
          <p:cNvSpPr txBox="1">
            <a:spLocks noChangeArrowheads="1"/>
          </p:cNvSpPr>
          <p:nvPr/>
        </p:nvSpPr>
        <p:spPr bwMode="auto">
          <a:xfrm>
            <a:off x="5134153" y="1975941"/>
            <a:ext cx="9407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600" b="1" dirty="0">
                <a:solidFill>
                  <a:srgbClr val="FF0000"/>
                </a:solidFill>
                <a:cs typeface="+mj-cs"/>
              </a:rPr>
              <a:t>قبل سنة</a:t>
            </a:r>
            <a:endParaRPr lang="ar-SA" altLang="ar-SA" sz="1200" b="1" dirty="0">
              <a:solidFill>
                <a:srgbClr val="FF0000"/>
              </a:solidFill>
              <a:cs typeface="+mj-cs"/>
            </a:endParaRPr>
          </a:p>
        </p:txBody>
      </p:sp>
      <p:sp>
        <p:nvSpPr>
          <p:cNvPr id="36" name="مربع نص 24">
            <a:extLst>
              <a:ext uri="{FF2B5EF4-FFF2-40B4-BE49-F238E27FC236}">
                <a16:creationId xmlns:a16="http://schemas.microsoft.com/office/drawing/2014/main" id="{B7510362-D8CA-E3C8-D9C1-25050EA1B87C}"/>
              </a:ext>
            </a:extLst>
          </p:cNvPr>
          <p:cNvSpPr txBox="1">
            <a:spLocks noChangeArrowheads="1"/>
          </p:cNvSpPr>
          <p:nvPr/>
        </p:nvSpPr>
        <p:spPr bwMode="auto">
          <a:xfrm>
            <a:off x="2689908" y="1954509"/>
            <a:ext cx="20984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600" b="1" dirty="0">
                <a:solidFill>
                  <a:srgbClr val="FF0000"/>
                </a:solidFill>
                <a:cs typeface="+mj-cs"/>
              </a:rPr>
              <a:t>الصبر والدعاء والحمد لله</a:t>
            </a:r>
            <a:endParaRPr lang="ar-SA" altLang="ar-SA" sz="1200" b="1" dirty="0">
              <a:solidFill>
                <a:srgbClr val="FF0000"/>
              </a:solidFill>
              <a:cs typeface="+mj-cs"/>
            </a:endParaRPr>
          </a:p>
        </p:txBody>
      </p:sp>
      <p:sp>
        <p:nvSpPr>
          <p:cNvPr id="37" name="مربع نص 24">
            <a:extLst>
              <a:ext uri="{FF2B5EF4-FFF2-40B4-BE49-F238E27FC236}">
                <a16:creationId xmlns:a16="http://schemas.microsoft.com/office/drawing/2014/main" id="{8130A437-6F7D-DB71-E127-3B536D50C3B1}"/>
              </a:ext>
            </a:extLst>
          </p:cNvPr>
          <p:cNvSpPr txBox="1">
            <a:spLocks noChangeArrowheads="1"/>
          </p:cNvSpPr>
          <p:nvPr/>
        </p:nvSpPr>
        <p:spPr bwMode="auto">
          <a:xfrm>
            <a:off x="6221568" y="2488068"/>
            <a:ext cx="23042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600" b="1" dirty="0">
                <a:solidFill>
                  <a:srgbClr val="FF0000"/>
                </a:solidFill>
                <a:cs typeface="+mj-cs"/>
              </a:rPr>
              <a:t>مبايعة خادم الحرمين الشريفين ملكاً للمملكة العربية السعودية </a:t>
            </a:r>
            <a:endParaRPr lang="ar-SA" altLang="ar-SA" sz="1200" b="1" dirty="0">
              <a:solidFill>
                <a:srgbClr val="FF0000"/>
              </a:solidFill>
              <a:cs typeface="+mj-cs"/>
            </a:endParaRPr>
          </a:p>
        </p:txBody>
      </p:sp>
      <p:sp>
        <p:nvSpPr>
          <p:cNvPr id="38" name="مربع نص 24">
            <a:extLst>
              <a:ext uri="{FF2B5EF4-FFF2-40B4-BE49-F238E27FC236}">
                <a16:creationId xmlns:a16="http://schemas.microsoft.com/office/drawing/2014/main" id="{87CBCBCA-D5BB-56A4-8625-AB7D80DA3C1B}"/>
              </a:ext>
            </a:extLst>
          </p:cNvPr>
          <p:cNvSpPr txBox="1">
            <a:spLocks noChangeArrowheads="1"/>
          </p:cNvSpPr>
          <p:nvPr/>
        </p:nvSpPr>
        <p:spPr bwMode="auto">
          <a:xfrm>
            <a:off x="4737914" y="2585081"/>
            <a:ext cx="13369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600" b="1" dirty="0">
                <a:solidFill>
                  <a:srgbClr val="FF0000"/>
                </a:solidFill>
                <a:cs typeface="+mj-cs"/>
              </a:rPr>
              <a:t>1436/4/3</a:t>
            </a:r>
            <a:endParaRPr lang="ar-SA" altLang="ar-SA" sz="1200" b="1" dirty="0">
              <a:solidFill>
                <a:srgbClr val="FF0000"/>
              </a:solidFill>
              <a:cs typeface="+mj-cs"/>
            </a:endParaRPr>
          </a:p>
        </p:txBody>
      </p:sp>
      <p:sp>
        <p:nvSpPr>
          <p:cNvPr id="39" name="مربع نص 24">
            <a:extLst>
              <a:ext uri="{FF2B5EF4-FFF2-40B4-BE49-F238E27FC236}">
                <a16:creationId xmlns:a16="http://schemas.microsoft.com/office/drawing/2014/main" id="{6648BED4-31AD-3CD0-CA77-47CF0419C553}"/>
              </a:ext>
            </a:extLst>
          </p:cNvPr>
          <p:cNvSpPr txBox="1">
            <a:spLocks noChangeArrowheads="1"/>
          </p:cNvSpPr>
          <p:nvPr/>
        </p:nvSpPr>
        <p:spPr bwMode="auto">
          <a:xfrm>
            <a:off x="2379656" y="2461970"/>
            <a:ext cx="27544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600" b="1" dirty="0">
                <a:solidFill>
                  <a:srgbClr val="FF0000"/>
                </a:solidFill>
                <a:cs typeface="+mj-cs"/>
              </a:rPr>
              <a:t>البهجة والفخر بالوطن الغالي وقيادته الساعية إلى رفعته وأمنه ورخائه  </a:t>
            </a:r>
            <a:endParaRPr lang="ar-SA" altLang="ar-SA" sz="1200" b="1" dirty="0">
              <a:solidFill>
                <a:srgbClr val="FF0000"/>
              </a:solidFill>
              <a:cs typeface="+mj-cs"/>
            </a:endParaRPr>
          </a:p>
        </p:txBody>
      </p:sp>
      <p:sp>
        <p:nvSpPr>
          <p:cNvPr id="40" name="مربع نص 24">
            <a:extLst>
              <a:ext uri="{FF2B5EF4-FFF2-40B4-BE49-F238E27FC236}">
                <a16:creationId xmlns:a16="http://schemas.microsoft.com/office/drawing/2014/main" id="{E3C5A1DA-3614-DEB3-A29E-BFF2BF2DD54F}"/>
              </a:ext>
            </a:extLst>
          </p:cNvPr>
          <p:cNvSpPr txBox="1">
            <a:spLocks noChangeArrowheads="1"/>
          </p:cNvSpPr>
          <p:nvPr/>
        </p:nvSpPr>
        <p:spPr bwMode="auto">
          <a:xfrm>
            <a:off x="6511833" y="3222892"/>
            <a:ext cx="18561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600" b="1" dirty="0">
                <a:solidFill>
                  <a:srgbClr val="FF0000"/>
                </a:solidFill>
                <a:cs typeface="+mj-cs"/>
              </a:rPr>
              <a:t>زواج أحد أفراد العائلة</a:t>
            </a:r>
            <a:endParaRPr lang="ar-SA" altLang="ar-SA" sz="1200" b="1" dirty="0">
              <a:solidFill>
                <a:srgbClr val="FF0000"/>
              </a:solidFill>
              <a:cs typeface="+mj-cs"/>
            </a:endParaRPr>
          </a:p>
        </p:txBody>
      </p:sp>
      <p:sp>
        <p:nvSpPr>
          <p:cNvPr id="41" name="مربع نص 24">
            <a:extLst>
              <a:ext uri="{FF2B5EF4-FFF2-40B4-BE49-F238E27FC236}">
                <a16:creationId xmlns:a16="http://schemas.microsoft.com/office/drawing/2014/main" id="{CB4414B9-D94C-ED90-F33B-3858543E09C8}"/>
              </a:ext>
            </a:extLst>
          </p:cNvPr>
          <p:cNvSpPr txBox="1">
            <a:spLocks noChangeArrowheads="1"/>
          </p:cNvSpPr>
          <p:nvPr/>
        </p:nvSpPr>
        <p:spPr bwMode="auto">
          <a:xfrm>
            <a:off x="5014606" y="3174069"/>
            <a:ext cx="8897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600" b="1" dirty="0">
                <a:solidFill>
                  <a:srgbClr val="FF0000"/>
                </a:solidFill>
                <a:cs typeface="+mj-cs"/>
              </a:rPr>
              <a:t>قبل 3 سنوات</a:t>
            </a:r>
            <a:endParaRPr lang="ar-SA" altLang="ar-SA" sz="1200" b="1" dirty="0">
              <a:solidFill>
                <a:srgbClr val="FF0000"/>
              </a:solidFill>
              <a:cs typeface="+mj-cs"/>
            </a:endParaRPr>
          </a:p>
        </p:txBody>
      </p:sp>
      <p:sp>
        <p:nvSpPr>
          <p:cNvPr id="42" name="مربع نص 24">
            <a:extLst>
              <a:ext uri="{FF2B5EF4-FFF2-40B4-BE49-F238E27FC236}">
                <a16:creationId xmlns:a16="http://schemas.microsoft.com/office/drawing/2014/main" id="{176C9A51-9096-7CCC-1545-BEDCE689705E}"/>
              </a:ext>
            </a:extLst>
          </p:cNvPr>
          <p:cNvSpPr txBox="1">
            <a:spLocks noChangeArrowheads="1"/>
          </p:cNvSpPr>
          <p:nvPr/>
        </p:nvSpPr>
        <p:spPr bwMode="auto">
          <a:xfrm>
            <a:off x="3145848" y="3242471"/>
            <a:ext cx="17738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600" b="1" dirty="0">
                <a:solidFill>
                  <a:srgbClr val="FF0000"/>
                </a:solidFill>
                <a:cs typeface="+mj-cs"/>
              </a:rPr>
              <a:t>السعادة الغامرة</a:t>
            </a:r>
            <a:endParaRPr lang="ar-SA" altLang="ar-SA" sz="1200" b="1" dirty="0">
              <a:solidFill>
                <a:srgbClr val="FF0000"/>
              </a:solidFill>
              <a:cs typeface="+mj-cs"/>
            </a:endParaRPr>
          </a:p>
        </p:txBody>
      </p:sp>
      <p:sp>
        <p:nvSpPr>
          <p:cNvPr id="44" name="مربع نص 43">
            <a:extLst>
              <a:ext uri="{FF2B5EF4-FFF2-40B4-BE49-F238E27FC236}">
                <a16:creationId xmlns:a16="http://schemas.microsoft.com/office/drawing/2014/main" id="{52149307-74E6-F63D-1176-C7C8AA3FA283}"/>
              </a:ext>
            </a:extLst>
          </p:cNvPr>
          <p:cNvSpPr txBox="1">
            <a:spLocks noChangeArrowheads="1"/>
          </p:cNvSpPr>
          <p:nvPr/>
        </p:nvSpPr>
        <p:spPr bwMode="auto">
          <a:xfrm>
            <a:off x="6511832" y="3895214"/>
            <a:ext cx="18561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600" b="1" dirty="0">
                <a:solidFill>
                  <a:srgbClr val="FF0000"/>
                </a:solidFill>
                <a:cs typeface="+mj-cs"/>
              </a:rPr>
              <a:t>وفاة أحد الأقارب </a:t>
            </a:r>
            <a:endParaRPr lang="ar-SA" altLang="ar-SA" sz="1200" b="1" dirty="0">
              <a:solidFill>
                <a:srgbClr val="FF0000"/>
              </a:solidFill>
              <a:cs typeface="+mj-cs"/>
            </a:endParaRPr>
          </a:p>
        </p:txBody>
      </p:sp>
      <p:sp>
        <p:nvSpPr>
          <p:cNvPr id="45" name="مربع نص 24">
            <a:extLst>
              <a:ext uri="{FF2B5EF4-FFF2-40B4-BE49-F238E27FC236}">
                <a16:creationId xmlns:a16="http://schemas.microsoft.com/office/drawing/2014/main" id="{8B02D6BF-BEA6-F1FA-175E-D7F83CC0CFE8}"/>
              </a:ext>
            </a:extLst>
          </p:cNvPr>
          <p:cNvSpPr txBox="1">
            <a:spLocks noChangeArrowheads="1"/>
          </p:cNvSpPr>
          <p:nvPr/>
        </p:nvSpPr>
        <p:spPr bwMode="auto">
          <a:xfrm>
            <a:off x="5134153" y="3895214"/>
            <a:ext cx="9184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600" b="1" dirty="0">
                <a:solidFill>
                  <a:srgbClr val="FF0000"/>
                </a:solidFill>
                <a:cs typeface="+mj-cs"/>
              </a:rPr>
              <a:t>قبل سنتين</a:t>
            </a:r>
            <a:endParaRPr lang="ar-SA" altLang="ar-SA" sz="1200" b="1" dirty="0">
              <a:solidFill>
                <a:srgbClr val="FF0000"/>
              </a:solidFill>
              <a:cs typeface="+mj-cs"/>
            </a:endParaRPr>
          </a:p>
        </p:txBody>
      </p:sp>
      <p:sp>
        <p:nvSpPr>
          <p:cNvPr id="46" name="مربع نص 24">
            <a:extLst>
              <a:ext uri="{FF2B5EF4-FFF2-40B4-BE49-F238E27FC236}">
                <a16:creationId xmlns:a16="http://schemas.microsoft.com/office/drawing/2014/main" id="{A1D4C1C2-B8B7-175F-EEB3-24A396808544}"/>
              </a:ext>
            </a:extLst>
          </p:cNvPr>
          <p:cNvSpPr txBox="1">
            <a:spLocks noChangeArrowheads="1"/>
          </p:cNvSpPr>
          <p:nvPr/>
        </p:nvSpPr>
        <p:spPr bwMode="auto">
          <a:xfrm>
            <a:off x="2324203" y="3930682"/>
            <a:ext cx="25954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600" b="1" dirty="0">
                <a:solidFill>
                  <a:srgbClr val="FF0000"/>
                </a:solidFill>
                <a:cs typeface="+mj-cs"/>
              </a:rPr>
              <a:t>الحزن الشديد والألم العميق</a:t>
            </a:r>
            <a:endParaRPr lang="ar-SA" altLang="ar-SA" sz="1200" b="1" dirty="0">
              <a:solidFill>
                <a:srgbClr val="FF0000"/>
              </a:solidFill>
              <a:cs typeface="+mj-cs"/>
            </a:endParaRPr>
          </a:p>
        </p:txBody>
      </p:sp>
    </p:spTree>
    <p:extLst>
      <p:ext uri="{BB962C8B-B14F-4D97-AF65-F5344CB8AC3E}">
        <p14:creationId xmlns:p14="http://schemas.microsoft.com/office/powerpoint/2010/main" val="15506754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499"/>
                                          </p:stCondLst>
                                        </p:cTn>
                                        <p:tgtEl>
                                          <p:spTgt spid="3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999"/>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499"/>
                                          </p:stCondLst>
                                        </p:cTn>
                                        <p:tgtEl>
                                          <p:spTgt spid="38"/>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999"/>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499"/>
                                          </p:stCondLst>
                                        </p:cTn>
                                        <p:tgtEl>
                                          <p:spTgt spid="41"/>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999"/>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499"/>
                                          </p:stCondLst>
                                        </p:cTn>
                                        <p:tgtEl>
                                          <p:spTgt spid="45"/>
                                        </p:tgtEl>
                                        <p:attrNameLst>
                                          <p:attrName>style.visibility</p:attrName>
                                        </p:attrNameLst>
                                      </p:cBhvr>
                                      <p:to>
                                        <p:strVal val="visible"/>
                                      </p:to>
                                    </p:se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999"/>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15"/>
                    </p:tgtEl>
                  </p:cond>
                </p:stCondLst>
                <p:endSync evt="end" delay="0">
                  <p:rtn val="all"/>
                </p:endSync>
                <p:childTnLst>
                  <p:par>
                    <p:cTn id="44" fill="hold">
                      <p:stCondLst>
                        <p:cond delay="0"/>
                      </p:stCondLst>
                      <p:childTnLst>
                        <p:par>
                          <p:cTn id="45" fill="hold">
                            <p:stCondLst>
                              <p:cond delay="0"/>
                            </p:stCondLst>
                            <p:childTnLst>
                              <p:par>
                                <p:cTn id="46" presetID="21" presetClass="exit" presetSubtype="1" fill="hold" grpId="0" nodeType="clickEffect">
                                  <p:stCondLst>
                                    <p:cond delay="0"/>
                                  </p:stCondLst>
                                  <p:childTnLst>
                                    <p:animEffect transition="out" filter="wheel(1)">
                                      <p:cBhvr>
                                        <p:cTn id="47" dur="59000"/>
                                        <p:tgtEl>
                                          <p:spTgt spid="19"/>
                                        </p:tgtEl>
                                      </p:cBhvr>
                                    </p:animEffect>
                                    <p:set>
                                      <p:cBhvr>
                                        <p:cTn id="48"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2" name="clock-ticking-3.wav"/>
                                        </p:tgtEl>
                                      </p:cMediaNode>
                                    </p:audio>
                                  </p:subTnLst>
                                </p:cTn>
                              </p:par>
                            </p:childTnLst>
                          </p:cTn>
                        </p:par>
                        <p:par>
                          <p:cTn id="49" fill="hold">
                            <p:stCondLst>
                              <p:cond delay="59000"/>
                            </p:stCondLst>
                            <p:childTnLst>
                              <p:par>
                                <p:cTn id="50" presetID="21" presetClass="exit" presetSubtype="1" fill="hold" grpId="0" nodeType="afterEffect">
                                  <p:stCondLst>
                                    <p:cond delay="0"/>
                                  </p:stCondLst>
                                  <p:childTnLst>
                                    <p:animEffect transition="out" filter="wheel(1)">
                                      <p:cBhvr>
                                        <p:cTn id="51" dur="59000"/>
                                        <p:tgtEl>
                                          <p:spTgt spid="20"/>
                                        </p:tgtEl>
                                      </p:cBhvr>
                                    </p:animEffect>
                                    <p:set>
                                      <p:cBhvr>
                                        <p:cTn id="52"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34" grpId="0"/>
      <p:bldP spid="35" grpId="0"/>
      <p:bldP spid="36" grpId="0"/>
      <p:bldP spid="37" grpId="0"/>
      <p:bldP spid="38" grpId="0"/>
      <p:bldP spid="39" grpId="0"/>
      <p:bldP spid="40" grpId="0"/>
      <p:bldP spid="41" grpId="0"/>
      <p:bldP spid="42" grpId="0"/>
      <p:bldP spid="44" grpId="0"/>
      <p:bldP spid="45" grpId="0"/>
      <p:bldP spid="4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26" name="مستطيل: زوايا قطرية مقصوصة 25">
            <a:extLst>
              <a:ext uri="{FF2B5EF4-FFF2-40B4-BE49-F238E27FC236}">
                <a16:creationId xmlns:a16="http://schemas.microsoft.com/office/drawing/2014/main" id="{C31C16A2-C380-19F3-2808-9D591DB42FD7}"/>
              </a:ext>
            </a:extLst>
          </p:cNvPr>
          <p:cNvSpPr/>
          <p:nvPr/>
        </p:nvSpPr>
        <p:spPr>
          <a:xfrm>
            <a:off x="9626444" y="776122"/>
            <a:ext cx="2492400" cy="600250"/>
          </a:xfrm>
          <a:prstGeom prst="snip2DiagRect">
            <a:avLst>
              <a:gd name="adj1" fmla="val 46509"/>
              <a:gd name="adj2" fmla="val 42046"/>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800" b="1" dirty="0">
                <a:solidFill>
                  <a:schemeClr val="bg2">
                    <a:lumMod val="25000"/>
                  </a:schemeClr>
                </a:solidFill>
              </a:rPr>
              <a:t>كتابة المذكرات</a:t>
            </a:r>
          </a:p>
        </p:txBody>
      </p:sp>
      <p:grpSp>
        <p:nvGrpSpPr>
          <p:cNvPr id="3" name="مجموعة 2">
            <a:extLst>
              <a:ext uri="{FF2B5EF4-FFF2-40B4-BE49-F238E27FC236}">
                <a16:creationId xmlns:a16="http://schemas.microsoft.com/office/drawing/2014/main" id="{A1830846-91DF-6CF8-1D8C-4D4FEBD1F828}"/>
              </a:ext>
            </a:extLst>
          </p:cNvPr>
          <p:cNvGrpSpPr/>
          <p:nvPr/>
        </p:nvGrpSpPr>
        <p:grpSpPr>
          <a:xfrm>
            <a:off x="310490" y="3851811"/>
            <a:ext cx="1086038" cy="786757"/>
            <a:chOff x="310490" y="3851811"/>
            <a:chExt cx="1086038" cy="786757"/>
          </a:xfrm>
        </p:grpSpPr>
        <p:sp>
          <p:nvSpPr>
            <p:cNvPr id="10" name="مربع نص 9">
              <a:extLst>
                <a:ext uri="{FF2B5EF4-FFF2-40B4-BE49-F238E27FC236}">
                  <a16:creationId xmlns:a16="http://schemas.microsoft.com/office/drawing/2014/main" id="{4A1EBB1F-5673-2C20-7047-DB6C55A74056}"/>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23" name="مربع نص 22">
              <a:extLst>
                <a:ext uri="{FF2B5EF4-FFF2-40B4-BE49-F238E27FC236}">
                  <a16:creationId xmlns:a16="http://schemas.microsoft.com/office/drawing/2014/main" id="{787DAB09-0E26-0D5F-A06F-7B076CCF5466}"/>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159</a:t>
              </a:r>
            </a:p>
          </p:txBody>
        </p:sp>
      </p:grpSp>
      <p:pic>
        <p:nvPicPr>
          <p:cNvPr id="4" name="صورة 3">
            <a:extLst>
              <a:ext uri="{FF2B5EF4-FFF2-40B4-BE49-F238E27FC236}">
                <a16:creationId xmlns:a16="http://schemas.microsoft.com/office/drawing/2014/main" id="{C249CC4D-0DB4-FA1C-3601-163A773BD84B}"/>
              </a:ext>
            </a:extLst>
          </p:cNvPr>
          <p:cNvPicPr>
            <a:picLocks noChangeAspect="1"/>
          </p:cNvPicPr>
          <p:nvPr/>
        </p:nvPicPr>
        <p:blipFill rotWithShape="1">
          <a:blip r:embed="rId5">
            <a:extLst>
              <a:ext uri="{28A0092B-C50C-407E-A947-70E740481C1C}">
                <a14:useLocalDpi xmlns:a14="http://schemas.microsoft.com/office/drawing/2010/main" val="0"/>
              </a:ext>
            </a:extLst>
          </a:blip>
          <a:srcRect b="50336"/>
          <a:stretch/>
        </p:blipFill>
        <p:spPr>
          <a:xfrm>
            <a:off x="2164607" y="820350"/>
            <a:ext cx="7247559" cy="3709738"/>
          </a:xfrm>
          <a:prstGeom prst="rect">
            <a:avLst/>
          </a:prstGeom>
        </p:spPr>
      </p:pic>
      <p:pic>
        <p:nvPicPr>
          <p:cNvPr id="2" name="صورة 1">
            <a:extLst>
              <a:ext uri="{FF2B5EF4-FFF2-40B4-BE49-F238E27FC236}">
                <a16:creationId xmlns:a16="http://schemas.microsoft.com/office/drawing/2014/main" id="{548456C4-C66C-ADA6-3844-B255551FE812}"/>
              </a:ext>
            </a:extLst>
          </p:cNvPr>
          <p:cNvPicPr>
            <a:picLocks noChangeAspect="1"/>
          </p:cNvPicPr>
          <p:nvPr/>
        </p:nvPicPr>
        <p:blipFill rotWithShape="1">
          <a:blip r:embed="rId5">
            <a:extLst>
              <a:ext uri="{28A0092B-C50C-407E-A947-70E740481C1C}">
                <a14:useLocalDpi xmlns:a14="http://schemas.microsoft.com/office/drawing/2010/main" val="0"/>
              </a:ext>
            </a:extLst>
          </a:blip>
          <a:srcRect t="44776" b="50336"/>
          <a:stretch/>
        </p:blipFill>
        <p:spPr>
          <a:xfrm>
            <a:off x="2156650" y="4434840"/>
            <a:ext cx="7247559" cy="2286634"/>
          </a:xfrm>
          <a:prstGeom prst="rect">
            <a:avLst/>
          </a:prstGeom>
        </p:spPr>
      </p:pic>
      <p:sp>
        <p:nvSpPr>
          <p:cNvPr id="11" name="مربع نص 24">
            <a:extLst>
              <a:ext uri="{FF2B5EF4-FFF2-40B4-BE49-F238E27FC236}">
                <a16:creationId xmlns:a16="http://schemas.microsoft.com/office/drawing/2014/main" id="{55D300B9-63AF-EBFE-B444-F5B34572D00C}"/>
              </a:ext>
            </a:extLst>
          </p:cNvPr>
          <p:cNvSpPr txBox="1">
            <a:spLocks noChangeArrowheads="1"/>
          </p:cNvSpPr>
          <p:nvPr/>
        </p:nvSpPr>
        <p:spPr bwMode="auto">
          <a:xfrm>
            <a:off x="2121372" y="4036477"/>
            <a:ext cx="7247558" cy="254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just">
              <a:lnSpc>
                <a:spcPct val="150000"/>
              </a:lnSpc>
              <a:spcBef>
                <a:spcPct val="0"/>
              </a:spcBef>
              <a:buFontTx/>
              <a:buNone/>
            </a:pPr>
            <a:r>
              <a:rPr lang="ar-SA" altLang="ar-SA" sz="1800" b="1" dirty="0">
                <a:solidFill>
                  <a:srgbClr val="FF0000"/>
                </a:solidFill>
                <a:cs typeface="+mj-cs"/>
              </a:rPr>
              <a:t>     قال لي جدي: كنت في مقتبل شبابي أقوم برعاية هذه المزرعة بالتعاون مع أخي رحمه الله، كنت أستيقظ فجراً ، وأبدأ عملي في المزرعة بعد صلاة الفجر مباشرة، وحتى ينتصف النهار ، ما زلت أتذكر جدتك حين كانت تأتي إلينا حاملة طعام الغداء البسيط، ونجلس لنرتاح تحت ظل نخلات كانت هنا بجانب بئر المزرعة.</a:t>
            </a:r>
          </a:p>
          <a:p>
            <a:pPr algn="just">
              <a:lnSpc>
                <a:spcPct val="150000"/>
              </a:lnSpc>
              <a:spcBef>
                <a:spcPct val="0"/>
              </a:spcBef>
              <a:buFontTx/>
              <a:buNone/>
            </a:pPr>
            <a:r>
              <a:rPr lang="ar-SA" altLang="ar-SA" sz="1800" b="1" dirty="0">
                <a:solidFill>
                  <a:srgbClr val="FF0000"/>
                </a:solidFill>
                <a:cs typeface="+mj-cs"/>
              </a:rPr>
              <a:t>     كانت أياماً مليئة بالتعب والمشقة، لكنها كانت أيام رضىً وقناعة ومحبة، هذه المزرعة التي بدأنا العمل فيها مع والدنا ونحن أطفال، كل شبر فيها له ذكرى، وكل جزء فيه رائحة أبي. </a:t>
            </a:r>
          </a:p>
        </p:txBody>
      </p:sp>
    </p:spTree>
    <p:extLst>
      <p:ext uri="{BB962C8B-B14F-4D97-AF65-F5344CB8AC3E}">
        <p14:creationId xmlns:p14="http://schemas.microsoft.com/office/powerpoint/2010/main" val="3438353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21" presetClass="exit" presetSubtype="1" fill="hold" grpId="0" nodeType="clickEffect">
                                  <p:stCondLst>
                                    <p:cond delay="0"/>
                                  </p:stCondLst>
                                  <p:childTnLst>
                                    <p:animEffect transition="out" filter="wheel(1)">
                                      <p:cBhvr>
                                        <p:cTn id="11" dur="59000"/>
                                        <p:tgtEl>
                                          <p:spTgt spid="19"/>
                                        </p:tgtEl>
                                      </p:cBhvr>
                                    </p:animEffect>
                                    <p:set>
                                      <p:cBhvr>
                                        <p:cTn id="12"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clock-ticking-3.wav"/>
                                        </p:tgtEl>
                                      </p:cMediaNode>
                                    </p:audio>
                                  </p:subTnLst>
                                </p:cTn>
                              </p:par>
                            </p:childTnLst>
                          </p:cTn>
                        </p:par>
                        <p:par>
                          <p:cTn id="13" fill="hold">
                            <p:stCondLst>
                              <p:cond delay="59000"/>
                            </p:stCondLst>
                            <p:childTnLst>
                              <p:par>
                                <p:cTn id="14" presetID="21" presetClass="exit" presetSubtype="1" fill="hold" grpId="0" nodeType="afterEffect">
                                  <p:stCondLst>
                                    <p:cond delay="0"/>
                                  </p:stCondLst>
                                  <p:childTnLst>
                                    <p:animEffect transition="out" filter="wheel(1)">
                                      <p:cBhvr>
                                        <p:cTn id="15" dur="59000"/>
                                        <p:tgtEl>
                                          <p:spTgt spid="20"/>
                                        </p:tgtEl>
                                      </p:cBhvr>
                                    </p:animEffect>
                                    <p:set>
                                      <p:cBhvr>
                                        <p:cTn id="16"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26" name="مستطيل: زوايا قطرية مقصوصة 25">
            <a:extLst>
              <a:ext uri="{FF2B5EF4-FFF2-40B4-BE49-F238E27FC236}">
                <a16:creationId xmlns:a16="http://schemas.microsoft.com/office/drawing/2014/main" id="{C31C16A2-C380-19F3-2808-9D591DB42FD7}"/>
              </a:ext>
            </a:extLst>
          </p:cNvPr>
          <p:cNvSpPr/>
          <p:nvPr/>
        </p:nvSpPr>
        <p:spPr>
          <a:xfrm>
            <a:off x="9626444" y="776122"/>
            <a:ext cx="2492400" cy="600250"/>
          </a:xfrm>
          <a:prstGeom prst="snip2DiagRect">
            <a:avLst>
              <a:gd name="adj1" fmla="val 46509"/>
              <a:gd name="adj2" fmla="val 42046"/>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800" b="1" dirty="0">
                <a:solidFill>
                  <a:schemeClr val="bg2">
                    <a:lumMod val="25000"/>
                  </a:schemeClr>
                </a:solidFill>
              </a:rPr>
              <a:t>كتابة المذكرات</a:t>
            </a:r>
          </a:p>
        </p:txBody>
      </p:sp>
      <p:grpSp>
        <p:nvGrpSpPr>
          <p:cNvPr id="3" name="مجموعة 2">
            <a:extLst>
              <a:ext uri="{FF2B5EF4-FFF2-40B4-BE49-F238E27FC236}">
                <a16:creationId xmlns:a16="http://schemas.microsoft.com/office/drawing/2014/main" id="{A1830846-91DF-6CF8-1D8C-4D4FEBD1F828}"/>
              </a:ext>
            </a:extLst>
          </p:cNvPr>
          <p:cNvGrpSpPr/>
          <p:nvPr/>
        </p:nvGrpSpPr>
        <p:grpSpPr>
          <a:xfrm>
            <a:off x="310490" y="3851811"/>
            <a:ext cx="1086038" cy="786757"/>
            <a:chOff x="310490" y="3851811"/>
            <a:chExt cx="1086038" cy="786757"/>
          </a:xfrm>
        </p:grpSpPr>
        <p:sp>
          <p:nvSpPr>
            <p:cNvPr id="10" name="مربع نص 9">
              <a:extLst>
                <a:ext uri="{FF2B5EF4-FFF2-40B4-BE49-F238E27FC236}">
                  <a16:creationId xmlns:a16="http://schemas.microsoft.com/office/drawing/2014/main" id="{4A1EBB1F-5673-2C20-7047-DB6C55A74056}"/>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23" name="مربع نص 22">
              <a:extLst>
                <a:ext uri="{FF2B5EF4-FFF2-40B4-BE49-F238E27FC236}">
                  <a16:creationId xmlns:a16="http://schemas.microsoft.com/office/drawing/2014/main" id="{787DAB09-0E26-0D5F-A06F-7B076CCF5466}"/>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159</a:t>
              </a:r>
            </a:p>
          </p:txBody>
        </p:sp>
      </p:grpSp>
      <p:pic>
        <p:nvPicPr>
          <p:cNvPr id="4" name="صورة 3">
            <a:extLst>
              <a:ext uri="{FF2B5EF4-FFF2-40B4-BE49-F238E27FC236}">
                <a16:creationId xmlns:a16="http://schemas.microsoft.com/office/drawing/2014/main" id="{C249CC4D-0DB4-FA1C-3601-163A773BD84B}"/>
              </a:ext>
            </a:extLst>
          </p:cNvPr>
          <p:cNvPicPr>
            <a:picLocks noChangeAspect="1"/>
          </p:cNvPicPr>
          <p:nvPr/>
        </p:nvPicPr>
        <p:blipFill rotWithShape="1">
          <a:blip r:embed="rId5">
            <a:extLst>
              <a:ext uri="{28A0092B-C50C-407E-A947-70E740481C1C}">
                <a14:useLocalDpi xmlns:a14="http://schemas.microsoft.com/office/drawing/2010/main" val="0"/>
              </a:ext>
            </a:extLst>
          </a:blip>
          <a:srcRect t="50635" b="38454"/>
          <a:stretch/>
        </p:blipFill>
        <p:spPr>
          <a:xfrm>
            <a:off x="2164607" y="759079"/>
            <a:ext cx="7247559" cy="814995"/>
          </a:xfrm>
          <a:prstGeom prst="rect">
            <a:avLst/>
          </a:prstGeom>
        </p:spPr>
      </p:pic>
      <p:pic>
        <p:nvPicPr>
          <p:cNvPr id="2" name="صورة 1">
            <a:extLst>
              <a:ext uri="{FF2B5EF4-FFF2-40B4-BE49-F238E27FC236}">
                <a16:creationId xmlns:a16="http://schemas.microsoft.com/office/drawing/2014/main" id="{F3234D7B-938D-E33D-AB50-12653E19FA22}"/>
              </a:ext>
            </a:extLst>
          </p:cNvPr>
          <p:cNvPicPr>
            <a:picLocks noChangeAspect="1"/>
          </p:cNvPicPr>
          <p:nvPr/>
        </p:nvPicPr>
        <p:blipFill rotWithShape="1">
          <a:blip r:embed="rId5">
            <a:extLst>
              <a:ext uri="{28A0092B-C50C-407E-A947-70E740481C1C}">
                <a14:useLocalDpi xmlns:a14="http://schemas.microsoft.com/office/drawing/2010/main" val="0"/>
              </a:ext>
            </a:extLst>
          </a:blip>
          <a:srcRect t="65788" b="1"/>
          <a:stretch/>
        </p:blipFill>
        <p:spPr>
          <a:xfrm>
            <a:off x="2143588" y="4221143"/>
            <a:ext cx="7247559" cy="2555470"/>
          </a:xfrm>
          <a:prstGeom prst="rect">
            <a:avLst/>
          </a:prstGeom>
        </p:spPr>
      </p:pic>
      <p:pic>
        <p:nvPicPr>
          <p:cNvPr id="11" name="صورة 10">
            <a:extLst>
              <a:ext uri="{FF2B5EF4-FFF2-40B4-BE49-F238E27FC236}">
                <a16:creationId xmlns:a16="http://schemas.microsoft.com/office/drawing/2014/main" id="{646EC7A2-A6A8-E2BA-9ED4-836D51DB54EC}"/>
              </a:ext>
            </a:extLst>
          </p:cNvPr>
          <p:cNvPicPr>
            <a:picLocks noChangeAspect="1"/>
          </p:cNvPicPr>
          <p:nvPr/>
        </p:nvPicPr>
        <p:blipFill rotWithShape="1">
          <a:blip r:embed="rId5">
            <a:extLst>
              <a:ext uri="{28A0092B-C50C-407E-A947-70E740481C1C}">
                <a14:useLocalDpi xmlns:a14="http://schemas.microsoft.com/office/drawing/2010/main" val="0"/>
              </a:ext>
            </a:extLst>
          </a:blip>
          <a:srcRect t="61686" b="34267"/>
          <a:stretch/>
        </p:blipFill>
        <p:spPr>
          <a:xfrm>
            <a:off x="2143588" y="1665673"/>
            <a:ext cx="7247559" cy="2555469"/>
          </a:xfrm>
          <a:prstGeom prst="rect">
            <a:avLst/>
          </a:prstGeom>
        </p:spPr>
      </p:pic>
      <p:sp>
        <p:nvSpPr>
          <p:cNvPr id="12" name="مربع نص 24">
            <a:extLst>
              <a:ext uri="{FF2B5EF4-FFF2-40B4-BE49-F238E27FC236}">
                <a16:creationId xmlns:a16="http://schemas.microsoft.com/office/drawing/2014/main" id="{ABA320B7-8636-CBC8-8302-9906BEAC936C}"/>
              </a:ext>
            </a:extLst>
          </p:cNvPr>
          <p:cNvSpPr txBox="1">
            <a:spLocks noChangeArrowheads="1"/>
          </p:cNvSpPr>
          <p:nvPr/>
        </p:nvSpPr>
        <p:spPr bwMode="auto">
          <a:xfrm>
            <a:off x="2344370" y="1532161"/>
            <a:ext cx="6910664" cy="254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just">
              <a:lnSpc>
                <a:spcPct val="150000"/>
              </a:lnSpc>
              <a:spcBef>
                <a:spcPct val="0"/>
              </a:spcBef>
              <a:buFontTx/>
              <a:buNone/>
            </a:pPr>
            <a:r>
              <a:rPr lang="ar-SA" altLang="ar-SA" sz="1800" b="1" dirty="0">
                <a:solidFill>
                  <a:srgbClr val="FF0000"/>
                </a:solidFill>
                <a:cs typeface="+mj-cs"/>
              </a:rPr>
              <a:t>     في العطلة الصيفية الماضية، مررت بأحداث كثيرة من أصعب العطلات التي عشتها، حظر وانتشار للفيروس، وخوف من الإصابة بالمرض وحزن على فقد أحباء لنا وخوف على آخرين، أنهينا الاختبارات في رمضان وظللنا في منازلنا ، فلا خروج ولا سفر ولا لقاء بالأهل والأقارب، وكأن الفيروس عدو متربص يقف على قارعة الطريق وفي مداخل الشوارع ينقض على الرائح ويهاجم الغادي، وهكذا قضينا العطلة بلا عطلة، ولكن نحمد الله على الصحة وعلى النجاة من هذه الجائحة. </a:t>
            </a:r>
          </a:p>
        </p:txBody>
      </p:sp>
      <p:sp>
        <p:nvSpPr>
          <p:cNvPr id="13" name="مربع نص 24">
            <a:extLst>
              <a:ext uri="{FF2B5EF4-FFF2-40B4-BE49-F238E27FC236}">
                <a16:creationId xmlns:a16="http://schemas.microsoft.com/office/drawing/2014/main" id="{D73797C7-0701-326E-A71E-90953A41A0C9}"/>
              </a:ext>
            </a:extLst>
          </p:cNvPr>
          <p:cNvSpPr txBox="1">
            <a:spLocks noChangeArrowheads="1"/>
          </p:cNvSpPr>
          <p:nvPr/>
        </p:nvSpPr>
        <p:spPr bwMode="auto">
          <a:xfrm>
            <a:off x="2344370" y="4788096"/>
            <a:ext cx="6910664" cy="88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just">
              <a:lnSpc>
                <a:spcPct val="150000"/>
              </a:lnSpc>
              <a:spcBef>
                <a:spcPct val="0"/>
              </a:spcBef>
              <a:buFontTx/>
              <a:buNone/>
            </a:pPr>
            <a:r>
              <a:rPr lang="ar-SA" altLang="ar-SA" sz="1800" b="1" dirty="0">
                <a:solidFill>
                  <a:srgbClr val="FF0000"/>
                </a:solidFill>
                <a:cs typeface="+mj-cs"/>
              </a:rPr>
              <a:t>     لأن المذكرات الأدبية تتميز بأنها فن نثري يعتمد على الصورة الجمالية ودقة الوصف وتقوم على أسلوب التصوير وليس أسلوب التقرير. </a:t>
            </a:r>
            <a:endParaRPr lang="ar-SA" altLang="ar-SA" sz="2000" b="1" dirty="0">
              <a:solidFill>
                <a:srgbClr val="FF0000"/>
              </a:solidFill>
              <a:cs typeface="+mj-cs"/>
            </a:endParaRPr>
          </a:p>
        </p:txBody>
      </p:sp>
    </p:spTree>
    <p:extLst>
      <p:ext uri="{BB962C8B-B14F-4D97-AF65-F5344CB8AC3E}">
        <p14:creationId xmlns:p14="http://schemas.microsoft.com/office/powerpoint/2010/main" val="9408051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5"/>
                    </p:tgtEl>
                  </p:cond>
                </p:stCondLst>
                <p:endSync evt="end" delay="0">
                  <p:rtn val="all"/>
                </p:endSync>
                <p:childTnLst>
                  <p:par>
                    <p:cTn id="12" fill="hold">
                      <p:stCondLst>
                        <p:cond delay="0"/>
                      </p:stCondLst>
                      <p:childTnLst>
                        <p:par>
                          <p:cTn id="13" fill="hold">
                            <p:stCondLst>
                              <p:cond delay="0"/>
                            </p:stCondLst>
                            <p:childTnLst>
                              <p:par>
                                <p:cTn id="14" presetID="21" presetClass="exit" presetSubtype="1" fill="hold" grpId="0" nodeType="clickEffect">
                                  <p:stCondLst>
                                    <p:cond delay="0"/>
                                  </p:stCondLst>
                                  <p:childTnLst>
                                    <p:animEffect transition="out" filter="wheel(1)">
                                      <p:cBhvr>
                                        <p:cTn id="15" dur="59000"/>
                                        <p:tgtEl>
                                          <p:spTgt spid="19"/>
                                        </p:tgtEl>
                                      </p:cBhvr>
                                    </p:animEffect>
                                    <p:set>
                                      <p:cBhvr>
                                        <p:cTn id="16"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clock-ticking-3.wav"/>
                                        </p:tgtEl>
                                      </p:cMediaNode>
                                    </p:audio>
                                  </p:subTnLst>
                                </p:cTn>
                              </p:par>
                            </p:childTnLst>
                          </p:cTn>
                        </p:par>
                        <p:par>
                          <p:cTn id="17" fill="hold">
                            <p:stCondLst>
                              <p:cond delay="59000"/>
                            </p:stCondLst>
                            <p:childTnLst>
                              <p:par>
                                <p:cTn id="18" presetID="21" presetClass="exit" presetSubtype="1" fill="hold" grpId="0" nodeType="afterEffect">
                                  <p:stCondLst>
                                    <p:cond delay="0"/>
                                  </p:stCondLst>
                                  <p:childTnLst>
                                    <p:animEffect transition="out" filter="wheel(1)">
                                      <p:cBhvr>
                                        <p:cTn id="19" dur="59000"/>
                                        <p:tgtEl>
                                          <p:spTgt spid="20"/>
                                        </p:tgtEl>
                                      </p:cBhvr>
                                    </p:animEffect>
                                    <p:set>
                                      <p:cBhvr>
                                        <p:cTn id="20"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12" grpId="0"/>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26" name="مستطيل: زوايا قطرية مقصوصة 25">
            <a:extLst>
              <a:ext uri="{FF2B5EF4-FFF2-40B4-BE49-F238E27FC236}">
                <a16:creationId xmlns:a16="http://schemas.microsoft.com/office/drawing/2014/main" id="{C31C16A2-C380-19F3-2808-9D591DB42FD7}"/>
              </a:ext>
            </a:extLst>
          </p:cNvPr>
          <p:cNvSpPr/>
          <p:nvPr/>
        </p:nvSpPr>
        <p:spPr>
          <a:xfrm>
            <a:off x="9626444" y="776122"/>
            <a:ext cx="2492400" cy="600250"/>
          </a:xfrm>
          <a:prstGeom prst="snip2DiagRect">
            <a:avLst>
              <a:gd name="adj1" fmla="val 46509"/>
              <a:gd name="adj2" fmla="val 42046"/>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800" b="1" dirty="0">
                <a:solidFill>
                  <a:schemeClr val="bg2">
                    <a:lumMod val="25000"/>
                  </a:schemeClr>
                </a:solidFill>
              </a:rPr>
              <a:t>كتابة المذكرات</a:t>
            </a:r>
          </a:p>
        </p:txBody>
      </p:sp>
      <p:grpSp>
        <p:nvGrpSpPr>
          <p:cNvPr id="3" name="مجموعة 2">
            <a:extLst>
              <a:ext uri="{FF2B5EF4-FFF2-40B4-BE49-F238E27FC236}">
                <a16:creationId xmlns:a16="http://schemas.microsoft.com/office/drawing/2014/main" id="{A1830846-91DF-6CF8-1D8C-4D4FEBD1F828}"/>
              </a:ext>
            </a:extLst>
          </p:cNvPr>
          <p:cNvGrpSpPr/>
          <p:nvPr/>
        </p:nvGrpSpPr>
        <p:grpSpPr>
          <a:xfrm>
            <a:off x="310490" y="3851811"/>
            <a:ext cx="1086038" cy="786757"/>
            <a:chOff x="310490" y="3851811"/>
            <a:chExt cx="1086038" cy="786757"/>
          </a:xfrm>
        </p:grpSpPr>
        <p:sp>
          <p:nvSpPr>
            <p:cNvPr id="10" name="مربع نص 9">
              <a:extLst>
                <a:ext uri="{FF2B5EF4-FFF2-40B4-BE49-F238E27FC236}">
                  <a16:creationId xmlns:a16="http://schemas.microsoft.com/office/drawing/2014/main" id="{4A1EBB1F-5673-2C20-7047-DB6C55A74056}"/>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23" name="مربع نص 22">
              <a:extLst>
                <a:ext uri="{FF2B5EF4-FFF2-40B4-BE49-F238E27FC236}">
                  <a16:creationId xmlns:a16="http://schemas.microsoft.com/office/drawing/2014/main" id="{787DAB09-0E26-0D5F-A06F-7B076CCF5466}"/>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160</a:t>
              </a:r>
            </a:p>
          </p:txBody>
        </p:sp>
      </p:grpSp>
      <p:pic>
        <p:nvPicPr>
          <p:cNvPr id="4" name="صورة 3">
            <a:extLst>
              <a:ext uri="{FF2B5EF4-FFF2-40B4-BE49-F238E27FC236}">
                <a16:creationId xmlns:a16="http://schemas.microsoft.com/office/drawing/2014/main" id="{925C6A50-383D-BD35-8BFB-144D7E26E1AE}"/>
              </a:ext>
            </a:extLst>
          </p:cNvPr>
          <p:cNvPicPr>
            <a:picLocks noChangeAspect="1"/>
          </p:cNvPicPr>
          <p:nvPr/>
        </p:nvPicPr>
        <p:blipFill rotWithShape="1">
          <a:blip r:embed="rId5">
            <a:extLst>
              <a:ext uri="{28A0092B-C50C-407E-A947-70E740481C1C}">
                <a14:useLocalDpi xmlns:a14="http://schemas.microsoft.com/office/drawing/2010/main" val="0"/>
              </a:ext>
            </a:extLst>
          </a:blip>
          <a:srcRect b="19814"/>
          <a:stretch/>
        </p:blipFill>
        <p:spPr>
          <a:xfrm>
            <a:off x="2366561" y="938768"/>
            <a:ext cx="7024173" cy="5782706"/>
          </a:xfrm>
          <a:prstGeom prst="rect">
            <a:avLst/>
          </a:prstGeom>
        </p:spPr>
      </p:pic>
      <p:sp>
        <p:nvSpPr>
          <p:cNvPr id="2" name="مربع نص 24">
            <a:extLst>
              <a:ext uri="{FF2B5EF4-FFF2-40B4-BE49-F238E27FC236}">
                <a16:creationId xmlns:a16="http://schemas.microsoft.com/office/drawing/2014/main" id="{2F7AA2DC-9443-8D2A-DC80-325E29835645}"/>
              </a:ext>
            </a:extLst>
          </p:cNvPr>
          <p:cNvSpPr txBox="1">
            <a:spLocks noChangeArrowheads="1"/>
          </p:cNvSpPr>
          <p:nvPr/>
        </p:nvSpPr>
        <p:spPr bwMode="auto">
          <a:xfrm>
            <a:off x="2446488" y="2092966"/>
            <a:ext cx="6864317" cy="3922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just">
              <a:lnSpc>
                <a:spcPct val="140000"/>
              </a:lnSpc>
              <a:spcBef>
                <a:spcPct val="0"/>
              </a:spcBef>
              <a:buFontTx/>
              <a:buNone/>
            </a:pPr>
            <a:r>
              <a:rPr lang="ar-SA" altLang="ar-SA" sz="1600" b="1" dirty="0">
                <a:solidFill>
                  <a:srgbClr val="FF0000"/>
                </a:solidFill>
                <a:cs typeface="+mj-cs"/>
              </a:rPr>
              <a:t>     زمني الجميل هو زمن البطولات الحقيقي الذي كان فيه البطل يمتطي صهوتي بمهارة وخفة وشجاعة وإقدام، زمن المواجهة والقدرات الذاتية، زمن الفَرَس والفروسية، الخيل والخيال، والميدان هو الحكم، كانت مكانتي عند فارسي لا منافس لها ولا ند، فكنت أشعر بالاهتمام والقدر الذي ألقاه في كل الأوقات، كان يهتم بصحتي ولياقتي ومظهري كما يهتم بنفسه، فأنا قوته التي يواجه بها، وأنا رفيقه في السراء والضراء ، في سفره وإقامته، في سلمه وحربه، كنت صديقه الوفي الذي لا يخذله في المواقف.</a:t>
            </a:r>
          </a:p>
          <a:p>
            <a:pPr algn="just">
              <a:lnSpc>
                <a:spcPct val="140000"/>
              </a:lnSpc>
              <a:spcBef>
                <a:spcPts val="600"/>
              </a:spcBef>
              <a:buFontTx/>
              <a:buNone/>
            </a:pPr>
            <a:r>
              <a:rPr lang="ar-SA" altLang="ar-SA" sz="1600" b="1" dirty="0">
                <a:solidFill>
                  <a:srgbClr val="FF0000"/>
                </a:solidFill>
                <a:cs typeface="+mj-cs"/>
              </a:rPr>
              <a:t>     فدار عليَّ الزمن فتقدمت الصناعات وجاءت وسائل النقل التي استبدلوها بي واستغنوا عني بها، كما استغنوا عن السيف والرمح والسهم بأدوات الحرب النارية، فأصبح الاهتمام بي يتلاشى، وتحول مكاني من ميادين البطولة والمهام الصعبة إلى ميادين اللعب والزينة والمظاهر التي يلهو بها الصبية ، ويتاجرون بركوبي بأسعار بخسة في الحدائق والمتنزهات!</a:t>
            </a:r>
          </a:p>
          <a:p>
            <a:pPr algn="just">
              <a:lnSpc>
                <a:spcPct val="140000"/>
              </a:lnSpc>
              <a:spcBef>
                <a:spcPct val="0"/>
              </a:spcBef>
              <a:buFontTx/>
              <a:buNone/>
            </a:pPr>
            <a:r>
              <a:rPr lang="ar-SA" altLang="ar-SA" sz="1600" b="1" dirty="0">
                <a:solidFill>
                  <a:srgbClr val="FF0000"/>
                </a:solidFill>
                <a:cs typeface="+mj-cs"/>
              </a:rPr>
              <a:t>    فأي تغيير وأي حياة أصابتني، من الاهتمام إلى الإهمال، ومن رفقة الأبطال إلى رفقة والأطفال، ومن ميادين البطولة إلى ميادين اللهو واللعب، هذا هو سوء المنقلب ، وهذه هي النهاية المؤسفة.</a:t>
            </a:r>
          </a:p>
        </p:txBody>
      </p:sp>
    </p:spTree>
    <p:extLst>
      <p:ext uri="{BB962C8B-B14F-4D97-AF65-F5344CB8AC3E}">
        <p14:creationId xmlns:p14="http://schemas.microsoft.com/office/powerpoint/2010/main" val="26036460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21" presetClass="exit" presetSubtype="1" fill="hold" grpId="0" nodeType="clickEffect">
                                  <p:stCondLst>
                                    <p:cond delay="0"/>
                                  </p:stCondLst>
                                  <p:childTnLst>
                                    <p:animEffect transition="out" filter="wheel(1)">
                                      <p:cBhvr>
                                        <p:cTn id="11" dur="59000"/>
                                        <p:tgtEl>
                                          <p:spTgt spid="19"/>
                                        </p:tgtEl>
                                      </p:cBhvr>
                                    </p:animEffect>
                                    <p:set>
                                      <p:cBhvr>
                                        <p:cTn id="12"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clock-ticking-3.wav"/>
                                        </p:tgtEl>
                                      </p:cMediaNode>
                                    </p:audio>
                                  </p:subTnLst>
                                </p:cTn>
                              </p:par>
                            </p:childTnLst>
                          </p:cTn>
                        </p:par>
                        <p:par>
                          <p:cTn id="13" fill="hold">
                            <p:stCondLst>
                              <p:cond delay="59000"/>
                            </p:stCondLst>
                            <p:childTnLst>
                              <p:par>
                                <p:cTn id="14" presetID="21" presetClass="exit" presetSubtype="1" fill="hold" grpId="0" nodeType="afterEffect">
                                  <p:stCondLst>
                                    <p:cond delay="0"/>
                                  </p:stCondLst>
                                  <p:childTnLst>
                                    <p:animEffect transition="out" filter="wheel(1)">
                                      <p:cBhvr>
                                        <p:cTn id="15" dur="59000"/>
                                        <p:tgtEl>
                                          <p:spTgt spid="20"/>
                                        </p:tgtEl>
                                      </p:cBhvr>
                                    </p:animEffect>
                                    <p:set>
                                      <p:cBhvr>
                                        <p:cTn id="16"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عنصر نائب للتذييل 22">
            <a:extLst>
              <a:ext uri="{FF2B5EF4-FFF2-40B4-BE49-F238E27FC236}">
                <a16:creationId xmlns:a16="http://schemas.microsoft.com/office/drawing/2014/main" id="{E8CB32B7-C10A-27E6-9CE7-5EB23776B937}"/>
              </a:ext>
            </a:extLst>
          </p:cNvPr>
          <p:cNvSpPr>
            <a:spLocks noGrp="1"/>
          </p:cNvSpPr>
          <p:nvPr>
            <p:ph type="ftr" sz="quarter" idx="11"/>
          </p:nvPr>
        </p:nvSpPr>
        <p:spPr/>
        <p:txBody>
          <a:bodyPr/>
          <a:lstStyle/>
          <a:p>
            <a:r>
              <a:rPr lang="ar-SA"/>
              <a:t>إعداد : أ علي الفيفي</a:t>
            </a:r>
          </a:p>
        </p:txBody>
      </p:sp>
      <p:sp>
        <p:nvSpPr>
          <p:cNvPr id="3" name="مستطيل: زوايا قطرية مستديرة 2">
            <a:hlinkClick r:id="rId2" action="ppaction://hlinksldjump"/>
            <a:extLst>
              <a:ext uri="{FF2B5EF4-FFF2-40B4-BE49-F238E27FC236}">
                <a16:creationId xmlns:a16="http://schemas.microsoft.com/office/drawing/2014/main" id="{B15F4D1B-A6E4-544B-9055-1F4194C7D267}"/>
              </a:ext>
            </a:extLst>
          </p:cNvPr>
          <p:cNvSpPr/>
          <p:nvPr/>
        </p:nvSpPr>
        <p:spPr>
          <a:xfrm>
            <a:off x="4285808" y="2819460"/>
            <a:ext cx="3620383" cy="1219080"/>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t>القائمة الرئيسية</a:t>
            </a:r>
          </a:p>
        </p:txBody>
      </p:sp>
      <p:grpSp>
        <p:nvGrpSpPr>
          <p:cNvPr id="2" name="مجموعة 1">
            <a:extLst>
              <a:ext uri="{FF2B5EF4-FFF2-40B4-BE49-F238E27FC236}">
                <a16:creationId xmlns:a16="http://schemas.microsoft.com/office/drawing/2014/main" id="{3E91025E-462A-2C0B-7D96-5BF66D52D075}"/>
              </a:ext>
            </a:extLst>
          </p:cNvPr>
          <p:cNvGrpSpPr/>
          <p:nvPr/>
        </p:nvGrpSpPr>
        <p:grpSpPr>
          <a:xfrm>
            <a:off x="4941865" y="4422979"/>
            <a:ext cx="1965536" cy="750165"/>
            <a:chOff x="242403" y="61568"/>
            <a:chExt cx="1965536" cy="750165"/>
          </a:xfrm>
        </p:grpSpPr>
        <p:sp>
          <p:nvSpPr>
            <p:cNvPr id="4" name="علامة الضرب 3">
              <a:hlinkClick r:id="" action="ppaction://hlinkshowjump?jump=endshow"/>
              <a:extLst>
                <a:ext uri="{FF2B5EF4-FFF2-40B4-BE49-F238E27FC236}">
                  <a16:creationId xmlns:a16="http://schemas.microsoft.com/office/drawing/2014/main" id="{E4231794-261B-0FD8-0211-D54B1C96EDDA}"/>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a:extLst>
                <a:ext uri="{FF2B5EF4-FFF2-40B4-BE49-F238E27FC236}">
                  <a16:creationId xmlns:a16="http://schemas.microsoft.com/office/drawing/2014/main" id="{C433C8DE-2BF0-0CFB-363D-2CEAC8257556}"/>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Tree>
    <p:extLst>
      <p:ext uri="{BB962C8B-B14F-4D97-AF65-F5344CB8AC3E}">
        <p14:creationId xmlns:p14="http://schemas.microsoft.com/office/powerpoint/2010/main" val="11559266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2" name="مستطيل: زوايا قطرية مقصوصة 1">
            <a:extLst>
              <a:ext uri="{FF2B5EF4-FFF2-40B4-BE49-F238E27FC236}">
                <a16:creationId xmlns:a16="http://schemas.microsoft.com/office/drawing/2014/main" id="{F60FA029-3597-E23D-BCEE-FA24C0E56504}"/>
              </a:ext>
            </a:extLst>
          </p:cNvPr>
          <p:cNvSpPr/>
          <p:nvPr/>
        </p:nvSpPr>
        <p:spPr>
          <a:xfrm>
            <a:off x="10046601" y="765740"/>
            <a:ext cx="2121803" cy="600250"/>
          </a:xfrm>
          <a:prstGeom prst="snip2DiagRect">
            <a:avLst>
              <a:gd name="adj1" fmla="val 0"/>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chemeClr val="bg2">
                    <a:lumMod val="25000"/>
                  </a:schemeClr>
                </a:solidFill>
              </a:rPr>
              <a:t>النشاطات التمهيدية</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grpSp>
        <p:nvGrpSpPr>
          <p:cNvPr id="3" name="مجموعة 2">
            <a:extLst>
              <a:ext uri="{FF2B5EF4-FFF2-40B4-BE49-F238E27FC236}">
                <a16:creationId xmlns:a16="http://schemas.microsoft.com/office/drawing/2014/main" id="{06119B7F-95A0-9011-3A1F-68860C57BEC0}"/>
              </a:ext>
            </a:extLst>
          </p:cNvPr>
          <p:cNvGrpSpPr/>
          <p:nvPr/>
        </p:nvGrpSpPr>
        <p:grpSpPr>
          <a:xfrm>
            <a:off x="310490" y="3851811"/>
            <a:ext cx="1086038" cy="786757"/>
            <a:chOff x="310490" y="3851811"/>
            <a:chExt cx="1086038" cy="786757"/>
          </a:xfrm>
        </p:grpSpPr>
        <p:sp>
          <p:nvSpPr>
            <p:cNvPr id="10" name="مربع نص 9">
              <a:extLst>
                <a:ext uri="{FF2B5EF4-FFF2-40B4-BE49-F238E27FC236}">
                  <a16:creationId xmlns:a16="http://schemas.microsoft.com/office/drawing/2014/main" id="{62D15B75-2023-EAC1-BF7C-E630A8825AC2}"/>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11" name="مربع نص 10">
              <a:extLst>
                <a:ext uri="{FF2B5EF4-FFF2-40B4-BE49-F238E27FC236}">
                  <a16:creationId xmlns:a16="http://schemas.microsoft.com/office/drawing/2014/main" id="{71EF0EC4-A60F-13EF-0403-2B5A1DD1BB55}"/>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137</a:t>
              </a:r>
            </a:p>
          </p:txBody>
        </p:sp>
      </p:grpSp>
      <p:pic>
        <p:nvPicPr>
          <p:cNvPr id="12" name="صورة 11">
            <a:extLst>
              <a:ext uri="{FF2B5EF4-FFF2-40B4-BE49-F238E27FC236}">
                <a16:creationId xmlns:a16="http://schemas.microsoft.com/office/drawing/2014/main" id="{7F7264CE-7036-5E9F-4C1D-EE2960D6E9C7}"/>
              </a:ext>
            </a:extLst>
          </p:cNvPr>
          <p:cNvPicPr>
            <a:picLocks noChangeAspect="1"/>
          </p:cNvPicPr>
          <p:nvPr/>
        </p:nvPicPr>
        <p:blipFill rotWithShape="1">
          <a:blip r:embed="rId5">
            <a:extLst>
              <a:ext uri="{28A0092B-C50C-407E-A947-70E740481C1C}">
                <a14:useLocalDpi xmlns:a14="http://schemas.microsoft.com/office/drawing/2010/main" val="0"/>
              </a:ext>
            </a:extLst>
          </a:blip>
          <a:srcRect t="45204"/>
          <a:stretch/>
        </p:blipFill>
        <p:spPr>
          <a:xfrm>
            <a:off x="2315818" y="1212581"/>
            <a:ext cx="7489506" cy="5037944"/>
          </a:xfrm>
          <a:prstGeom prst="rect">
            <a:avLst/>
          </a:prstGeom>
        </p:spPr>
      </p:pic>
      <p:sp>
        <p:nvSpPr>
          <p:cNvPr id="4" name="مربع نص 24">
            <a:extLst>
              <a:ext uri="{FF2B5EF4-FFF2-40B4-BE49-F238E27FC236}">
                <a16:creationId xmlns:a16="http://schemas.microsoft.com/office/drawing/2014/main" id="{579D53BF-C160-992F-AE0F-0C40097F1674}"/>
              </a:ext>
            </a:extLst>
          </p:cNvPr>
          <p:cNvSpPr txBox="1">
            <a:spLocks noChangeArrowheads="1"/>
          </p:cNvSpPr>
          <p:nvPr/>
        </p:nvSpPr>
        <p:spPr bwMode="auto">
          <a:xfrm>
            <a:off x="5590831" y="5346143"/>
            <a:ext cx="28065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2400" b="1" dirty="0">
                <a:latin typeface="Traditional Arabic" panose="02020603050405020304" pitchFamily="18" charset="-78"/>
                <a:cs typeface="Traditional Arabic" panose="02020603050405020304" pitchFamily="18" charset="-78"/>
              </a:rPr>
              <a:t>وليد </a:t>
            </a:r>
            <a:r>
              <a:rPr lang="ar-SA" altLang="ar-SA" sz="2400" b="1" dirty="0">
                <a:solidFill>
                  <a:srgbClr val="FF0000"/>
                </a:solidFill>
                <a:latin typeface="Traditional Arabic" panose="02020603050405020304" pitchFamily="18" charset="-78"/>
                <a:cs typeface="Traditional Arabic" panose="02020603050405020304" pitchFamily="18" charset="-78"/>
              </a:rPr>
              <a:t>خائف</a:t>
            </a:r>
            <a:r>
              <a:rPr lang="ar-SA" altLang="ar-SA" sz="2400" b="1" dirty="0">
                <a:latin typeface="Traditional Arabic" panose="02020603050405020304" pitchFamily="18" charset="-78"/>
                <a:cs typeface="Traditional Arabic" panose="02020603050405020304" pitchFamily="18" charset="-78"/>
              </a:rPr>
              <a:t> من ركوب الطائرة</a:t>
            </a:r>
            <a:endParaRPr lang="ar-SA" altLang="ar-SA" sz="2400" b="1" dirty="0">
              <a:solidFill>
                <a:srgbClr val="FF0000"/>
              </a:solidFill>
              <a:latin typeface="Traditional Arabic" panose="02020603050405020304" pitchFamily="18" charset="-78"/>
              <a:cs typeface="Traditional Arabic" panose="02020603050405020304" pitchFamily="18" charset="-78"/>
            </a:endParaRPr>
          </a:p>
        </p:txBody>
      </p:sp>
      <p:sp>
        <p:nvSpPr>
          <p:cNvPr id="13" name="مربع نص 24">
            <a:extLst>
              <a:ext uri="{FF2B5EF4-FFF2-40B4-BE49-F238E27FC236}">
                <a16:creationId xmlns:a16="http://schemas.microsoft.com/office/drawing/2014/main" id="{9F0D071E-9ED5-DC32-67E5-F732DDA7D88D}"/>
              </a:ext>
            </a:extLst>
          </p:cNvPr>
          <p:cNvSpPr txBox="1">
            <a:spLocks noChangeArrowheads="1"/>
          </p:cNvSpPr>
          <p:nvPr/>
        </p:nvSpPr>
        <p:spPr bwMode="auto">
          <a:xfrm>
            <a:off x="2386676" y="5346142"/>
            <a:ext cx="33143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2400" b="1" dirty="0">
                <a:latin typeface="Traditional Arabic" panose="02020603050405020304" pitchFamily="18" charset="-78"/>
                <a:cs typeface="Traditional Arabic" panose="02020603050405020304" pitchFamily="18" charset="-78"/>
              </a:rPr>
              <a:t>الطفل</a:t>
            </a:r>
            <a:r>
              <a:rPr lang="ar-SA" altLang="ar-SA" sz="2400" b="1" dirty="0">
                <a:solidFill>
                  <a:srgbClr val="FF0000"/>
                </a:solidFill>
                <a:latin typeface="Traditional Arabic" panose="02020603050405020304" pitchFamily="18" charset="-78"/>
                <a:cs typeface="Traditional Arabic" panose="02020603050405020304" pitchFamily="18" charset="-78"/>
              </a:rPr>
              <a:t> مذعور</a:t>
            </a:r>
            <a:r>
              <a:rPr lang="ar-SA" altLang="ar-SA" sz="2400" b="1" dirty="0">
                <a:latin typeface="Traditional Arabic" panose="02020603050405020304" pitchFamily="18" charset="-78"/>
                <a:cs typeface="Traditional Arabic" panose="02020603050405020304" pitchFamily="18" charset="-78"/>
              </a:rPr>
              <a:t> من صوت الرعد</a:t>
            </a:r>
            <a:endParaRPr lang="ar-SA" altLang="ar-SA" sz="2400" b="1" dirty="0">
              <a:solidFill>
                <a:srgbClr val="FF0000"/>
              </a:solidFill>
              <a:latin typeface="Traditional Arabic" panose="02020603050405020304" pitchFamily="18" charset="-78"/>
              <a:cs typeface="Traditional Arabic" panose="02020603050405020304" pitchFamily="18" charset="-78"/>
            </a:endParaRPr>
          </a:p>
        </p:txBody>
      </p:sp>
      <p:sp>
        <p:nvSpPr>
          <p:cNvPr id="14" name="مربع نص 24">
            <a:extLst>
              <a:ext uri="{FF2B5EF4-FFF2-40B4-BE49-F238E27FC236}">
                <a16:creationId xmlns:a16="http://schemas.microsoft.com/office/drawing/2014/main" id="{CD856C32-E098-2058-F052-3EFB8EE2875C}"/>
              </a:ext>
            </a:extLst>
          </p:cNvPr>
          <p:cNvSpPr txBox="1">
            <a:spLocks noChangeArrowheads="1"/>
          </p:cNvSpPr>
          <p:nvPr/>
        </p:nvSpPr>
        <p:spPr bwMode="auto">
          <a:xfrm>
            <a:off x="5881881" y="5742434"/>
            <a:ext cx="2444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2400" b="1" dirty="0">
                <a:solidFill>
                  <a:srgbClr val="FF0000"/>
                </a:solidFill>
                <a:latin typeface="Traditional Arabic" panose="02020603050405020304" pitchFamily="18" charset="-78"/>
                <a:cs typeface="Traditional Arabic" panose="02020603050405020304" pitchFamily="18" charset="-78"/>
              </a:rPr>
              <a:t>نور</a:t>
            </a:r>
            <a:r>
              <a:rPr lang="ar-SA" altLang="ar-SA" sz="2400" b="1" dirty="0">
                <a:latin typeface="Traditional Arabic" panose="02020603050405020304" pitchFamily="18" charset="-78"/>
                <a:cs typeface="Traditional Arabic" panose="02020603050405020304" pitchFamily="18" charset="-78"/>
              </a:rPr>
              <a:t> المصباح ساطع</a:t>
            </a:r>
            <a:endParaRPr lang="ar-SA" altLang="ar-SA" sz="2400" b="1" dirty="0">
              <a:solidFill>
                <a:srgbClr val="FF0000"/>
              </a:solidFill>
              <a:latin typeface="Traditional Arabic" panose="02020603050405020304" pitchFamily="18" charset="-78"/>
              <a:cs typeface="Traditional Arabic" panose="02020603050405020304" pitchFamily="18" charset="-78"/>
            </a:endParaRPr>
          </a:p>
        </p:txBody>
      </p:sp>
      <p:sp>
        <p:nvSpPr>
          <p:cNvPr id="21" name="مربع نص 24">
            <a:extLst>
              <a:ext uri="{FF2B5EF4-FFF2-40B4-BE49-F238E27FC236}">
                <a16:creationId xmlns:a16="http://schemas.microsoft.com/office/drawing/2014/main" id="{91ACC32F-3E26-B60D-DD5E-032E19BF2FBA}"/>
              </a:ext>
            </a:extLst>
          </p:cNvPr>
          <p:cNvSpPr txBox="1">
            <a:spLocks noChangeArrowheads="1"/>
          </p:cNvSpPr>
          <p:nvPr/>
        </p:nvSpPr>
        <p:spPr bwMode="auto">
          <a:xfrm>
            <a:off x="2724115" y="5742433"/>
            <a:ext cx="28065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2400" b="1" dirty="0">
                <a:latin typeface="Traditional Arabic" panose="02020603050405020304" pitchFamily="18" charset="-78"/>
                <a:cs typeface="Traditional Arabic" panose="02020603050405020304" pitchFamily="18" charset="-78"/>
              </a:rPr>
              <a:t>سرنا على </a:t>
            </a:r>
            <a:r>
              <a:rPr lang="ar-SA" altLang="ar-SA" sz="2400" b="1" dirty="0">
                <a:solidFill>
                  <a:srgbClr val="FF0000"/>
                </a:solidFill>
                <a:latin typeface="Traditional Arabic" panose="02020603050405020304" pitchFamily="18" charset="-78"/>
                <a:cs typeface="Traditional Arabic" panose="02020603050405020304" pitchFamily="18" charset="-78"/>
              </a:rPr>
              <a:t>ضوء </a:t>
            </a:r>
            <a:r>
              <a:rPr lang="ar-SA" altLang="ar-SA" sz="2400" b="1" dirty="0">
                <a:latin typeface="Traditional Arabic" panose="02020603050405020304" pitchFamily="18" charset="-78"/>
                <a:cs typeface="Traditional Arabic" panose="02020603050405020304" pitchFamily="18" charset="-78"/>
              </a:rPr>
              <a:t>القمر</a:t>
            </a:r>
          </a:p>
        </p:txBody>
      </p:sp>
      <p:sp>
        <p:nvSpPr>
          <p:cNvPr id="22" name="مربع نص 24">
            <a:extLst>
              <a:ext uri="{FF2B5EF4-FFF2-40B4-BE49-F238E27FC236}">
                <a16:creationId xmlns:a16="http://schemas.microsoft.com/office/drawing/2014/main" id="{CE91A370-75C8-FDC0-B94A-7A2B4BCF7925}"/>
              </a:ext>
            </a:extLst>
          </p:cNvPr>
          <p:cNvSpPr txBox="1">
            <a:spLocks noChangeArrowheads="1"/>
          </p:cNvSpPr>
          <p:nvPr/>
        </p:nvSpPr>
        <p:spPr bwMode="auto">
          <a:xfrm>
            <a:off x="5771897" y="4915132"/>
            <a:ext cx="2444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2400" b="1" dirty="0">
                <a:solidFill>
                  <a:srgbClr val="FF0000"/>
                </a:solidFill>
                <a:latin typeface="Traditional Arabic" panose="02020603050405020304" pitchFamily="18" charset="-78"/>
                <a:cs typeface="Traditional Arabic" panose="02020603050405020304" pitchFamily="18" charset="-78"/>
              </a:rPr>
              <a:t>مات</a:t>
            </a:r>
            <a:r>
              <a:rPr lang="ar-SA" altLang="ar-SA" sz="2400" b="1" dirty="0">
                <a:latin typeface="Traditional Arabic" panose="02020603050405020304" pitchFamily="18" charset="-78"/>
                <a:cs typeface="Traditional Arabic" panose="02020603050405020304" pitchFamily="18" charset="-78"/>
              </a:rPr>
              <a:t> الرجل في الحادث  </a:t>
            </a:r>
            <a:endParaRPr lang="ar-SA" altLang="ar-SA" sz="2400" b="1" dirty="0">
              <a:solidFill>
                <a:srgbClr val="FF0000"/>
              </a:solidFill>
              <a:latin typeface="Traditional Arabic" panose="02020603050405020304" pitchFamily="18" charset="-78"/>
              <a:cs typeface="Traditional Arabic" panose="02020603050405020304" pitchFamily="18" charset="-78"/>
            </a:endParaRPr>
          </a:p>
        </p:txBody>
      </p:sp>
      <p:sp>
        <p:nvSpPr>
          <p:cNvPr id="23" name="مربع نص 24">
            <a:extLst>
              <a:ext uri="{FF2B5EF4-FFF2-40B4-BE49-F238E27FC236}">
                <a16:creationId xmlns:a16="http://schemas.microsoft.com/office/drawing/2014/main" id="{10B663AD-FE24-0B02-5E87-5DA996A07A7F}"/>
              </a:ext>
            </a:extLst>
          </p:cNvPr>
          <p:cNvSpPr txBox="1">
            <a:spLocks noChangeArrowheads="1"/>
          </p:cNvSpPr>
          <p:nvPr/>
        </p:nvSpPr>
        <p:spPr bwMode="auto">
          <a:xfrm>
            <a:off x="2724115" y="4910613"/>
            <a:ext cx="28065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2400" b="1" dirty="0">
                <a:solidFill>
                  <a:srgbClr val="FF0000"/>
                </a:solidFill>
                <a:latin typeface="Traditional Arabic" panose="02020603050405020304" pitchFamily="18" charset="-78"/>
                <a:cs typeface="Traditional Arabic" panose="02020603050405020304" pitchFamily="18" charset="-78"/>
              </a:rPr>
              <a:t>فنيت</a:t>
            </a:r>
            <a:r>
              <a:rPr lang="ar-SA" altLang="ar-SA" sz="2400" b="1" dirty="0">
                <a:latin typeface="Traditional Arabic" panose="02020603050405020304" pitchFamily="18" charset="-78"/>
                <a:cs typeface="Traditional Arabic" panose="02020603050405020304" pitchFamily="18" charset="-78"/>
              </a:rPr>
              <a:t> حياة محمد في العلم</a:t>
            </a:r>
          </a:p>
        </p:txBody>
      </p:sp>
    </p:spTree>
    <p:extLst>
      <p:ext uri="{BB962C8B-B14F-4D97-AF65-F5344CB8AC3E}">
        <p14:creationId xmlns:p14="http://schemas.microsoft.com/office/powerpoint/2010/main" val="14494503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5"/>
                    </p:tgtEl>
                  </p:cond>
                </p:stCondLst>
                <p:endSync evt="end" delay="0">
                  <p:rtn val="all"/>
                </p:endSync>
                <p:childTnLst>
                  <p:par>
                    <p:cTn id="18" fill="hold">
                      <p:stCondLst>
                        <p:cond delay="0"/>
                      </p:stCondLst>
                      <p:childTnLst>
                        <p:par>
                          <p:cTn id="19" fill="hold">
                            <p:stCondLst>
                              <p:cond delay="0"/>
                            </p:stCondLst>
                            <p:childTnLst>
                              <p:par>
                                <p:cTn id="20" presetID="21" presetClass="exit" presetSubtype="1" fill="hold" grpId="0" nodeType="clickEffect">
                                  <p:stCondLst>
                                    <p:cond delay="0"/>
                                  </p:stCondLst>
                                  <p:childTnLst>
                                    <p:animEffect transition="out" filter="wheel(1)">
                                      <p:cBhvr>
                                        <p:cTn id="21" dur="59000"/>
                                        <p:tgtEl>
                                          <p:spTgt spid="19"/>
                                        </p:tgtEl>
                                      </p:cBhvr>
                                    </p:animEffect>
                                    <p:set>
                                      <p:cBhvr>
                                        <p:cTn id="22"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clock-ticking-3.wav"/>
                                        </p:tgtEl>
                                      </p:cMediaNode>
                                    </p:audio>
                                  </p:subTnLst>
                                </p:cTn>
                              </p:par>
                            </p:childTnLst>
                          </p:cTn>
                        </p:par>
                        <p:par>
                          <p:cTn id="23" fill="hold">
                            <p:stCondLst>
                              <p:cond delay="59000"/>
                            </p:stCondLst>
                            <p:childTnLst>
                              <p:par>
                                <p:cTn id="24" presetID="21" presetClass="exit" presetSubtype="1" fill="hold" grpId="0" nodeType="afterEffect">
                                  <p:stCondLst>
                                    <p:cond delay="0"/>
                                  </p:stCondLst>
                                  <p:childTnLst>
                                    <p:animEffect transition="out" filter="wheel(1)">
                                      <p:cBhvr>
                                        <p:cTn id="25" dur="59000"/>
                                        <p:tgtEl>
                                          <p:spTgt spid="20"/>
                                        </p:tgtEl>
                                      </p:cBhvr>
                                    </p:animEffect>
                                    <p:set>
                                      <p:cBhvr>
                                        <p:cTn id="26"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4" grpId="0"/>
      <p:bldP spid="13" grpId="0"/>
      <p:bldP spid="14" grpId="0"/>
      <p:bldP spid="21" grpId="0"/>
      <p:bldP spid="22" grpId="0"/>
      <p:bldP spid="2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2"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15" name="مستطيل: زوايا قطرية مقصوصة 14">
            <a:extLst>
              <a:ext uri="{FF2B5EF4-FFF2-40B4-BE49-F238E27FC236}">
                <a16:creationId xmlns:a16="http://schemas.microsoft.com/office/drawing/2014/main" id="{A7ED2D37-0C45-BF6F-711F-F07E786C869E}"/>
              </a:ext>
            </a:extLst>
          </p:cNvPr>
          <p:cNvSpPr/>
          <p:nvPr/>
        </p:nvSpPr>
        <p:spPr>
          <a:xfrm>
            <a:off x="9626444" y="776122"/>
            <a:ext cx="2492400" cy="600250"/>
          </a:xfrm>
          <a:prstGeom prst="snip2DiagRect">
            <a:avLst>
              <a:gd name="adj1" fmla="val 46509"/>
              <a:gd name="adj2" fmla="val 42046"/>
            </a:avLst>
          </a:prstGeom>
          <a:solidFill>
            <a:schemeClr val="accent4">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800" b="1" dirty="0">
                <a:solidFill>
                  <a:schemeClr val="bg2">
                    <a:lumMod val="25000"/>
                  </a:schemeClr>
                </a:solidFill>
              </a:rPr>
              <a:t>كتابة القصة</a:t>
            </a:r>
          </a:p>
        </p:txBody>
      </p:sp>
      <p:grpSp>
        <p:nvGrpSpPr>
          <p:cNvPr id="12" name="مجموعة 11">
            <a:extLst>
              <a:ext uri="{FF2B5EF4-FFF2-40B4-BE49-F238E27FC236}">
                <a16:creationId xmlns:a16="http://schemas.microsoft.com/office/drawing/2014/main" id="{F3865090-A1FA-9A13-2169-4EBE70433381}"/>
              </a:ext>
            </a:extLst>
          </p:cNvPr>
          <p:cNvGrpSpPr/>
          <p:nvPr/>
        </p:nvGrpSpPr>
        <p:grpSpPr>
          <a:xfrm>
            <a:off x="310490" y="3851811"/>
            <a:ext cx="1086038" cy="786757"/>
            <a:chOff x="310490" y="3851811"/>
            <a:chExt cx="1086038" cy="786757"/>
          </a:xfrm>
        </p:grpSpPr>
        <p:sp>
          <p:nvSpPr>
            <p:cNvPr id="13" name="مربع نص 12">
              <a:extLst>
                <a:ext uri="{FF2B5EF4-FFF2-40B4-BE49-F238E27FC236}">
                  <a16:creationId xmlns:a16="http://schemas.microsoft.com/office/drawing/2014/main" id="{505931AE-409A-3CD9-BF2B-EB2D107F9559}"/>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14" name="مربع نص 13">
              <a:extLst>
                <a:ext uri="{FF2B5EF4-FFF2-40B4-BE49-F238E27FC236}">
                  <a16:creationId xmlns:a16="http://schemas.microsoft.com/office/drawing/2014/main" id="{E0CFD735-F3AD-F57E-8B55-FF09848610DA}"/>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161</a:t>
              </a:r>
            </a:p>
          </p:txBody>
        </p:sp>
      </p:grpSp>
      <p:pic>
        <p:nvPicPr>
          <p:cNvPr id="17" name="صورة 16">
            <a:extLst>
              <a:ext uri="{FF2B5EF4-FFF2-40B4-BE49-F238E27FC236}">
                <a16:creationId xmlns:a16="http://schemas.microsoft.com/office/drawing/2014/main" id="{65344CE0-8D3F-9749-2EF2-5B66AACDE189}"/>
              </a:ext>
            </a:extLst>
          </p:cNvPr>
          <p:cNvPicPr>
            <a:picLocks noChangeAspect="1"/>
          </p:cNvPicPr>
          <p:nvPr/>
        </p:nvPicPr>
        <p:blipFill rotWithShape="1">
          <a:blip r:embed="rId3">
            <a:extLst>
              <a:ext uri="{28A0092B-C50C-407E-A947-70E740481C1C}">
                <a14:useLocalDpi xmlns:a14="http://schemas.microsoft.com/office/drawing/2010/main" val="0"/>
              </a:ext>
            </a:extLst>
          </a:blip>
          <a:srcRect b="41322"/>
          <a:stretch/>
        </p:blipFill>
        <p:spPr>
          <a:xfrm>
            <a:off x="2077278" y="1517352"/>
            <a:ext cx="7480351" cy="4495823"/>
          </a:xfrm>
          <a:prstGeom prst="rect">
            <a:avLst/>
          </a:prstGeom>
        </p:spPr>
      </p:pic>
    </p:spTree>
    <p:extLst>
      <p:ext uri="{BB962C8B-B14F-4D97-AF65-F5344CB8AC3E}">
        <p14:creationId xmlns:p14="http://schemas.microsoft.com/office/powerpoint/2010/main" val="24103595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15" name="مستطيل: زوايا قطرية مقصوصة 14">
            <a:extLst>
              <a:ext uri="{FF2B5EF4-FFF2-40B4-BE49-F238E27FC236}">
                <a16:creationId xmlns:a16="http://schemas.microsoft.com/office/drawing/2014/main" id="{A7ED2D37-0C45-BF6F-711F-F07E786C869E}"/>
              </a:ext>
            </a:extLst>
          </p:cNvPr>
          <p:cNvSpPr/>
          <p:nvPr/>
        </p:nvSpPr>
        <p:spPr>
          <a:xfrm>
            <a:off x="9626444" y="776122"/>
            <a:ext cx="2492400" cy="600250"/>
          </a:xfrm>
          <a:prstGeom prst="snip2DiagRect">
            <a:avLst>
              <a:gd name="adj1" fmla="val 46509"/>
              <a:gd name="adj2" fmla="val 42046"/>
            </a:avLst>
          </a:prstGeom>
          <a:solidFill>
            <a:schemeClr val="accent4">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800" b="1" dirty="0">
                <a:solidFill>
                  <a:schemeClr val="bg2">
                    <a:lumMod val="25000"/>
                  </a:schemeClr>
                </a:solidFill>
              </a:rPr>
              <a:t>كتابة القصة</a:t>
            </a:r>
          </a:p>
        </p:txBody>
      </p:sp>
      <p:grpSp>
        <p:nvGrpSpPr>
          <p:cNvPr id="12" name="مجموعة 11">
            <a:extLst>
              <a:ext uri="{FF2B5EF4-FFF2-40B4-BE49-F238E27FC236}">
                <a16:creationId xmlns:a16="http://schemas.microsoft.com/office/drawing/2014/main" id="{F3865090-A1FA-9A13-2169-4EBE70433381}"/>
              </a:ext>
            </a:extLst>
          </p:cNvPr>
          <p:cNvGrpSpPr/>
          <p:nvPr/>
        </p:nvGrpSpPr>
        <p:grpSpPr>
          <a:xfrm>
            <a:off x="310490" y="3851811"/>
            <a:ext cx="1086038" cy="786757"/>
            <a:chOff x="310490" y="3851811"/>
            <a:chExt cx="1086038" cy="786757"/>
          </a:xfrm>
        </p:grpSpPr>
        <p:sp>
          <p:nvSpPr>
            <p:cNvPr id="13" name="مربع نص 12">
              <a:extLst>
                <a:ext uri="{FF2B5EF4-FFF2-40B4-BE49-F238E27FC236}">
                  <a16:creationId xmlns:a16="http://schemas.microsoft.com/office/drawing/2014/main" id="{505931AE-409A-3CD9-BF2B-EB2D107F9559}"/>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14" name="مربع نص 13">
              <a:extLst>
                <a:ext uri="{FF2B5EF4-FFF2-40B4-BE49-F238E27FC236}">
                  <a16:creationId xmlns:a16="http://schemas.microsoft.com/office/drawing/2014/main" id="{E0CFD735-F3AD-F57E-8B55-FF09848610DA}"/>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161</a:t>
              </a:r>
            </a:p>
          </p:txBody>
        </p:sp>
      </p:grpSp>
      <p:pic>
        <p:nvPicPr>
          <p:cNvPr id="17" name="صورة 16">
            <a:extLst>
              <a:ext uri="{FF2B5EF4-FFF2-40B4-BE49-F238E27FC236}">
                <a16:creationId xmlns:a16="http://schemas.microsoft.com/office/drawing/2014/main" id="{65344CE0-8D3F-9749-2EF2-5B66AACDE189}"/>
              </a:ext>
            </a:extLst>
          </p:cNvPr>
          <p:cNvPicPr>
            <a:picLocks noChangeAspect="1"/>
          </p:cNvPicPr>
          <p:nvPr/>
        </p:nvPicPr>
        <p:blipFill rotWithShape="1">
          <a:blip r:embed="rId4">
            <a:extLst>
              <a:ext uri="{28A0092B-C50C-407E-A947-70E740481C1C}">
                <a14:useLocalDpi xmlns:a14="http://schemas.microsoft.com/office/drawing/2010/main" val="0"/>
              </a:ext>
            </a:extLst>
          </a:blip>
          <a:srcRect t="58029"/>
          <a:stretch/>
        </p:blipFill>
        <p:spPr>
          <a:xfrm>
            <a:off x="2077278" y="1600208"/>
            <a:ext cx="7480351" cy="3215709"/>
          </a:xfrm>
          <a:prstGeom prst="rect">
            <a:avLst/>
          </a:prstGeom>
        </p:spPr>
      </p:pic>
      <p:sp>
        <p:nvSpPr>
          <p:cNvPr id="16" name="مستطيل: زوايا قطرية مستديرة 15">
            <a:extLst>
              <a:ext uri="{FF2B5EF4-FFF2-40B4-BE49-F238E27FC236}">
                <a16:creationId xmlns:a16="http://schemas.microsoft.com/office/drawing/2014/main" id="{B7FEF47D-1B8E-86E7-4170-43F41C59620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8" name="مجموعة 17">
            <a:extLst>
              <a:ext uri="{FF2B5EF4-FFF2-40B4-BE49-F238E27FC236}">
                <a16:creationId xmlns:a16="http://schemas.microsoft.com/office/drawing/2014/main" id="{BE436D1F-B66F-9301-6982-48B322490A64}"/>
              </a:ext>
            </a:extLst>
          </p:cNvPr>
          <p:cNvGrpSpPr/>
          <p:nvPr/>
        </p:nvGrpSpPr>
        <p:grpSpPr>
          <a:xfrm>
            <a:off x="106515" y="2145218"/>
            <a:ext cx="1493988" cy="1512000"/>
            <a:chOff x="6857532" y="2602954"/>
            <a:chExt cx="1493988" cy="1493988"/>
          </a:xfrm>
        </p:grpSpPr>
        <p:pic>
          <p:nvPicPr>
            <p:cNvPr id="19" name="صورة 18">
              <a:extLst>
                <a:ext uri="{FF2B5EF4-FFF2-40B4-BE49-F238E27FC236}">
                  <a16:creationId xmlns:a16="http://schemas.microsoft.com/office/drawing/2014/main" id="{B1F1F665-CCCC-B099-6130-B0D0C9E577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0" name="مستطيل 19">
              <a:extLst>
                <a:ext uri="{FF2B5EF4-FFF2-40B4-BE49-F238E27FC236}">
                  <a16:creationId xmlns:a16="http://schemas.microsoft.com/office/drawing/2014/main" id="{07D0CB78-9EAC-7AB9-4641-0CEF9EB775CC}"/>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21" name="دائرة: مجوفة 20">
            <a:extLst>
              <a:ext uri="{FF2B5EF4-FFF2-40B4-BE49-F238E27FC236}">
                <a16:creationId xmlns:a16="http://schemas.microsoft.com/office/drawing/2014/main" id="{F22738C8-B149-CEC5-D3EA-415383908175}"/>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2" name="دائرة: مجوفة 21">
            <a:extLst>
              <a:ext uri="{FF2B5EF4-FFF2-40B4-BE49-F238E27FC236}">
                <a16:creationId xmlns:a16="http://schemas.microsoft.com/office/drawing/2014/main" id="{6187F92A-FBEE-E690-3D16-3F68A89D09BE}"/>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2" name="مربع نص 24">
            <a:extLst>
              <a:ext uri="{FF2B5EF4-FFF2-40B4-BE49-F238E27FC236}">
                <a16:creationId xmlns:a16="http://schemas.microsoft.com/office/drawing/2014/main" id="{05E7C6FD-E521-D7D1-0EF9-184DEE8DEB34}"/>
              </a:ext>
            </a:extLst>
          </p:cNvPr>
          <p:cNvSpPr txBox="1">
            <a:spLocks noChangeArrowheads="1"/>
          </p:cNvSpPr>
          <p:nvPr/>
        </p:nvSpPr>
        <p:spPr bwMode="auto">
          <a:xfrm>
            <a:off x="6848085" y="3225480"/>
            <a:ext cx="15260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800" b="1">
                <a:solidFill>
                  <a:srgbClr val="FF0000"/>
                </a:solidFill>
                <a:cs typeface="+mj-cs"/>
              </a:rPr>
              <a:t>الأحداث ،</a:t>
            </a:r>
          </a:p>
        </p:txBody>
      </p:sp>
      <p:sp>
        <p:nvSpPr>
          <p:cNvPr id="3" name="مربع نص 24">
            <a:extLst>
              <a:ext uri="{FF2B5EF4-FFF2-40B4-BE49-F238E27FC236}">
                <a16:creationId xmlns:a16="http://schemas.microsoft.com/office/drawing/2014/main" id="{E125D1B1-BC1A-348C-A339-0FEFD529CD6E}"/>
              </a:ext>
            </a:extLst>
          </p:cNvPr>
          <p:cNvSpPr txBox="1">
            <a:spLocks noChangeArrowheads="1"/>
          </p:cNvSpPr>
          <p:nvPr/>
        </p:nvSpPr>
        <p:spPr bwMode="auto">
          <a:xfrm>
            <a:off x="4478689" y="3225480"/>
            <a:ext cx="28074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800" b="1">
                <a:solidFill>
                  <a:srgbClr val="FF0000"/>
                </a:solidFill>
                <a:cs typeface="+mj-cs"/>
              </a:rPr>
              <a:t>المشاهد حسياً ووجدانياً،</a:t>
            </a:r>
          </a:p>
        </p:txBody>
      </p:sp>
      <p:sp>
        <p:nvSpPr>
          <p:cNvPr id="4" name="مربع نص 24">
            <a:extLst>
              <a:ext uri="{FF2B5EF4-FFF2-40B4-BE49-F238E27FC236}">
                <a16:creationId xmlns:a16="http://schemas.microsoft.com/office/drawing/2014/main" id="{951BE74F-B23C-61CF-6926-BEE42F2EA989}"/>
              </a:ext>
            </a:extLst>
          </p:cNvPr>
          <p:cNvSpPr txBox="1">
            <a:spLocks noChangeArrowheads="1"/>
          </p:cNvSpPr>
          <p:nvPr/>
        </p:nvSpPr>
        <p:spPr bwMode="auto">
          <a:xfrm>
            <a:off x="2854162" y="3225480"/>
            <a:ext cx="20448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800" b="1">
                <a:solidFill>
                  <a:srgbClr val="FF0000"/>
                </a:solidFill>
                <a:cs typeface="+mj-cs"/>
              </a:rPr>
              <a:t>الأماكن والبيئة</a:t>
            </a:r>
          </a:p>
        </p:txBody>
      </p:sp>
      <p:sp>
        <p:nvSpPr>
          <p:cNvPr id="5" name="مربع نص 24">
            <a:extLst>
              <a:ext uri="{FF2B5EF4-FFF2-40B4-BE49-F238E27FC236}">
                <a16:creationId xmlns:a16="http://schemas.microsoft.com/office/drawing/2014/main" id="{D98A2D6C-30D8-04D9-D2B7-23A67D3EFDE8}"/>
              </a:ext>
            </a:extLst>
          </p:cNvPr>
          <p:cNvSpPr txBox="1">
            <a:spLocks noChangeArrowheads="1"/>
          </p:cNvSpPr>
          <p:nvPr/>
        </p:nvSpPr>
        <p:spPr bwMode="auto">
          <a:xfrm>
            <a:off x="5340154" y="4073140"/>
            <a:ext cx="1382443" cy="369332"/>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800" b="1" dirty="0">
                <a:solidFill>
                  <a:srgbClr val="FF0000"/>
                </a:solidFill>
                <a:cs typeface="+mj-cs"/>
              </a:rPr>
              <a:t>الكاتب نفسه</a:t>
            </a:r>
          </a:p>
        </p:txBody>
      </p:sp>
      <p:sp>
        <p:nvSpPr>
          <p:cNvPr id="10" name="مربع نص 24">
            <a:extLst>
              <a:ext uri="{FF2B5EF4-FFF2-40B4-BE49-F238E27FC236}">
                <a16:creationId xmlns:a16="http://schemas.microsoft.com/office/drawing/2014/main" id="{F4007A38-137B-F042-5218-00BA25C222DE}"/>
              </a:ext>
            </a:extLst>
          </p:cNvPr>
          <p:cNvSpPr txBox="1">
            <a:spLocks noChangeArrowheads="1"/>
          </p:cNvSpPr>
          <p:nvPr/>
        </p:nvSpPr>
        <p:spPr bwMode="auto">
          <a:xfrm>
            <a:off x="1965124" y="4075614"/>
            <a:ext cx="2209328" cy="369332"/>
          </a:xfrm>
          <a:prstGeom prst="rect">
            <a:avLst/>
          </a:prstGeom>
          <a:noFill/>
          <a:ln>
            <a:noFill/>
          </a:ln>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800" b="1" dirty="0">
                <a:solidFill>
                  <a:srgbClr val="FF0000"/>
                </a:solidFill>
                <a:cs typeface="+mj-cs"/>
              </a:rPr>
              <a:t>أي شخص (بطل/أبطال)</a:t>
            </a:r>
          </a:p>
        </p:txBody>
      </p:sp>
      <p:sp>
        <p:nvSpPr>
          <p:cNvPr id="11" name="مربع نص 24">
            <a:extLst>
              <a:ext uri="{FF2B5EF4-FFF2-40B4-BE49-F238E27FC236}">
                <a16:creationId xmlns:a16="http://schemas.microsoft.com/office/drawing/2014/main" id="{26B14C23-25A8-A29B-3306-635B1637A19D}"/>
              </a:ext>
            </a:extLst>
          </p:cNvPr>
          <p:cNvSpPr txBox="1">
            <a:spLocks noChangeArrowheads="1"/>
          </p:cNvSpPr>
          <p:nvPr/>
        </p:nvSpPr>
        <p:spPr bwMode="auto">
          <a:xfrm>
            <a:off x="7305949" y="4513606"/>
            <a:ext cx="1382445" cy="369332"/>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800" b="1" dirty="0">
                <a:solidFill>
                  <a:srgbClr val="FF0000"/>
                </a:solidFill>
                <a:cs typeface="+mj-cs"/>
              </a:rPr>
              <a:t>في المذكرات :</a:t>
            </a:r>
          </a:p>
        </p:txBody>
      </p:sp>
      <p:sp>
        <p:nvSpPr>
          <p:cNvPr id="23" name="مربع نص 24">
            <a:extLst>
              <a:ext uri="{FF2B5EF4-FFF2-40B4-BE49-F238E27FC236}">
                <a16:creationId xmlns:a16="http://schemas.microsoft.com/office/drawing/2014/main" id="{9B2E5BCC-C953-E8D1-6E4D-E54EB302EC27}"/>
              </a:ext>
            </a:extLst>
          </p:cNvPr>
          <p:cNvSpPr txBox="1">
            <a:spLocks noChangeArrowheads="1"/>
          </p:cNvSpPr>
          <p:nvPr/>
        </p:nvSpPr>
        <p:spPr bwMode="auto">
          <a:xfrm>
            <a:off x="6086809" y="4513606"/>
            <a:ext cx="1469573" cy="369332"/>
          </a:xfrm>
          <a:prstGeom prst="rect">
            <a:avLst/>
          </a:prstGeom>
          <a:noFill/>
          <a:ln>
            <a:noFill/>
          </a:ln>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800" b="1" dirty="0">
                <a:solidFill>
                  <a:srgbClr val="FF0000"/>
                </a:solidFill>
                <a:cs typeface="+mj-cs"/>
              </a:rPr>
              <a:t>أحداث واقعية </a:t>
            </a:r>
          </a:p>
        </p:txBody>
      </p:sp>
      <p:sp>
        <p:nvSpPr>
          <p:cNvPr id="24" name="مربع نص 24">
            <a:extLst>
              <a:ext uri="{FF2B5EF4-FFF2-40B4-BE49-F238E27FC236}">
                <a16:creationId xmlns:a16="http://schemas.microsoft.com/office/drawing/2014/main" id="{42D640D6-CF2D-D4AA-2FDD-58FE09604EE6}"/>
              </a:ext>
            </a:extLst>
          </p:cNvPr>
          <p:cNvSpPr txBox="1">
            <a:spLocks noChangeArrowheads="1"/>
          </p:cNvSpPr>
          <p:nvPr/>
        </p:nvSpPr>
        <p:spPr bwMode="auto">
          <a:xfrm>
            <a:off x="4754466" y="4513606"/>
            <a:ext cx="1382443" cy="369332"/>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800" b="1" dirty="0">
                <a:solidFill>
                  <a:srgbClr val="FF0000"/>
                </a:solidFill>
                <a:cs typeface="+mj-cs"/>
              </a:rPr>
              <a:t>، وفي القصة :</a:t>
            </a:r>
          </a:p>
        </p:txBody>
      </p:sp>
      <p:sp>
        <p:nvSpPr>
          <p:cNvPr id="25" name="مربع نص 24">
            <a:extLst>
              <a:ext uri="{FF2B5EF4-FFF2-40B4-BE49-F238E27FC236}">
                <a16:creationId xmlns:a16="http://schemas.microsoft.com/office/drawing/2014/main" id="{D2AF2249-CACE-CBB5-5E54-4D36F5226647}"/>
              </a:ext>
            </a:extLst>
          </p:cNvPr>
          <p:cNvSpPr txBox="1">
            <a:spLocks noChangeArrowheads="1"/>
          </p:cNvSpPr>
          <p:nvPr/>
        </p:nvSpPr>
        <p:spPr bwMode="auto">
          <a:xfrm>
            <a:off x="2634371" y="4513606"/>
            <a:ext cx="2524091" cy="369332"/>
          </a:xfrm>
          <a:prstGeom prst="rect">
            <a:avLst/>
          </a:prstGeom>
          <a:noFill/>
          <a:ln>
            <a:noFill/>
          </a:ln>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800" b="1" dirty="0">
                <a:solidFill>
                  <a:srgbClr val="FF0000"/>
                </a:solidFill>
                <a:cs typeface="+mj-cs"/>
              </a:rPr>
              <a:t>أحداث واقعية أو خيالية</a:t>
            </a:r>
          </a:p>
        </p:txBody>
      </p:sp>
    </p:spTree>
    <p:extLst>
      <p:ext uri="{BB962C8B-B14F-4D97-AF65-F5344CB8AC3E}">
        <p14:creationId xmlns:p14="http://schemas.microsoft.com/office/powerpoint/2010/main" val="3445206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21" presetClass="exit" presetSubtype="1" fill="hold" grpId="0" nodeType="clickEffect">
                                  <p:stCondLst>
                                    <p:cond delay="0"/>
                                  </p:stCondLst>
                                  <p:childTnLst>
                                    <p:animEffect transition="out" filter="wheel(1)">
                                      <p:cBhvr>
                                        <p:cTn id="43" dur="59000"/>
                                        <p:tgtEl>
                                          <p:spTgt spid="21"/>
                                        </p:tgtEl>
                                      </p:cBhvr>
                                    </p:animEffect>
                                    <p:set>
                                      <p:cBhvr>
                                        <p:cTn id="44" dur="1" fill="hold">
                                          <p:stCondLst>
                                            <p:cond delay="58999"/>
                                          </p:stCondLst>
                                        </p:cTn>
                                        <p:tgtEl>
                                          <p:spTgt spid="21"/>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2" name="clock-ticking-3.wav"/>
                                        </p:tgtEl>
                                      </p:cMediaNode>
                                    </p:audio>
                                  </p:subTnLst>
                                </p:cTn>
                              </p:par>
                            </p:childTnLst>
                          </p:cTn>
                        </p:par>
                        <p:par>
                          <p:cTn id="45" fill="hold">
                            <p:stCondLst>
                              <p:cond delay="59000"/>
                            </p:stCondLst>
                            <p:childTnLst>
                              <p:par>
                                <p:cTn id="46" presetID="21" presetClass="exit" presetSubtype="1" fill="hold" grpId="0" nodeType="afterEffect">
                                  <p:stCondLst>
                                    <p:cond delay="0"/>
                                  </p:stCondLst>
                                  <p:childTnLst>
                                    <p:animEffect transition="out" filter="wheel(1)">
                                      <p:cBhvr>
                                        <p:cTn id="47" dur="59000"/>
                                        <p:tgtEl>
                                          <p:spTgt spid="22"/>
                                        </p:tgtEl>
                                      </p:cBhvr>
                                    </p:animEffect>
                                    <p:set>
                                      <p:cBhvr>
                                        <p:cTn id="48" dur="1" fill="hold">
                                          <p:stCondLst>
                                            <p:cond delay="58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21" grpId="0" animBg="1" autoUpdateAnimBg="0"/>
      <p:bldP spid="22" grpId="0" animBg="1"/>
      <p:bldP spid="2" grpId="0"/>
      <p:bldP spid="3" grpId="0"/>
      <p:bldP spid="4" grpId="0"/>
      <p:bldP spid="5" grpId="0"/>
      <p:bldP spid="10" grpId="0"/>
      <p:bldP spid="11" grpId="0"/>
      <p:bldP spid="23" grpId="0"/>
      <p:bldP spid="24" grpId="0"/>
      <p:bldP spid="2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26" name="مستطيل: زوايا قطرية مقصوصة 25">
            <a:extLst>
              <a:ext uri="{FF2B5EF4-FFF2-40B4-BE49-F238E27FC236}">
                <a16:creationId xmlns:a16="http://schemas.microsoft.com/office/drawing/2014/main" id="{C31C16A2-C380-19F3-2808-9D591DB42FD7}"/>
              </a:ext>
            </a:extLst>
          </p:cNvPr>
          <p:cNvSpPr/>
          <p:nvPr/>
        </p:nvSpPr>
        <p:spPr>
          <a:xfrm>
            <a:off x="9626444" y="776122"/>
            <a:ext cx="2492400" cy="600250"/>
          </a:xfrm>
          <a:prstGeom prst="snip2DiagRect">
            <a:avLst>
              <a:gd name="adj1" fmla="val 46509"/>
              <a:gd name="adj2" fmla="val 42046"/>
            </a:avLst>
          </a:prstGeom>
          <a:solidFill>
            <a:schemeClr val="accent4">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800" b="1" dirty="0">
                <a:solidFill>
                  <a:schemeClr val="bg2">
                    <a:lumMod val="25000"/>
                  </a:schemeClr>
                </a:solidFill>
              </a:rPr>
              <a:t>كتابة القصة</a:t>
            </a:r>
          </a:p>
        </p:txBody>
      </p:sp>
      <p:grpSp>
        <p:nvGrpSpPr>
          <p:cNvPr id="3" name="مجموعة 2">
            <a:extLst>
              <a:ext uri="{FF2B5EF4-FFF2-40B4-BE49-F238E27FC236}">
                <a16:creationId xmlns:a16="http://schemas.microsoft.com/office/drawing/2014/main" id="{A1830846-91DF-6CF8-1D8C-4D4FEBD1F828}"/>
              </a:ext>
            </a:extLst>
          </p:cNvPr>
          <p:cNvGrpSpPr/>
          <p:nvPr/>
        </p:nvGrpSpPr>
        <p:grpSpPr>
          <a:xfrm>
            <a:off x="310490" y="3851811"/>
            <a:ext cx="1086038" cy="786757"/>
            <a:chOff x="310490" y="3851811"/>
            <a:chExt cx="1086038" cy="786757"/>
          </a:xfrm>
        </p:grpSpPr>
        <p:sp>
          <p:nvSpPr>
            <p:cNvPr id="10" name="مربع نص 9">
              <a:extLst>
                <a:ext uri="{FF2B5EF4-FFF2-40B4-BE49-F238E27FC236}">
                  <a16:creationId xmlns:a16="http://schemas.microsoft.com/office/drawing/2014/main" id="{4A1EBB1F-5673-2C20-7047-DB6C55A74056}"/>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23" name="مربع نص 22">
              <a:extLst>
                <a:ext uri="{FF2B5EF4-FFF2-40B4-BE49-F238E27FC236}">
                  <a16:creationId xmlns:a16="http://schemas.microsoft.com/office/drawing/2014/main" id="{787DAB09-0E26-0D5F-A06F-7B076CCF5466}"/>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162</a:t>
              </a:r>
            </a:p>
          </p:txBody>
        </p:sp>
      </p:grpSp>
      <p:pic>
        <p:nvPicPr>
          <p:cNvPr id="4" name="صورة 3">
            <a:extLst>
              <a:ext uri="{FF2B5EF4-FFF2-40B4-BE49-F238E27FC236}">
                <a16:creationId xmlns:a16="http://schemas.microsoft.com/office/drawing/2014/main" id="{47190940-4FAF-45CC-060E-C16802CF619E}"/>
              </a:ext>
            </a:extLst>
          </p:cNvPr>
          <p:cNvPicPr>
            <a:picLocks noChangeAspect="1"/>
          </p:cNvPicPr>
          <p:nvPr/>
        </p:nvPicPr>
        <p:blipFill rotWithShape="1">
          <a:blip r:embed="rId5">
            <a:extLst>
              <a:ext uri="{28A0092B-C50C-407E-A947-70E740481C1C}">
                <a14:useLocalDpi xmlns:a14="http://schemas.microsoft.com/office/drawing/2010/main" val="0"/>
              </a:ext>
            </a:extLst>
          </a:blip>
          <a:srcRect b="50169"/>
          <a:stretch/>
        </p:blipFill>
        <p:spPr>
          <a:xfrm>
            <a:off x="2143137" y="1298689"/>
            <a:ext cx="7330733" cy="3909414"/>
          </a:xfrm>
          <a:prstGeom prst="rect">
            <a:avLst/>
          </a:prstGeom>
        </p:spPr>
      </p:pic>
      <p:sp>
        <p:nvSpPr>
          <p:cNvPr id="2" name="مربع نص 24">
            <a:extLst>
              <a:ext uri="{FF2B5EF4-FFF2-40B4-BE49-F238E27FC236}">
                <a16:creationId xmlns:a16="http://schemas.microsoft.com/office/drawing/2014/main" id="{9AC31F2F-C6EA-1380-3F2E-61EFBA854198}"/>
              </a:ext>
            </a:extLst>
          </p:cNvPr>
          <p:cNvSpPr txBox="1">
            <a:spLocks noChangeArrowheads="1"/>
          </p:cNvSpPr>
          <p:nvPr/>
        </p:nvSpPr>
        <p:spPr bwMode="auto">
          <a:xfrm>
            <a:off x="4008386" y="3366757"/>
            <a:ext cx="1848917" cy="338553"/>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defRPr/>
            </a:pPr>
            <a:r>
              <a:rPr lang="ar-SA" altLang="ar-SA" sz="1600" b="1" dirty="0">
                <a:solidFill>
                  <a:srgbClr val="FF0000"/>
                </a:solidFill>
                <a:cs typeface="+mj-cs"/>
              </a:rPr>
              <a:t>، وصف حالة الأم ،</a:t>
            </a:r>
          </a:p>
        </p:txBody>
      </p:sp>
      <p:sp>
        <p:nvSpPr>
          <p:cNvPr id="11" name="مربع نص 24">
            <a:extLst>
              <a:ext uri="{FF2B5EF4-FFF2-40B4-BE49-F238E27FC236}">
                <a16:creationId xmlns:a16="http://schemas.microsoft.com/office/drawing/2014/main" id="{4DE130D2-A8D3-C291-C9E3-788FB73FBB78}"/>
              </a:ext>
            </a:extLst>
          </p:cNvPr>
          <p:cNvSpPr txBox="1">
            <a:spLocks noChangeArrowheads="1"/>
          </p:cNvSpPr>
          <p:nvPr/>
        </p:nvSpPr>
        <p:spPr bwMode="auto">
          <a:xfrm>
            <a:off x="2312840" y="3359586"/>
            <a:ext cx="1837626" cy="338553"/>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defRPr/>
            </a:pPr>
            <a:r>
              <a:rPr lang="ar-SA" altLang="ar-SA" sz="1600" b="1" dirty="0">
                <a:solidFill>
                  <a:srgbClr val="FF0000"/>
                </a:solidFill>
                <a:cs typeface="+mj-cs"/>
              </a:rPr>
              <a:t> توزيع الأدوار للبحث ،</a:t>
            </a:r>
          </a:p>
        </p:txBody>
      </p:sp>
      <p:sp>
        <p:nvSpPr>
          <p:cNvPr id="12" name="مربع نص 24">
            <a:extLst>
              <a:ext uri="{FF2B5EF4-FFF2-40B4-BE49-F238E27FC236}">
                <a16:creationId xmlns:a16="http://schemas.microsoft.com/office/drawing/2014/main" id="{5E76F3E3-D4B1-9B41-0FEC-FF1236C8FA83}"/>
              </a:ext>
            </a:extLst>
          </p:cNvPr>
          <p:cNvSpPr txBox="1">
            <a:spLocks noChangeArrowheads="1"/>
          </p:cNvSpPr>
          <p:nvPr/>
        </p:nvSpPr>
        <p:spPr bwMode="auto">
          <a:xfrm>
            <a:off x="4618106" y="3617215"/>
            <a:ext cx="2198000" cy="338553"/>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defRPr/>
            </a:pPr>
            <a:r>
              <a:rPr lang="ar-SA" altLang="ar-SA" sz="1600" b="1" dirty="0">
                <a:solidFill>
                  <a:srgbClr val="FF0000"/>
                </a:solidFill>
                <a:cs typeface="+mj-cs"/>
              </a:rPr>
              <a:t> تطوع بعض الناس للبحث ،</a:t>
            </a:r>
          </a:p>
        </p:txBody>
      </p:sp>
      <p:sp>
        <p:nvSpPr>
          <p:cNvPr id="13" name="مربع نص 24">
            <a:extLst>
              <a:ext uri="{FF2B5EF4-FFF2-40B4-BE49-F238E27FC236}">
                <a16:creationId xmlns:a16="http://schemas.microsoft.com/office/drawing/2014/main" id="{E14F49AD-35EB-B7D4-D944-A29A9A4B393E}"/>
              </a:ext>
            </a:extLst>
          </p:cNvPr>
          <p:cNvSpPr txBox="1">
            <a:spLocks noChangeArrowheads="1"/>
          </p:cNvSpPr>
          <p:nvPr/>
        </p:nvSpPr>
        <p:spPr bwMode="auto">
          <a:xfrm>
            <a:off x="2466211" y="3638728"/>
            <a:ext cx="2341961" cy="338553"/>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defRPr/>
            </a:pPr>
            <a:r>
              <a:rPr lang="ar-SA" altLang="ar-SA" sz="1600" b="1" dirty="0">
                <a:solidFill>
                  <a:srgbClr val="FF0000"/>
                </a:solidFill>
                <a:cs typeface="+mj-cs"/>
              </a:rPr>
              <a:t> الاستنجاد بخفر السواحل ،</a:t>
            </a:r>
          </a:p>
        </p:txBody>
      </p:sp>
      <p:sp>
        <p:nvSpPr>
          <p:cNvPr id="14" name="مربع نص 24">
            <a:extLst>
              <a:ext uri="{FF2B5EF4-FFF2-40B4-BE49-F238E27FC236}">
                <a16:creationId xmlns:a16="http://schemas.microsoft.com/office/drawing/2014/main" id="{6E2797CA-8362-8290-CBF1-37D01D3973E7}"/>
              </a:ext>
            </a:extLst>
          </p:cNvPr>
          <p:cNvSpPr txBox="1">
            <a:spLocks noChangeArrowheads="1"/>
          </p:cNvSpPr>
          <p:nvPr/>
        </p:nvSpPr>
        <p:spPr bwMode="auto">
          <a:xfrm>
            <a:off x="4538128" y="3875007"/>
            <a:ext cx="2104848" cy="338553"/>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defRPr/>
            </a:pPr>
            <a:r>
              <a:rPr lang="ar-SA" altLang="ar-SA" sz="1600" b="1" dirty="0">
                <a:solidFill>
                  <a:srgbClr val="FF0000"/>
                </a:solidFill>
                <a:cs typeface="+mj-cs"/>
              </a:rPr>
              <a:t> وصف اشتداد الظلام ،</a:t>
            </a:r>
          </a:p>
        </p:txBody>
      </p:sp>
      <p:sp>
        <p:nvSpPr>
          <p:cNvPr id="21" name="مربع نص 24">
            <a:extLst>
              <a:ext uri="{FF2B5EF4-FFF2-40B4-BE49-F238E27FC236}">
                <a16:creationId xmlns:a16="http://schemas.microsoft.com/office/drawing/2014/main" id="{64E86F71-94FD-E0F5-3412-62E192AF6F47}"/>
              </a:ext>
            </a:extLst>
          </p:cNvPr>
          <p:cNvSpPr txBox="1">
            <a:spLocks noChangeArrowheads="1"/>
          </p:cNvSpPr>
          <p:nvPr/>
        </p:nvSpPr>
        <p:spPr bwMode="auto">
          <a:xfrm>
            <a:off x="3017592" y="4653787"/>
            <a:ext cx="5124277" cy="338553"/>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defRPr/>
            </a:pPr>
            <a:r>
              <a:rPr lang="ar-SA" altLang="ar-SA" sz="1600" b="1" dirty="0">
                <a:solidFill>
                  <a:srgbClr val="FF0000"/>
                </a:solidFill>
                <a:cs typeface="+mj-cs"/>
              </a:rPr>
              <a:t>العثور على الابن المفقود وقد سحبه الموج وظل يصارع المياه لساعات  ،</a:t>
            </a:r>
          </a:p>
        </p:txBody>
      </p:sp>
      <p:sp>
        <p:nvSpPr>
          <p:cNvPr id="22" name="مربع نص 24">
            <a:extLst>
              <a:ext uri="{FF2B5EF4-FFF2-40B4-BE49-F238E27FC236}">
                <a16:creationId xmlns:a16="http://schemas.microsoft.com/office/drawing/2014/main" id="{AD18D45A-5992-7B00-7CA5-1400B1619B77}"/>
              </a:ext>
            </a:extLst>
          </p:cNvPr>
          <p:cNvSpPr txBox="1">
            <a:spLocks noChangeArrowheads="1"/>
          </p:cNvSpPr>
          <p:nvPr/>
        </p:nvSpPr>
        <p:spPr bwMode="auto">
          <a:xfrm>
            <a:off x="6630744" y="3645899"/>
            <a:ext cx="1336113" cy="338553"/>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defRPr/>
            </a:pPr>
            <a:r>
              <a:rPr lang="ar-SA" altLang="ar-SA" sz="1600" b="1" dirty="0">
                <a:solidFill>
                  <a:srgbClr val="FF0000"/>
                </a:solidFill>
                <a:cs typeface="+mj-cs"/>
              </a:rPr>
              <a:t> بكاء الأخوة ،</a:t>
            </a:r>
          </a:p>
        </p:txBody>
      </p:sp>
      <p:sp>
        <p:nvSpPr>
          <p:cNvPr id="24" name="مربع نص 24">
            <a:extLst>
              <a:ext uri="{FF2B5EF4-FFF2-40B4-BE49-F238E27FC236}">
                <a16:creationId xmlns:a16="http://schemas.microsoft.com/office/drawing/2014/main" id="{BEB9D35B-3703-96B6-733A-1813A974CDF3}"/>
              </a:ext>
            </a:extLst>
          </p:cNvPr>
          <p:cNvSpPr txBox="1">
            <a:spLocks noChangeArrowheads="1"/>
          </p:cNvSpPr>
          <p:nvPr/>
        </p:nvSpPr>
        <p:spPr bwMode="auto">
          <a:xfrm>
            <a:off x="2285554" y="3879311"/>
            <a:ext cx="2562137" cy="338553"/>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defRPr/>
            </a:pPr>
            <a:r>
              <a:rPr lang="ar-SA" altLang="ar-SA" sz="1600" b="1" dirty="0">
                <a:solidFill>
                  <a:srgbClr val="FF0000"/>
                </a:solidFill>
                <a:cs typeface="+mj-cs"/>
              </a:rPr>
              <a:t> وصف مشاعر الخوف واليأس.</a:t>
            </a:r>
          </a:p>
        </p:txBody>
      </p:sp>
      <p:sp>
        <p:nvSpPr>
          <p:cNvPr id="25" name="مربع نص 24">
            <a:extLst>
              <a:ext uri="{FF2B5EF4-FFF2-40B4-BE49-F238E27FC236}">
                <a16:creationId xmlns:a16="http://schemas.microsoft.com/office/drawing/2014/main" id="{C8BCA50B-1186-4A63-BA5A-C6F2500FBABC}"/>
              </a:ext>
            </a:extLst>
          </p:cNvPr>
          <p:cNvSpPr txBox="1">
            <a:spLocks noChangeArrowheads="1"/>
          </p:cNvSpPr>
          <p:nvPr/>
        </p:nvSpPr>
        <p:spPr bwMode="auto">
          <a:xfrm>
            <a:off x="6422799" y="3875007"/>
            <a:ext cx="1522416" cy="338553"/>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defRPr/>
            </a:pPr>
            <a:r>
              <a:rPr lang="ar-SA" altLang="ar-SA" sz="1600" b="1" dirty="0">
                <a:solidFill>
                  <a:srgbClr val="FF0000"/>
                </a:solidFill>
                <a:cs typeface="+mj-cs"/>
              </a:rPr>
              <a:t> البحث في البحر،</a:t>
            </a:r>
          </a:p>
        </p:txBody>
      </p:sp>
      <p:sp>
        <p:nvSpPr>
          <p:cNvPr id="27" name="مربع نص 26">
            <a:extLst>
              <a:ext uri="{FF2B5EF4-FFF2-40B4-BE49-F238E27FC236}">
                <a16:creationId xmlns:a16="http://schemas.microsoft.com/office/drawing/2014/main" id="{764D3341-B017-8D32-D366-0CF0A3C526CB}"/>
              </a:ext>
            </a:extLst>
          </p:cNvPr>
          <p:cNvSpPr txBox="1">
            <a:spLocks noChangeArrowheads="1"/>
          </p:cNvSpPr>
          <p:nvPr/>
        </p:nvSpPr>
        <p:spPr bwMode="auto">
          <a:xfrm>
            <a:off x="5075090" y="4904843"/>
            <a:ext cx="3062710" cy="338554"/>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defRPr/>
            </a:pPr>
            <a:r>
              <a:rPr lang="ar-SA" altLang="ar-SA" sz="1600" b="1" dirty="0">
                <a:solidFill>
                  <a:srgbClr val="FF0000"/>
                </a:solidFill>
                <a:cs typeface="+mj-cs"/>
              </a:rPr>
              <a:t>وصف مشاعر اللقاء والفرح للأسرة ،</a:t>
            </a:r>
          </a:p>
        </p:txBody>
      </p:sp>
      <p:sp>
        <p:nvSpPr>
          <p:cNvPr id="28" name="مربع نص 24">
            <a:extLst>
              <a:ext uri="{FF2B5EF4-FFF2-40B4-BE49-F238E27FC236}">
                <a16:creationId xmlns:a16="http://schemas.microsoft.com/office/drawing/2014/main" id="{6F4768A0-5FDF-BF31-63D3-19C932F9C3D7}"/>
              </a:ext>
            </a:extLst>
          </p:cNvPr>
          <p:cNvSpPr txBox="1">
            <a:spLocks noChangeArrowheads="1"/>
          </p:cNvSpPr>
          <p:nvPr/>
        </p:nvSpPr>
        <p:spPr bwMode="auto">
          <a:xfrm>
            <a:off x="3328454" y="4903412"/>
            <a:ext cx="2341963" cy="338554"/>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defRPr/>
            </a:pPr>
            <a:r>
              <a:rPr lang="ar-SA" altLang="ar-SA" sz="1600" b="1" dirty="0">
                <a:solidFill>
                  <a:srgbClr val="FF0000"/>
                </a:solidFill>
                <a:cs typeface="+mj-cs"/>
              </a:rPr>
              <a:t>نصيحة من خفر السواحل ،</a:t>
            </a:r>
          </a:p>
        </p:txBody>
      </p:sp>
      <p:sp>
        <p:nvSpPr>
          <p:cNvPr id="29" name="مربع نص 28">
            <a:extLst>
              <a:ext uri="{FF2B5EF4-FFF2-40B4-BE49-F238E27FC236}">
                <a16:creationId xmlns:a16="http://schemas.microsoft.com/office/drawing/2014/main" id="{6CADF78F-59A0-31BC-443F-D160F597B022}"/>
              </a:ext>
            </a:extLst>
          </p:cNvPr>
          <p:cNvSpPr txBox="1">
            <a:spLocks noChangeArrowheads="1"/>
          </p:cNvSpPr>
          <p:nvPr/>
        </p:nvSpPr>
        <p:spPr bwMode="auto">
          <a:xfrm>
            <a:off x="2358209" y="4901981"/>
            <a:ext cx="1342700" cy="338554"/>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defRPr/>
            </a:pPr>
            <a:r>
              <a:rPr lang="ar-SA" altLang="ar-SA" sz="1600" b="1" dirty="0">
                <a:solidFill>
                  <a:srgbClr val="FF0000"/>
                </a:solidFill>
                <a:cs typeface="+mj-cs"/>
              </a:rPr>
              <a:t>العودة للبيت.</a:t>
            </a:r>
          </a:p>
        </p:txBody>
      </p:sp>
    </p:spTree>
    <p:extLst>
      <p:ext uri="{BB962C8B-B14F-4D97-AF65-F5344CB8AC3E}">
        <p14:creationId xmlns:p14="http://schemas.microsoft.com/office/powerpoint/2010/main" val="16065552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15"/>
                    </p:tgtEl>
                  </p:cond>
                </p:stCondLst>
                <p:endSync evt="end" delay="0">
                  <p:rtn val="all"/>
                </p:endSync>
                <p:childTnLst>
                  <p:par>
                    <p:cTn id="52" fill="hold">
                      <p:stCondLst>
                        <p:cond delay="0"/>
                      </p:stCondLst>
                      <p:childTnLst>
                        <p:par>
                          <p:cTn id="53" fill="hold">
                            <p:stCondLst>
                              <p:cond delay="0"/>
                            </p:stCondLst>
                            <p:childTnLst>
                              <p:par>
                                <p:cTn id="54" presetID="21" presetClass="exit" presetSubtype="1" fill="hold" grpId="0" nodeType="clickEffect">
                                  <p:stCondLst>
                                    <p:cond delay="0"/>
                                  </p:stCondLst>
                                  <p:childTnLst>
                                    <p:animEffect transition="out" filter="wheel(1)">
                                      <p:cBhvr>
                                        <p:cTn id="55" dur="59000"/>
                                        <p:tgtEl>
                                          <p:spTgt spid="19"/>
                                        </p:tgtEl>
                                      </p:cBhvr>
                                    </p:animEffect>
                                    <p:set>
                                      <p:cBhvr>
                                        <p:cTn id="56"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2" name="clock-ticking-3.wav"/>
                                        </p:tgtEl>
                                      </p:cMediaNode>
                                    </p:audio>
                                  </p:subTnLst>
                                </p:cTn>
                              </p:par>
                            </p:childTnLst>
                          </p:cTn>
                        </p:par>
                        <p:par>
                          <p:cTn id="57" fill="hold">
                            <p:stCondLst>
                              <p:cond delay="59000"/>
                            </p:stCondLst>
                            <p:childTnLst>
                              <p:par>
                                <p:cTn id="58" presetID="21" presetClass="exit" presetSubtype="1" fill="hold" grpId="0" nodeType="afterEffect">
                                  <p:stCondLst>
                                    <p:cond delay="0"/>
                                  </p:stCondLst>
                                  <p:childTnLst>
                                    <p:animEffect transition="out" filter="wheel(1)">
                                      <p:cBhvr>
                                        <p:cTn id="59" dur="59000"/>
                                        <p:tgtEl>
                                          <p:spTgt spid="20"/>
                                        </p:tgtEl>
                                      </p:cBhvr>
                                    </p:animEffect>
                                    <p:set>
                                      <p:cBhvr>
                                        <p:cTn id="60"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2" grpId="0"/>
      <p:bldP spid="11" grpId="0"/>
      <p:bldP spid="12" grpId="0"/>
      <p:bldP spid="13" grpId="0"/>
      <p:bldP spid="14" grpId="0"/>
      <p:bldP spid="21" grpId="0"/>
      <p:bldP spid="22" grpId="0"/>
      <p:bldP spid="24" grpId="0"/>
      <p:bldP spid="25" grpId="0"/>
      <p:bldP spid="27" grpId="0"/>
      <p:bldP spid="28" grpId="0"/>
      <p:bldP spid="2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26" name="مستطيل: زوايا قطرية مقصوصة 25">
            <a:extLst>
              <a:ext uri="{FF2B5EF4-FFF2-40B4-BE49-F238E27FC236}">
                <a16:creationId xmlns:a16="http://schemas.microsoft.com/office/drawing/2014/main" id="{C31C16A2-C380-19F3-2808-9D591DB42FD7}"/>
              </a:ext>
            </a:extLst>
          </p:cNvPr>
          <p:cNvSpPr/>
          <p:nvPr/>
        </p:nvSpPr>
        <p:spPr>
          <a:xfrm>
            <a:off x="9626444" y="776122"/>
            <a:ext cx="2492400" cy="600250"/>
          </a:xfrm>
          <a:prstGeom prst="snip2DiagRect">
            <a:avLst>
              <a:gd name="adj1" fmla="val 46509"/>
              <a:gd name="adj2" fmla="val 42046"/>
            </a:avLst>
          </a:prstGeom>
          <a:solidFill>
            <a:schemeClr val="accent4">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800" b="1" dirty="0">
                <a:solidFill>
                  <a:schemeClr val="bg2">
                    <a:lumMod val="25000"/>
                  </a:schemeClr>
                </a:solidFill>
              </a:rPr>
              <a:t>كتابة القصة</a:t>
            </a:r>
          </a:p>
        </p:txBody>
      </p:sp>
      <p:grpSp>
        <p:nvGrpSpPr>
          <p:cNvPr id="3" name="مجموعة 2">
            <a:extLst>
              <a:ext uri="{FF2B5EF4-FFF2-40B4-BE49-F238E27FC236}">
                <a16:creationId xmlns:a16="http://schemas.microsoft.com/office/drawing/2014/main" id="{A1830846-91DF-6CF8-1D8C-4D4FEBD1F828}"/>
              </a:ext>
            </a:extLst>
          </p:cNvPr>
          <p:cNvGrpSpPr/>
          <p:nvPr/>
        </p:nvGrpSpPr>
        <p:grpSpPr>
          <a:xfrm>
            <a:off x="310490" y="3851811"/>
            <a:ext cx="1086038" cy="786757"/>
            <a:chOff x="310490" y="3851811"/>
            <a:chExt cx="1086038" cy="786757"/>
          </a:xfrm>
        </p:grpSpPr>
        <p:sp>
          <p:nvSpPr>
            <p:cNvPr id="10" name="مربع نص 9">
              <a:extLst>
                <a:ext uri="{FF2B5EF4-FFF2-40B4-BE49-F238E27FC236}">
                  <a16:creationId xmlns:a16="http://schemas.microsoft.com/office/drawing/2014/main" id="{4A1EBB1F-5673-2C20-7047-DB6C55A74056}"/>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23" name="مربع نص 22">
              <a:extLst>
                <a:ext uri="{FF2B5EF4-FFF2-40B4-BE49-F238E27FC236}">
                  <a16:creationId xmlns:a16="http://schemas.microsoft.com/office/drawing/2014/main" id="{787DAB09-0E26-0D5F-A06F-7B076CCF5466}"/>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162</a:t>
              </a:r>
            </a:p>
          </p:txBody>
        </p:sp>
      </p:grpSp>
      <p:pic>
        <p:nvPicPr>
          <p:cNvPr id="4" name="صورة 3">
            <a:extLst>
              <a:ext uri="{FF2B5EF4-FFF2-40B4-BE49-F238E27FC236}">
                <a16:creationId xmlns:a16="http://schemas.microsoft.com/office/drawing/2014/main" id="{47190940-4FAF-45CC-060E-C16802CF619E}"/>
              </a:ext>
            </a:extLst>
          </p:cNvPr>
          <p:cNvPicPr>
            <a:picLocks noChangeAspect="1"/>
          </p:cNvPicPr>
          <p:nvPr/>
        </p:nvPicPr>
        <p:blipFill rotWithShape="1">
          <a:blip r:embed="rId5">
            <a:extLst>
              <a:ext uri="{28A0092B-C50C-407E-A947-70E740481C1C}">
                <a14:useLocalDpi xmlns:a14="http://schemas.microsoft.com/office/drawing/2010/main" val="0"/>
              </a:ext>
            </a:extLst>
          </a:blip>
          <a:srcRect t="49704"/>
          <a:stretch/>
        </p:blipFill>
        <p:spPr>
          <a:xfrm>
            <a:off x="2143137" y="1530632"/>
            <a:ext cx="7330733" cy="3945834"/>
          </a:xfrm>
          <a:prstGeom prst="rect">
            <a:avLst/>
          </a:prstGeom>
        </p:spPr>
      </p:pic>
      <p:sp>
        <p:nvSpPr>
          <p:cNvPr id="2" name="مربع نص 24">
            <a:extLst>
              <a:ext uri="{FF2B5EF4-FFF2-40B4-BE49-F238E27FC236}">
                <a16:creationId xmlns:a16="http://schemas.microsoft.com/office/drawing/2014/main" id="{18A67372-E8DB-B17B-7D8A-F90C243940DF}"/>
              </a:ext>
            </a:extLst>
          </p:cNvPr>
          <p:cNvSpPr txBox="1">
            <a:spLocks noChangeArrowheads="1"/>
          </p:cNvSpPr>
          <p:nvPr/>
        </p:nvSpPr>
        <p:spPr bwMode="auto">
          <a:xfrm>
            <a:off x="5808503" y="2229482"/>
            <a:ext cx="2555147" cy="338554"/>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600" b="1" dirty="0">
                <a:solidFill>
                  <a:srgbClr val="FF0000"/>
                </a:solidFill>
                <a:cs typeface="+mj-cs"/>
              </a:rPr>
              <a:t> وصف مشاعري تلك الليلة ،</a:t>
            </a:r>
          </a:p>
        </p:txBody>
      </p:sp>
      <p:sp>
        <p:nvSpPr>
          <p:cNvPr id="11" name="مربع نص 24">
            <a:extLst>
              <a:ext uri="{FF2B5EF4-FFF2-40B4-BE49-F238E27FC236}">
                <a16:creationId xmlns:a16="http://schemas.microsoft.com/office/drawing/2014/main" id="{52A2D07E-A7A9-1F05-CAFD-0F45AEB5EBFD}"/>
              </a:ext>
            </a:extLst>
          </p:cNvPr>
          <p:cNvSpPr txBox="1">
            <a:spLocks noChangeArrowheads="1"/>
          </p:cNvSpPr>
          <p:nvPr/>
        </p:nvSpPr>
        <p:spPr bwMode="auto">
          <a:xfrm>
            <a:off x="3344105" y="2232149"/>
            <a:ext cx="2979531" cy="338554"/>
          </a:xfrm>
          <a:prstGeom prst="rect">
            <a:avLst/>
          </a:prstGeom>
          <a:noFill/>
          <a:ln>
            <a:noFill/>
          </a:ln>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600" b="1" dirty="0">
                <a:solidFill>
                  <a:srgbClr val="FF0000"/>
                </a:solidFill>
                <a:cs typeface="+mj-cs"/>
              </a:rPr>
              <a:t> الاستيقاظ صباحًا والتوجه للمدرسة.</a:t>
            </a:r>
          </a:p>
        </p:txBody>
      </p:sp>
      <p:sp>
        <p:nvSpPr>
          <p:cNvPr id="12" name="مربع نص 24">
            <a:extLst>
              <a:ext uri="{FF2B5EF4-FFF2-40B4-BE49-F238E27FC236}">
                <a16:creationId xmlns:a16="http://schemas.microsoft.com/office/drawing/2014/main" id="{A967526B-0F22-E590-F115-4D7961C4C69F}"/>
              </a:ext>
            </a:extLst>
          </p:cNvPr>
          <p:cNvSpPr txBox="1">
            <a:spLocks noChangeArrowheads="1"/>
          </p:cNvSpPr>
          <p:nvPr/>
        </p:nvSpPr>
        <p:spPr bwMode="auto">
          <a:xfrm>
            <a:off x="4732197" y="2740746"/>
            <a:ext cx="2348698" cy="338554"/>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600" b="1" dirty="0">
                <a:solidFill>
                  <a:srgbClr val="FF0000"/>
                </a:solidFill>
                <a:cs typeface="+mj-cs"/>
              </a:rPr>
              <a:t>رهبة رؤية الطلاب والمعلمين ،</a:t>
            </a:r>
          </a:p>
        </p:txBody>
      </p:sp>
      <p:sp>
        <p:nvSpPr>
          <p:cNvPr id="13" name="مربع نص 24">
            <a:extLst>
              <a:ext uri="{FF2B5EF4-FFF2-40B4-BE49-F238E27FC236}">
                <a16:creationId xmlns:a16="http://schemas.microsoft.com/office/drawing/2014/main" id="{17F3F04A-B636-41C6-D746-B27092FC8649}"/>
              </a:ext>
            </a:extLst>
          </p:cNvPr>
          <p:cNvSpPr txBox="1">
            <a:spLocks noChangeArrowheads="1"/>
          </p:cNvSpPr>
          <p:nvPr/>
        </p:nvSpPr>
        <p:spPr bwMode="auto">
          <a:xfrm>
            <a:off x="5512415" y="2477092"/>
            <a:ext cx="2565871" cy="338554"/>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600" b="1" dirty="0">
                <a:solidFill>
                  <a:srgbClr val="FF0000"/>
                </a:solidFill>
                <a:cs typeface="+mj-cs"/>
              </a:rPr>
              <a:t>رؤية الطلاب يدخلون للمدرسة ،</a:t>
            </a:r>
          </a:p>
        </p:txBody>
      </p:sp>
      <p:sp>
        <p:nvSpPr>
          <p:cNvPr id="14" name="مربع نص 24">
            <a:extLst>
              <a:ext uri="{FF2B5EF4-FFF2-40B4-BE49-F238E27FC236}">
                <a16:creationId xmlns:a16="http://schemas.microsoft.com/office/drawing/2014/main" id="{52CC8F5B-F115-C6D6-9376-3CDAE198386E}"/>
              </a:ext>
            </a:extLst>
          </p:cNvPr>
          <p:cNvSpPr txBox="1">
            <a:spLocks noChangeArrowheads="1"/>
          </p:cNvSpPr>
          <p:nvPr/>
        </p:nvSpPr>
        <p:spPr bwMode="auto">
          <a:xfrm>
            <a:off x="3536218" y="2462847"/>
            <a:ext cx="2403214" cy="338554"/>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600" b="1" dirty="0">
                <a:solidFill>
                  <a:srgbClr val="FF0000"/>
                </a:solidFill>
                <a:cs typeface="+mj-cs"/>
              </a:rPr>
              <a:t>وصف دخولي ومشاهداتي .</a:t>
            </a:r>
          </a:p>
        </p:txBody>
      </p:sp>
      <p:sp>
        <p:nvSpPr>
          <p:cNvPr id="21" name="مربع نص 24">
            <a:extLst>
              <a:ext uri="{FF2B5EF4-FFF2-40B4-BE49-F238E27FC236}">
                <a16:creationId xmlns:a16="http://schemas.microsoft.com/office/drawing/2014/main" id="{F96A2D29-8E47-F7C0-4D9E-E6869EE59731}"/>
              </a:ext>
            </a:extLst>
          </p:cNvPr>
          <p:cNvSpPr txBox="1">
            <a:spLocks noChangeArrowheads="1"/>
          </p:cNvSpPr>
          <p:nvPr/>
        </p:nvSpPr>
        <p:spPr bwMode="auto">
          <a:xfrm>
            <a:off x="3391616" y="2749455"/>
            <a:ext cx="1505025" cy="338554"/>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600" b="1" dirty="0">
                <a:solidFill>
                  <a:srgbClr val="FF0000"/>
                </a:solidFill>
                <a:cs typeface="+mj-cs"/>
              </a:rPr>
              <a:t>مغادرة والدي سرًا ،</a:t>
            </a:r>
          </a:p>
        </p:txBody>
      </p:sp>
      <p:sp>
        <p:nvSpPr>
          <p:cNvPr id="22" name="مربع نص 24">
            <a:extLst>
              <a:ext uri="{FF2B5EF4-FFF2-40B4-BE49-F238E27FC236}">
                <a16:creationId xmlns:a16="http://schemas.microsoft.com/office/drawing/2014/main" id="{ACB1FF7A-4CE8-2446-64B9-F7C4FFC3B8ED}"/>
              </a:ext>
            </a:extLst>
          </p:cNvPr>
          <p:cNvSpPr txBox="1">
            <a:spLocks noChangeArrowheads="1"/>
          </p:cNvSpPr>
          <p:nvPr/>
        </p:nvSpPr>
        <p:spPr bwMode="auto">
          <a:xfrm>
            <a:off x="2215480" y="2742143"/>
            <a:ext cx="1480895" cy="338554"/>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600" b="1" dirty="0">
                <a:solidFill>
                  <a:srgbClr val="FF0000"/>
                </a:solidFill>
                <a:cs typeface="+mj-cs"/>
              </a:rPr>
              <a:t>خوفي وارتباكي ،</a:t>
            </a:r>
          </a:p>
        </p:txBody>
      </p:sp>
      <p:sp>
        <p:nvSpPr>
          <p:cNvPr id="24" name="مربع نص 24">
            <a:extLst>
              <a:ext uri="{FF2B5EF4-FFF2-40B4-BE49-F238E27FC236}">
                <a16:creationId xmlns:a16="http://schemas.microsoft.com/office/drawing/2014/main" id="{277428FD-CB5D-CA27-ADB1-66E30B11521C}"/>
              </a:ext>
            </a:extLst>
          </p:cNvPr>
          <p:cNvSpPr txBox="1">
            <a:spLocks noChangeArrowheads="1"/>
          </p:cNvSpPr>
          <p:nvPr/>
        </p:nvSpPr>
        <p:spPr bwMode="auto">
          <a:xfrm>
            <a:off x="6248632" y="3002165"/>
            <a:ext cx="1953673" cy="338554"/>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 typeface="Arial" panose="020B0604020202020204" pitchFamily="34" charset="0"/>
              <a:buNone/>
              <a:defRPr/>
            </a:pPr>
            <a:r>
              <a:rPr lang="ar-SA" altLang="ar-SA" sz="1600" b="1" dirty="0">
                <a:solidFill>
                  <a:srgbClr val="FF0000"/>
                </a:solidFill>
                <a:cs typeface="+mj-cs"/>
              </a:rPr>
              <a:t>البحث عن والدي ،</a:t>
            </a:r>
          </a:p>
        </p:txBody>
      </p:sp>
      <p:sp>
        <p:nvSpPr>
          <p:cNvPr id="25" name="مربع نص 24">
            <a:extLst>
              <a:ext uri="{FF2B5EF4-FFF2-40B4-BE49-F238E27FC236}">
                <a16:creationId xmlns:a16="http://schemas.microsoft.com/office/drawing/2014/main" id="{B727345A-6886-E22C-4809-6CB50C8FF540}"/>
              </a:ext>
            </a:extLst>
          </p:cNvPr>
          <p:cNvSpPr txBox="1">
            <a:spLocks noChangeArrowheads="1"/>
          </p:cNvSpPr>
          <p:nvPr/>
        </p:nvSpPr>
        <p:spPr bwMode="auto">
          <a:xfrm>
            <a:off x="4462085" y="2973831"/>
            <a:ext cx="2348698" cy="338554"/>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600" b="1" dirty="0">
                <a:solidFill>
                  <a:srgbClr val="FF0000"/>
                </a:solidFill>
                <a:cs typeface="+mj-cs"/>
              </a:rPr>
              <a:t>ضياعي داخل المدرسة ،</a:t>
            </a:r>
          </a:p>
        </p:txBody>
      </p:sp>
      <p:sp>
        <p:nvSpPr>
          <p:cNvPr id="27" name="مربع نص 24">
            <a:extLst>
              <a:ext uri="{FF2B5EF4-FFF2-40B4-BE49-F238E27FC236}">
                <a16:creationId xmlns:a16="http://schemas.microsoft.com/office/drawing/2014/main" id="{0292A654-2B43-0877-5352-B58386FB7A47}"/>
              </a:ext>
            </a:extLst>
          </p:cNvPr>
          <p:cNvSpPr txBox="1">
            <a:spLocks noChangeArrowheads="1"/>
          </p:cNvSpPr>
          <p:nvPr/>
        </p:nvSpPr>
        <p:spPr bwMode="auto">
          <a:xfrm>
            <a:off x="3086591" y="2999097"/>
            <a:ext cx="1875026" cy="338554"/>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600" b="1" dirty="0">
                <a:solidFill>
                  <a:srgbClr val="FF0000"/>
                </a:solidFill>
                <a:cs typeface="+mj-cs"/>
              </a:rPr>
              <a:t>بكائي وأخذي للمدير.</a:t>
            </a:r>
          </a:p>
        </p:txBody>
      </p:sp>
      <p:sp>
        <p:nvSpPr>
          <p:cNvPr id="28" name="مربع نص 24">
            <a:extLst>
              <a:ext uri="{FF2B5EF4-FFF2-40B4-BE49-F238E27FC236}">
                <a16:creationId xmlns:a16="http://schemas.microsoft.com/office/drawing/2014/main" id="{CC19EE02-1A27-C24E-17EB-4DEB05C5D49B}"/>
              </a:ext>
            </a:extLst>
          </p:cNvPr>
          <p:cNvSpPr txBox="1">
            <a:spLocks noChangeArrowheads="1"/>
          </p:cNvSpPr>
          <p:nvPr/>
        </p:nvSpPr>
        <p:spPr bwMode="auto">
          <a:xfrm>
            <a:off x="4883236" y="4039064"/>
            <a:ext cx="3012732" cy="338554"/>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defRPr/>
            </a:pPr>
            <a:r>
              <a:rPr lang="ar-SA" altLang="ar-SA" sz="1600" b="1" dirty="0">
                <a:solidFill>
                  <a:srgbClr val="FF0000"/>
                </a:solidFill>
                <a:cs typeface="+mj-cs"/>
              </a:rPr>
              <a:t>تهدئة المدير لي وإعطائي هدية وألعاب ،</a:t>
            </a:r>
          </a:p>
        </p:txBody>
      </p:sp>
      <p:sp>
        <p:nvSpPr>
          <p:cNvPr id="29" name="مربع نص 24">
            <a:extLst>
              <a:ext uri="{FF2B5EF4-FFF2-40B4-BE49-F238E27FC236}">
                <a16:creationId xmlns:a16="http://schemas.microsoft.com/office/drawing/2014/main" id="{5739B290-5403-CA58-C93E-FAB5AEB4C4A4}"/>
              </a:ext>
            </a:extLst>
          </p:cNvPr>
          <p:cNvSpPr txBox="1">
            <a:spLocks noChangeArrowheads="1"/>
          </p:cNvSpPr>
          <p:nvPr/>
        </p:nvSpPr>
        <p:spPr bwMode="auto">
          <a:xfrm>
            <a:off x="3083283" y="4023527"/>
            <a:ext cx="2192296" cy="338554"/>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600" b="1" dirty="0">
                <a:solidFill>
                  <a:srgbClr val="FF0000"/>
                </a:solidFill>
                <a:cs typeface="+mj-cs"/>
              </a:rPr>
              <a:t>الانضمام إلى صالة الألعاب  ،</a:t>
            </a:r>
          </a:p>
        </p:txBody>
      </p:sp>
      <p:sp>
        <p:nvSpPr>
          <p:cNvPr id="30" name="مربع نص 24">
            <a:extLst>
              <a:ext uri="{FF2B5EF4-FFF2-40B4-BE49-F238E27FC236}">
                <a16:creationId xmlns:a16="http://schemas.microsoft.com/office/drawing/2014/main" id="{EB824A0A-7610-6526-13E4-5BB58971463B}"/>
              </a:ext>
            </a:extLst>
          </p:cNvPr>
          <p:cNvSpPr txBox="1">
            <a:spLocks noChangeArrowheads="1"/>
          </p:cNvSpPr>
          <p:nvPr/>
        </p:nvSpPr>
        <p:spPr bwMode="auto">
          <a:xfrm>
            <a:off x="4255844" y="4519616"/>
            <a:ext cx="3718771" cy="338554"/>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defRPr/>
            </a:pPr>
            <a:r>
              <a:rPr lang="ar-SA" altLang="ar-SA" sz="1600" b="1" dirty="0">
                <a:solidFill>
                  <a:srgbClr val="FF0000"/>
                </a:solidFill>
                <a:cs typeface="+mj-cs"/>
              </a:rPr>
              <a:t>الاتصال على والدي ومشاعري حين رؤيته ، </a:t>
            </a:r>
          </a:p>
        </p:txBody>
      </p:sp>
      <p:sp>
        <p:nvSpPr>
          <p:cNvPr id="31" name="مربع نص 24">
            <a:extLst>
              <a:ext uri="{FF2B5EF4-FFF2-40B4-BE49-F238E27FC236}">
                <a16:creationId xmlns:a16="http://schemas.microsoft.com/office/drawing/2014/main" id="{330AFA68-E336-E709-9BDB-5693D7C8E8E1}"/>
              </a:ext>
            </a:extLst>
          </p:cNvPr>
          <p:cNvSpPr txBox="1">
            <a:spLocks noChangeArrowheads="1"/>
          </p:cNvSpPr>
          <p:nvPr/>
        </p:nvSpPr>
        <p:spPr bwMode="auto">
          <a:xfrm>
            <a:off x="3466379" y="4529187"/>
            <a:ext cx="1875026" cy="338554"/>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600" b="1" dirty="0">
                <a:solidFill>
                  <a:srgbClr val="FF0000"/>
                </a:solidFill>
                <a:cs typeface="+mj-cs"/>
              </a:rPr>
              <a:t>العودة للمنزل .</a:t>
            </a:r>
          </a:p>
        </p:txBody>
      </p:sp>
      <p:sp>
        <p:nvSpPr>
          <p:cNvPr id="32" name="مربع نص 24">
            <a:extLst>
              <a:ext uri="{FF2B5EF4-FFF2-40B4-BE49-F238E27FC236}">
                <a16:creationId xmlns:a16="http://schemas.microsoft.com/office/drawing/2014/main" id="{47807787-C5AD-FC8C-851B-CF78E9A5B023}"/>
              </a:ext>
            </a:extLst>
          </p:cNvPr>
          <p:cNvSpPr txBox="1">
            <a:spLocks noChangeArrowheads="1"/>
          </p:cNvSpPr>
          <p:nvPr/>
        </p:nvSpPr>
        <p:spPr bwMode="auto">
          <a:xfrm>
            <a:off x="3699227" y="4279020"/>
            <a:ext cx="4199593" cy="338554"/>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defRPr/>
            </a:pPr>
            <a:r>
              <a:rPr lang="ar-SA" altLang="ar-SA" sz="1600" b="1" dirty="0">
                <a:solidFill>
                  <a:srgbClr val="FF0000"/>
                </a:solidFill>
                <a:cs typeface="+mj-cs"/>
              </a:rPr>
              <a:t>بدأ الانسجام مع الزملاء وقضاء اليوم الدراسي  ،</a:t>
            </a:r>
          </a:p>
        </p:txBody>
      </p:sp>
    </p:spTree>
    <p:extLst>
      <p:ext uri="{BB962C8B-B14F-4D97-AF65-F5344CB8AC3E}">
        <p14:creationId xmlns:p14="http://schemas.microsoft.com/office/powerpoint/2010/main" val="22940181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3" restart="whenNotActive" fill="hold" evtFilter="cancelBubble" nodeType="interactiveSeq">
                <p:stCondLst>
                  <p:cond evt="onClick" delay="0">
                    <p:tgtEl>
                      <p:spTgt spid="15"/>
                    </p:tgtEl>
                  </p:cond>
                </p:stCondLst>
                <p:endSync evt="end" delay="0">
                  <p:rtn val="all"/>
                </p:endSync>
                <p:childTnLst>
                  <p:par>
                    <p:cTn id="64" fill="hold">
                      <p:stCondLst>
                        <p:cond delay="0"/>
                      </p:stCondLst>
                      <p:childTnLst>
                        <p:par>
                          <p:cTn id="65" fill="hold">
                            <p:stCondLst>
                              <p:cond delay="0"/>
                            </p:stCondLst>
                            <p:childTnLst>
                              <p:par>
                                <p:cTn id="66" presetID="21" presetClass="exit" presetSubtype="1" fill="hold" grpId="0" nodeType="clickEffect">
                                  <p:stCondLst>
                                    <p:cond delay="0"/>
                                  </p:stCondLst>
                                  <p:childTnLst>
                                    <p:animEffect transition="out" filter="wheel(1)">
                                      <p:cBhvr>
                                        <p:cTn id="67" dur="59000"/>
                                        <p:tgtEl>
                                          <p:spTgt spid="19"/>
                                        </p:tgtEl>
                                      </p:cBhvr>
                                    </p:animEffect>
                                    <p:set>
                                      <p:cBhvr>
                                        <p:cTn id="68"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2" name="clock-ticking-3.wav"/>
                                        </p:tgtEl>
                                      </p:cMediaNode>
                                    </p:audio>
                                  </p:subTnLst>
                                </p:cTn>
                              </p:par>
                            </p:childTnLst>
                          </p:cTn>
                        </p:par>
                        <p:par>
                          <p:cTn id="69" fill="hold">
                            <p:stCondLst>
                              <p:cond delay="59000"/>
                            </p:stCondLst>
                            <p:childTnLst>
                              <p:par>
                                <p:cTn id="70" presetID="21" presetClass="exit" presetSubtype="1" fill="hold" grpId="0" nodeType="afterEffect">
                                  <p:stCondLst>
                                    <p:cond delay="0"/>
                                  </p:stCondLst>
                                  <p:childTnLst>
                                    <p:animEffect transition="out" filter="wheel(1)">
                                      <p:cBhvr>
                                        <p:cTn id="71" dur="59000"/>
                                        <p:tgtEl>
                                          <p:spTgt spid="20"/>
                                        </p:tgtEl>
                                      </p:cBhvr>
                                    </p:animEffect>
                                    <p:set>
                                      <p:cBhvr>
                                        <p:cTn id="72"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2" grpId="0"/>
      <p:bldP spid="11" grpId="0"/>
      <p:bldP spid="12" grpId="0"/>
      <p:bldP spid="13" grpId="0"/>
      <p:bldP spid="14" grpId="0"/>
      <p:bldP spid="21" grpId="0"/>
      <p:bldP spid="22" grpId="0"/>
      <p:bldP spid="24" grpId="0"/>
      <p:bldP spid="25" grpId="0"/>
      <p:bldP spid="27" grpId="0"/>
      <p:bldP spid="28" grpId="0"/>
      <p:bldP spid="29" grpId="0"/>
      <p:bldP spid="30" grpId="0"/>
      <p:bldP spid="31" grpId="0"/>
      <p:bldP spid="3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26" name="مستطيل: زوايا قطرية مقصوصة 25">
            <a:extLst>
              <a:ext uri="{FF2B5EF4-FFF2-40B4-BE49-F238E27FC236}">
                <a16:creationId xmlns:a16="http://schemas.microsoft.com/office/drawing/2014/main" id="{C31C16A2-C380-19F3-2808-9D591DB42FD7}"/>
              </a:ext>
            </a:extLst>
          </p:cNvPr>
          <p:cNvSpPr/>
          <p:nvPr/>
        </p:nvSpPr>
        <p:spPr>
          <a:xfrm>
            <a:off x="9626444" y="776122"/>
            <a:ext cx="2492400" cy="600250"/>
          </a:xfrm>
          <a:prstGeom prst="snip2DiagRect">
            <a:avLst>
              <a:gd name="adj1" fmla="val 46509"/>
              <a:gd name="adj2" fmla="val 42046"/>
            </a:avLst>
          </a:prstGeom>
          <a:solidFill>
            <a:schemeClr val="accent4">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800" b="1" dirty="0">
                <a:solidFill>
                  <a:schemeClr val="bg2">
                    <a:lumMod val="25000"/>
                  </a:schemeClr>
                </a:solidFill>
              </a:rPr>
              <a:t>كتابة القصة</a:t>
            </a:r>
          </a:p>
        </p:txBody>
      </p:sp>
      <p:grpSp>
        <p:nvGrpSpPr>
          <p:cNvPr id="3" name="مجموعة 2">
            <a:extLst>
              <a:ext uri="{FF2B5EF4-FFF2-40B4-BE49-F238E27FC236}">
                <a16:creationId xmlns:a16="http://schemas.microsoft.com/office/drawing/2014/main" id="{A1830846-91DF-6CF8-1D8C-4D4FEBD1F828}"/>
              </a:ext>
            </a:extLst>
          </p:cNvPr>
          <p:cNvGrpSpPr/>
          <p:nvPr/>
        </p:nvGrpSpPr>
        <p:grpSpPr>
          <a:xfrm>
            <a:off x="310490" y="3851811"/>
            <a:ext cx="1086038" cy="786757"/>
            <a:chOff x="310490" y="3851811"/>
            <a:chExt cx="1086038" cy="786757"/>
          </a:xfrm>
        </p:grpSpPr>
        <p:sp>
          <p:nvSpPr>
            <p:cNvPr id="10" name="مربع نص 9">
              <a:extLst>
                <a:ext uri="{FF2B5EF4-FFF2-40B4-BE49-F238E27FC236}">
                  <a16:creationId xmlns:a16="http://schemas.microsoft.com/office/drawing/2014/main" id="{4A1EBB1F-5673-2C20-7047-DB6C55A74056}"/>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23" name="مربع نص 22">
              <a:extLst>
                <a:ext uri="{FF2B5EF4-FFF2-40B4-BE49-F238E27FC236}">
                  <a16:creationId xmlns:a16="http://schemas.microsoft.com/office/drawing/2014/main" id="{787DAB09-0E26-0D5F-A06F-7B076CCF5466}"/>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163</a:t>
              </a:r>
            </a:p>
          </p:txBody>
        </p:sp>
      </p:grpSp>
      <p:pic>
        <p:nvPicPr>
          <p:cNvPr id="4" name="صورة 3">
            <a:extLst>
              <a:ext uri="{FF2B5EF4-FFF2-40B4-BE49-F238E27FC236}">
                <a16:creationId xmlns:a16="http://schemas.microsoft.com/office/drawing/2014/main" id="{CEDCB9E1-BD77-7B5E-4FCD-D0A05614D426}"/>
              </a:ext>
            </a:extLst>
          </p:cNvPr>
          <p:cNvPicPr>
            <a:picLocks noChangeAspect="1"/>
          </p:cNvPicPr>
          <p:nvPr/>
        </p:nvPicPr>
        <p:blipFill rotWithShape="1">
          <a:blip r:embed="rId5">
            <a:extLst>
              <a:ext uri="{28A0092B-C50C-407E-A947-70E740481C1C}">
                <a14:useLocalDpi xmlns:a14="http://schemas.microsoft.com/office/drawing/2010/main" val="0"/>
              </a:ext>
            </a:extLst>
          </a:blip>
          <a:srcRect b="42497"/>
          <a:stretch/>
        </p:blipFill>
        <p:spPr>
          <a:xfrm>
            <a:off x="2207939" y="1283017"/>
            <a:ext cx="7278667" cy="4879243"/>
          </a:xfrm>
          <a:prstGeom prst="rect">
            <a:avLst/>
          </a:prstGeom>
        </p:spPr>
      </p:pic>
      <p:sp>
        <p:nvSpPr>
          <p:cNvPr id="2" name="مربع نص 24">
            <a:extLst>
              <a:ext uri="{FF2B5EF4-FFF2-40B4-BE49-F238E27FC236}">
                <a16:creationId xmlns:a16="http://schemas.microsoft.com/office/drawing/2014/main" id="{4E4B34A2-3510-3BEC-2675-5C21EC3E3404}"/>
              </a:ext>
            </a:extLst>
          </p:cNvPr>
          <p:cNvSpPr txBox="1">
            <a:spLocks noChangeArrowheads="1"/>
          </p:cNvSpPr>
          <p:nvPr/>
        </p:nvSpPr>
        <p:spPr bwMode="auto">
          <a:xfrm>
            <a:off x="4060000" y="3471653"/>
            <a:ext cx="1871693" cy="646331"/>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800" b="1" dirty="0">
                <a:solidFill>
                  <a:srgbClr val="FF0000"/>
                </a:solidFill>
                <a:cs typeface="+mj-cs"/>
              </a:rPr>
              <a:t>متوسط السن ، قصير القامة ، بنيته ضعيفة</a:t>
            </a:r>
          </a:p>
        </p:txBody>
      </p:sp>
      <p:sp>
        <p:nvSpPr>
          <p:cNvPr id="11" name="مربع نص 24">
            <a:extLst>
              <a:ext uri="{FF2B5EF4-FFF2-40B4-BE49-F238E27FC236}">
                <a16:creationId xmlns:a16="http://schemas.microsoft.com/office/drawing/2014/main" id="{93EA8FA2-C082-5C03-B0D6-3A495885BA23}"/>
              </a:ext>
            </a:extLst>
          </p:cNvPr>
          <p:cNvSpPr txBox="1">
            <a:spLocks noChangeArrowheads="1"/>
          </p:cNvSpPr>
          <p:nvPr/>
        </p:nvSpPr>
        <p:spPr bwMode="auto">
          <a:xfrm>
            <a:off x="4060000" y="4176779"/>
            <a:ext cx="1871693" cy="646331"/>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800" b="1" dirty="0">
                <a:solidFill>
                  <a:srgbClr val="FF0000"/>
                </a:solidFill>
                <a:cs typeface="+mj-cs"/>
              </a:rPr>
              <a:t>أقوياء  ، </a:t>
            </a:r>
          </a:p>
          <a:p>
            <a:pPr algn="ctr" rtl="0">
              <a:lnSpc>
                <a:spcPct val="100000"/>
              </a:lnSpc>
              <a:spcBef>
                <a:spcPct val="0"/>
              </a:spcBef>
              <a:buFontTx/>
              <a:buNone/>
              <a:defRPr/>
            </a:pPr>
            <a:r>
              <a:rPr lang="ar-SA" altLang="ar-SA" sz="1800" b="1" dirty="0">
                <a:solidFill>
                  <a:srgbClr val="FF0000"/>
                </a:solidFill>
                <a:cs typeface="+mj-cs"/>
              </a:rPr>
              <a:t>يحملون أسلحة</a:t>
            </a:r>
          </a:p>
        </p:txBody>
      </p:sp>
      <p:sp>
        <p:nvSpPr>
          <p:cNvPr id="12" name="مربع نص 24">
            <a:extLst>
              <a:ext uri="{FF2B5EF4-FFF2-40B4-BE49-F238E27FC236}">
                <a16:creationId xmlns:a16="http://schemas.microsoft.com/office/drawing/2014/main" id="{CF568EDF-BE2A-2080-CC4A-9939A11C1B9D}"/>
              </a:ext>
            </a:extLst>
          </p:cNvPr>
          <p:cNvSpPr txBox="1">
            <a:spLocks noChangeArrowheads="1"/>
          </p:cNvSpPr>
          <p:nvPr/>
        </p:nvSpPr>
        <p:spPr bwMode="auto">
          <a:xfrm>
            <a:off x="6493689" y="4912867"/>
            <a:ext cx="1871693" cy="369332"/>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800" b="1" dirty="0">
                <a:solidFill>
                  <a:srgbClr val="FF0000"/>
                </a:solidFill>
                <a:cs typeface="+mj-cs"/>
              </a:rPr>
              <a:t>خالد ابن بائع الملابس</a:t>
            </a:r>
          </a:p>
        </p:txBody>
      </p:sp>
      <p:sp>
        <p:nvSpPr>
          <p:cNvPr id="13" name="مربع نص 24">
            <a:extLst>
              <a:ext uri="{FF2B5EF4-FFF2-40B4-BE49-F238E27FC236}">
                <a16:creationId xmlns:a16="http://schemas.microsoft.com/office/drawing/2014/main" id="{6693A686-2C38-A00C-3755-26B2A923FF33}"/>
              </a:ext>
            </a:extLst>
          </p:cNvPr>
          <p:cNvSpPr txBox="1">
            <a:spLocks noChangeArrowheads="1"/>
          </p:cNvSpPr>
          <p:nvPr/>
        </p:nvSpPr>
        <p:spPr bwMode="auto">
          <a:xfrm>
            <a:off x="5757306" y="4921824"/>
            <a:ext cx="766462" cy="369332"/>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defRPr/>
            </a:pPr>
            <a:r>
              <a:rPr lang="ar-SA" altLang="ar-SA" sz="1800" b="1" dirty="0">
                <a:solidFill>
                  <a:srgbClr val="FF0000"/>
                </a:solidFill>
                <a:cs typeface="+mj-cs"/>
              </a:rPr>
              <a:t>ثانوية</a:t>
            </a:r>
          </a:p>
        </p:txBody>
      </p:sp>
      <p:sp>
        <p:nvSpPr>
          <p:cNvPr id="14" name="مربع نص 24">
            <a:extLst>
              <a:ext uri="{FF2B5EF4-FFF2-40B4-BE49-F238E27FC236}">
                <a16:creationId xmlns:a16="http://schemas.microsoft.com/office/drawing/2014/main" id="{8C330304-DDDF-7F02-3014-45C9850B9388}"/>
              </a:ext>
            </a:extLst>
          </p:cNvPr>
          <p:cNvSpPr txBox="1">
            <a:spLocks noChangeArrowheads="1"/>
          </p:cNvSpPr>
          <p:nvPr/>
        </p:nvSpPr>
        <p:spPr bwMode="auto">
          <a:xfrm>
            <a:off x="4107640" y="4951273"/>
            <a:ext cx="1871693" cy="369332"/>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800" b="1" dirty="0">
                <a:solidFill>
                  <a:srgbClr val="FF0000"/>
                </a:solidFill>
                <a:cs typeface="+mj-cs"/>
              </a:rPr>
              <a:t>ذكي</a:t>
            </a:r>
          </a:p>
        </p:txBody>
      </p:sp>
      <p:sp>
        <p:nvSpPr>
          <p:cNvPr id="21" name="مربع نص 24">
            <a:extLst>
              <a:ext uri="{FF2B5EF4-FFF2-40B4-BE49-F238E27FC236}">
                <a16:creationId xmlns:a16="http://schemas.microsoft.com/office/drawing/2014/main" id="{DEF2878F-B836-90A0-685C-E535318DA698}"/>
              </a:ext>
            </a:extLst>
          </p:cNvPr>
          <p:cNvSpPr txBox="1">
            <a:spLocks noChangeArrowheads="1"/>
          </p:cNvSpPr>
          <p:nvPr/>
        </p:nvSpPr>
        <p:spPr bwMode="auto">
          <a:xfrm>
            <a:off x="2235947" y="4921824"/>
            <a:ext cx="1871693" cy="369332"/>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800" b="1" dirty="0">
                <a:solidFill>
                  <a:srgbClr val="FF0000"/>
                </a:solidFill>
                <a:cs typeface="+mj-cs"/>
              </a:rPr>
              <a:t>اتصل بالشرطة</a:t>
            </a:r>
          </a:p>
        </p:txBody>
      </p:sp>
      <p:sp>
        <p:nvSpPr>
          <p:cNvPr id="22" name="مربع نص 24">
            <a:extLst>
              <a:ext uri="{FF2B5EF4-FFF2-40B4-BE49-F238E27FC236}">
                <a16:creationId xmlns:a16="http://schemas.microsoft.com/office/drawing/2014/main" id="{9F0F82C3-64BE-8841-CBD4-AB1CA0FA86ED}"/>
              </a:ext>
            </a:extLst>
          </p:cNvPr>
          <p:cNvSpPr txBox="1">
            <a:spLocks noChangeArrowheads="1"/>
          </p:cNvSpPr>
          <p:nvPr/>
        </p:nvSpPr>
        <p:spPr bwMode="auto">
          <a:xfrm>
            <a:off x="6568817" y="5604343"/>
            <a:ext cx="1871693" cy="369332"/>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800" b="1" dirty="0">
                <a:solidFill>
                  <a:srgbClr val="FF0000"/>
                </a:solidFill>
                <a:cs typeface="+mj-cs"/>
              </a:rPr>
              <a:t>علي</a:t>
            </a:r>
          </a:p>
        </p:txBody>
      </p:sp>
      <p:sp>
        <p:nvSpPr>
          <p:cNvPr id="24" name="مربع نص 24">
            <a:extLst>
              <a:ext uri="{FF2B5EF4-FFF2-40B4-BE49-F238E27FC236}">
                <a16:creationId xmlns:a16="http://schemas.microsoft.com/office/drawing/2014/main" id="{8902F4A2-F2F7-BE28-1BD3-F7B9F8B8911C}"/>
              </a:ext>
            </a:extLst>
          </p:cNvPr>
          <p:cNvSpPr txBox="1">
            <a:spLocks noChangeArrowheads="1"/>
          </p:cNvSpPr>
          <p:nvPr/>
        </p:nvSpPr>
        <p:spPr bwMode="auto">
          <a:xfrm>
            <a:off x="5727227" y="5568567"/>
            <a:ext cx="766462" cy="369332"/>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defRPr/>
            </a:pPr>
            <a:r>
              <a:rPr lang="ar-SA" altLang="ar-SA" sz="1800" b="1" dirty="0">
                <a:solidFill>
                  <a:srgbClr val="FF0000"/>
                </a:solidFill>
                <a:cs typeface="+mj-cs"/>
              </a:rPr>
              <a:t>ثانوية</a:t>
            </a:r>
          </a:p>
        </p:txBody>
      </p:sp>
      <p:sp>
        <p:nvSpPr>
          <p:cNvPr id="25" name="مربع نص 24">
            <a:extLst>
              <a:ext uri="{FF2B5EF4-FFF2-40B4-BE49-F238E27FC236}">
                <a16:creationId xmlns:a16="http://schemas.microsoft.com/office/drawing/2014/main" id="{28871F40-B496-97C6-3D24-AC34FBB648E9}"/>
              </a:ext>
            </a:extLst>
          </p:cNvPr>
          <p:cNvSpPr txBox="1">
            <a:spLocks noChangeArrowheads="1"/>
          </p:cNvSpPr>
          <p:nvPr/>
        </p:nvSpPr>
        <p:spPr bwMode="auto">
          <a:xfrm>
            <a:off x="4107639" y="5588081"/>
            <a:ext cx="1871693" cy="369332"/>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800" b="1" dirty="0">
                <a:solidFill>
                  <a:srgbClr val="FF0000"/>
                </a:solidFill>
                <a:cs typeface="+mj-cs"/>
              </a:rPr>
              <a:t>قوي</a:t>
            </a:r>
          </a:p>
        </p:txBody>
      </p:sp>
      <p:sp>
        <p:nvSpPr>
          <p:cNvPr id="27" name="مربع نص 24">
            <a:extLst>
              <a:ext uri="{FF2B5EF4-FFF2-40B4-BE49-F238E27FC236}">
                <a16:creationId xmlns:a16="http://schemas.microsoft.com/office/drawing/2014/main" id="{78804D99-A55C-31F0-6168-10A49E73B046}"/>
              </a:ext>
            </a:extLst>
          </p:cNvPr>
          <p:cNvSpPr txBox="1">
            <a:spLocks noChangeArrowheads="1"/>
          </p:cNvSpPr>
          <p:nvPr/>
        </p:nvSpPr>
        <p:spPr bwMode="auto">
          <a:xfrm>
            <a:off x="2303231" y="5558632"/>
            <a:ext cx="1871693" cy="369332"/>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800" b="1" dirty="0">
                <a:solidFill>
                  <a:srgbClr val="FF0000"/>
                </a:solidFill>
                <a:cs typeface="+mj-cs"/>
              </a:rPr>
              <a:t>دافع عن صالح</a:t>
            </a:r>
          </a:p>
        </p:txBody>
      </p:sp>
    </p:spTree>
    <p:extLst>
      <p:ext uri="{BB962C8B-B14F-4D97-AF65-F5344CB8AC3E}">
        <p14:creationId xmlns:p14="http://schemas.microsoft.com/office/powerpoint/2010/main" val="26292399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15"/>
                    </p:tgtEl>
                  </p:cond>
                </p:stCondLst>
                <p:endSync evt="end" delay="0">
                  <p:rtn val="all"/>
                </p:endSync>
                <p:childTnLst>
                  <p:par>
                    <p:cTn id="44" fill="hold">
                      <p:stCondLst>
                        <p:cond delay="0"/>
                      </p:stCondLst>
                      <p:childTnLst>
                        <p:par>
                          <p:cTn id="45" fill="hold">
                            <p:stCondLst>
                              <p:cond delay="0"/>
                            </p:stCondLst>
                            <p:childTnLst>
                              <p:par>
                                <p:cTn id="46" presetID="21" presetClass="exit" presetSubtype="1" fill="hold" grpId="0" nodeType="clickEffect">
                                  <p:stCondLst>
                                    <p:cond delay="0"/>
                                  </p:stCondLst>
                                  <p:childTnLst>
                                    <p:animEffect transition="out" filter="wheel(1)">
                                      <p:cBhvr>
                                        <p:cTn id="47" dur="59000"/>
                                        <p:tgtEl>
                                          <p:spTgt spid="19"/>
                                        </p:tgtEl>
                                      </p:cBhvr>
                                    </p:animEffect>
                                    <p:set>
                                      <p:cBhvr>
                                        <p:cTn id="48"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2" name="clock-ticking-3.wav"/>
                                        </p:tgtEl>
                                      </p:cMediaNode>
                                    </p:audio>
                                  </p:subTnLst>
                                </p:cTn>
                              </p:par>
                            </p:childTnLst>
                          </p:cTn>
                        </p:par>
                        <p:par>
                          <p:cTn id="49" fill="hold">
                            <p:stCondLst>
                              <p:cond delay="59000"/>
                            </p:stCondLst>
                            <p:childTnLst>
                              <p:par>
                                <p:cTn id="50" presetID="21" presetClass="exit" presetSubtype="1" fill="hold" grpId="0" nodeType="afterEffect">
                                  <p:stCondLst>
                                    <p:cond delay="0"/>
                                  </p:stCondLst>
                                  <p:childTnLst>
                                    <p:animEffect transition="out" filter="wheel(1)">
                                      <p:cBhvr>
                                        <p:cTn id="51" dur="59000"/>
                                        <p:tgtEl>
                                          <p:spTgt spid="20"/>
                                        </p:tgtEl>
                                      </p:cBhvr>
                                    </p:animEffect>
                                    <p:set>
                                      <p:cBhvr>
                                        <p:cTn id="52"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2" grpId="0"/>
      <p:bldP spid="11" grpId="0"/>
      <p:bldP spid="12" grpId="0"/>
      <p:bldP spid="13" grpId="0"/>
      <p:bldP spid="14" grpId="0"/>
      <p:bldP spid="21" grpId="0"/>
      <p:bldP spid="22" grpId="0"/>
      <p:bldP spid="24" grpId="0"/>
      <p:bldP spid="25" grpId="0"/>
      <p:bldP spid="2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26" name="مستطيل: زوايا قطرية مقصوصة 25">
            <a:extLst>
              <a:ext uri="{FF2B5EF4-FFF2-40B4-BE49-F238E27FC236}">
                <a16:creationId xmlns:a16="http://schemas.microsoft.com/office/drawing/2014/main" id="{C31C16A2-C380-19F3-2808-9D591DB42FD7}"/>
              </a:ext>
            </a:extLst>
          </p:cNvPr>
          <p:cNvSpPr/>
          <p:nvPr/>
        </p:nvSpPr>
        <p:spPr>
          <a:xfrm>
            <a:off x="9626444" y="776122"/>
            <a:ext cx="2492400" cy="600250"/>
          </a:xfrm>
          <a:prstGeom prst="snip2DiagRect">
            <a:avLst>
              <a:gd name="adj1" fmla="val 46509"/>
              <a:gd name="adj2" fmla="val 42046"/>
            </a:avLst>
          </a:prstGeom>
          <a:solidFill>
            <a:schemeClr val="accent4">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800" b="1" dirty="0">
                <a:solidFill>
                  <a:schemeClr val="bg2">
                    <a:lumMod val="25000"/>
                  </a:schemeClr>
                </a:solidFill>
              </a:rPr>
              <a:t>كتابة القصة</a:t>
            </a:r>
          </a:p>
        </p:txBody>
      </p:sp>
      <p:grpSp>
        <p:nvGrpSpPr>
          <p:cNvPr id="3" name="مجموعة 2">
            <a:extLst>
              <a:ext uri="{FF2B5EF4-FFF2-40B4-BE49-F238E27FC236}">
                <a16:creationId xmlns:a16="http://schemas.microsoft.com/office/drawing/2014/main" id="{A1830846-91DF-6CF8-1D8C-4D4FEBD1F828}"/>
              </a:ext>
            </a:extLst>
          </p:cNvPr>
          <p:cNvGrpSpPr/>
          <p:nvPr/>
        </p:nvGrpSpPr>
        <p:grpSpPr>
          <a:xfrm>
            <a:off x="310490" y="3851811"/>
            <a:ext cx="1086038" cy="786757"/>
            <a:chOff x="310490" y="3851811"/>
            <a:chExt cx="1086038" cy="786757"/>
          </a:xfrm>
        </p:grpSpPr>
        <p:sp>
          <p:nvSpPr>
            <p:cNvPr id="10" name="مربع نص 9">
              <a:extLst>
                <a:ext uri="{FF2B5EF4-FFF2-40B4-BE49-F238E27FC236}">
                  <a16:creationId xmlns:a16="http://schemas.microsoft.com/office/drawing/2014/main" id="{4A1EBB1F-5673-2C20-7047-DB6C55A74056}"/>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23" name="مربع نص 22">
              <a:extLst>
                <a:ext uri="{FF2B5EF4-FFF2-40B4-BE49-F238E27FC236}">
                  <a16:creationId xmlns:a16="http://schemas.microsoft.com/office/drawing/2014/main" id="{787DAB09-0E26-0D5F-A06F-7B076CCF5466}"/>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163</a:t>
              </a:r>
            </a:p>
          </p:txBody>
        </p:sp>
      </p:grpSp>
      <p:pic>
        <p:nvPicPr>
          <p:cNvPr id="4" name="صورة 3">
            <a:extLst>
              <a:ext uri="{FF2B5EF4-FFF2-40B4-BE49-F238E27FC236}">
                <a16:creationId xmlns:a16="http://schemas.microsoft.com/office/drawing/2014/main" id="{CEDCB9E1-BD77-7B5E-4FCD-D0A05614D426}"/>
              </a:ext>
            </a:extLst>
          </p:cNvPr>
          <p:cNvPicPr>
            <a:picLocks noChangeAspect="1"/>
          </p:cNvPicPr>
          <p:nvPr/>
        </p:nvPicPr>
        <p:blipFill rotWithShape="1">
          <a:blip r:embed="rId5">
            <a:extLst>
              <a:ext uri="{28A0092B-C50C-407E-A947-70E740481C1C}">
                <a14:useLocalDpi xmlns:a14="http://schemas.microsoft.com/office/drawing/2010/main" val="0"/>
              </a:ext>
            </a:extLst>
          </a:blip>
          <a:srcRect t="57034"/>
          <a:stretch/>
        </p:blipFill>
        <p:spPr>
          <a:xfrm>
            <a:off x="2207939" y="2474851"/>
            <a:ext cx="7278667" cy="3645718"/>
          </a:xfrm>
          <a:prstGeom prst="rect">
            <a:avLst/>
          </a:prstGeom>
        </p:spPr>
      </p:pic>
      <p:pic>
        <p:nvPicPr>
          <p:cNvPr id="2" name="صورة 1">
            <a:extLst>
              <a:ext uri="{FF2B5EF4-FFF2-40B4-BE49-F238E27FC236}">
                <a16:creationId xmlns:a16="http://schemas.microsoft.com/office/drawing/2014/main" id="{FFA5C070-4948-A0D1-871D-1FB0F42892CE}"/>
              </a:ext>
            </a:extLst>
          </p:cNvPr>
          <p:cNvPicPr>
            <a:picLocks noChangeAspect="1"/>
          </p:cNvPicPr>
          <p:nvPr/>
        </p:nvPicPr>
        <p:blipFill rotWithShape="1">
          <a:blip r:embed="rId5">
            <a:extLst>
              <a:ext uri="{28A0092B-C50C-407E-A947-70E740481C1C}">
                <a14:useLocalDpi xmlns:a14="http://schemas.microsoft.com/office/drawing/2010/main" val="0"/>
              </a:ext>
            </a:extLst>
          </a:blip>
          <a:srcRect t="6667" b="85631"/>
          <a:stretch/>
        </p:blipFill>
        <p:spPr>
          <a:xfrm>
            <a:off x="2207939" y="1848678"/>
            <a:ext cx="7278667" cy="653560"/>
          </a:xfrm>
          <a:prstGeom prst="rect">
            <a:avLst/>
          </a:prstGeom>
        </p:spPr>
      </p:pic>
      <p:sp>
        <p:nvSpPr>
          <p:cNvPr id="11" name="مربع نص 24">
            <a:extLst>
              <a:ext uri="{FF2B5EF4-FFF2-40B4-BE49-F238E27FC236}">
                <a16:creationId xmlns:a16="http://schemas.microsoft.com/office/drawing/2014/main" id="{69B8A480-225C-034B-45B7-9CF1455EDB00}"/>
              </a:ext>
            </a:extLst>
          </p:cNvPr>
          <p:cNvSpPr txBox="1">
            <a:spLocks noChangeArrowheads="1"/>
          </p:cNvSpPr>
          <p:nvPr/>
        </p:nvSpPr>
        <p:spPr bwMode="auto">
          <a:xfrm>
            <a:off x="6623337" y="2502237"/>
            <a:ext cx="1678830" cy="584775"/>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600" b="1" dirty="0">
                <a:solidFill>
                  <a:srgbClr val="FF0000"/>
                </a:solidFill>
                <a:cs typeface="+mj-cs"/>
              </a:rPr>
              <a:t>الابن المفقود على الشاطئ</a:t>
            </a:r>
          </a:p>
        </p:txBody>
      </p:sp>
      <p:sp>
        <p:nvSpPr>
          <p:cNvPr id="12" name="مربع نص 24">
            <a:extLst>
              <a:ext uri="{FF2B5EF4-FFF2-40B4-BE49-F238E27FC236}">
                <a16:creationId xmlns:a16="http://schemas.microsoft.com/office/drawing/2014/main" id="{8CA6A1DD-CC00-35F1-84D8-E30AACE2DB9E}"/>
              </a:ext>
            </a:extLst>
          </p:cNvPr>
          <p:cNvSpPr txBox="1">
            <a:spLocks noChangeArrowheads="1"/>
          </p:cNvSpPr>
          <p:nvPr/>
        </p:nvSpPr>
        <p:spPr bwMode="auto">
          <a:xfrm>
            <a:off x="5827603" y="2593429"/>
            <a:ext cx="688433" cy="338554"/>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defRPr/>
            </a:pPr>
            <a:r>
              <a:rPr lang="ar-SA" altLang="ar-SA" sz="1600" b="1" dirty="0">
                <a:solidFill>
                  <a:srgbClr val="FF0000"/>
                </a:solidFill>
                <a:cs typeface="+mj-cs"/>
              </a:rPr>
              <a:t>رئيسة</a:t>
            </a:r>
          </a:p>
        </p:txBody>
      </p:sp>
      <p:sp>
        <p:nvSpPr>
          <p:cNvPr id="13" name="مربع نص 24">
            <a:extLst>
              <a:ext uri="{FF2B5EF4-FFF2-40B4-BE49-F238E27FC236}">
                <a16:creationId xmlns:a16="http://schemas.microsoft.com/office/drawing/2014/main" id="{8224172D-8EF7-05F3-4838-45F0F86BAB23}"/>
              </a:ext>
            </a:extLst>
          </p:cNvPr>
          <p:cNvSpPr txBox="1">
            <a:spLocks noChangeArrowheads="1"/>
          </p:cNvSpPr>
          <p:nvPr/>
        </p:nvSpPr>
        <p:spPr bwMode="auto">
          <a:xfrm>
            <a:off x="4185806" y="2509251"/>
            <a:ext cx="1678830" cy="584775"/>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600" b="1" dirty="0">
                <a:solidFill>
                  <a:srgbClr val="FF0000"/>
                </a:solidFill>
                <a:cs typeface="+mj-cs"/>
              </a:rPr>
              <a:t>صغير السن ،  فضولي  ، يحب السباحة</a:t>
            </a:r>
          </a:p>
        </p:txBody>
      </p:sp>
      <p:sp>
        <p:nvSpPr>
          <p:cNvPr id="14" name="مربع نص 24">
            <a:extLst>
              <a:ext uri="{FF2B5EF4-FFF2-40B4-BE49-F238E27FC236}">
                <a16:creationId xmlns:a16="http://schemas.microsoft.com/office/drawing/2014/main" id="{6143A694-8AC3-CF76-34A9-828BA1A782F1}"/>
              </a:ext>
            </a:extLst>
          </p:cNvPr>
          <p:cNvSpPr txBox="1">
            <a:spLocks noChangeArrowheads="1"/>
          </p:cNvSpPr>
          <p:nvPr/>
        </p:nvSpPr>
        <p:spPr bwMode="auto">
          <a:xfrm>
            <a:off x="2449053" y="2503795"/>
            <a:ext cx="1678830" cy="584775"/>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600" b="1" dirty="0">
                <a:solidFill>
                  <a:srgbClr val="FF0000"/>
                </a:solidFill>
                <a:cs typeface="+mj-cs"/>
              </a:rPr>
              <a:t>ترك الأسرة وذهب بعيداً على الشاطئ</a:t>
            </a:r>
          </a:p>
        </p:txBody>
      </p:sp>
      <p:sp>
        <p:nvSpPr>
          <p:cNvPr id="21" name="مربع نص 24">
            <a:extLst>
              <a:ext uri="{FF2B5EF4-FFF2-40B4-BE49-F238E27FC236}">
                <a16:creationId xmlns:a16="http://schemas.microsoft.com/office/drawing/2014/main" id="{5B117B48-66F5-E50C-DFCA-D338385CFEE9}"/>
              </a:ext>
            </a:extLst>
          </p:cNvPr>
          <p:cNvSpPr txBox="1">
            <a:spLocks noChangeArrowheads="1"/>
          </p:cNvSpPr>
          <p:nvPr/>
        </p:nvSpPr>
        <p:spPr bwMode="auto">
          <a:xfrm>
            <a:off x="6617639" y="3381416"/>
            <a:ext cx="1678830" cy="338554"/>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600" b="1" dirty="0">
                <a:solidFill>
                  <a:srgbClr val="FF0000"/>
                </a:solidFill>
                <a:cs typeface="+mj-cs"/>
              </a:rPr>
              <a:t>الأخ الأوسط</a:t>
            </a:r>
          </a:p>
        </p:txBody>
      </p:sp>
      <p:sp>
        <p:nvSpPr>
          <p:cNvPr id="22" name="مربع نص 24">
            <a:extLst>
              <a:ext uri="{FF2B5EF4-FFF2-40B4-BE49-F238E27FC236}">
                <a16:creationId xmlns:a16="http://schemas.microsoft.com/office/drawing/2014/main" id="{5FCB6BC1-B570-61AD-DC11-CE46AE17065B}"/>
              </a:ext>
            </a:extLst>
          </p:cNvPr>
          <p:cNvSpPr txBox="1">
            <a:spLocks noChangeArrowheads="1"/>
          </p:cNvSpPr>
          <p:nvPr/>
        </p:nvSpPr>
        <p:spPr bwMode="auto">
          <a:xfrm>
            <a:off x="5838997" y="3381416"/>
            <a:ext cx="688433" cy="338554"/>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defRPr/>
            </a:pPr>
            <a:r>
              <a:rPr lang="ar-SA" altLang="ar-SA" sz="1600" b="1" dirty="0">
                <a:solidFill>
                  <a:srgbClr val="FF0000"/>
                </a:solidFill>
                <a:cs typeface="+mj-cs"/>
              </a:rPr>
              <a:t>ثانوية</a:t>
            </a:r>
          </a:p>
        </p:txBody>
      </p:sp>
      <p:sp>
        <p:nvSpPr>
          <p:cNvPr id="24" name="مربع نص 24">
            <a:extLst>
              <a:ext uri="{FF2B5EF4-FFF2-40B4-BE49-F238E27FC236}">
                <a16:creationId xmlns:a16="http://schemas.microsoft.com/office/drawing/2014/main" id="{3B891090-5A59-C0FA-7744-46E5A5E90807}"/>
              </a:ext>
            </a:extLst>
          </p:cNvPr>
          <p:cNvSpPr txBox="1">
            <a:spLocks noChangeArrowheads="1"/>
          </p:cNvSpPr>
          <p:nvPr/>
        </p:nvSpPr>
        <p:spPr bwMode="auto">
          <a:xfrm>
            <a:off x="4182008" y="3290224"/>
            <a:ext cx="1679779" cy="584775"/>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600" b="1" dirty="0">
                <a:solidFill>
                  <a:srgbClr val="FF0000"/>
                </a:solidFill>
                <a:cs typeface="+mj-cs"/>
              </a:rPr>
              <a:t>طويل القامة  ، </a:t>
            </a:r>
          </a:p>
          <a:p>
            <a:pPr algn="ctr" rtl="0">
              <a:lnSpc>
                <a:spcPct val="100000"/>
              </a:lnSpc>
              <a:spcBef>
                <a:spcPct val="0"/>
              </a:spcBef>
              <a:buFontTx/>
              <a:buNone/>
              <a:defRPr/>
            </a:pPr>
            <a:r>
              <a:rPr lang="ar-SA" altLang="ar-SA" sz="1600" b="1" dirty="0">
                <a:solidFill>
                  <a:srgbClr val="FF0000"/>
                </a:solidFill>
                <a:cs typeface="+mj-cs"/>
              </a:rPr>
              <a:t>وذكي</a:t>
            </a:r>
          </a:p>
        </p:txBody>
      </p:sp>
      <p:sp>
        <p:nvSpPr>
          <p:cNvPr id="25" name="مربع نص 24">
            <a:extLst>
              <a:ext uri="{FF2B5EF4-FFF2-40B4-BE49-F238E27FC236}">
                <a16:creationId xmlns:a16="http://schemas.microsoft.com/office/drawing/2014/main" id="{0FF110F0-10E1-D964-D9C0-A98C9DB0491F}"/>
              </a:ext>
            </a:extLst>
          </p:cNvPr>
          <p:cNvSpPr txBox="1">
            <a:spLocks noChangeArrowheads="1"/>
          </p:cNvSpPr>
          <p:nvPr/>
        </p:nvSpPr>
        <p:spPr bwMode="auto">
          <a:xfrm>
            <a:off x="2412970" y="3381416"/>
            <a:ext cx="1678830" cy="338554"/>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600" b="1" dirty="0">
                <a:solidFill>
                  <a:srgbClr val="FF0000"/>
                </a:solidFill>
                <a:cs typeface="+mj-cs"/>
              </a:rPr>
              <a:t>اكتشف غياب أخيه</a:t>
            </a:r>
          </a:p>
        </p:txBody>
      </p:sp>
      <p:sp>
        <p:nvSpPr>
          <p:cNvPr id="27" name="مربع نص 24">
            <a:extLst>
              <a:ext uri="{FF2B5EF4-FFF2-40B4-BE49-F238E27FC236}">
                <a16:creationId xmlns:a16="http://schemas.microsoft.com/office/drawing/2014/main" id="{85A48FA0-2446-2933-76BA-EEDA50AA9889}"/>
              </a:ext>
            </a:extLst>
          </p:cNvPr>
          <p:cNvSpPr txBox="1">
            <a:spLocks noChangeArrowheads="1"/>
          </p:cNvSpPr>
          <p:nvPr/>
        </p:nvSpPr>
        <p:spPr bwMode="auto">
          <a:xfrm>
            <a:off x="6678413" y="4177198"/>
            <a:ext cx="1679779" cy="338554"/>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600" b="1" dirty="0">
                <a:solidFill>
                  <a:srgbClr val="FF0000"/>
                </a:solidFill>
                <a:cs typeface="+mj-cs"/>
              </a:rPr>
              <a:t>الأب</a:t>
            </a:r>
          </a:p>
        </p:txBody>
      </p:sp>
      <p:sp>
        <p:nvSpPr>
          <p:cNvPr id="28" name="مربع نص 24">
            <a:extLst>
              <a:ext uri="{FF2B5EF4-FFF2-40B4-BE49-F238E27FC236}">
                <a16:creationId xmlns:a16="http://schemas.microsoft.com/office/drawing/2014/main" id="{93006B9A-92D9-3D55-85C7-C5E848741E14}"/>
              </a:ext>
            </a:extLst>
          </p:cNvPr>
          <p:cNvSpPr txBox="1">
            <a:spLocks noChangeArrowheads="1"/>
          </p:cNvSpPr>
          <p:nvPr/>
        </p:nvSpPr>
        <p:spPr bwMode="auto">
          <a:xfrm>
            <a:off x="5838997" y="4184213"/>
            <a:ext cx="688433" cy="338554"/>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defRPr/>
            </a:pPr>
            <a:r>
              <a:rPr lang="ar-SA" altLang="ar-SA" sz="1600" b="1" dirty="0">
                <a:solidFill>
                  <a:srgbClr val="FF0000"/>
                </a:solidFill>
                <a:cs typeface="+mj-cs"/>
              </a:rPr>
              <a:t>ثانوية</a:t>
            </a:r>
          </a:p>
        </p:txBody>
      </p:sp>
      <p:sp>
        <p:nvSpPr>
          <p:cNvPr id="29" name="مربع نص 24">
            <a:extLst>
              <a:ext uri="{FF2B5EF4-FFF2-40B4-BE49-F238E27FC236}">
                <a16:creationId xmlns:a16="http://schemas.microsoft.com/office/drawing/2014/main" id="{CFEBBF43-2F47-4948-BBB9-DA7D0B23FA21}"/>
              </a:ext>
            </a:extLst>
          </p:cNvPr>
          <p:cNvSpPr txBox="1">
            <a:spLocks noChangeArrowheads="1"/>
          </p:cNvSpPr>
          <p:nvPr/>
        </p:nvSpPr>
        <p:spPr bwMode="auto">
          <a:xfrm>
            <a:off x="4196252" y="4055609"/>
            <a:ext cx="1678830" cy="584775"/>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600" b="1" dirty="0">
                <a:solidFill>
                  <a:srgbClr val="FF0000"/>
                </a:solidFill>
                <a:cs typeface="+mj-cs"/>
              </a:rPr>
              <a:t>كبير السن   ، </a:t>
            </a:r>
          </a:p>
          <a:p>
            <a:pPr algn="ctr" rtl="0">
              <a:lnSpc>
                <a:spcPct val="100000"/>
              </a:lnSpc>
              <a:spcBef>
                <a:spcPct val="0"/>
              </a:spcBef>
              <a:buFontTx/>
              <a:buNone/>
              <a:defRPr/>
            </a:pPr>
            <a:r>
              <a:rPr lang="ar-SA" altLang="ar-SA" sz="1600" b="1" dirty="0">
                <a:solidFill>
                  <a:srgbClr val="FF0000"/>
                </a:solidFill>
                <a:cs typeface="+mj-cs"/>
              </a:rPr>
              <a:t>حريص   ،  نصوح </a:t>
            </a:r>
          </a:p>
        </p:txBody>
      </p:sp>
      <p:sp>
        <p:nvSpPr>
          <p:cNvPr id="30" name="مربع نص 24">
            <a:extLst>
              <a:ext uri="{FF2B5EF4-FFF2-40B4-BE49-F238E27FC236}">
                <a16:creationId xmlns:a16="http://schemas.microsoft.com/office/drawing/2014/main" id="{5062AC66-2F0B-D8AA-CB8B-DCF4841FAD7D}"/>
              </a:ext>
            </a:extLst>
          </p:cNvPr>
          <p:cNvSpPr txBox="1">
            <a:spLocks noChangeArrowheads="1"/>
          </p:cNvSpPr>
          <p:nvPr/>
        </p:nvSpPr>
        <p:spPr bwMode="auto">
          <a:xfrm>
            <a:off x="2419617" y="4047036"/>
            <a:ext cx="1678830" cy="584775"/>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600" b="1" dirty="0">
                <a:solidFill>
                  <a:srgbClr val="FF0000"/>
                </a:solidFill>
                <a:cs typeface="+mj-cs"/>
              </a:rPr>
              <a:t>البحث عن الأبن المفقود</a:t>
            </a:r>
          </a:p>
        </p:txBody>
      </p:sp>
      <p:sp>
        <p:nvSpPr>
          <p:cNvPr id="31" name="مربع نص 24">
            <a:extLst>
              <a:ext uri="{FF2B5EF4-FFF2-40B4-BE49-F238E27FC236}">
                <a16:creationId xmlns:a16="http://schemas.microsoft.com/office/drawing/2014/main" id="{08533BA4-D743-246F-9108-6128DF7D7503}"/>
              </a:ext>
            </a:extLst>
          </p:cNvPr>
          <p:cNvSpPr txBox="1">
            <a:spLocks noChangeArrowheads="1"/>
          </p:cNvSpPr>
          <p:nvPr/>
        </p:nvSpPr>
        <p:spPr bwMode="auto">
          <a:xfrm>
            <a:off x="6724940" y="5008054"/>
            <a:ext cx="1678830" cy="338554"/>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600" b="1" dirty="0">
                <a:solidFill>
                  <a:srgbClr val="FF0000"/>
                </a:solidFill>
                <a:cs typeface="+mj-cs"/>
              </a:rPr>
              <a:t>الأم</a:t>
            </a:r>
          </a:p>
        </p:txBody>
      </p:sp>
      <p:sp>
        <p:nvSpPr>
          <p:cNvPr id="32" name="مربع نص 24">
            <a:extLst>
              <a:ext uri="{FF2B5EF4-FFF2-40B4-BE49-F238E27FC236}">
                <a16:creationId xmlns:a16="http://schemas.microsoft.com/office/drawing/2014/main" id="{0E517C13-28AD-18FF-8853-57C553C310C0}"/>
              </a:ext>
            </a:extLst>
          </p:cNvPr>
          <p:cNvSpPr txBox="1">
            <a:spLocks noChangeArrowheads="1"/>
          </p:cNvSpPr>
          <p:nvPr/>
        </p:nvSpPr>
        <p:spPr bwMode="auto">
          <a:xfrm>
            <a:off x="5832350" y="5014289"/>
            <a:ext cx="688434" cy="338554"/>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defRPr/>
            </a:pPr>
            <a:r>
              <a:rPr lang="ar-SA" altLang="ar-SA" sz="1600" b="1" dirty="0">
                <a:solidFill>
                  <a:srgbClr val="FF0000"/>
                </a:solidFill>
                <a:cs typeface="+mj-cs"/>
              </a:rPr>
              <a:t>ثانوية</a:t>
            </a:r>
          </a:p>
        </p:txBody>
      </p:sp>
      <p:sp>
        <p:nvSpPr>
          <p:cNvPr id="33" name="مربع نص 24">
            <a:extLst>
              <a:ext uri="{FF2B5EF4-FFF2-40B4-BE49-F238E27FC236}">
                <a16:creationId xmlns:a16="http://schemas.microsoft.com/office/drawing/2014/main" id="{6138590F-C4BF-D36A-D2D6-5FFE1C0273A0}"/>
              </a:ext>
            </a:extLst>
          </p:cNvPr>
          <p:cNvSpPr txBox="1">
            <a:spLocks noChangeArrowheads="1"/>
          </p:cNvSpPr>
          <p:nvPr/>
        </p:nvSpPr>
        <p:spPr bwMode="auto">
          <a:xfrm>
            <a:off x="4241831" y="4886465"/>
            <a:ext cx="1678830" cy="584775"/>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600" b="1" dirty="0">
                <a:solidFill>
                  <a:srgbClr val="FF0000"/>
                </a:solidFill>
                <a:cs typeface="+mj-cs"/>
              </a:rPr>
              <a:t>كبيرة في السن   ، </a:t>
            </a:r>
          </a:p>
          <a:p>
            <a:pPr algn="ctr" rtl="0">
              <a:lnSpc>
                <a:spcPct val="100000"/>
              </a:lnSpc>
              <a:spcBef>
                <a:spcPct val="0"/>
              </a:spcBef>
              <a:buFontTx/>
              <a:buNone/>
              <a:defRPr/>
            </a:pPr>
            <a:r>
              <a:rPr lang="ar-SA" altLang="ar-SA" sz="1600" b="1" dirty="0">
                <a:solidFill>
                  <a:srgbClr val="FF0000"/>
                </a:solidFill>
                <a:cs typeface="+mj-cs"/>
              </a:rPr>
              <a:t>حنونة</a:t>
            </a:r>
          </a:p>
        </p:txBody>
      </p:sp>
      <p:sp>
        <p:nvSpPr>
          <p:cNvPr id="34" name="مربع نص 33">
            <a:extLst>
              <a:ext uri="{FF2B5EF4-FFF2-40B4-BE49-F238E27FC236}">
                <a16:creationId xmlns:a16="http://schemas.microsoft.com/office/drawing/2014/main" id="{31A6BBA1-C80C-3E29-0EF7-4460E1ABBAA1}"/>
              </a:ext>
            </a:extLst>
          </p:cNvPr>
          <p:cNvSpPr txBox="1">
            <a:spLocks noChangeArrowheads="1"/>
          </p:cNvSpPr>
          <p:nvPr/>
        </p:nvSpPr>
        <p:spPr bwMode="auto">
          <a:xfrm>
            <a:off x="2388281" y="4867048"/>
            <a:ext cx="1678830" cy="584775"/>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600" b="1" dirty="0">
                <a:solidFill>
                  <a:srgbClr val="FF0000"/>
                </a:solidFill>
                <a:cs typeface="+mj-cs"/>
              </a:rPr>
              <a:t>البكاء  ،   البقاء مع باقي أفراد الأسرة</a:t>
            </a:r>
          </a:p>
        </p:txBody>
      </p:sp>
    </p:spTree>
    <p:extLst>
      <p:ext uri="{BB962C8B-B14F-4D97-AF65-F5344CB8AC3E}">
        <p14:creationId xmlns:p14="http://schemas.microsoft.com/office/powerpoint/2010/main" val="28210901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7" restart="whenNotActive" fill="hold" evtFilter="cancelBubble" nodeType="interactiveSeq">
                <p:stCondLst>
                  <p:cond evt="onClick" delay="0">
                    <p:tgtEl>
                      <p:spTgt spid="15"/>
                    </p:tgtEl>
                  </p:cond>
                </p:stCondLst>
                <p:endSync evt="end" delay="0">
                  <p:rtn val="all"/>
                </p:endSync>
                <p:childTnLst>
                  <p:par>
                    <p:cTn id="68" fill="hold">
                      <p:stCondLst>
                        <p:cond delay="0"/>
                      </p:stCondLst>
                      <p:childTnLst>
                        <p:par>
                          <p:cTn id="69" fill="hold">
                            <p:stCondLst>
                              <p:cond delay="0"/>
                            </p:stCondLst>
                            <p:childTnLst>
                              <p:par>
                                <p:cTn id="70" presetID="21" presetClass="exit" presetSubtype="1" fill="hold" grpId="0" nodeType="clickEffect">
                                  <p:stCondLst>
                                    <p:cond delay="0"/>
                                  </p:stCondLst>
                                  <p:childTnLst>
                                    <p:animEffect transition="out" filter="wheel(1)">
                                      <p:cBhvr>
                                        <p:cTn id="71" dur="59000"/>
                                        <p:tgtEl>
                                          <p:spTgt spid="19"/>
                                        </p:tgtEl>
                                      </p:cBhvr>
                                    </p:animEffect>
                                    <p:set>
                                      <p:cBhvr>
                                        <p:cTn id="72"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2" name="clock-ticking-3.wav"/>
                                        </p:tgtEl>
                                      </p:cMediaNode>
                                    </p:audio>
                                  </p:subTnLst>
                                </p:cTn>
                              </p:par>
                            </p:childTnLst>
                          </p:cTn>
                        </p:par>
                        <p:par>
                          <p:cTn id="73" fill="hold">
                            <p:stCondLst>
                              <p:cond delay="59000"/>
                            </p:stCondLst>
                            <p:childTnLst>
                              <p:par>
                                <p:cTn id="74" presetID="21" presetClass="exit" presetSubtype="1" fill="hold" grpId="0" nodeType="afterEffect">
                                  <p:stCondLst>
                                    <p:cond delay="0"/>
                                  </p:stCondLst>
                                  <p:childTnLst>
                                    <p:animEffect transition="out" filter="wheel(1)">
                                      <p:cBhvr>
                                        <p:cTn id="75" dur="59000"/>
                                        <p:tgtEl>
                                          <p:spTgt spid="20"/>
                                        </p:tgtEl>
                                      </p:cBhvr>
                                    </p:animEffect>
                                    <p:set>
                                      <p:cBhvr>
                                        <p:cTn id="76"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11" grpId="0"/>
      <p:bldP spid="12" grpId="0"/>
      <p:bldP spid="13" grpId="0"/>
      <p:bldP spid="14" grpId="0"/>
      <p:bldP spid="21" grpId="0"/>
      <p:bldP spid="22" grpId="0"/>
      <p:bldP spid="24" grpId="0"/>
      <p:bldP spid="25" grpId="0"/>
      <p:bldP spid="27" grpId="0"/>
      <p:bldP spid="28" grpId="0"/>
      <p:bldP spid="29" grpId="0"/>
      <p:bldP spid="30" grpId="0"/>
      <p:bldP spid="31" grpId="0"/>
      <p:bldP spid="32" grpId="0"/>
      <p:bldP spid="33" grpId="0"/>
      <p:bldP spid="3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26" name="مستطيل: زوايا قطرية مقصوصة 25">
            <a:extLst>
              <a:ext uri="{FF2B5EF4-FFF2-40B4-BE49-F238E27FC236}">
                <a16:creationId xmlns:a16="http://schemas.microsoft.com/office/drawing/2014/main" id="{C31C16A2-C380-19F3-2808-9D591DB42FD7}"/>
              </a:ext>
            </a:extLst>
          </p:cNvPr>
          <p:cNvSpPr/>
          <p:nvPr/>
        </p:nvSpPr>
        <p:spPr>
          <a:xfrm>
            <a:off x="9626444" y="776122"/>
            <a:ext cx="2492400" cy="600250"/>
          </a:xfrm>
          <a:prstGeom prst="snip2DiagRect">
            <a:avLst>
              <a:gd name="adj1" fmla="val 46509"/>
              <a:gd name="adj2" fmla="val 42046"/>
            </a:avLst>
          </a:prstGeom>
          <a:solidFill>
            <a:schemeClr val="accent4">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800" b="1" dirty="0">
                <a:solidFill>
                  <a:schemeClr val="bg2">
                    <a:lumMod val="25000"/>
                  </a:schemeClr>
                </a:solidFill>
              </a:rPr>
              <a:t>كتابة القصة</a:t>
            </a:r>
          </a:p>
        </p:txBody>
      </p:sp>
      <p:grpSp>
        <p:nvGrpSpPr>
          <p:cNvPr id="3" name="مجموعة 2">
            <a:extLst>
              <a:ext uri="{FF2B5EF4-FFF2-40B4-BE49-F238E27FC236}">
                <a16:creationId xmlns:a16="http://schemas.microsoft.com/office/drawing/2014/main" id="{A1830846-91DF-6CF8-1D8C-4D4FEBD1F828}"/>
              </a:ext>
            </a:extLst>
          </p:cNvPr>
          <p:cNvGrpSpPr/>
          <p:nvPr/>
        </p:nvGrpSpPr>
        <p:grpSpPr>
          <a:xfrm>
            <a:off x="310490" y="3851811"/>
            <a:ext cx="1086038" cy="786757"/>
            <a:chOff x="310490" y="3851811"/>
            <a:chExt cx="1086038" cy="786757"/>
          </a:xfrm>
        </p:grpSpPr>
        <p:sp>
          <p:nvSpPr>
            <p:cNvPr id="10" name="مربع نص 9">
              <a:extLst>
                <a:ext uri="{FF2B5EF4-FFF2-40B4-BE49-F238E27FC236}">
                  <a16:creationId xmlns:a16="http://schemas.microsoft.com/office/drawing/2014/main" id="{4A1EBB1F-5673-2C20-7047-DB6C55A74056}"/>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23" name="مربع نص 22">
              <a:extLst>
                <a:ext uri="{FF2B5EF4-FFF2-40B4-BE49-F238E27FC236}">
                  <a16:creationId xmlns:a16="http://schemas.microsoft.com/office/drawing/2014/main" id="{787DAB09-0E26-0D5F-A06F-7B076CCF5466}"/>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164</a:t>
              </a:r>
            </a:p>
          </p:txBody>
        </p:sp>
      </p:grpSp>
      <p:pic>
        <p:nvPicPr>
          <p:cNvPr id="4" name="صورة 3">
            <a:extLst>
              <a:ext uri="{FF2B5EF4-FFF2-40B4-BE49-F238E27FC236}">
                <a16:creationId xmlns:a16="http://schemas.microsoft.com/office/drawing/2014/main" id="{3C61B211-90AD-0D31-1C6B-CB7D3954A061}"/>
              </a:ext>
            </a:extLst>
          </p:cNvPr>
          <p:cNvPicPr>
            <a:picLocks noChangeAspect="1"/>
          </p:cNvPicPr>
          <p:nvPr/>
        </p:nvPicPr>
        <p:blipFill rotWithShape="1">
          <a:blip r:embed="rId5">
            <a:extLst>
              <a:ext uri="{28A0092B-C50C-407E-A947-70E740481C1C}">
                <a14:useLocalDpi xmlns:a14="http://schemas.microsoft.com/office/drawing/2010/main" val="0"/>
              </a:ext>
            </a:extLst>
          </a:blip>
          <a:srcRect b="10921"/>
          <a:stretch/>
        </p:blipFill>
        <p:spPr>
          <a:xfrm>
            <a:off x="2603863" y="808939"/>
            <a:ext cx="6704935" cy="5978707"/>
          </a:xfrm>
          <a:prstGeom prst="rect">
            <a:avLst/>
          </a:prstGeom>
        </p:spPr>
      </p:pic>
      <p:sp>
        <p:nvSpPr>
          <p:cNvPr id="2" name="مربع نص 24">
            <a:extLst>
              <a:ext uri="{FF2B5EF4-FFF2-40B4-BE49-F238E27FC236}">
                <a16:creationId xmlns:a16="http://schemas.microsoft.com/office/drawing/2014/main" id="{B997FE80-D827-E4E8-9DE4-7B3EFBF4BDA6}"/>
              </a:ext>
            </a:extLst>
          </p:cNvPr>
          <p:cNvSpPr txBox="1">
            <a:spLocks noChangeArrowheads="1"/>
          </p:cNvSpPr>
          <p:nvPr/>
        </p:nvSpPr>
        <p:spPr bwMode="auto">
          <a:xfrm>
            <a:off x="2719813" y="3804949"/>
            <a:ext cx="458889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justLow">
              <a:lnSpc>
                <a:spcPct val="100000"/>
              </a:lnSpc>
              <a:spcBef>
                <a:spcPct val="0"/>
              </a:spcBef>
              <a:buFont typeface="Arial" panose="020B0604020202020204" pitchFamily="34" charset="0"/>
              <a:buNone/>
            </a:pPr>
            <a:r>
              <a:rPr lang="ar-SA" altLang="ar-SA" sz="1400" b="1" dirty="0">
                <a:solidFill>
                  <a:srgbClr val="FF0000"/>
                </a:solidFill>
                <a:cs typeface="+mj-cs"/>
              </a:rPr>
              <a:t> صبي صغير كان يخرج والده كل يوم إلى المزرعة ويطلب منه والده أن يساعده فيرفض الصبي ذلك، ويخرج مع أقرانه للعب واللهو، حتى توفي والده. فورِثَ أحمدُ عن والدهِ ثروة طائلة وهو في العشرين من عمره ، وبدأ يصرفُ أمواله دون تدبير ، سافر كثيرًا واشترى كل ما يشتهي ، وبعد سنوات تفاجأ بانتهاء ثروته واضطر للديون ، ولم يستطع تسديدها  فسُجِنَ وبيعَت ممتلكاته...</a:t>
            </a:r>
          </a:p>
        </p:txBody>
      </p:sp>
    </p:spTree>
    <p:extLst>
      <p:ext uri="{BB962C8B-B14F-4D97-AF65-F5344CB8AC3E}">
        <p14:creationId xmlns:p14="http://schemas.microsoft.com/office/powerpoint/2010/main" val="15098305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21" presetClass="exit" presetSubtype="1" fill="hold" grpId="0" nodeType="clickEffect">
                                  <p:stCondLst>
                                    <p:cond delay="0"/>
                                  </p:stCondLst>
                                  <p:childTnLst>
                                    <p:animEffect transition="out" filter="wheel(1)">
                                      <p:cBhvr>
                                        <p:cTn id="11" dur="59000"/>
                                        <p:tgtEl>
                                          <p:spTgt spid="19"/>
                                        </p:tgtEl>
                                      </p:cBhvr>
                                    </p:animEffect>
                                    <p:set>
                                      <p:cBhvr>
                                        <p:cTn id="12"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clock-ticking-3.wav"/>
                                        </p:tgtEl>
                                      </p:cMediaNode>
                                    </p:audio>
                                  </p:subTnLst>
                                </p:cTn>
                              </p:par>
                            </p:childTnLst>
                          </p:cTn>
                        </p:par>
                        <p:par>
                          <p:cTn id="13" fill="hold">
                            <p:stCondLst>
                              <p:cond delay="59000"/>
                            </p:stCondLst>
                            <p:childTnLst>
                              <p:par>
                                <p:cTn id="14" presetID="21" presetClass="exit" presetSubtype="1" fill="hold" grpId="0" nodeType="afterEffect">
                                  <p:stCondLst>
                                    <p:cond delay="0"/>
                                  </p:stCondLst>
                                  <p:childTnLst>
                                    <p:animEffect transition="out" filter="wheel(1)">
                                      <p:cBhvr>
                                        <p:cTn id="15" dur="59000"/>
                                        <p:tgtEl>
                                          <p:spTgt spid="20"/>
                                        </p:tgtEl>
                                      </p:cBhvr>
                                    </p:animEffect>
                                    <p:set>
                                      <p:cBhvr>
                                        <p:cTn id="16"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26" name="مستطيل: زوايا قطرية مقصوصة 25">
            <a:extLst>
              <a:ext uri="{FF2B5EF4-FFF2-40B4-BE49-F238E27FC236}">
                <a16:creationId xmlns:a16="http://schemas.microsoft.com/office/drawing/2014/main" id="{C31C16A2-C380-19F3-2808-9D591DB42FD7}"/>
              </a:ext>
            </a:extLst>
          </p:cNvPr>
          <p:cNvSpPr/>
          <p:nvPr/>
        </p:nvSpPr>
        <p:spPr>
          <a:xfrm>
            <a:off x="9626444" y="776122"/>
            <a:ext cx="2492400" cy="600250"/>
          </a:xfrm>
          <a:prstGeom prst="snip2DiagRect">
            <a:avLst>
              <a:gd name="adj1" fmla="val 46509"/>
              <a:gd name="adj2" fmla="val 42046"/>
            </a:avLst>
          </a:prstGeom>
          <a:solidFill>
            <a:schemeClr val="accent4">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800" b="1" dirty="0">
                <a:solidFill>
                  <a:schemeClr val="bg2">
                    <a:lumMod val="25000"/>
                  </a:schemeClr>
                </a:solidFill>
              </a:rPr>
              <a:t>كتابة القصة</a:t>
            </a:r>
          </a:p>
        </p:txBody>
      </p:sp>
      <p:grpSp>
        <p:nvGrpSpPr>
          <p:cNvPr id="3" name="مجموعة 2">
            <a:extLst>
              <a:ext uri="{FF2B5EF4-FFF2-40B4-BE49-F238E27FC236}">
                <a16:creationId xmlns:a16="http://schemas.microsoft.com/office/drawing/2014/main" id="{A1830846-91DF-6CF8-1D8C-4D4FEBD1F828}"/>
              </a:ext>
            </a:extLst>
          </p:cNvPr>
          <p:cNvGrpSpPr/>
          <p:nvPr/>
        </p:nvGrpSpPr>
        <p:grpSpPr>
          <a:xfrm>
            <a:off x="310490" y="3851811"/>
            <a:ext cx="1086038" cy="786757"/>
            <a:chOff x="310490" y="3851811"/>
            <a:chExt cx="1086038" cy="786757"/>
          </a:xfrm>
        </p:grpSpPr>
        <p:sp>
          <p:nvSpPr>
            <p:cNvPr id="10" name="مربع نص 9">
              <a:extLst>
                <a:ext uri="{FF2B5EF4-FFF2-40B4-BE49-F238E27FC236}">
                  <a16:creationId xmlns:a16="http://schemas.microsoft.com/office/drawing/2014/main" id="{4A1EBB1F-5673-2C20-7047-DB6C55A74056}"/>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23" name="مربع نص 22">
              <a:extLst>
                <a:ext uri="{FF2B5EF4-FFF2-40B4-BE49-F238E27FC236}">
                  <a16:creationId xmlns:a16="http://schemas.microsoft.com/office/drawing/2014/main" id="{787DAB09-0E26-0D5F-A06F-7B076CCF5466}"/>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164</a:t>
              </a:r>
            </a:p>
          </p:txBody>
        </p:sp>
      </p:grpSp>
      <p:pic>
        <p:nvPicPr>
          <p:cNvPr id="4" name="صورة 3">
            <a:extLst>
              <a:ext uri="{FF2B5EF4-FFF2-40B4-BE49-F238E27FC236}">
                <a16:creationId xmlns:a16="http://schemas.microsoft.com/office/drawing/2014/main" id="{3C61B211-90AD-0D31-1C6B-CB7D3954A061}"/>
              </a:ext>
            </a:extLst>
          </p:cNvPr>
          <p:cNvPicPr>
            <a:picLocks noChangeAspect="1"/>
          </p:cNvPicPr>
          <p:nvPr/>
        </p:nvPicPr>
        <p:blipFill rotWithShape="1">
          <a:blip r:embed="rId5">
            <a:extLst>
              <a:ext uri="{28A0092B-C50C-407E-A947-70E740481C1C}">
                <a14:useLocalDpi xmlns:a14="http://schemas.microsoft.com/office/drawing/2010/main" val="0"/>
              </a:ext>
            </a:extLst>
          </a:blip>
          <a:srcRect t="92963"/>
          <a:stretch/>
        </p:blipFill>
        <p:spPr>
          <a:xfrm>
            <a:off x="3111582" y="1105068"/>
            <a:ext cx="5925154" cy="417352"/>
          </a:xfrm>
          <a:prstGeom prst="rect">
            <a:avLst/>
          </a:prstGeom>
        </p:spPr>
      </p:pic>
      <p:pic>
        <p:nvPicPr>
          <p:cNvPr id="11" name="صورة 10">
            <a:extLst>
              <a:ext uri="{FF2B5EF4-FFF2-40B4-BE49-F238E27FC236}">
                <a16:creationId xmlns:a16="http://schemas.microsoft.com/office/drawing/2014/main" id="{7C4C538F-D119-5F79-4887-E01BAD7151E6}"/>
              </a:ext>
            </a:extLst>
          </p:cNvPr>
          <p:cNvPicPr>
            <a:picLocks noChangeAspect="1"/>
          </p:cNvPicPr>
          <p:nvPr/>
        </p:nvPicPr>
        <p:blipFill rotWithShape="1">
          <a:blip r:embed="rId5">
            <a:extLst>
              <a:ext uri="{28A0092B-C50C-407E-A947-70E740481C1C}">
                <a14:useLocalDpi xmlns:a14="http://schemas.microsoft.com/office/drawing/2010/main" val="0"/>
              </a:ext>
            </a:extLst>
          </a:blip>
          <a:srcRect t="88207" b="7388"/>
          <a:stretch/>
        </p:blipFill>
        <p:spPr>
          <a:xfrm>
            <a:off x="3111582" y="1522421"/>
            <a:ext cx="5925154" cy="5069968"/>
          </a:xfrm>
          <a:prstGeom prst="rect">
            <a:avLst/>
          </a:prstGeom>
        </p:spPr>
      </p:pic>
      <p:grpSp>
        <p:nvGrpSpPr>
          <p:cNvPr id="80" name="مجموعة 79">
            <a:extLst>
              <a:ext uri="{FF2B5EF4-FFF2-40B4-BE49-F238E27FC236}">
                <a16:creationId xmlns:a16="http://schemas.microsoft.com/office/drawing/2014/main" id="{CD666BAC-725D-65C5-9EB1-2926AAE4FC53}"/>
              </a:ext>
            </a:extLst>
          </p:cNvPr>
          <p:cNvGrpSpPr/>
          <p:nvPr/>
        </p:nvGrpSpPr>
        <p:grpSpPr>
          <a:xfrm>
            <a:off x="3211488" y="1654894"/>
            <a:ext cx="5825249" cy="4547052"/>
            <a:chOff x="469108" y="1798499"/>
            <a:chExt cx="11086305" cy="4411413"/>
          </a:xfrm>
        </p:grpSpPr>
        <p:grpSp>
          <p:nvGrpSpPr>
            <p:cNvPr id="12" name="مجموعة 11">
              <a:extLst>
                <a:ext uri="{FF2B5EF4-FFF2-40B4-BE49-F238E27FC236}">
                  <a16:creationId xmlns:a16="http://schemas.microsoft.com/office/drawing/2014/main" id="{C015A18B-5D5A-52DF-7DC5-27C799AD7671}"/>
                </a:ext>
              </a:extLst>
            </p:cNvPr>
            <p:cNvGrpSpPr/>
            <p:nvPr/>
          </p:nvGrpSpPr>
          <p:grpSpPr>
            <a:xfrm>
              <a:off x="3348174" y="3386944"/>
              <a:ext cx="4248000" cy="689351"/>
              <a:chOff x="3601328" y="3319975"/>
              <a:chExt cx="4276579" cy="615950"/>
            </a:xfrm>
            <a:solidFill>
              <a:schemeClr val="accent4">
                <a:lumMod val="60000"/>
                <a:lumOff val="40000"/>
              </a:schemeClr>
            </a:solidFill>
          </p:grpSpPr>
          <p:sp>
            <p:nvSpPr>
              <p:cNvPr id="13" name="مستطيل مستدير الزوايا 6">
                <a:extLst>
                  <a:ext uri="{FF2B5EF4-FFF2-40B4-BE49-F238E27FC236}">
                    <a16:creationId xmlns:a16="http://schemas.microsoft.com/office/drawing/2014/main" id="{F7A9A887-5F3C-8B83-2452-76D258884BAD}"/>
                  </a:ext>
                </a:extLst>
              </p:cNvPr>
              <p:cNvSpPr/>
              <p:nvPr/>
            </p:nvSpPr>
            <p:spPr>
              <a:xfrm>
                <a:off x="3601328" y="3319975"/>
                <a:ext cx="4276579" cy="615950"/>
              </a:xfrm>
              <a:prstGeom prst="roundRect">
                <a:avLst>
                  <a:gd name="adj" fmla="val 741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sz="1050"/>
              </a:p>
            </p:txBody>
          </p:sp>
          <p:sp>
            <p:nvSpPr>
              <p:cNvPr id="14" name="مربع نص 24">
                <a:extLst>
                  <a:ext uri="{FF2B5EF4-FFF2-40B4-BE49-F238E27FC236}">
                    <a16:creationId xmlns:a16="http://schemas.microsoft.com/office/drawing/2014/main" id="{628BE0E1-FCFA-FE15-5F5E-4C59947E42E1}"/>
                  </a:ext>
                </a:extLst>
              </p:cNvPr>
              <p:cNvSpPr txBox="1">
                <a:spLocks noChangeArrowheads="1"/>
              </p:cNvSpPr>
              <p:nvPr/>
            </p:nvSpPr>
            <p:spPr bwMode="auto">
              <a:xfrm>
                <a:off x="4186335" y="3319975"/>
                <a:ext cx="3106565" cy="560283"/>
              </a:xfrm>
              <a:prstGeom prst="rect">
                <a:avLst/>
              </a:prstGeom>
              <a:grpFill/>
              <a:ln w="9525">
                <a:noFill/>
                <a:miter lim="800000"/>
                <a:headEnd/>
                <a:tailEnd/>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800" b="1" dirty="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قصة عن عقوق الوالدين</a:t>
                </a:r>
                <a:endParaRPr lang="ar-SA" altLang="ar-SA" sz="1800" b="1" dirty="0">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grpSp>
        <p:grpSp>
          <p:nvGrpSpPr>
            <p:cNvPr id="21" name="مجموعة 20">
              <a:extLst>
                <a:ext uri="{FF2B5EF4-FFF2-40B4-BE49-F238E27FC236}">
                  <a16:creationId xmlns:a16="http://schemas.microsoft.com/office/drawing/2014/main" id="{CFDC67A9-AB66-4C83-8480-01C077FEB001}"/>
                </a:ext>
              </a:extLst>
            </p:cNvPr>
            <p:cNvGrpSpPr>
              <a:grpSpLocks/>
            </p:cNvGrpSpPr>
            <p:nvPr/>
          </p:nvGrpSpPr>
          <p:grpSpPr bwMode="auto">
            <a:xfrm>
              <a:off x="5614988" y="4516438"/>
              <a:ext cx="1960562" cy="688975"/>
              <a:chOff x="3601328" y="3319975"/>
              <a:chExt cx="4276579" cy="615950"/>
            </a:xfrm>
          </p:grpSpPr>
          <p:sp>
            <p:nvSpPr>
              <p:cNvPr id="22" name="مستطيل مستدير الزوايا 31">
                <a:extLst>
                  <a:ext uri="{FF2B5EF4-FFF2-40B4-BE49-F238E27FC236}">
                    <a16:creationId xmlns:a16="http://schemas.microsoft.com/office/drawing/2014/main" id="{70927251-46A9-A5A9-5AA4-21FB14857070}"/>
                  </a:ext>
                </a:extLst>
              </p:cNvPr>
              <p:cNvSpPr/>
              <p:nvPr/>
            </p:nvSpPr>
            <p:spPr>
              <a:xfrm>
                <a:off x="3601328" y="3319975"/>
                <a:ext cx="4276579" cy="615950"/>
              </a:xfrm>
              <a:prstGeom prst="roundRect">
                <a:avLst>
                  <a:gd name="adj" fmla="val 7411"/>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sz="1050"/>
              </a:p>
            </p:txBody>
          </p:sp>
          <p:sp>
            <p:nvSpPr>
              <p:cNvPr id="24" name="مربع نص 24">
                <a:extLst>
                  <a:ext uri="{FF2B5EF4-FFF2-40B4-BE49-F238E27FC236}">
                    <a16:creationId xmlns:a16="http://schemas.microsoft.com/office/drawing/2014/main" id="{B959F991-BB89-FF6E-79BA-45FB61ACF1BE}"/>
                  </a:ext>
                </a:extLst>
              </p:cNvPr>
              <p:cNvSpPr txBox="1">
                <a:spLocks noChangeArrowheads="1"/>
              </p:cNvSpPr>
              <p:nvPr/>
            </p:nvSpPr>
            <p:spPr bwMode="auto">
              <a:xfrm>
                <a:off x="4186543" y="3467370"/>
                <a:ext cx="3106150" cy="320337"/>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800" b="1" dirty="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المكان</a:t>
                </a:r>
                <a:endParaRPr lang="ar-SA" altLang="ar-SA" sz="1800" b="1" dirty="0">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grpSp>
        <p:grpSp>
          <p:nvGrpSpPr>
            <p:cNvPr id="25" name="مجموعة 24">
              <a:extLst>
                <a:ext uri="{FF2B5EF4-FFF2-40B4-BE49-F238E27FC236}">
                  <a16:creationId xmlns:a16="http://schemas.microsoft.com/office/drawing/2014/main" id="{89BEDC9D-CED1-0C89-FC19-9D0937DA1A17}"/>
                </a:ext>
              </a:extLst>
            </p:cNvPr>
            <p:cNvGrpSpPr>
              <a:grpSpLocks/>
            </p:cNvGrpSpPr>
            <p:nvPr/>
          </p:nvGrpSpPr>
          <p:grpSpPr bwMode="auto">
            <a:xfrm>
              <a:off x="3181350" y="4502150"/>
              <a:ext cx="1960563" cy="688975"/>
              <a:chOff x="3601328" y="3319975"/>
              <a:chExt cx="4276579" cy="615950"/>
            </a:xfrm>
          </p:grpSpPr>
          <p:sp>
            <p:nvSpPr>
              <p:cNvPr id="27" name="مستطيل مستدير الزوايا 34">
                <a:extLst>
                  <a:ext uri="{FF2B5EF4-FFF2-40B4-BE49-F238E27FC236}">
                    <a16:creationId xmlns:a16="http://schemas.microsoft.com/office/drawing/2014/main" id="{A6EA3A3A-7628-4176-FD0D-854F70D3CFD0}"/>
                  </a:ext>
                </a:extLst>
              </p:cNvPr>
              <p:cNvSpPr/>
              <p:nvPr/>
            </p:nvSpPr>
            <p:spPr>
              <a:xfrm>
                <a:off x="3601328" y="3319975"/>
                <a:ext cx="4276579" cy="615950"/>
              </a:xfrm>
              <a:prstGeom prst="roundRect">
                <a:avLst>
                  <a:gd name="adj" fmla="val 7411"/>
                </a:avLst>
              </a:prstGeom>
              <a:solidFill>
                <a:srgbClr val="F8C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sz="1050"/>
              </a:p>
            </p:txBody>
          </p:sp>
          <p:sp>
            <p:nvSpPr>
              <p:cNvPr id="28" name="مربع نص 24">
                <a:extLst>
                  <a:ext uri="{FF2B5EF4-FFF2-40B4-BE49-F238E27FC236}">
                    <a16:creationId xmlns:a16="http://schemas.microsoft.com/office/drawing/2014/main" id="{A2EB5954-A0E9-166E-D9E2-20247AEB4A24}"/>
                  </a:ext>
                </a:extLst>
              </p:cNvPr>
              <p:cNvSpPr txBox="1">
                <a:spLocks noChangeArrowheads="1"/>
              </p:cNvSpPr>
              <p:nvPr/>
            </p:nvSpPr>
            <p:spPr bwMode="auto">
              <a:xfrm>
                <a:off x="4078371" y="3503411"/>
                <a:ext cx="3106147" cy="320337"/>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800" b="1" dirty="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الزمان</a:t>
                </a:r>
                <a:endParaRPr lang="ar-SA" altLang="ar-SA" sz="1800" b="1" dirty="0">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grpSp>
        <p:grpSp>
          <p:nvGrpSpPr>
            <p:cNvPr id="29" name="مجموعة 28">
              <a:extLst>
                <a:ext uri="{FF2B5EF4-FFF2-40B4-BE49-F238E27FC236}">
                  <a16:creationId xmlns:a16="http://schemas.microsoft.com/office/drawing/2014/main" id="{8F416AE2-820D-C942-2006-BBB89BA002CE}"/>
                </a:ext>
              </a:extLst>
            </p:cNvPr>
            <p:cNvGrpSpPr>
              <a:grpSpLocks/>
            </p:cNvGrpSpPr>
            <p:nvPr/>
          </p:nvGrpSpPr>
          <p:grpSpPr bwMode="auto">
            <a:xfrm>
              <a:off x="5432425" y="2097088"/>
              <a:ext cx="2511425" cy="784225"/>
              <a:chOff x="3468130" y="3319975"/>
              <a:chExt cx="4105726" cy="615438"/>
            </a:xfrm>
          </p:grpSpPr>
          <p:sp>
            <p:nvSpPr>
              <p:cNvPr id="30" name="مستطيل مستدير الزوايا 37">
                <a:extLst>
                  <a:ext uri="{FF2B5EF4-FFF2-40B4-BE49-F238E27FC236}">
                    <a16:creationId xmlns:a16="http://schemas.microsoft.com/office/drawing/2014/main" id="{6311F9F6-E472-0E23-1C8F-B2575C38304C}"/>
                  </a:ext>
                </a:extLst>
              </p:cNvPr>
              <p:cNvSpPr/>
              <p:nvPr/>
            </p:nvSpPr>
            <p:spPr>
              <a:xfrm>
                <a:off x="3600491" y="3319975"/>
                <a:ext cx="3547739" cy="615438"/>
              </a:xfrm>
              <a:prstGeom prst="roundRect">
                <a:avLst>
                  <a:gd name="adj" fmla="val 741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sz="1050"/>
              </a:p>
            </p:txBody>
          </p:sp>
          <p:sp>
            <p:nvSpPr>
              <p:cNvPr id="31" name="مربع نص 24">
                <a:extLst>
                  <a:ext uri="{FF2B5EF4-FFF2-40B4-BE49-F238E27FC236}">
                    <a16:creationId xmlns:a16="http://schemas.microsoft.com/office/drawing/2014/main" id="{D8959DA9-2F4D-EA6D-C1EF-8AB7E1B0C1F7}"/>
                  </a:ext>
                </a:extLst>
              </p:cNvPr>
              <p:cNvSpPr txBox="1">
                <a:spLocks noChangeArrowheads="1"/>
              </p:cNvSpPr>
              <p:nvPr/>
            </p:nvSpPr>
            <p:spPr bwMode="auto">
              <a:xfrm>
                <a:off x="3468130" y="3517266"/>
                <a:ext cx="4105726" cy="281195"/>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800" b="1" dirty="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الشخصيات</a:t>
                </a:r>
                <a:endParaRPr lang="ar-SA" altLang="ar-SA" sz="1800" b="1" dirty="0">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grpSp>
        <p:grpSp>
          <p:nvGrpSpPr>
            <p:cNvPr id="32" name="مجموعة 31">
              <a:extLst>
                <a:ext uri="{FF2B5EF4-FFF2-40B4-BE49-F238E27FC236}">
                  <a16:creationId xmlns:a16="http://schemas.microsoft.com/office/drawing/2014/main" id="{094078FB-A23E-FA7B-BA2D-50A9D7EE97EC}"/>
                </a:ext>
              </a:extLst>
            </p:cNvPr>
            <p:cNvGrpSpPr>
              <a:grpSpLocks/>
            </p:cNvGrpSpPr>
            <p:nvPr/>
          </p:nvGrpSpPr>
          <p:grpSpPr bwMode="auto">
            <a:xfrm>
              <a:off x="3181350" y="2093913"/>
              <a:ext cx="2268538" cy="784225"/>
              <a:chOff x="3757050" y="3319975"/>
              <a:chExt cx="4120857" cy="615950"/>
            </a:xfrm>
          </p:grpSpPr>
          <p:sp>
            <p:nvSpPr>
              <p:cNvPr id="33" name="مستطيل مستدير الزوايا 40">
                <a:extLst>
                  <a:ext uri="{FF2B5EF4-FFF2-40B4-BE49-F238E27FC236}">
                    <a16:creationId xmlns:a16="http://schemas.microsoft.com/office/drawing/2014/main" id="{1C8F48D6-6117-F896-3C3F-3D64405504B5}"/>
                  </a:ext>
                </a:extLst>
              </p:cNvPr>
              <p:cNvSpPr/>
              <p:nvPr/>
            </p:nvSpPr>
            <p:spPr>
              <a:xfrm>
                <a:off x="3757050" y="3319975"/>
                <a:ext cx="4120857" cy="615950"/>
              </a:xfrm>
              <a:prstGeom prst="roundRect">
                <a:avLst>
                  <a:gd name="adj" fmla="val 7411"/>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sz="1050"/>
              </a:p>
            </p:txBody>
          </p:sp>
          <p:sp>
            <p:nvSpPr>
              <p:cNvPr id="34" name="مربع نص 33">
                <a:extLst>
                  <a:ext uri="{FF2B5EF4-FFF2-40B4-BE49-F238E27FC236}">
                    <a16:creationId xmlns:a16="http://schemas.microsoft.com/office/drawing/2014/main" id="{F1C179D7-AFFF-5D58-09CA-C7FB68356024}"/>
                  </a:ext>
                </a:extLst>
              </p:cNvPr>
              <p:cNvSpPr txBox="1">
                <a:spLocks noChangeArrowheads="1"/>
              </p:cNvSpPr>
              <p:nvPr/>
            </p:nvSpPr>
            <p:spPr bwMode="auto">
              <a:xfrm>
                <a:off x="4058179" y="3519923"/>
                <a:ext cx="3685413" cy="281429"/>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800" b="1" dirty="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الأحداث</a:t>
                </a:r>
                <a:endParaRPr lang="ar-SA" altLang="ar-SA" sz="1800" b="1" dirty="0">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grpSp>
        <p:grpSp>
          <p:nvGrpSpPr>
            <p:cNvPr id="35" name="مجموعة 34">
              <a:extLst>
                <a:ext uri="{FF2B5EF4-FFF2-40B4-BE49-F238E27FC236}">
                  <a16:creationId xmlns:a16="http://schemas.microsoft.com/office/drawing/2014/main" id="{44C8975A-0E98-1A29-33C5-04148028B3DF}"/>
                </a:ext>
              </a:extLst>
            </p:cNvPr>
            <p:cNvGrpSpPr>
              <a:grpSpLocks/>
            </p:cNvGrpSpPr>
            <p:nvPr/>
          </p:nvGrpSpPr>
          <p:grpSpPr bwMode="auto">
            <a:xfrm>
              <a:off x="5614988" y="5229220"/>
              <a:ext cx="1960562" cy="980686"/>
              <a:chOff x="3601328" y="3320314"/>
              <a:chExt cx="4276579" cy="486819"/>
            </a:xfrm>
          </p:grpSpPr>
          <p:sp>
            <p:nvSpPr>
              <p:cNvPr id="36" name="مستطيل مستدير الزوايا 43">
                <a:extLst>
                  <a:ext uri="{FF2B5EF4-FFF2-40B4-BE49-F238E27FC236}">
                    <a16:creationId xmlns:a16="http://schemas.microsoft.com/office/drawing/2014/main" id="{B9D3C015-F6AC-E53B-EC0E-85021C5CFD90}"/>
                  </a:ext>
                </a:extLst>
              </p:cNvPr>
              <p:cNvSpPr/>
              <p:nvPr/>
            </p:nvSpPr>
            <p:spPr>
              <a:xfrm>
                <a:off x="3601328" y="3320314"/>
                <a:ext cx="4276579" cy="486819"/>
              </a:xfrm>
              <a:prstGeom prst="roundRect">
                <a:avLst>
                  <a:gd name="adj" fmla="val 7411"/>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sz="1050"/>
              </a:p>
            </p:txBody>
          </p:sp>
          <p:sp>
            <p:nvSpPr>
              <p:cNvPr id="37" name="مربع نص 24">
                <a:extLst>
                  <a:ext uri="{FF2B5EF4-FFF2-40B4-BE49-F238E27FC236}">
                    <a16:creationId xmlns:a16="http://schemas.microsoft.com/office/drawing/2014/main" id="{E6ACF56D-8219-80CF-0496-785D82C9752B}"/>
                  </a:ext>
                </a:extLst>
              </p:cNvPr>
              <p:cNvSpPr txBox="1">
                <a:spLocks noChangeArrowheads="1"/>
              </p:cNvSpPr>
              <p:nvPr/>
            </p:nvSpPr>
            <p:spPr bwMode="auto">
              <a:xfrm>
                <a:off x="3672316" y="3360982"/>
                <a:ext cx="3912984" cy="311272"/>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800" b="1" dirty="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حي شعبي </a:t>
                </a:r>
              </a:p>
              <a:p>
                <a:pPr algn="ctr" rtl="0">
                  <a:lnSpc>
                    <a:spcPct val="100000"/>
                  </a:lnSpc>
                  <a:spcBef>
                    <a:spcPct val="0"/>
                  </a:spcBef>
                  <a:buFontTx/>
                  <a:buNone/>
                  <a:defRPr/>
                </a:pPr>
                <a:r>
                  <a:rPr lang="ar-SA" altLang="ar-SA" sz="1800" b="1" dirty="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في المدينة</a:t>
                </a:r>
                <a:endParaRPr lang="ar-SA" altLang="ar-SA" sz="1800" b="1" dirty="0">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grpSp>
        <p:grpSp>
          <p:nvGrpSpPr>
            <p:cNvPr id="38" name="مجموعة 37">
              <a:extLst>
                <a:ext uri="{FF2B5EF4-FFF2-40B4-BE49-F238E27FC236}">
                  <a16:creationId xmlns:a16="http://schemas.microsoft.com/office/drawing/2014/main" id="{8D11A18D-5A94-547F-FBA4-35865EE6F634}"/>
                </a:ext>
              </a:extLst>
            </p:cNvPr>
            <p:cNvGrpSpPr>
              <a:grpSpLocks/>
            </p:cNvGrpSpPr>
            <p:nvPr/>
          </p:nvGrpSpPr>
          <p:grpSpPr bwMode="auto">
            <a:xfrm>
              <a:off x="3163889" y="5211768"/>
              <a:ext cx="1963736" cy="980687"/>
              <a:chOff x="3594404" y="3319975"/>
              <a:chExt cx="4283503" cy="486212"/>
            </a:xfrm>
          </p:grpSpPr>
          <p:sp>
            <p:nvSpPr>
              <p:cNvPr id="39" name="مستطيل مستدير الزوايا 46">
                <a:extLst>
                  <a:ext uri="{FF2B5EF4-FFF2-40B4-BE49-F238E27FC236}">
                    <a16:creationId xmlns:a16="http://schemas.microsoft.com/office/drawing/2014/main" id="{50FA8890-8D85-59D6-5C1B-7233E7A7A27C}"/>
                  </a:ext>
                </a:extLst>
              </p:cNvPr>
              <p:cNvSpPr/>
              <p:nvPr/>
            </p:nvSpPr>
            <p:spPr>
              <a:xfrm>
                <a:off x="3601328" y="3319975"/>
                <a:ext cx="4276579" cy="486212"/>
              </a:xfrm>
              <a:prstGeom prst="roundRect">
                <a:avLst>
                  <a:gd name="adj" fmla="val 7411"/>
                </a:avLst>
              </a:prstGeom>
              <a:solidFill>
                <a:srgbClr val="F8C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sz="1050"/>
              </a:p>
            </p:txBody>
          </p:sp>
          <p:sp>
            <p:nvSpPr>
              <p:cNvPr id="40" name="مربع نص 24">
                <a:extLst>
                  <a:ext uri="{FF2B5EF4-FFF2-40B4-BE49-F238E27FC236}">
                    <a16:creationId xmlns:a16="http://schemas.microsoft.com/office/drawing/2014/main" id="{EDFC0A74-41DC-2398-59A7-EEA524DBA7D4}"/>
                  </a:ext>
                </a:extLst>
              </p:cNvPr>
              <p:cNvSpPr txBox="1">
                <a:spLocks noChangeArrowheads="1"/>
              </p:cNvSpPr>
              <p:nvPr/>
            </p:nvSpPr>
            <p:spPr bwMode="auto">
              <a:xfrm>
                <a:off x="3594404" y="3395451"/>
                <a:ext cx="3937223" cy="310884"/>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800" b="1" dirty="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بداية </a:t>
                </a:r>
              </a:p>
              <a:p>
                <a:pPr algn="ctr" rtl="0">
                  <a:lnSpc>
                    <a:spcPct val="100000"/>
                  </a:lnSpc>
                  <a:spcBef>
                    <a:spcPct val="0"/>
                  </a:spcBef>
                  <a:buFontTx/>
                  <a:buNone/>
                  <a:defRPr/>
                </a:pPr>
                <a:r>
                  <a:rPr lang="ar-SA" altLang="ar-SA" sz="1800" b="1" dirty="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فصل الشتاء</a:t>
                </a:r>
                <a:endParaRPr lang="ar-SA" altLang="ar-SA" sz="1800" b="1" dirty="0">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grpSp>
        <p:grpSp>
          <p:nvGrpSpPr>
            <p:cNvPr id="41" name="مجموعة 40">
              <a:extLst>
                <a:ext uri="{FF2B5EF4-FFF2-40B4-BE49-F238E27FC236}">
                  <a16:creationId xmlns:a16="http://schemas.microsoft.com/office/drawing/2014/main" id="{46940B15-8506-1A05-8890-63C3AE44E909}"/>
                </a:ext>
              </a:extLst>
            </p:cNvPr>
            <p:cNvGrpSpPr>
              <a:grpSpLocks/>
            </p:cNvGrpSpPr>
            <p:nvPr/>
          </p:nvGrpSpPr>
          <p:grpSpPr bwMode="auto">
            <a:xfrm>
              <a:off x="7754938" y="2027238"/>
              <a:ext cx="3798887" cy="841218"/>
              <a:chOff x="8281193" y="2959067"/>
              <a:chExt cx="3572670" cy="750576"/>
            </a:xfrm>
          </p:grpSpPr>
          <p:sp>
            <p:nvSpPr>
              <p:cNvPr id="42" name="مستطيل مستدير الزوايا 49">
                <a:extLst>
                  <a:ext uri="{FF2B5EF4-FFF2-40B4-BE49-F238E27FC236}">
                    <a16:creationId xmlns:a16="http://schemas.microsoft.com/office/drawing/2014/main" id="{47574419-B949-7CF3-11C5-AF6B55FB4CEA}"/>
                  </a:ext>
                </a:extLst>
              </p:cNvPr>
              <p:cNvSpPr/>
              <p:nvPr/>
            </p:nvSpPr>
            <p:spPr>
              <a:xfrm>
                <a:off x="8314038" y="3014306"/>
                <a:ext cx="3539825" cy="695337"/>
              </a:xfrm>
              <a:prstGeom prst="roundRect">
                <a:avLst>
                  <a:gd name="adj" fmla="val 741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sz="1050"/>
              </a:p>
            </p:txBody>
          </p:sp>
          <p:sp>
            <p:nvSpPr>
              <p:cNvPr id="44" name="مربع نص 24">
                <a:extLst>
                  <a:ext uri="{FF2B5EF4-FFF2-40B4-BE49-F238E27FC236}">
                    <a16:creationId xmlns:a16="http://schemas.microsoft.com/office/drawing/2014/main" id="{C7E59BD6-C525-71E7-46E8-4D582786D75F}"/>
                  </a:ext>
                </a:extLst>
              </p:cNvPr>
              <p:cNvSpPr txBox="1">
                <a:spLocks noChangeArrowheads="1"/>
              </p:cNvSpPr>
              <p:nvPr/>
            </p:nvSpPr>
            <p:spPr bwMode="auto">
              <a:xfrm>
                <a:off x="10907321" y="3138955"/>
                <a:ext cx="933105" cy="319706"/>
              </a:xfrm>
              <a:prstGeom prst="rect">
                <a:avLst/>
              </a:prstGeom>
              <a:solidFill>
                <a:schemeClr val="accent4">
                  <a:lumMod val="40000"/>
                  <a:lumOff val="60000"/>
                </a:schemeClr>
              </a:solid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800" b="1" dirty="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الأم</a:t>
                </a:r>
                <a:endParaRPr lang="ar-SA" altLang="ar-SA" sz="1800" b="1" dirty="0">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45" name="مربع نص 24">
                <a:extLst>
                  <a:ext uri="{FF2B5EF4-FFF2-40B4-BE49-F238E27FC236}">
                    <a16:creationId xmlns:a16="http://schemas.microsoft.com/office/drawing/2014/main" id="{0582C794-D781-FF3A-54F0-9A655339741A}"/>
                  </a:ext>
                </a:extLst>
              </p:cNvPr>
              <p:cNvSpPr txBox="1">
                <a:spLocks noChangeArrowheads="1"/>
              </p:cNvSpPr>
              <p:nvPr/>
            </p:nvSpPr>
            <p:spPr bwMode="auto">
              <a:xfrm>
                <a:off x="8454378" y="2959067"/>
                <a:ext cx="2441000" cy="293064"/>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600" b="1" dirty="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شخصية رئيسة</a:t>
                </a:r>
                <a:endParaRPr lang="ar-SA" altLang="ar-SA" sz="1600" b="1" dirty="0">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46" name="مربع نص 24">
                <a:extLst>
                  <a:ext uri="{FF2B5EF4-FFF2-40B4-BE49-F238E27FC236}">
                    <a16:creationId xmlns:a16="http://schemas.microsoft.com/office/drawing/2014/main" id="{A42A0544-885D-557A-1457-4A1D55A11AB8}"/>
                  </a:ext>
                </a:extLst>
              </p:cNvPr>
              <p:cNvSpPr txBox="1">
                <a:spLocks noChangeArrowheads="1"/>
              </p:cNvSpPr>
              <p:nvPr/>
            </p:nvSpPr>
            <p:spPr bwMode="auto">
              <a:xfrm>
                <a:off x="8281193" y="3371252"/>
                <a:ext cx="2805286" cy="293064"/>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600" b="1" dirty="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طيبة / كبيرة بالسن</a:t>
                </a:r>
                <a:endParaRPr lang="ar-SA" altLang="ar-SA" sz="1600" b="1" dirty="0">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grpSp>
        <p:grpSp>
          <p:nvGrpSpPr>
            <p:cNvPr id="47" name="مجموعة 46">
              <a:extLst>
                <a:ext uri="{FF2B5EF4-FFF2-40B4-BE49-F238E27FC236}">
                  <a16:creationId xmlns:a16="http://schemas.microsoft.com/office/drawing/2014/main" id="{358D87B9-602C-397B-43E0-38EFB7DCCA1C}"/>
                </a:ext>
              </a:extLst>
            </p:cNvPr>
            <p:cNvGrpSpPr>
              <a:grpSpLocks/>
            </p:cNvGrpSpPr>
            <p:nvPr/>
          </p:nvGrpSpPr>
          <p:grpSpPr bwMode="auto">
            <a:xfrm>
              <a:off x="7754938" y="2905125"/>
              <a:ext cx="3798887" cy="742794"/>
              <a:chOff x="8281193" y="2930931"/>
              <a:chExt cx="3572670" cy="663983"/>
            </a:xfrm>
          </p:grpSpPr>
          <p:sp>
            <p:nvSpPr>
              <p:cNvPr id="48" name="مستطيل مستدير الزوايا 55">
                <a:extLst>
                  <a:ext uri="{FF2B5EF4-FFF2-40B4-BE49-F238E27FC236}">
                    <a16:creationId xmlns:a16="http://schemas.microsoft.com/office/drawing/2014/main" id="{D1095C63-3D98-9189-6C0C-4170BC3CD166}"/>
                  </a:ext>
                </a:extLst>
              </p:cNvPr>
              <p:cNvSpPr/>
              <p:nvPr/>
            </p:nvSpPr>
            <p:spPr>
              <a:xfrm>
                <a:off x="8314038" y="2956471"/>
                <a:ext cx="3539825" cy="633181"/>
              </a:xfrm>
              <a:prstGeom prst="roundRect">
                <a:avLst>
                  <a:gd name="adj" fmla="val 741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sz="1050"/>
              </a:p>
            </p:txBody>
          </p:sp>
          <p:sp>
            <p:nvSpPr>
              <p:cNvPr id="49" name="مربع نص 24">
                <a:extLst>
                  <a:ext uri="{FF2B5EF4-FFF2-40B4-BE49-F238E27FC236}">
                    <a16:creationId xmlns:a16="http://schemas.microsoft.com/office/drawing/2014/main" id="{D1A6C9C0-20B6-920B-7B24-D19DE1376ED5}"/>
                  </a:ext>
                </a:extLst>
              </p:cNvPr>
              <p:cNvSpPr txBox="1">
                <a:spLocks noChangeArrowheads="1"/>
              </p:cNvSpPr>
              <p:nvPr/>
            </p:nvSpPr>
            <p:spPr bwMode="auto">
              <a:xfrm>
                <a:off x="10907321" y="3098381"/>
                <a:ext cx="933105" cy="320298"/>
              </a:xfrm>
              <a:prstGeom prst="rect">
                <a:avLst/>
              </a:prstGeom>
              <a:solidFill>
                <a:schemeClr val="accent4">
                  <a:lumMod val="40000"/>
                  <a:lumOff val="60000"/>
                </a:schemeClr>
              </a:solid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800" b="1" dirty="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الأب</a:t>
                </a:r>
                <a:endParaRPr lang="ar-SA" altLang="ar-SA" sz="1800" b="1" dirty="0">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50" name="مربع نص 24">
                <a:extLst>
                  <a:ext uri="{FF2B5EF4-FFF2-40B4-BE49-F238E27FC236}">
                    <a16:creationId xmlns:a16="http://schemas.microsoft.com/office/drawing/2014/main" id="{8B901B0D-432E-849F-CBB8-ACC75AE82814}"/>
                  </a:ext>
                </a:extLst>
              </p:cNvPr>
              <p:cNvSpPr txBox="1">
                <a:spLocks noChangeArrowheads="1"/>
              </p:cNvSpPr>
              <p:nvPr/>
            </p:nvSpPr>
            <p:spPr bwMode="auto">
              <a:xfrm>
                <a:off x="8454378" y="2930931"/>
                <a:ext cx="2441000" cy="293606"/>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 typeface="Arial" panose="020B0604020202020204" pitchFamily="34" charset="0"/>
                  <a:buNone/>
                  <a:defRPr/>
                </a:pPr>
                <a:r>
                  <a:rPr lang="ar-SA" altLang="ar-SA" sz="1600" b="1" dirty="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شخصية ثانوية</a:t>
                </a:r>
              </a:p>
            </p:txBody>
          </p:sp>
          <p:sp>
            <p:nvSpPr>
              <p:cNvPr id="51" name="مربع نص 24">
                <a:extLst>
                  <a:ext uri="{FF2B5EF4-FFF2-40B4-BE49-F238E27FC236}">
                    <a16:creationId xmlns:a16="http://schemas.microsoft.com/office/drawing/2014/main" id="{56DF6303-865B-1841-99D1-6AF4A2EAC48C}"/>
                  </a:ext>
                </a:extLst>
              </p:cNvPr>
              <p:cNvSpPr txBox="1">
                <a:spLocks noChangeArrowheads="1"/>
              </p:cNvSpPr>
              <p:nvPr/>
            </p:nvSpPr>
            <p:spPr bwMode="auto">
              <a:xfrm>
                <a:off x="8281193" y="3301308"/>
                <a:ext cx="2805286" cy="293606"/>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 typeface="Arial" panose="020B0604020202020204" pitchFamily="34" charset="0"/>
                  <a:buNone/>
                  <a:defRPr/>
                </a:pPr>
                <a:r>
                  <a:rPr lang="ar-SA" altLang="ar-SA" sz="1600" b="1" dirty="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مريض في المستشفى</a:t>
                </a:r>
              </a:p>
            </p:txBody>
          </p:sp>
        </p:grpSp>
        <p:grpSp>
          <p:nvGrpSpPr>
            <p:cNvPr id="52" name="مجموعة 51">
              <a:extLst>
                <a:ext uri="{FF2B5EF4-FFF2-40B4-BE49-F238E27FC236}">
                  <a16:creationId xmlns:a16="http://schemas.microsoft.com/office/drawing/2014/main" id="{2B396258-CEC5-CDB1-D995-93EB2B389809}"/>
                </a:ext>
              </a:extLst>
            </p:cNvPr>
            <p:cNvGrpSpPr>
              <a:grpSpLocks/>
            </p:cNvGrpSpPr>
            <p:nvPr/>
          </p:nvGrpSpPr>
          <p:grpSpPr bwMode="auto">
            <a:xfrm>
              <a:off x="7504113" y="3700299"/>
              <a:ext cx="4044950" cy="885828"/>
              <a:chOff x="8034841" y="3669731"/>
              <a:chExt cx="3804953" cy="792715"/>
            </a:xfrm>
          </p:grpSpPr>
          <p:sp>
            <p:nvSpPr>
              <p:cNvPr id="53" name="مستطيل مستدير الزوايا 70">
                <a:extLst>
                  <a:ext uri="{FF2B5EF4-FFF2-40B4-BE49-F238E27FC236}">
                    <a16:creationId xmlns:a16="http://schemas.microsoft.com/office/drawing/2014/main" id="{EFED9592-BFC1-2F5E-AD53-88E1BD5F8330}"/>
                  </a:ext>
                </a:extLst>
              </p:cNvPr>
              <p:cNvSpPr/>
              <p:nvPr/>
            </p:nvSpPr>
            <p:spPr>
              <a:xfrm>
                <a:off x="8300651" y="3669731"/>
                <a:ext cx="3539143" cy="751389"/>
              </a:xfrm>
              <a:prstGeom prst="roundRect">
                <a:avLst>
                  <a:gd name="adj" fmla="val 741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sz="1050"/>
              </a:p>
            </p:txBody>
          </p:sp>
          <p:grpSp>
            <p:nvGrpSpPr>
              <p:cNvPr id="54" name="مجموعة 59">
                <a:extLst>
                  <a:ext uri="{FF2B5EF4-FFF2-40B4-BE49-F238E27FC236}">
                    <a16:creationId xmlns:a16="http://schemas.microsoft.com/office/drawing/2014/main" id="{1D5E1BDB-D700-3579-821D-A17A449A1040}"/>
                  </a:ext>
                </a:extLst>
              </p:cNvPr>
              <p:cNvGrpSpPr>
                <a:grpSpLocks/>
              </p:cNvGrpSpPr>
              <p:nvPr/>
            </p:nvGrpSpPr>
            <p:grpSpPr bwMode="auto">
              <a:xfrm>
                <a:off x="8034841" y="3730962"/>
                <a:ext cx="3797486" cy="731484"/>
                <a:chOff x="8043169" y="2705847"/>
                <a:chExt cx="3797486" cy="731484"/>
              </a:xfrm>
            </p:grpSpPr>
            <p:sp>
              <p:nvSpPr>
                <p:cNvPr id="55" name="مربع نص 24">
                  <a:extLst>
                    <a:ext uri="{FF2B5EF4-FFF2-40B4-BE49-F238E27FC236}">
                      <a16:creationId xmlns:a16="http://schemas.microsoft.com/office/drawing/2014/main" id="{02910E39-1E88-F2B7-9A49-2BE5F5BF02FC}"/>
                    </a:ext>
                  </a:extLst>
                </p:cNvPr>
                <p:cNvSpPr txBox="1">
                  <a:spLocks noChangeArrowheads="1"/>
                </p:cNvSpPr>
                <p:nvPr/>
              </p:nvSpPr>
              <p:spPr bwMode="auto">
                <a:xfrm>
                  <a:off x="10908830" y="2887688"/>
                  <a:ext cx="931825" cy="320651"/>
                </a:xfrm>
                <a:prstGeom prst="rect">
                  <a:avLst/>
                </a:prstGeom>
                <a:solidFill>
                  <a:schemeClr val="accent4">
                    <a:lumMod val="40000"/>
                    <a:lumOff val="60000"/>
                  </a:schemeClr>
                </a:solid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800" b="1" dirty="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فارس</a:t>
                  </a:r>
                  <a:endParaRPr lang="ar-SA" altLang="ar-SA" sz="1800" b="1" dirty="0">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56" name="مربع نص 24">
                  <a:extLst>
                    <a:ext uri="{FF2B5EF4-FFF2-40B4-BE49-F238E27FC236}">
                      <a16:creationId xmlns:a16="http://schemas.microsoft.com/office/drawing/2014/main" id="{A884DE3A-BA27-62F3-43A2-35648465AB59}"/>
                    </a:ext>
                  </a:extLst>
                </p:cNvPr>
                <p:cNvSpPr txBox="1">
                  <a:spLocks noChangeArrowheads="1"/>
                </p:cNvSpPr>
                <p:nvPr/>
              </p:nvSpPr>
              <p:spPr bwMode="auto">
                <a:xfrm>
                  <a:off x="8043169" y="2705847"/>
                  <a:ext cx="3186723" cy="293930"/>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 typeface="Arial" panose="020B0604020202020204" pitchFamily="34" charset="0"/>
                    <a:buNone/>
                    <a:defRPr/>
                  </a:pPr>
                  <a:r>
                    <a:rPr lang="ar-SA" altLang="ar-SA" sz="1600" b="1" dirty="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الابن /شخصية رئيسة</a:t>
                  </a:r>
                </a:p>
              </p:txBody>
            </p:sp>
            <p:sp>
              <p:nvSpPr>
                <p:cNvPr id="57" name="مربع نص 24">
                  <a:extLst>
                    <a:ext uri="{FF2B5EF4-FFF2-40B4-BE49-F238E27FC236}">
                      <a16:creationId xmlns:a16="http://schemas.microsoft.com/office/drawing/2014/main" id="{7D477024-F10F-1B2F-E243-9B570F2624B1}"/>
                    </a:ext>
                  </a:extLst>
                </p:cNvPr>
                <p:cNvSpPr txBox="1">
                  <a:spLocks noChangeArrowheads="1"/>
                </p:cNvSpPr>
                <p:nvPr/>
              </p:nvSpPr>
              <p:spPr bwMode="auto">
                <a:xfrm>
                  <a:off x="8211912" y="3143401"/>
                  <a:ext cx="2804436" cy="293930"/>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600" b="1" dirty="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18 سنة / طائش</a:t>
                  </a:r>
                </a:p>
              </p:txBody>
            </p:sp>
          </p:grpSp>
        </p:grpSp>
        <p:grpSp>
          <p:nvGrpSpPr>
            <p:cNvPr id="58" name="مجموعة 57">
              <a:extLst>
                <a:ext uri="{FF2B5EF4-FFF2-40B4-BE49-F238E27FC236}">
                  <a16:creationId xmlns:a16="http://schemas.microsoft.com/office/drawing/2014/main" id="{14007C85-D106-8D04-6B9B-CE0198B2C7E5}"/>
                </a:ext>
              </a:extLst>
            </p:cNvPr>
            <p:cNvGrpSpPr>
              <a:grpSpLocks/>
            </p:cNvGrpSpPr>
            <p:nvPr/>
          </p:nvGrpSpPr>
          <p:grpSpPr bwMode="auto">
            <a:xfrm>
              <a:off x="7754938" y="4630739"/>
              <a:ext cx="3800475" cy="777415"/>
              <a:chOff x="8281193" y="2911471"/>
              <a:chExt cx="3572670" cy="761441"/>
            </a:xfrm>
          </p:grpSpPr>
          <p:sp>
            <p:nvSpPr>
              <p:cNvPr id="59" name="مستطيل مستدير الزوايا 66">
                <a:extLst>
                  <a:ext uri="{FF2B5EF4-FFF2-40B4-BE49-F238E27FC236}">
                    <a16:creationId xmlns:a16="http://schemas.microsoft.com/office/drawing/2014/main" id="{5D035983-8A7C-DF57-7FC0-B6A1B031041F}"/>
                  </a:ext>
                </a:extLst>
              </p:cNvPr>
              <p:cNvSpPr/>
              <p:nvPr/>
            </p:nvSpPr>
            <p:spPr>
              <a:xfrm>
                <a:off x="8314024" y="2926719"/>
                <a:ext cx="3539839" cy="702948"/>
              </a:xfrm>
              <a:prstGeom prst="roundRect">
                <a:avLst>
                  <a:gd name="adj" fmla="val 741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sz="1050"/>
              </a:p>
            </p:txBody>
          </p:sp>
          <p:sp>
            <p:nvSpPr>
              <p:cNvPr id="60" name="مربع نص 24">
                <a:extLst>
                  <a:ext uri="{FF2B5EF4-FFF2-40B4-BE49-F238E27FC236}">
                    <a16:creationId xmlns:a16="http://schemas.microsoft.com/office/drawing/2014/main" id="{B61AF1C9-881B-96A5-BEEB-EE0C30048680}"/>
                  </a:ext>
                </a:extLst>
              </p:cNvPr>
              <p:cNvSpPr txBox="1">
                <a:spLocks noChangeArrowheads="1"/>
              </p:cNvSpPr>
              <p:nvPr/>
            </p:nvSpPr>
            <p:spPr bwMode="auto">
              <a:xfrm>
                <a:off x="10907717" y="3108941"/>
                <a:ext cx="932714" cy="350952"/>
              </a:xfrm>
              <a:prstGeom prst="rect">
                <a:avLst/>
              </a:prstGeom>
              <a:solidFill>
                <a:schemeClr val="accent4">
                  <a:lumMod val="40000"/>
                  <a:lumOff val="60000"/>
                </a:schemeClr>
              </a:solid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800" b="1" dirty="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أروى</a:t>
                </a:r>
                <a:endParaRPr lang="ar-SA" altLang="ar-SA" sz="1800" b="1" dirty="0">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61" name="مربع نص 24">
                <a:extLst>
                  <a:ext uri="{FF2B5EF4-FFF2-40B4-BE49-F238E27FC236}">
                    <a16:creationId xmlns:a16="http://schemas.microsoft.com/office/drawing/2014/main" id="{E0694D95-DEB4-666F-7AC3-D2741E2CA1A7}"/>
                  </a:ext>
                </a:extLst>
              </p:cNvPr>
              <p:cNvSpPr txBox="1">
                <a:spLocks noChangeArrowheads="1"/>
              </p:cNvSpPr>
              <p:nvPr/>
            </p:nvSpPr>
            <p:spPr bwMode="auto">
              <a:xfrm>
                <a:off x="8454305" y="2911471"/>
                <a:ext cx="2441475" cy="321706"/>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600" b="1" dirty="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شخصية ثانوية</a:t>
                </a:r>
              </a:p>
            </p:txBody>
          </p:sp>
          <p:sp>
            <p:nvSpPr>
              <p:cNvPr id="62" name="مربع نص 24">
                <a:extLst>
                  <a:ext uri="{FF2B5EF4-FFF2-40B4-BE49-F238E27FC236}">
                    <a16:creationId xmlns:a16="http://schemas.microsoft.com/office/drawing/2014/main" id="{E568E727-072F-906A-3402-9237B57E4E9E}"/>
                  </a:ext>
                </a:extLst>
              </p:cNvPr>
              <p:cNvSpPr txBox="1">
                <a:spLocks noChangeArrowheads="1"/>
              </p:cNvSpPr>
              <p:nvPr/>
            </p:nvSpPr>
            <p:spPr bwMode="auto">
              <a:xfrm>
                <a:off x="8281193" y="3321960"/>
                <a:ext cx="2805606" cy="350952"/>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600" b="1" dirty="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الأخت</a:t>
                </a:r>
                <a:r>
                  <a:rPr lang="ar-SA" altLang="ar-SA" sz="1800" b="1" dirty="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 </a:t>
                </a:r>
                <a:r>
                  <a:rPr lang="ar-SA" altLang="ar-SA" sz="1600" b="1" dirty="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الصغرى</a:t>
                </a:r>
              </a:p>
            </p:txBody>
          </p:sp>
        </p:grpSp>
        <p:grpSp>
          <p:nvGrpSpPr>
            <p:cNvPr id="63" name="مجموعة 62">
              <a:extLst>
                <a:ext uri="{FF2B5EF4-FFF2-40B4-BE49-F238E27FC236}">
                  <a16:creationId xmlns:a16="http://schemas.microsoft.com/office/drawing/2014/main" id="{A2A96D65-08D7-7128-D152-F4683EF74E0F}"/>
                </a:ext>
              </a:extLst>
            </p:cNvPr>
            <p:cNvGrpSpPr>
              <a:grpSpLocks/>
            </p:cNvGrpSpPr>
            <p:nvPr/>
          </p:nvGrpSpPr>
          <p:grpSpPr bwMode="auto">
            <a:xfrm>
              <a:off x="7531100" y="5462588"/>
              <a:ext cx="4016375" cy="747324"/>
              <a:chOff x="8075986" y="2911471"/>
              <a:chExt cx="3777877" cy="731562"/>
            </a:xfrm>
          </p:grpSpPr>
          <p:sp>
            <p:nvSpPr>
              <p:cNvPr id="64" name="مستطيل مستدير الزوايا 78">
                <a:extLst>
                  <a:ext uri="{FF2B5EF4-FFF2-40B4-BE49-F238E27FC236}">
                    <a16:creationId xmlns:a16="http://schemas.microsoft.com/office/drawing/2014/main" id="{1AAB58F1-49F2-AD7D-F2E8-8064857FE6D4}"/>
                  </a:ext>
                </a:extLst>
              </p:cNvPr>
              <p:cNvSpPr/>
              <p:nvPr/>
            </p:nvSpPr>
            <p:spPr>
              <a:xfrm>
                <a:off x="8313410" y="2919083"/>
                <a:ext cx="3540453" cy="723950"/>
              </a:xfrm>
              <a:prstGeom prst="roundRect">
                <a:avLst>
                  <a:gd name="adj" fmla="val 741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sz="1050"/>
              </a:p>
            </p:txBody>
          </p:sp>
          <p:sp>
            <p:nvSpPr>
              <p:cNvPr id="65" name="مربع نص 24">
                <a:extLst>
                  <a:ext uri="{FF2B5EF4-FFF2-40B4-BE49-F238E27FC236}">
                    <a16:creationId xmlns:a16="http://schemas.microsoft.com/office/drawing/2014/main" id="{94E7CFF7-2B4B-084B-995B-4E145535DE99}"/>
                  </a:ext>
                </a:extLst>
              </p:cNvPr>
              <p:cNvSpPr txBox="1">
                <a:spLocks noChangeArrowheads="1"/>
              </p:cNvSpPr>
              <p:nvPr/>
            </p:nvSpPr>
            <p:spPr bwMode="auto">
              <a:xfrm>
                <a:off x="10907153" y="3083966"/>
                <a:ext cx="933269" cy="350758"/>
              </a:xfrm>
              <a:prstGeom prst="rect">
                <a:avLst/>
              </a:prstGeom>
              <a:solidFill>
                <a:schemeClr val="accent4">
                  <a:lumMod val="40000"/>
                  <a:lumOff val="60000"/>
                </a:schemeClr>
              </a:solid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800" b="1" dirty="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صابر</a:t>
                </a:r>
                <a:endParaRPr lang="ar-SA" altLang="ar-SA" sz="1800" b="1" dirty="0">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66" name="مربع نص 24">
                <a:extLst>
                  <a:ext uri="{FF2B5EF4-FFF2-40B4-BE49-F238E27FC236}">
                    <a16:creationId xmlns:a16="http://schemas.microsoft.com/office/drawing/2014/main" id="{E259DF58-7EDA-0F9F-23CD-70351A92B430}"/>
                  </a:ext>
                </a:extLst>
              </p:cNvPr>
              <p:cNvSpPr txBox="1">
                <a:spLocks noChangeArrowheads="1"/>
              </p:cNvSpPr>
              <p:nvPr/>
            </p:nvSpPr>
            <p:spPr bwMode="auto">
              <a:xfrm>
                <a:off x="8455267" y="2911471"/>
                <a:ext cx="2439940" cy="321528"/>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600" b="1" dirty="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شخصية ثانوية</a:t>
                </a:r>
              </a:p>
            </p:txBody>
          </p:sp>
          <p:sp>
            <p:nvSpPr>
              <p:cNvPr id="67" name="مربع نص 24">
                <a:extLst>
                  <a:ext uri="{FF2B5EF4-FFF2-40B4-BE49-F238E27FC236}">
                    <a16:creationId xmlns:a16="http://schemas.microsoft.com/office/drawing/2014/main" id="{DC01E7A8-C442-D716-C183-9A084BCE1318}"/>
                  </a:ext>
                </a:extLst>
              </p:cNvPr>
              <p:cNvSpPr txBox="1">
                <a:spLocks noChangeArrowheads="1"/>
              </p:cNvSpPr>
              <p:nvPr/>
            </p:nvSpPr>
            <p:spPr bwMode="auto">
              <a:xfrm>
                <a:off x="8075986" y="3306192"/>
                <a:ext cx="3144747" cy="321528"/>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defRPr/>
                </a:pPr>
                <a:r>
                  <a:rPr lang="ar-SA" altLang="ar-SA" sz="1600" b="1" dirty="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جارهم/حكيم/ يساعدهم</a:t>
                </a:r>
              </a:p>
            </p:txBody>
          </p:sp>
        </p:grpSp>
        <p:grpSp>
          <p:nvGrpSpPr>
            <p:cNvPr id="68" name="مجموعة 67">
              <a:extLst>
                <a:ext uri="{FF2B5EF4-FFF2-40B4-BE49-F238E27FC236}">
                  <a16:creationId xmlns:a16="http://schemas.microsoft.com/office/drawing/2014/main" id="{B8FFB2DC-9C47-3950-1B1B-C90D8B516F99}"/>
                </a:ext>
              </a:extLst>
            </p:cNvPr>
            <p:cNvGrpSpPr>
              <a:grpSpLocks/>
            </p:cNvGrpSpPr>
            <p:nvPr/>
          </p:nvGrpSpPr>
          <p:grpSpPr bwMode="auto">
            <a:xfrm>
              <a:off x="469108" y="1798499"/>
              <a:ext cx="2643980" cy="4393963"/>
              <a:chOff x="3537594" y="3335911"/>
              <a:chExt cx="4398360" cy="569890"/>
            </a:xfrm>
          </p:grpSpPr>
          <p:sp>
            <p:nvSpPr>
              <p:cNvPr id="69" name="مستطيل مستدير الزوايا 83">
                <a:extLst>
                  <a:ext uri="{FF2B5EF4-FFF2-40B4-BE49-F238E27FC236}">
                    <a16:creationId xmlns:a16="http://schemas.microsoft.com/office/drawing/2014/main" id="{FAFE2775-7956-46DE-9C17-2C3D17A2F89F}"/>
                  </a:ext>
                </a:extLst>
              </p:cNvPr>
              <p:cNvSpPr/>
              <p:nvPr/>
            </p:nvSpPr>
            <p:spPr>
              <a:xfrm>
                <a:off x="3639266" y="3335911"/>
                <a:ext cx="4278202" cy="569890"/>
              </a:xfrm>
              <a:prstGeom prst="roundRect">
                <a:avLst>
                  <a:gd name="adj" fmla="val 275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sz="1050"/>
              </a:p>
            </p:txBody>
          </p:sp>
          <p:sp>
            <p:nvSpPr>
              <p:cNvPr id="70" name="مربع نص 24">
                <a:extLst>
                  <a:ext uri="{FF2B5EF4-FFF2-40B4-BE49-F238E27FC236}">
                    <a16:creationId xmlns:a16="http://schemas.microsoft.com/office/drawing/2014/main" id="{E9171E51-CF01-5DBB-FCB3-CC556518FC93}"/>
                  </a:ext>
                </a:extLst>
              </p:cNvPr>
              <p:cNvSpPr txBox="1">
                <a:spLocks noChangeArrowheads="1"/>
              </p:cNvSpPr>
              <p:nvPr/>
            </p:nvSpPr>
            <p:spPr bwMode="auto">
              <a:xfrm>
                <a:off x="3537594" y="3341245"/>
                <a:ext cx="4257076" cy="38727"/>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defRPr/>
                </a:pPr>
                <a:r>
                  <a:rPr lang="ar-SA" altLang="ar-SA" sz="1400" b="1" dirty="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ــ يمرض الأب </a:t>
                </a:r>
                <a:endParaRPr lang="ar-SA" altLang="ar-SA" sz="1800" b="1" dirty="0">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71" name="مربع نص 24">
                <a:extLst>
                  <a:ext uri="{FF2B5EF4-FFF2-40B4-BE49-F238E27FC236}">
                    <a16:creationId xmlns:a16="http://schemas.microsoft.com/office/drawing/2014/main" id="{BF12334D-D8B1-2BF7-6D88-1A8730726552}"/>
                  </a:ext>
                </a:extLst>
              </p:cNvPr>
              <p:cNvSpPr txBox="1">
                <a:spLocks noChangeArrowheads="1"/>
              </p:cNvSpPr>
              <p:nvPr/>
            </p:nvSpPr>
            <p:spPr bwMode="auto">
              <a:xfrm>
                <a:off x="3603617" y="3397561"/>
                <a:ext cx="4301969" cy="65837"/>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defRPr/>
                </a:pPr>
                <a:r>
                  <a:rPr lang="ar-SA" altLang="ar-SA" sz="1400" b="1" dirty="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ــ تفقد الأم السيطرة على فارس .</a:t>
                </a:r>
                <a:endParaRPr lang="ar-SA" altLang="ar-SA" sz="1800" b="1" dirty="0">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72" name="مربع نص 24">
                <a:extLst>
                  <a:ext uri="{FF2B5EF4-FFF2-40B4-BE49-F238E27FC236}">
                    <a16:creationId xmlns:a16="http://schemas.microsoft.com/office/drawing/2014/main" id="{1B5A28B6-DD6C-76D7-213C-0C4641B3D144}"/>
                  </a:ext>
                </a:extLst>
              </p:cNvPr>
              <p:cNvSpPr txBox="1">
                <a:spLocks noChangeArrowheads="1"/>
              </p:cNvSpPr>
              <p:nvPr/>
            </p:nvSpPr>
            <p:spPr bwMode="auto">
              <a:xfrm>
                <a:off x="3636625" y="3497352"/>
                <a:ext cx="4299329" cy="65837"/>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defRPr/>
                </a:pPr>
                <a:r>
                  <a:rPr lang="ar-SA" altLang="ar-SA" sz="1400" b="1" dirty="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ــ يتبع أصدقاء السوء ويقع في المخدرات .</a:t>
                </a:r>
                <a:endParaRPr lang="ar-SA" altLang="ar-SA" sz="1800" b="1" dirty="0">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73" name="مربع نص 24">
                <a:extLst>
                  <a:ext uri="{FF2B5EF4-FFF2-40B4-BE49-F238E27FC236}">
                    <a16:creationId xmlns:a16="http://schemas.microsoft.com/office/drawing/2014/main" id="{1C03BC0E-CDDA-82CA-9048-019FF1ADCEEE}"/>
                  </a:ext>
                </a:extLst>
              </p:cNvPr>
              <p:cNvSpPr txBox="1">
                <a:spLocks noChangeArrowheads="1"/>
              </p:cNvSpPr>
              <p:nvPr/>
            </p:nvSpPr>
            <p:spPr bwMode="auto">
              <a:xfrm>
                <a:off x="3618139" y="3620066"/>
                <a:ext cx="4299329" cy="38727"/>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defRPr/>
                </a:pPr>
                <a:r>
                  <a:rPr lang="ar-SA" altLang="ar-SA" sz="1400" b="1" dirty="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ــ يسرق مجوهرات أمه.</a:t>
                </a:r>
                <a:endParaRPr lang="ar-SA" altLang="ar-SA" sz="1800" b="1" dirty="0">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74" name="مربع نص 24">
                <a:extLst>
                  <a:ext uri="{FF2B5EF4-FFF2-40B4-BE49-F238E27FC236}">
                    <a16:creationId xmlns:a16="http://schemas.microsoft.com/office/drawing/2014/main" id="{BBE943C3-D19D-85CA-C1A2-10572263911C}"/>
                  </a:ext>
                </a:extLst>
              </p:cNvPr>
              <p:cNvSpPr txBox="1">
                <a:spLocks noChangeArrowheads="1"/>
              </p:cNvSpPr>
              <p:nvPr/>
            </p:nvSpPr>
            <p:spPr bwMode="auto">
              <a:xfrm>
                <a:off x="3618139" y="3679776"/>
                <a:ext cx="4299329" cy="65837"/>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defRPr/>
                </a:pPr>
                <a:r>
                  <a:rPr lang="ar-SA" altLang="ar-SA" sz="1400" b="1" dirty="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ــ تستعين الأم بجارهم صابر لمناصحة ابنها.</a:t>
                </a:r>
                <a:endParaRPr lang="ar-SA" altLang="ar-SA" sz="1800" b="1" dirty="0">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75" name="مربع نص 24">
                <a:extLst>
                  <a:ext uri="{FF2B5EF4-FFF2-40B4-BE49-F238E27FC236}">
                    <a16:creationId xmlns:a16="http://schemas.microsoft.com/office/drawing/2014/main" id="{6165431A-EB88-EC18-D8F6-FB0A4E5DC887}"/>
                  </a:ext>
                </a:extLst>
              </p:cNvPr>
              <p:cNvSpPr txBox="1">
                <a:spLocks noChangeArrowheads="1"/>
              </p:cNvSpPr>
              <p:nvPr/>
            </p:nvSpPr>
            <p:spPr bwMode="auto">
              <a:xfrm>
                <a:off x="3591729" y="3799402"/>
                <a:ext cx="4299329" cy="65837"/>
              </a:xfrm>
              <a:prstGeom prst="rect">
                <a:avLst/>
              </a:prstGeom>
              <a:noFill/>
              <a:ln>
                <a:noFill/>
              </a:ln>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defRPr/>
                </a:pPr>
                <a:r>
                  <a:rPr lang="ar-SA" altLang="ar-SA" sz="1400" b="1" dirty="0">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ــ يغضب فارس ويتعاطى جرعة زائدة و .....</a:t>
                </a:r>
                <a:endParaRPr lang="ar-SA" altLang="ar-SA" sz="1800" b="1" dirty="0">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grpSp>
        <p:sp>
          <p:nvSpPr>
            <p:cNvPr id="76" name="سهم للأسفل 18">
              <a:extLst>
                <a:ext uri="{FF2B5EF4-FFF2-40B4-BE49-F238E27FC236}">
                  <a16:creationId xmlns:a16="http://schemas.microsoft.com/office/drawing/2014/main" id="{DB365371-DC19-193D-3495-5FE94F86C973}"/>
                </a:ext>
              </a:extLst>
            </p:cNvPr>
            <p:cNvSpPr/>
            <p:nvPr/>
          </p:nvSpPr>
          <p:spPr>
            <a:xfrm>
              <a:off x="6276975" y="4062413"/>
              <a:ext cx="523875" cy="39052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sz="1050"/>
            </a:p>
          </p:txBody>
        </p:sp>
        <p:sp>
          <p:nvSpPr>
            <p:cNvPr id="77" name="سهم للأسفل 91">
              <a:extLst>
                <a:ext uri="{FF2B5EF4-FFF2-40B4-BE49-F238E27FC236}">
                  <a16:creationId xmlns:a16="http://schemas.microsoft.com/office/drawing/2014/main" id="{6304451A-CFCF-430C-D5FA-3001C1545CB5}"/>
                </a:ext>
              </a:extLst>
            </p:cNvPr>
            <p:cNvSpPr/>
            <p:nvPr/>
          </p:nvSpPr>
          <p:spPr>
            <a:xfrm>
              <a:off x="3830638" y="4065588"/>
              <a:ext cx="523875" cy="39211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sz="1050"/>
            </a:p>
          </p:txBody>
        </p:sp>
        <p:sp>
          <p:nvSpPr>
            <p:cNvPr id="78" name="سهم للأسفل 92">
              <a:extLst>
                <a:ext uri="{FF2B5EF4-FFF2-40B4-BE49-F238E27FC236}">
                  <a16:creationId xmlns:a16="http://schemas.microsoft.com/office/drawing/2014/main" id="{E38BE5A7-AFF2-3A47-BEC7-7E03DE0CE1C5}"/>
                </a:ext>
              </a:extLst>
            </p:cNvPr>
            <p:cNvSpPr/>
            <p:nvPr/>
          </p:nvSpPr>
          <p:spPr>
            <a:xfrm rot="10800000">
              <a:off x="3833813" y="2987675"/>
              <a:ext cx="523875" cy="39052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sz="1050"/>
            </a:p>
          </p:txBody>
        </p:sp>
        <p:sp>
          <p:nvSpPr>
            <p:cNvPr id="79" name="سهم للأسفل 93">
              <a:extLst>
                <a:ext uri="{FF2B5EF4-FFF2-40B4-BE49-F238E27FC236}">
                  <a16:creationId xmlns:a16="http://schemas.microsoft.com/office/drawing/2014/main" id="{E46A5DEA-ECB7-8127-F343-6B8095E9C2E3}"/>
                </a:ext>
              </a:extLst>
            </p:cNvPr>
            <p:cNvSpPr/>
            <p:nvPr/>
          </p:nvSpPr>
          <p:spPr>
            <a:xfrm rot="10800000">
              <a:off x="6276975" y="3014663"/>
              <a:ext cx="523875" cy="39052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sz="1050"/>
            </a:p>
          </p:txBody>
        </p:sp>
      </p:grpSp>
    </p:spTree>
    <p:extLst>
      <p:ext uri="{BB962C8B-B14F-4D97-AF65-F5344CB8AC3E}">
        <p14:creationId xmlns:p14="http://schemas.microsoft.com/office/powerpoint/2010/main" val="3064090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21" presetClass="exit" presetSubtype="1" fill="hold" grpId="0" nodeType="clickEffect">
                                  <p:stCondLst>
                                    <p:cond delay="0"/>
                                  </p:stCondLst>
                                  <p:childTnLst>
                                    <p:animEffect transition="out" filter="wheel(1)">
                                      <p:cBhvr>
                                        <p:cTn id="11" dur="59000"/>
                                        <p:tgtEl>
                                          <p:spTgt spid="19"/>
                                        </p:tgtEl>
                                      </p:cBhvr>
                                    </p:animEffect>
                                    <p:set>
                                      <p:cBhvr>
                                        <p:cTn id="12"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clock-ticking-3.wav"/>
                                        </p:tgtEl>
                                      </p:cMediaNode>
                                    </p:audio>
                                  </p:subTnLst>
                                </p:cTn>
                              </p:par>
                            </p:childTnLst>
                          </p:cTn>
                        </p:par>
                        <p:par>
                          <p:cTn id="13" fill="hold">
                            <p:stCondLst>
                              <p:cond delay="59000"/>
                            </p:stCondLst>
                            <p:childTnLst>
                              <p:par>
                                <p:cTn id="14" presetID="21" presetClass="exit" presetSubtype="1" fill="hold" grpId="0" nodeType="afterEffect">
                                  <p:stCondLst>
                                    <p:cond delay="0"/>
                                  </p:stCondLst>
                                  <p:childTnLst>
                                    <p:animEffect transition="out" filter="wheel(1)">
                                      <p:cBhvr>
                                        <p:cTn id="15" dur="59000"/>
                                        <p:tgtEl>
                                          <p:spTgt spid="20"/>
                                        </p:tgtEl>
                                      </p:cBhvr>
                                    </p:animEffect>
                                    <p:set>
                                      <p:cBhvr>
                                        <p:cTn id="16"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26" name="مستطيل: زوايا قطرية مقصوصة 25">
            <a:extLst>
              <a:ext uri="{FF2B5EF4-FFF2-40B4-BE49-F238E27FC236}">
                <a16:creationId xmlns:a16="http://schemas.microsoft.com/office/drawing/2014/main" id="{C31C16A2-C380-19F3-2808-9D591DB42FD7}"/>
              </a:ext>
            </a:extLst>
          </p:cNvPr>
          <p:cNvSpPr/>
          <p:nvPr/>
        </p:nvSpPr>
        <p:spPr>
          <a:xfrm>
            <a:off x="9626444" y="776122"/>
            <a:ext cx="2492400" cy="600250"/>
          </a:xfrm>
          <a:prstGeom prst="snip2DiagRect">
            <a:avLst>
              <a:gd name="adj1" fmla="val 46509"/>
              <a:gd name="adj2" fmla="val 42046"/>
            </a:avLst>
          </a:prstGeom>
          <a:solidFill>
            <a:schemeClr val="accent4">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800" b="1" dirty="0">
                <a:solidFill>
                  <a:schemeClr val="bg2">
                    <a:lumMod val="25000"/>
                  </a:schemeClr>
                </a:solidFill>
              </a:rPr>
              <a:t>كتابة القصة</a:t>
            </a:r>
          </a:p>
        </p:txBody>
      </p:sp>
      <p:grpSp>
        <p:nvGrpSpPr>
          <p:cNvPr id="3" name="مجموعة 2">
            <a:extLst>
              <a:ext uri="{FF2B5EF4-FFF2-40B4-BE49-F238E27FC236}">
                <a16:creationId xmlns:a16="http://schemas.microsoft.com/office/drawing/2014/main" id="{A1830846-91DF-6CF8-1D8C-4D4FEBD1F828}"/>
              </a:ext>
            </a:extLst>
          </p:cNvPr>
          <p:cNvGrpSpPr/>
          <p:nvPr/>
        </p:nvGrpSpPr>
        <p:grpSpPr>
          <a:xfrm>
            <a:off x="310490" y="3851811"/>
            <a:ext cx="1086038" cy="786757"/>
            <a:chOff x="310490" y="3851811"/>
            <a:chExt cx="1086038" cy="786757"/>
          </a:xfrm>
        </p:grpSpPr>
        <p:sp>
          <p:nvSpPr>
            <p:cNvPr id="10" name="مربع نص 9">
              <a:extLst>
                <a:ext uri="{FF2B5EF4-FFF2-40B4-BE49-F238E27FC236}">
                  <a16:creationId xmlns:a16="http://schemas.microsoft.com/office/drawing/2014/main" id="{4A1EBB1F-5673-2C20-7047-DB6C55A74056}"/>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23" name="مربع نص 22">
              <a:extLst>
                <a:ext uri="{FF2B5EF4-FFF2-40B4-BE49-F238E27FC236}">
                  <a16:creationId xmlns:a16="http://schemas.microsoft.com/office/drawing/2014/main" id="{787DAB09-0E26-0D5F-A06F-7B076CCF5466}"/>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165</a:t>
              </a:r>
            </a:p>
          </p:txBody>
        </p:sp>
      </p:grpSp>
      <p:pic>
        <p:nvPicPr>
          <p:cNvPr id="4" name="صورة 3">
            <a:extLst>
              <a:ext uri="{FF2B5EF4-FFF2-40B4-BE49-F238E27FC236}">
                <a16:creationId xmlns:a16="http://schemas.microsoft.com/office/drawing/2014/main" id="{19A95701-7762-D000-57DF-03D4AD477D5A}"/>
              </a:ext>
            </a:extLst>
          </p:cNvPr>
          <p:cNvPicPr>
            <a:picLocks noChangeAspect="1"/>
          </p:cNvPicPr>
          <p:nvPr/>
        </p:nvPicPr>
        <p:blipFill rotWithShape="1">
          <a:blip r:embed="rId5">
            <a:extLst>
              <a:ext uri="{28A0092B-C50C-407E-A947-70E740481C1C}">
                <a14:useLocalDpi xmlns:a14="http://schemas.microsoft.com/office/drawing/2010/main" val="0"/>
              </a:ext>
            </a:extLst>
          </a:blip>
          <a:srcRect b="42876"/>
          <a:stretch/>
        </p:blipFill>
        <p:spPr>
          <a:xfrm>
            <a:off x="2094029" y="846596"/>
            <a:ext cx="7377875" cy="4237405"/>
          </a:xfrm>
          <a:prstGeom prst="rect">
            <a:avLst/>
          </a:prstGeom>
        </p:spPr>
      </p:pic>
      <p:sp>
        <p:nvSpPr>
          <p:cNvPr id="2" name="مربع نص 24">
            <a:extLst>
              <a:ext uri="{FF2B5EF4-FFF2-40B4-BE49-F238E27FC236}">
                <a16:creationId xmlns:a16="http://schemas.microsoft.com/office/drawing/2014/main" id="{DDDE3E57-838F-0E4C-97CD-281B620C44C6}"/>
              </a:ext>
            </a:extLst>
          </p:cNvPr>
          <p:cNvSpPr txBox="1">
            <a:spLocks noChangeArrowheads="1"/>
          </p:cNvSpPr>
          <p:nvPr/>
        </p:nvSpPr>
        <p:spPr bwMode="auto">
          <a:xfrm>
            <a:off x="7002678" y="1893437"/>
            <a:ext cx="11659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600" b="1" dirty="0">
                <a:solidFill>
                  <a:srgbClr val="FF0000"/>
                </a:solidFill>
                <a:cs typeface="Calibri" panose="020F0502020204030204" pitchFamily="34" charset="0"/>
              </a:rPr>
              <a:t>أهل القرية</a:t>
            </a:r>
            <a:endParaRPr lang="ar-SA" altLang="ar-SA" sz="2400" b="1" dirty="0">
              <a:solidFill>
                <a:srgbClr val="FF0000"/>
              </a:solidFill>
              <a:cs typeface="Calibri" panose="020F0502020204030204" pitchFamily="34" charset="0"/>
            </a:endParaRPr>
          </a:p>
        </p:txBody>
      </p:sp>
      <p:sp>
        <p:nvSpPr>
          <p:cNvPr id="11" name="مربع نص 24">
            <a:extLst>
              <a:ext uri="{FF2B5EF4-FFF2-40B4-BE49-F238E27FC236}">
                <a16:creationId xmlns:a16="http://schemas.microsoft.com/office/drawing/2014/main" id="{0F9308A5-A8DF-1A58-7303-BE3A02A573FB}"/>
              </a:ext>
            </a:extLst>
          </p:cNvPr>
          <p:cNvSpPr txBox="1">
            <a:spLocks noChangeArrowheads="1"/>
          </p:cNvSpPr>
          <p:nvPr/>
        </p:nvSpPr>
        <p:spPr bwMode="auto">
          <a:xfrm>
            <a:off x="6233594" y="2026181"/>
            <a:ext cx="8926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600" b="1" dirty="0">
                <a:solidFill>
                  <a:srgbClr val="FF0000"/>
                </a:solidFill>
                <a:cs typeface="Calibri" panose="020F0502020204030204" pitchFamily="34" charset="0"/>
              </a:rPr>
              <a:t>الرجل</a:t>
            </a:r>
            <a:endParaRPr lang="ar-SA" altLang="ar-SA" sz="2400" b="1" dirty="0">
              <a:solidFill>
                <a:srgbClr val="FF0000"/>
              </a:solidFill>
              <a:cs typeface="Calibri" panose="020F0502020204030204" pitchFamily="34" charset="0"/>
            </a:endParaRPr>
          </a:p>
        </p:txBody>
      </p:sp>
      <p:sp>
        <p:nvSpPr>
          <p:cNvPr id="12" name="مربع نص 24">
            <a:extLst>
              <a:ext uri="{FF2B5EF4-FFF2-40B4-BE49-F238E27FC236}">
                <a16:creationId xmlns:a16="http://schemas.microsoft.com/office/drawing/2014/main" id="{EE79B568-1533-21FC-22A4-09A4C1B55370}"/>
              </a:ext>
            </a:extLst>
          </p:cNvPr>
          <p:cNvSpPr txBox="1">
            <a:spLocks noChangeArrowheads="1"/>
          </p:cNvSpPr>
          <p:nvPr/>
        </p:nvSpPr>
        <p:spPr bwMode="auto">
          <a:xfrm>
            <a:off x="6643003" y="2308935"/>
            <a:ext cx="8926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600" b="1" dirty="0">
                <a:solidFill>
                  <a:srgbClr val="FF0000"/>
                </a:solidFill>
                <a:cs typeface="Calibri" panose="020F0502020204030204" pitchFamily="34" charset="0"/>
              </a:rPr>
              <a:t>الأبناء</a:t>
            </a:r>
            <a:endParaRPr lang="ar-SA" altLang="ar-SA" sz="2400" b="1" dirty="0">
              <a:solidFill>
                <a:srgbClr val="FF0000"/>
              </a:solidFill>
              <a:cs typeface="Calibri" panose="020F0502020204030204" pitchFamily="34" charset="0"/>
            </a:endParaRPr>
          </a:p>
        </p:txBody>
      </p:sp>
      <p:sp>
        <p:nvSpPr>
          <p:cNvPr id="13" name="مربع نص 24">
            <a:extLst>
              <a:ext uri="{FF2B5EF4-FFF2-40B4-BE49-F238E27FC236}">
                <a16:creationId xmlns:a16="http://schemas.microsoft.com/office/drawing/2014/main" id="{107FF93F-BC86-5258-A306-2905F00D5F1B}"/>
              </a:ext>
            </a:extLst>
          </p:cNvPr>
          <p:cNvSpPr txBox="1">
            <a:spLocks noChangeArrowheads="1"/>
          </p:cNvSpPr>
          <p:nvPr/>
        </p:nvSpPr>
        <p:spPr bwMode="auto">
          <a:xfrm>
            <a:off x="5915922" y="2420534"/>
            <a:ext cx="8926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600" b="1" dirty="0">
                <a:solidFill>
                  <a:srgbClr val="FF0000"/>
                </a:solidFill>
                <a:cs typeface="Calibri" panose="020F0502020204030204" pitchFamily="34" charset="0"/>
              </a:rPr>
              <a:t>الزوجة</a:t>
            </a:r>
            <a:endParaRPr lang="ar-SA" altLang="ar-SA" sz="2400" b="1" dirty="0">
              <a:solidFill>
                <a:srgbClr val="FF0000"/>
              </a:solidFill>
              <a:cs typeface="Calibri" panose="020F0502020204030204" pitchFamily="34" charset="0"/>
            </a:endParaRPr>
          </a:p>
        </p:txBody>
      </p:sp>
      <p:sp>
        <p:nvSpPr>
          <p:cNvPr id="14" name="مربع نص 24">
            <a:extLst>
              <a:ext uri="{FF2B5EF4-FFF2-40B4-BE49-F238E27FC236}">
                <a16:creationId xmlns:a16="http://schemas.microsoft.com/office/drawing/2014/main" id="{14EF2E86-22A3-6DF0-9F4C-CDB313056A64}"/>
              </a:ext>
            </a:extLst>
          </p:cNvPr>
          <p:cNvSpPr txBox="1">
            <a:spLocks noChangeArrowheads="1"/>
          </p:cNvSpPr>
          <p:nvPr/>
        </p:nvSpPr>
        <p:spPr bwMode="auto">
          <a:xfrm rot="18240000">
            <a:off x="4636835" y="2409982"/>
            <a:ext cx="14261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600" b="1" dirty="0">
                <a:solidFill>
                  <a:srgbClr val="FF0000"/>
                </a:solidFill>
                <a:cs typeface="Calibri" panose="020F0502020204030204" pitchFamily="34" charset="0"/>
              </a:rPr>
              <a:t>في فصل الشتاء</a:t>
            </a:r>
            <a:endParaRPr lang="ar-SA" altLang="ar-SA" sz="2400" b="1" dirty="0">
              <a:solidFill>
                <a:srgbClr val="FF0000"/>
              </a:solidFill>
              <a:cs typeface="Calibri" panose="020F0502020204030204" pitchFamily="34" charset="0"/>
            </a:endParaRPr>
          </a:p>
        </p:txBody>
      </p:sp>
      <p:sp>
        <p:nvSpPr>
          <p:cNvPr id="21" name="مربع نص 24">
            <a:extLst>
              <a:ext uri="{FF2B5EF4-FFF2-40B4-BE49-F238E27FC236}">
                <a16:creationId xmlns:a16="http://schemas.microsoft.com/office/drawing/2014/main" id="{1316B921-2A40-9710-E5C2-359008F54A7D}"/>
              </a:ext>
            </a:extLst>
          </p:cNvPr>
          <p:cNvSpPr txBox="1">
            <a:spLocks noChangeArrowheads="1"/>
          </p:cNvSpPr>
          <p:nvPr/>
        </p:nvSpPr>
        <p:spPr bwMode="auto">
          <a:xfrm rot="18524962">
            <a:off x="3399725" y="2394982"/>
            <a:ext cx="14248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600" b="1" dirty="0">
                <a:solidFill>
                  <a:srgbClr val="FF0000"/>
                </a:solidFill>
                <a:cs typeface="Calibri" panose="020F0502020204030204" pitchFamily="34" charset="0"/>
              </a:rPr>
              <a:t>إحدى القرى</a:t>
            </a:r>
            <a:endParaRPr lang="ar-SA" altLang="ar-SA" sz="2400" b="1" dirty="0">
              <a:solidFill>
                <a:srgbClr val="FF0000"/>
              </a:solidFill>
              <a:cs typeface="Calibri" panose="020F0502020204030204" pitchFamily="34" charset="0"/>
            </a:endParaRPr>
          </a:p>
        </p:txBody>
      </p:sp>
      <p:sp>
        <p:nvSpPr>
          <p:cNvPr id="22" name="مربع نص 24">
            <a:extLst>
              <a:ext uri="{FF2B5EF4-FFF2-40B4-BE49-F238E27FC236}">
                <a16:creationId xmlns:a16="http://schemas.microsoft.com/office/drawing/2014/main" id="{4B158978-CE96-7FF7-90D8-BEAC1C9919F1}"/>
              </a:ext>
            </a:extLst>
          </p:cNvPr>
          <p:cNvSpPr txBox="1">
            <a:spLocks noChangeArrowheads="1"/>
          </p:cNvSpPr>
          <p:nvPr/>
        </p:nvSpPr>
        <p:spPr bwMode="auto">
          <a:xfrm>
            <a:off x="7084285" y="4490516"/>
            <a:ext cx="1165961" cy="1323439"/>
          </a:xfrm>
          <a:prstGeom prst="rect">
            <a:avLst/>
          </a:prstGeom>
          <a:solidFill>
            <a:schemeClr val="accent4">
              <a:lumMod val="20000"/>
              <a:lumOff val="80000"/>
            </a:schemeClr>
          </a:solidFill>
          <a:ln w="28575">
            <a:solidFill>
              <a:srgbClr val="C00000"/>
            </a:solidFill>
            <a:miter lim="800000"/>
            <a:headEnd/>
            <a:tailEnd/>
          </a:ln>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justLow">
              <a:lnSpc>
                <a:spcPct val="100000"/>
              </a:lnSpc>
              <a:spcBef>
                <a:spcPct val="0"/>
              </a:spcBef>
              <a:buFontTx/>
              <a:buNone/>
            </a:pPr>
            <a:r>
              <a:rPr lang="ar-SA" altLang="ar-SA" sz="1600" dirty="0">
                <a:solidFill>
                  <a:schemeClr val="accent3">
                    <a:lumMod val="50000"/>
                  </a:schemeClr>
                </a:solidFill>
                <a:cs typeface="+mn-cs"/>
              </a:rPr>
              <a:t> </a:t>
            </a:r>
            <a:r>
              <a:rPr lang="ar-SA" altLang="ar-SA" sz="1600" dirty="0">
                <a:solidFill>
                  <a:srgbClr val="0000FF"/>
                </a:solidFill>
                <a:cs typeface="+mn-cs"/>
              </a:rPr>
              <a:t>جاء رجل إلى القرية، ثيابه بالية، مطلق لحيته ، وحافي القدمين.</a:t>
            </a:r>
          </a:p>
        </p:txBody>
      </p:sp>
      <p:sp>
        <p:nvSpPr>
          <p:cNvPr id="24" name="مربع نص 24">
            <a:extLst>
              <a:ext uri="{FF2B5EF4-FFF2-40B4-BE49-F238E27FC236}">
                <a16:creationId xmlns:a16="http://schemas.microsoft.com/office/drawing/2014/main" id="{F1602F0D-54C2-74DE-7772-07F6D7CB82EC}"/>
              </a:ext>
            </a:extLst>
          </p:cNvPr>
          <p:cNvSpPr txBox="1">
            <a:spLocks noChangeArrowheads="1"/>
          </p:cNvSpPr>
          <p:nvPr/>
        </p:nvSpPr>
        <p:spPr bwMode="auto">
          <a:xfrm>
            <a:off x="5582194" y="4495887"/>
            <a:ext cx="1420484" cy="1938992"/>
          </a:xfrm>
          <a:prstGeom prst="rect">
            <a:avLst/>
          </a:prstGeom>
          <a:solidFill>
            <a:schemeClr val="accent4">
              <a:lumMod val="40000"/>
              <a:lumOff val="60000"/>
            </a:schemeClr>
          </a:solidFill>
          <a:ln w="38100">
            <a:solidFill>
              <a:srgbClr val="990000"/>
            </a:solidFill>
          </a:ln>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justLow">
              <a:lnSpc>
                <a:spcPct val="100000"/>
              </a:lnSpc>
              <a:spcBef>
                <a:spcPct val="0"/>
              </a:spcBef>
              <a:buFontTx/>
              <a:buNone/>
              <a:defRPr/>
            </a:pPr>
            <a:r>
              <a:rPr lang="ar-SA" altLang="ar-SA" sz="1200" dirty="0">
                <a:solidFill>
                  <a:srgbClr val="0000FF"/>
                </a:solidFill>
                <a:cs typeface="+mn-cs"/>
              </a:rPr>
              <a:t>الرجل من قرية بعيدة أصابها الجوع وانقطع المطر عنها، واجدبت الأرض ويبست أشجارها وثمارها، وماتت الحيوانات وأصيب أهل القرية بالجوع والتشرد فخرج ذلك الرجل ليجد مكاناً له ولأولاده لينجيهم مما حدث لهم</a:t>
            </a:r>
          </a:p>
        </p:txBody>
      </p:sp>
      <p:sp>
        <p:nvSpPr>
          <p:cNvPr id="25" name="مربع نص 24">
            <a:extLst>
              <a:ext uri="{FF2B5EF4-FFF2-40B4-BE49-F238E27FC236}">
                <a16:creationId xmlns:a16="http://schemas.microsoft.com/office/drawing/2014/main" id="{C1CABCC7-C9BF-B81C-3D48-0B6552583F90}"/>
              </a:ext>
            </a:extLst>
          </p:cNvPr>
          <p:cNvSpPr txBox="1">
            <a:spLocks noChangeArrowheads="1"/>
          </p:cNvSpPr>
          <p:nvPr/>
        </p:nvSpPr>
        <p:spPr bwMode="auto">
          <a:xfrm>
            <a:off x="3824075" y="4493449"/>
            <a:ext cx="1647780" cy="1938992"/>
          </a:xfrm>
          <a:prstGeom prst="rect">
            <a:avLst/>
          </a:prstGeom>
          <a:solidFill>
            <a:schemeClr val="accent2">
              <a:lumMod val="20000"/>
              <a:lumOff val="80000"/>
            </a:schemeClr>
          </a:solidFill>
          <a:ln w="38100">
            <a:solidFill>
              <a:srgbClr val="990000"/>
            </a:solidFill>
          </a:ln>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justLow">
              <a:lnSpc>
                <a:spcPct val="100000"/>
              </a:lnSpc>
              <a:spcBef>
                <a:spcPct val="0"/>
              </a:spcBef>
              <a:buFontTx/>
              <a:buNone/>
              <a:defRPr/>
            </a:pPr>
            <a:r>
              <a:rPr lang="ar-SA" altLang="ar-SA" sz="1200" dirty="0">
                <a:solidFill>
                  <a:srgbClr val="0000FF"/>
                </a:solidFill>
                <a:cs typeface="+mn-cs"/>
              </a:rPr>
              <a:t>أخذ يعمل بجد ونشاط واجتهاد ، وكان لديه القوة والإرادة الصلبة لكي يستعيد ما خسره ويوفر له ولأولاده مكان ليسكنوا به، وبعد فترة من الزمن اعتدلت أحواله ووفر مبلغ من المال واشترى منزلاً يسكن به مع أولاده وزوجته، واصبح فرداً من أهل القرية ويساعد فقرائها.</a:t>
            </a:r>
          </a:p>
        </p:txBody>
      </p:sp>
    </p:spTree>
    <p:extLst>
      <p:ext uri="{BB962C8B-B14F-4D97-AF65-F5344CB8AC3E}">
        <p14:creationId xmlns:p14="http://schemas.microsoft.com/office/powerpoint/2010/main" val="8354281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up)">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up)">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up)">
                                      <p:cBhvr>
                                        <p:cTn id="4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15"/>
                    </p:tgtEl>
                  </p:cond>
                </p:stCondLst>
                <p:endSync evt="end" delay="0">
                  <p:rtn val="all"/>
                </p:endSync>
                <p:childTnLst>
                  <p:par>
                    <p:cTn id="43" fill="hold">
                      <p:stCondLst>
                        <p:cond delay="0"/>
                      </p:stCondLst>
                      <p:childTnLst>
                        <p:par>
                          <p:cTn id="44" fill="hold">
                            <p:stCondLst>
                              <p:cond delay="0"/>
                            </p:stCondLst>
                            <p:childTnLst>
                              <p:par>
                                <p:cTn id="45" presetID="21" presetClass="exit" presetSubtype="1" fill="hold" grpId="0" nodeType="clickEffect">
                                  <p:stCondLst>
                                    <p:cond delay="0"/>
                                  </p:stCondLst>
                                  <p:childTnLst>
                                    <p:animEffect transition="out" filter="wheel(1)">
                                      <p:cBhvr>
                                        <p:cTn id="46" dur="59000"/>
                                        <p:tgtEl>
                                          <p:spTgt spid="19"/>
                                        </p:tgtEl>
                                      </p:cBhvr>
                                    </p:animEffect>
                                    <p:set>
                                      <p:cBhvr>
                                        <p:cTn id="47"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2" name="clock-ticking-3.wav"/>
                                        </p:tgtEl>
                                      </p:cMediaNode>
                                    </p:audio>
                                  </p:subTnLst>
                                </p:cTn>
                              </p:par>
                            </p:childTnLst>
                          </p:cTn>
                        </p:par>
                        <p:par>
                          <p:cTn id="48" fill="hold">
                            <p:stCondLst>
                              <p:cond delay="59000"/>
                            </p:stCondLst>
                            <p:childTnLst>
                              <p:par>
                                <p:cTn id="49" presetID="21" presetClass="exit" presetSubtype="1" fill="hold" grpId="0" nodeType="afterEffect">
                                  <p:stCondLst>
                                    <p:cond delay="0"/>
                                  </p:stCondLst>
                                  <p:childTnLst>
                                    <p:animEffect transition="out" filter="wheel(1)">
                                      <p:cBhvr>
                                        <p:cTn id="50" dur="59000"/>
                                        <p:tgtEl>
                                          <p:spTgt spid="20"/>
                                        </p:tgtEl>
                                      </p:cBhvr>
                                    </p:animEffect>
                                    <p:set>
                                      <p:cBhvr>
                                        <p:cTn id="51"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2" grpId="0"/>
      <p:bldP spid="11" grpId="0"/>
      <p:bldP spid="12" grpId="0"/>
      <p:bldP spid="13" grpId="0"/>
      <p:bldP spid="14" grpId="0"/>
      <p:bldP spid="21" grpId="0"/>
      <p:bldP spid="22" grpId="0" animBg="1"/>
      <p:bldP spid="24" grpId="0" animBg="1"/>
      <p:bldP spid="2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26" name="مستطيل: زوايا قطرية مقصوصة 25">
            <a:extLst>
              <a:ext uri="{FF2B5EF4-FFF2-40B4-BE49-F238E27FC236}">
                <a16:creationId xmlns:a16="http://schemas.microsoft.com/office/drawing/2014/main" id="{C31C16A2-C380-19F3-2808-9D591DB42FD7}"/>
              </a:ext>
            </a:extLst>
          </p:cNvPr>
          <p:cNvSpPr/>
          <p:nvPr/>
        </p:nvSpPr>
        <p:spPr>
          <a:xfrm>
            <a:off x="9626444" y="776122"/>
            <a:ext cx="2492400" cy="600250"/>
          </a:xfrm>
          <a:prstGeom prst="snip2DiagRect">
            <a:avLst>
              <a:gd name="adj1" fmla="val 46509"/>
              <a:gd name="adj2" fmla="val 42046"/>
            </a:avLst>
          </a:prstGeom>
          <a:solidFill>
            <a:schemeClr val="accent4">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800" b="1" dirty="0">
                <a:solidFill>
                  <a:schemeClr val="bg2">
                    <a:lumMod val="25000"/>
                  </a:schemeClr>
                </a:solidFill>
              </a:rPr>
              <a:t>كتابة القصة</a:t>
            </a:r>
          </a:p>
        </p:txBody>
      </p:sp>
      <p:grpSp>
        <p:nvGrpSpPr>
          <p:cNvPr id="3" name="مجموعة 2">
            <a:extLst>
              <a:ext uri="{FF2B5EF4-FFF2-40B4-BE49-F238E27FC236}">
                <a16:creationId xmlns:a16="http://schemas.microsoft.com/office/drawing/2014/main" id="{A1830846-91DF-6CF8-1D8C-4D4FEBD1F828}"/>
              </a:ext>
            </a:extLst>
          </p:cNvPr>
          <p:cNvGrpSpPr/>
          <p:nvPr/>
        </p:nvGrpSpPr>
        <p:grpSpPr>
          <a:xfrm>
            <a:off x="310490" y="3851811"/>
            <a:ext cx="1086038" cy="786757"/>
            <a:chOff x="310490" y="3851811"/>
            <a:chExt cx="1086038" cy="786757"/>
          </a:xfrm>
        </p:grpSpPr>
        <p:sp>
          <p:nvSpPr>
            <p:cNvPr id="10" name="مربع نص 9">
              <a:extLst>
                <a:ext uri="{FF2B5EF4-FFF2-40B4-BE49-F238E27FC236}">
                  <a16:creationId xmlns:a16="http://schemas.microsoft.com/office/drawing/2014/main" id="{4A1EBB1F-5673-2C20-7047-DB6C55A74056}"/>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23" name="مربع نص 22">
              <a:extLst>
                <a:ext uri="{FF2B5EF4-FFF2-40B4-BE49-F238E27FC236}">
                  <a16:creationId xmlns:a16="http://schemas.microsoft.com/office/drawing/2014/main" id="{787DAB09-0E26-0D5F-A06F-7B076CCF5466}"/>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165</a:t>
              </a:r>
            </a:p>
          </p:txBody>
        </p:sp>
      </p:grpSp>
      <p:pic>
        <p:nvPicPr>
          <p:cNvPr id="4" name="صورة 3">
            <a:extLst>
              <a:ext uri="{FF2B5EF4-FFF2-40B4-BE49-F238E27FC236}">
                <a16:creationId xmlns:a16="http://schemas.microsoft.com/office/drawing/2014/main" id="{19A95701-7762-D000-57DF-03D4AD477D5A}"/>
              </a:ext>
            </a:extLst>
          </p:cNvPr>
          <p:cNvPicPr>
            <a:picLocks noChangeAspect="1"/>
          </p:cNvPicPr>
          <p:nvPr/>
        </p:nvPicPr>
        <p:blipFill rotWithShape="1">
          <a:blip r:embed="rId5">
            <a:extLst>
              <a:ext uri="{28A0092B-C50C-407E-A947-70E740481C1C}">
                <a14:useLocalDpi xmlns:a14="http://schemas.microsoft.com/office/drawing/2010/main" val="0"/>
              </a:ext>
            </a:extLst>
          </a:blip>
          <a:srcRect t="56722"/>
          <a:stretch/>
        </p:blipFill>
        <p:spPr>
          <a:xfrm>
            <a:off x="2094029" y="1120852"/>
            <a:ext cx="7377875" cy="3210339"/>
          </a:xfrm>
          <a:prstGeom prst="rect">
            <a:avLst/>
          </a:prstGeom>
        </p:spPr>
      </p:pic>
      <p:pic>
        <p:nvPicPr>
          <p:cNvPr id="2" name="صورة 1">
            <a:extLst>
              <a:ext uri="{FF2B5EF4-FFF2-40B4-BE49-F238E27FC236}">
                <a16:creationId xmlns:a16="http://schemas.microsoft.com/office/drawing/2014/main" id="{0068BE42-9765-B715-27DA-230436A0099E}"/>
              </a:ext>
            </a:extLst>
          </p:cNvPr>
          <p:cNvPicPr>
            <a:picLocks noChangeAspect="1"/>
          </p:cNvPicPr>
          <p:nvPr/>
        </p:nvPicPr>
        <p:blipFill rotWithShape="1">
          <a:blip r:embed="rId5">
            <a:extLst>
              <a:ext uri="{28A0092B-C50C-407E-A947-70E740481C1C}">
                <a14:useLocalDpi xmlns:a14="http://schemas.microsoft.com/office/drawing/2010/main" val="0"/>
              </a:ext>
            </a:extLst>
          </a:blip>
          <a:srcRect t="66517" b="-1"/>
          <a:stretch/>
        </p:blipFill>
        <p:spPr>
          <a:xfrm>
            <a:off x="2094029" y="4093016"/>
            <a:ext cx="7377875" cy="2483797"/>
          </a:xfrm>
          <a:prstGeom prst="rect">
            <a:avLst/>
          </a:prstGeom>
        </p:spPr>
      </p:pic>
      <p:sp>
        <p:nvSpPr>
          <p:cNvPr id="11" name="مربع نص 24">
            <a:extLst>
              <a:ext uri="{FF2B5EF4-FFF2-40B4-BE49-F238E27FC236}">
                <a16:creationId xmlns:a16="http://schemas.microsoft.com/office/drawing/2014/main" id="{D01730FF-DF00-986A-FD71-28BD8E55DB5F}"/>
              </a:ext>
            </a:extLst>
          </p:cNvPr>
          <p:cNvSpPr txBox="1">
            <a:spLocks noChangeArrowheads="1"/>
          </p:cNvSpPr>
          <p:nvPr/>
        </p:nvSpPr>
        <p:spPr bwMode="auto">
          <a:xfrm>
            <a:off x="2141097" y="1449639"/>
            <a:ext cx="7258889" cy="5093702"/>
          </a:xfrm>
          <a:prstGeom prst="rect">
            <a:avLst/>
          </a:prstGeom>
          <a:noFill/>
          <a:ln>
            <a:noFill/>
          </a:ln>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just">
              <a:lnSpc>
                <a:spcPct val="100000"/>
              </a:lnSpc>
              <a:spcBef>
                <a:spcPct val="0"/>
              </a:spcBef>
              <a:buFontTx/>
              <a:buNone/>
              <a:defRPr/>
            </a:pPr>
            <a:r>
              <a:rPr lang="ar-SA" altLang="ar-SA" sz="2000" b="1" dirty="0">
                <a:solidFill>
                  <a:srgbClr val="FF0000"/>
                </a:solidFill>
                <a:effectLst>
                  <a:outerShdw blurRad="38100" dist="38100" dir="2700000" algn="tl">
                    <a:srgbClr val="000000">
                      <a:alpha val="43137"/>
                    </a:srgbClr>
                  </a:outerShdw>
                </a:effectLst>
                <a:latin typeface="Traditional Arabic" panose="02020603050405020304" pitchFamily="18" charset="-78"/>
                <a:cs typeface="+mj-cs"/>
              </a:rPr>
              <a:t>    </a:t>
            </a:r>
            <a:r>
              <a:rPr lang="ar-SA" altLang="ar-SA" sz="2000" b="1" dirty="0">
                <a:solidFill>
                  <a:srgbClr val="FF0000"/>
                </a:solidFill>
                <a:cs typeface="+mj-cs"/>
              </a:rPr>
              <a:t>جاء فصل الشتاء في القرية البعيدة وبدأ الجو يميل إلى البرودة ولم يستطع أحد من القرية الخروج من منازلهم الدافئة دون أن يرتدوا ثيابًا تقيهم من برد الشتاء، وكان اليوم الذي تشرق فيه الشمس هو يوم تمتلئ به قلوبهم بالفرحة والبهجة، ويلعب به الصبيان في الجو الدافئ المشمس، وفي يوم من الأيام جاء إلى القرية رجل ثيابه بالية ومطلق لحيته وحافي القدمين، ولا أحد من أهل القرية يعرفه، ويبدو عليه علامات المرض والجوع، فشعر كل من بالقرية بأنه جاء من مكان بعيد، وأتٍ لنساعده، فأتفق أهل القرية وذهب كل إلى منزله واحضر له الطعام والثياب والحذاء ، وأخذ الرجل ما أحضروه وارتدى الملابس وألبس أبناءه وأكل وشرب ، ودعا لأهل القرية وشكرهم، وسأل عن مكان المسجد.</a:t>
            </a:r>
          </a:p>
          <a:p>
            <a:pPr algn="just">
              <a:lnSpc>
                <a:spcPct val="100000"/>
              </a:lnSpc>
              <a:spcBef>
                <a:spcPts val="600"/>
              </a:spcBef>
              <a:buFontTx/>
              <a:buNone/>
              <a:defRPr/>
            </a:pPr>
            <a:r>
              <a:rPr lang="ar-SA" altLang="ar-SA" sz="2000" b="1" dirty="0">
                <a:solidFill>
                  <a:srgbClr val="FF0000"/>
                </a:solidFill>
                <a:cs typeface="+mj-cs"/>
              </a:rPr>
              <a:t>    علم أهل القرية بعد ذلك بأن الرجل من قرية بعيدة أصابها الجوع وانقطع عنها المطر واجدبت أرضها ويبست ثمارها وأشجارها، وماتت حيواناتها ، وأصيب أهل القرية بالجوع والتشرد، وذلك الرجل خرج من قريته ليبحث عن مكان له ولأولاده ليقيهم التشرد والضياع مما حدث لهم، كان الرجل في قريته ميسور الحال يملك الأرضي والدواب بدأ بالعمل بجد واجتهاد، وكان لديه القوة والإرادة الصلبة لكي يستعيد ما خسره، وبعد فترة قليلة تحسنت حالته وجمع مبلغًا من المال واستأجر منزلاً وعاش هو وزوجته وأولاده، وأصبح في القرية فرداً من أهلها. </a:t>
            </a:r>
          </a:p>
        </p:txBody>
      </p:sp>
    </p:spTree>
    <p:extLst>
      <p:ext uri="{BB962C8B-B14F-4D97-AF65-F5344CB8AC3E}">
        <p14:creationId xmlns:p14="http://schemas.microsoft.com/office/powerpoint/2010/main" val="40639785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1" presetClass="exit" presetSubtype="1" fill="hold" grpId="0" nodeType="clickEffect">
                                  <p:stCondLst>
                                    <p:cond delay="0"/>
                                  </p:stCondLst>
                                  <p:childTnLst>
                                    <p:animEffect transition="out" filter="wheel(1)">
                                      <p:cBhvr>
                                        <p:cTn id="12" dur="59000"/>
                                        <p:tgtEl>
                                          <p:spTgt spid="19"/>
                                        </p:tgtEl>
                                      </p:cBhvr>
                                    </p:animEffect>
                                    <p:set>
                                      <p:cBhvr>
                                        <p:cTn id="13"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clock-ticking-3.wav"/>
                                        </p:tgtEl>
                                      </p:cMediaNode>
                                    </p:audio>
                                  </p:subTnLst>
                                </p:cTn>
                              </p:par>
                            </p:childTnLst>
                          </p:cTn>
                        </p:par>
                        <p:par>
                          <p:cTn id="14" fill="hold">
                            <p:stCondLst>
                              <p:cond delay="59000"/>
                            </p:stCondLst>
                            <p:childTnLst>
                              <p:par>
                                <p:cTn id="15" presetID="21" presetClass="exit" presetSubtype="1" fill="hold" grpId="0" nodeType="afterEffect">
                                  <p:stCondLst>
                                    <p:cond delay="0"/>
                                  </p:stCondLst>
                                  <p:childTnLst>
                                    <p:animEffect transition="out" filter="wheel(1)">
                                      <p:cBhvr>
                                        <p:cTn id="16" dur="59000"/>
                                        <p:tgtEl>
                                          <p:spTgt spid="20"/>
                                        </p:tgtEl>
                                      </p:cBhvr>
                                    </p:animEffect>
                                    <p:set>
                                      <p:cBhvr>
                                        <p:cTn id="17"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2" name="مستطيل: زوايا قطرية مقصوصة 1">
            <a:extLst>
              <a:ext uri="{FF2B5EF4-FFF2-40B4-BE49-F238E27FC236}">
                <a16:creationId xmlns:a16="http://schemas.microsoft.com/office/drawing/2014/main" id="{F60FA029-3597-E23D-BCEE-FA24C0E56504}"/>
              </a:ext>
            </a:extLst>
          </p:cNvPr>
          <p:cNvSpPr/>
          <p:nvPr/>
        </p:nvSpPr>
        <p:spPr>
          <a:xfrm>
            <a:off x="10046601" y="765740"/>
            <a:ext cx="2121803" cy="600250"/>
          </a:xfrm>
          <a:prstGeom prst="snip2DiagRect">
            <a:avLst>
              <a:gd name="adj1" fmla="val 0"/>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chemeClr val="bg2">
                    <a:lumMod val="25000"/>
                  </a:schemeClr>
                </a:solidFill>
              </a:rPr>
              <a:t>النشاطات التمهيدية</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grpSp>
        <p:nvGrpSpPr>
          <p:cNvPr id="3" name="مجموعة 2">
            <a:extLst>
              <a:ext uri="{FF2B5EF4-FFF2-40B4-BE49-F238E27FC236}">
                <a16:creationId xmlns:a16="http://schemas.microsoft.com/office/drawing/2014/main" id="{06119B7F-95A0-9011-3A1F-68860C57BEC0}"/>
              </a:ext>
            </a:extLst>
          </p:cNvPr>
          <p:cNvGrpSpPr/>
          <p:nvPr/>
        </p:nvGrpSpPr>
        <p:grpSpPr>
          <a:xfrm>
            <a:off x="310490" y="3851811"/>
            <a:ext cx="1086038" cy="786757"/>
            <a:chOff x="310490" y="3851811"/>
            <a:chExt cx="1086038" cy="786757"/>
          </a:xfrm>
        </p:grpSpPr>
        <p:sp>
          <p:nvSpPr>
            <p:cNvPr id="10" name="مربع نص 9">
              <a:extLst>
                <a:ext uri="{FF2B5EF4-FFF2-40B4-BE49-F238E27FC236}">
                  <a16:creationId xmlns:a16="http://schemas.microsoft.com/office/drawing/2014/main" id="{62D15B75-2023-EAC1-BF7C-E630A8825AC2}"/>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11" name="مربع نص 10">
              <a:extLst>
                <a:ext uri="{FF2B5EF4-FFF2-40B4-BE49-F238E27FC236}">
                  <a16:creationId xmlns:a16="http://schemas.microsoft.com/office/drawing/2014/main" id="{71EF0EC4-A60F-13EF-0403-2B5A1DD1BB55}"/>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138</a:t>
              </a:r>
            </a:p>
          </p:txBody>
        </p:sp>
      </p:grpSp>
      <p:pic>
        <p:nvPicPr>
          <p:cNvPr id="12" name="صورة 11">
            <a:extLst>
              <a:ext uri="{FF2B5EF4-FFF2-40B4-BE49-F238E27FC236}">
                <a16:creationId xmlns:a16="http://schemas.microsoft.com/office/drawing/2014/main" id="{F4A78EFA-85ED-7928-8A37-3D2BD6A6D50C}"/>
              </a:ext>
            </a:extLst>
          </p:cNvPr>
          <p:cNvPicPr>
            <a:picLocks noChangeAspect="1"/>
          </p:cNvPicPr>
          <p:nvPr/>
        </p:nvPicPr>
        <p:blipFill rotWithShape="1">
          <a:blip r:embed="rId5">
            <a:extLst>
              <a:ext uri="{28A0092B-C50C-407E-A947-70E740481C1C}">
                <a14:useLocalDpi xmlns:a14="http://schemas.microsoft.com/office/drawing/2010/main" val="0"/>
              </a:ext>
            </a:extLst>
          </a:blip>
          <a:srcRect b="30866"/>
          <a:stretch/>
        </p:blipFill>
        <p:spPr>
          <a:xfrm>
            <a:off x="2306957" y="811674"/>
            <a:ext cx="7498366" cy="5966814"/>
          </a:xfrm>
          <a:prstGeom prst="rect">
            <a:avLst/>
          </a:prstGeom>
        </p:spPr>
      </p:pic>
      <p:sp>
        <p:nvSpPr>
          <p:cNvPr id="4" name="مربع نص 24">
            <a:extLst>
              <a:ext uri="{FF2B5EF4-FFF2-40B4-BE49-F238E27FC236}">
                <a16:creationId xmlns:a16="http://schemas.microsoft.com/office/drawing/2014/main" id="{61B9836F-7589-64E9-25A3-575C188115EB}"/>
              </a:ext>
            </a:extLst>
          </p:cNvPr>
          <p:cNvSpPr txBox="1">
            <a:spLocks noChangeArrowheads="1"/>
          </p:cNvSpPr>
          <p:nvPr/>
        </p:nvSpPr>
        <p:spPr bwMode="auto">
          <a:xfrm>
            <a:off x="6716457" y="1346664"/>
            <a:ext cx="14161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1800" b="1" dirty="0">
                <a:solidFill>
                  <a:srgbClr val="FF0000"/>
                </a:solidFill>
                <a:cs typeface="+mj-cs"/>
              </a:rPr>
              <a:t>أصدقاؤه</a:t>
            </a:r>
            <a:r>
              <a:rPr lang="ar-SA" altLang="ar-SA" b="1" dirty="0">
                <a:latin typeface="Traditional Arabic" panose="02020603050405020304" pitchFamily="18" charset="-78"/>
                <a:cs typeface="+mj-cs"/>
              </a:rPr>
              <a:t> ،</a:t>
            </a:r>
            <a:endParaRPr lang="ar-SA" altLang="ar-SA" sz="2000" b="1" dirty="0">
              <a:solidFill>
                <a:srgbClr val="FF0000"/>
              </a:solidFill>
              <a:latin typeface="Traditional Arabic" panose="02020603050405020304" pitchFamily="18" charset="-78"/>
              <a:cs typeface="+mj-cs"/>
            </a:endParaRPr>
          </a:p>
        </p:txBody>
      </p:sp>
      <p:sp>
        <p:nvSpPr>
          <p:cNvPr id="13" name="مربع نص 24">
            <a:extLst>
              <a:ext uri="{FF2B5EF4-FFF2-40B4-BE49-F238E27FC236}">
                <a16:creationId xmlns:a16="http://schemas.microsoft.com/office/drawing/2014/main" id="{AA8FDF9B-FCF9-A872-90D9-C20E45AE04C0}"/>
              </a:ext>
            </a:extLst>
          </p:cNvPr>
          <p:cNvSpPr txBox="1">
            <a:spLocks noChangeArrowheads="1"/>
          </p:cNvSpPr>
          <p:nvPr/>
        </p:nvSpPr>
        <p:spPr bwMode="auto">
          <a:xfrm>
            <a:off x="4589670" y="1387021"/>
            <a:ext cx="27214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1800" b="1" dirty="0">
                <a:solidFill>
                  <a:srgbClr val="FF0000"/>
                </a:solidFill>
                <a:cs typeface="+mj-cs"/>
              </a:rPr>
              <a:t>سيطرت عليه الهموم ، </a:t>
            </a:r>
          </a:p>
        </p:txBody>
      </p:sp>
      <p:sp>
        <p:nvSpPr>
          <p:cNvPr id="14" name="مربع نص 24">
            <a:extLst>
              <a:ext uri="{FF2B5EF4-FFF2-40B4-BE49-F238E27FC236}">
                <a16:creationId xmlns:a16="http://schemas.microsoft.com/office/drawing/2014/main" id="{89A26788-5373-0DBB-4EA4-F83A2ED5DE26}"/>
              </a:ext>
            </a:extLst>
          </p:cNvPr>
          <p:cNvSpPr txBox="1">
            <a:spLocks noChangeArrowheads="1"/>
          </p:cNvSpPr>
          <p:nvPr/>
        </p:nvSpPr>
        <p:spPr bwMode="auto">
          <a:xfrm>
            <a:off x="6518801" y="1682201"/>
            <a:ext cx="20688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1800" b="1" dirty="0">
                <a:solidFill>
                  <a:srgbClr val="FF0000"/>
                </a:solidFill>
                <a:cs typeface="+mj-cs"/>
              </a:rPr>
              <a:t>فهمتَ فاعْمَل ،</a:t>
            </a:r>
          </a:p>
        </p:txBody>
      </p:sp>
      <p:sp>
        <p:nvSpPr>
          <p:cNvPr id="21" name="مربع نص 24">
            <a:extLst>
              <a:ext uri="{FF2B5EF4-FFF2-40B4-BE49-F238E27FC236}">
                <a16:creationId xmlns:a16="http://schemas.microsoft.com/office/drawing/2014/main" id="{5CC056E0-5218-716B-A74B-3B69A0EEF094}"/>
              </a:ext>
            </a:extLst>
          </p:cNvPr>
          <p:cNvSpPr txBox="1">
            <a:spLocks noChangeArrowheads="1"/>
          </p:cNvSpPr>
          <p:nvPr/>
        </p:nvSpPr>
        <p:spPr bwMode="auto">
          <a:xfrm>
            <a:off x="5043739" y="1710603"/>
            <a:ext cx="20688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1800" b="1" dirty="0">
                <a:solidFill>
                  <a:srgbClr val="FF0000"/>
                </a:solidFill>
                <a:cs typeface="+mj-cs"/>
              </a:rPr>
              <a:t>وإذا عمِلتَ فأَتْقِنْ ،</a:t>
            </a:r>
          </a:p>
        </p:txBody>
      </p:sp>
      <p:sp>
        <p:nvSpPr>
          <p:cNvPr id="22" name="مربع نص 24">
            <a:extLst>
              <a:ext uri="{FF2B5EF4-FFF2-40B4-BE49-F238E27FC236}">
                <a16:creationId xmlns:a16="http://schemas.microsoft.com/office/drawing/2014/main" id="{5578476D-4127-65F3-160F-114080570B7E}"/>
              </a:ext>
            </a:extLst>
          </p:cNvPr>
          <p:cNvSpPr txBox="1">
            <a:spLocks noChangeArrowheads="1"/>
          </p:cNvSpPr>
          <p:nvPr/>
        </p:nvSpPr>
        <p:spPr bwMode="auto">
          <a:xfrm>
            <a:off x="3072363" y="1741202"/>
            <a:ext cx="26055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1800" b="1" dirty="0">
                <a:solidFill>
                  <a:srgbClr val="FF0000"/>
                </a:solidFill>
                <a:cs typeface="+mj-cs"/>
              </a:rPr>
              <a:t>فإنّما الأعمالُ بالخواتيم .</a:t>
            </a:r>
          </a:p>
        </p:txBody>
      </p:sp>
      <p:sp>
        <p:nvSpPr>
          <p:cNvPr id="23" name="مربع نص 24">
            <a:extLst>
              <a:ext uri="{FF2B5EF4-FFF2-40B4-BE49-F238E27FC236}">
                <a16:creationId xmlns:a16="http://schemas.microsoft.com/office/drawing/2014/main" id="{33F95E08-2A3D-AB3C-3556-1FD249A81B13}"/>
              </a:ext>
            </a:extLst>
          </p:cNvPr>
          <p:cNvSpPr txBox="1">
            <a:spLocks noChangeArrowheads="1"/>
          </p:cNvSpPr>
          <p:nvPr/>
        </p:nvSpPr>
        <p:spPr bwMode="auto">
          <a:xfrm>
            <a:off x="3939709" y="1925868"/>
            <a:ext cx="17065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1800" b="1" dirty="0">
                <a:solidFill>
                  <a:srgbClr val="FF0000"/>
                </a:solidFill>
                <a:cs typeface="+mj-cs"/>
              </a:rPr>
              <a:t>جحورها</a:t>
            </a:r>
            <a:r>
              <a:rPr lang="ar-SA" altLang="ar-SA" b="1" dirty="0">
                <a:latin typeface="Traditional Arabic" panose="02020603050405020304" pitchFamily="18" charset="-78"/>
                <a:cs typeface="+mj-cs"/>
              </a:rPr>
              <a:t> ،</a:t>
            </a:r>
            <a:endParaRPr lang="ar-SA" altLang="ar-SA" sz="2000" b="1" dirty="0">
              <a:solidFill>
                <a:srgbClr val="FF0000"/>
              </a:solidFill>
              <a:latin typeface="Traditional Arabic" panose="02020603050405020304" pitchFamily="18" charset="-78"/>
              <a:cs typeface="+mj-cs"/>
            </a:endParaRPr>
          </a:p>
        </p:txBody>
      </p:sp>
      <p:sp>
        <p:nvSpPr>
          <p:cNvPr id="24" name="مربع نص 24">
            <a:extLst>
              <a:ext uri="{FF2B5EF4-FFF2-40B4-BE49-F238E27FC236}">
                <a16:creationId xmlns:a16="http://schemas.microsoft.com/office/drawing/2014/main" id="{80056E74-65EC-7F2F-A4D4-F733FFFAE297}"/>
              </a:ext>
            </a:extLst>
          </p:cNvPr>
          <p:cNvSpPr txBox="1">
            <a:spLocks noChangeArrowheads="1"/>
          </p:cNvSpPr>
          <p:nvPr/>
        </p:nvSpPr>
        <p:spPr bwMode="auto">
          <a:xfrm>
            <a:off x="2504360" y="2000779"/>
            <a:ext cx="21642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1800" b="1" dirty="0">
                <a:solidFill>
                  <a:srgbClr val="FF0000"/>
                </a:solidFill>
                <a:cs typeface="+mj-cs"/>
              </a:rPr>
              <a:t>والناسُ إلى بيوتها.</a:t>
            </a:r>
          </a:p>
        </p:txBody>
      </p:sp>
      <p:sp>
        <p:nvSpPr>
          <p:cNvPr id="25" name="مربع نص 24">
            <a:extLst>
              <a:ext uri="{FF2B5EF4-FFF2-40B4-BE49-F238E27FC236}">
                <a16:creationId xmlns:a16="http://schemas.microsoft.com/office/drawing/2014/main" id="{5E826F1B-F9EF-1A32-61E4-EFE63F2E371F}"/>
              </a:ext>
            </a:extLst>
          </p:cNvPr>
          <p:cNvSpPr txBox="1">
            <a:spLocks noChangeArrowheads="1"/>
          </p:cNvSpPr>
          <p:nvPr/>
        </p:nvSpPr>
        <p:spPr bwMode="auto">
          <a:xfrm>
            <a:off x="4346591" y="2280049"/>
            <a:ext cx="11893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1800" b="1" dirty="0">
                <a:solidFill>
                  <a:srgbClr val="FF0000"/>
                </a:solidFill>
                <a:cs typeface="+mj-cs"/>
              </a:rPr>
              <a:t>الباطل</a:t>
            </a:r>
          </a:p>
        </p:txBody>
      </p:sp>
      <p:sp>
        <p:nvSpPr>
          <p:cNvPr id="26" name="مربع نص 24">
            <a:extLst>
              <a:ext uri="{FF2B5EF4-FFF2-40B4-BE49-F238E27FC236}">
                <a16:creationId xmlns:a16="http://schemas.microsoft.com/office/drawing/2014/main" id="{2C4C62AB-B1C9-CBA0-5302-3E248846F842}"/>
              </a:ext>
            </a:extLst>
          </p:cNvPr>
          <p:cNvSpPr txBox="1">
            <a:spLocks noChangeArrowheads="1"/>
          </p:cNvSpPr>
          <p:nvPr/>
        </p:nvSpPr>
        <p:spPr bwMode="auto">
          <a:xfrm>
            <a:off x="8571761" y="2501072"/>
            <a:ext cx="11893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b="1" dirty="0">
                <a:latin typeface="Traditional Arabic" panose="02020603050405020304" pitchFamily="18" charset="-78"/>
                <a:cs typeface="+mj-cs"/>
              </a:rPr>
              <a:t> </a:t>
            </a:r>
            <a:r>
              <a:rPr lang="ar-SA" altLang="ar-SA" sz="1800" b="1" dirty="0">
                <a:solidFill>
                  <a:srgbClr val="FF0000"/>
                </a:solidFill>
                <a:cs typeface="+mj-cs"/>
              </a:rPr>
              <a:t>الظلمات</a:t>
            </a:r>
            <a:r>
              <a:rPr lang="ar-SA" altLang="ar-SA" b="1" dirty="0">
                <a:latin typeface="Traditional Arabic" panose="02020603050405020304" pitchFamily="18" charset="-78"/>
                <a:cs typeface="+mj-cs"/>
              </a:rPr>
              <a:t> .</a:t>
            </a:r>
            <a:endParaRPr lang="ar-SA" altLang="ar-SA" sz="2000" b="1" dirty="0">
              <a:solidFill>
                <a:srgbClr val="FF0000"/>
              </a:solidFill>
              <a:latin typeface="Traditional Arabic" panose="02020603050405020304" pitchFamily="18" charset="-78"/>
              <a:cs typeface="+mj-cs"/>
            </a:endParaRPr>
          </a:p>
        </p:txBody>
      </p:sp>
      <p:sp>
        <p:nvSpPr>
          <p:cNvPr id="27" name="مربع نص 24">
            <a:extLst>
              <a:ext uri="{FF2B5EF4-FFF2-40B4-BE49-F238E27FC236}">
                <a16:creationId xmlns:a16="http://schemas.microsoft.com/office/drawing/2014/main" id="{FC7C39BD-F9CC-086A-9369-28FD1908E57B}"/>
              </a:ext>
            </a:extLst>
          </p:cNvPr>
          <p:cNvSpPr txBox="1">
            <a:spLocks noChangeArrowheads="1"/>
          </p:cNvSpPr>
          <p:nvPr/>
        </p:nvSpPr>
        <p:spPr bwMode="auto">
          <a:xfrm>
            <a:off x="8449430" y="3105650"/>
            <a:ext cx="12293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b="1" dirty="0">
                <a:latin typeface="Traditional Arabic" panose="02020603050405020304" pitchFamily="18" charset="-78"/>
                <a:cs typeface="+mj-cs"/>
              </a:rPr>
              <a:t> </a:t>
            </a:r>
            <a:r>
              <a:rPr lang="ar-SA" altLang="ar-SA" sz="1800" b="1" dirty="0">
                <a:solidFill>
                  <a:srgbClr val="FF0000"/>
                </a:solidFill>
                <a:cs typeface="+mj-cs"/>
              </a:rPr>
              <a:t>الكاذب</a:t>
            </a:r>
            <a:endParaRPr lang="ar-SA" altLang="ar-SA" sz="2000" b="1" dirty="0">
              <a:solidFill>
                <a:srgbClr val="FF0000"/>
              </a:solidFill>
              <a:cs typeface="+mj-cs"/>
            </a:endParaRPr>
          </a:p>
        </p:txBody>
      </p:sp>
      <p:sp>
        <p:nvSpPr>
          <p:cNvPr id="28" name="مربع نص 24">
            <a:extLst>
              <a:ext uri="{FF2B5EF4-FFF2-40B4-BE49-F238E27FC236}">
                <a16:creationId xmlns:a16="http://schemas.microsoft.com/office/drawing/2014/main" id="{C0C018CF-47BC-060F-0289-E46ABC64F102}"/>
              </a:ext>
            </a:extLst>
          </p:cNvPr>
          <p:cNvSpPr txBox="1">
            <a:spLocks noChangeArrowheads="1"/>
          </p:cNvSpPr>
          <p:nvPr/>
        </p:nvSpPr>
        <p:spPr bwMode="auto">
          <a:xfrm>
            <a:off x="7424531" y="3111592"/>
            <a:ext cx="12293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b="1" dirty="0">
                <a:latin typeface="Traditional Arabic" panose="02020603050405020304" pitchFamily="18" charset="-78"/>
                <a:cs typeface="+mj-cs"/>
              </a:rPr>
              <a:t> </a:t>
            </a:r>
            <a:r>
              <a:rPr lang="ar-SA" altLang="ar-SA" sz="1800" b="1" dirty="0">
                <a:solidFill>
                  <a:srgbClr val="FF0000"/>
                </a:solidFill>
                <a:cs typeface="+mj-cs"/>
              </a:rPr>
              <a:t>الظالم</a:t>
            </a:r>
          </a:p>
        </p:txBody>
      </p:sp>
      <p:sp>
        <p:nvSpPr>
          <p:cNvPr id="29" name="مربع نص 24">
            <a:extLst>
              <a:ext uri="{FF2B5EF4-FFF2-40B4-BE49-F238E27FC236}">
                <a16:creationId xmlns:a16="http://schemas.microsoft.com/office/drawing/2014/main" id="{7E271CAA-92F5-9F03-F712-9900DEBEEE0C}"/>
              </a:ext>
            </a:extLst>
          </p:cNvPr>
          <p:cNvSpPr txBox="1">
            <a:spLocks noChangeArrowheads="1"/>
          </p:cNvSpPr>
          <p:nvPr/>
        </p:nvSpPr>
        <p:spPr bwMode="auto">
          <a:xfrm>
            <a:off x="6449283" y="3094950"/>
            <a:ext cx="12293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b="1" dirty="0">
                <a:latin typeface="Traditional Arabic" panose="02020603050405020304" pitchFamily="18" charset="-78"/>
                <a:cs typeface="+mj-cs"/>
              </a:rPr>
              <a:t> </a:t>
            </a:r>
            <a:r>
              <a:rPr lang="ar-SA" altLang="ar-SA" sz="1800" b="1" dirty="0">
                <a:solidFill>
                  <a:srgbClr val="FF0000"/>
                </a:solidFill>
                <a:cs typeface="+mj-cs"/>
              </a:rPr>
              <a:t>العادل</a:t>
            </a:r>
          </a:p>
        </p:txBody>
      </p:sp>
      <p:sp>
        <p:nvSpPr>
          <p:cNvPr id="30" name="مربع نص 24">
            <a:extLst>
              <a:ext uri="{FF2B5EF4-FFF2-40B4-BE49-F238E27FC236}">
                <a16:creationId xmlns:a16="http://schemas.microsoft.com/office/drawing/2014/main" id="{DB368D2B-A3E4-7DF0-45CD-A4110B5BA0F4}"/>
              </a:ext>
            </a:extLst>
          </p:cNvPr>
          <p:cNvSpPr txBox="1">
            <a:spLocks noChangeArrowheads="1"/>
          </p:cNvSpPr>
          <p:nvPr/>
        </p:nvSpPr>
        <p:spPr bwMode="auto">
          <a:xfrm>
            <a:off x="5218689" y="3173788"/>
            <a:ext cx="18276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1800" b="1" dirty="0">
                <a:solidFill>
                  <a:srgbClr val="FF0000"/>
                </a:solidFill>
                <a:cs typeface="+mj-cs"/>
              </a:rPr>
              <a:t> ونفاق المنافق ،</a:t>
            </a:r>
          </a:p>
        </p:txBody>
      </p:sp>
      <p:sp>
        <p:nvSpPr>
          <p:cNvPr id="31" name="مربع نص 24">
            <a:extLst>
              <a:ext uri="{FF2B5EF4-FFF2-40B4-BE49-F238E27FC236}">
                <a16:creationId xmlns:a16="http://schemas.microsoft.com/office/drawing/2014/main" id="{D23636F1-F211-CF60-E505-5893624F81D7}"/>
              </a:ext>
            </a:extLst>
          </p:cNvPr>
          <p:cNvSpPr txBox="1">
            <a:spLocks noChangeArrowheads="1"/>
          </p:cNvSpPr>
          <p:nvPr/>
        </p:nvSpPr>
        <p:spPr bwMode="auto">
          <a:xfrm>
            <a:off x="3992538" y="3168340"/>
            <a:ext cx="18276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1800" b="1" dirty="0">
                <a:solidFill>
                  <a:srgbClr val="FF0000"/>
                </a:solidFill>
                <a:cs typeface="+mj-cs"/>
              </a:rPr>
              <a:t>بإيمان المؤمن.</a:t>
            </a:r>
          </a:p>
        </p:txBody>
      </p:sp>
      <p:sp>
        <p:nvSpPr>
          <p:cNvPr id="32" name="مربع نص 24">
            <a:extLst>
              <a:ext uri="{FF2B5EF4-FFF2-40B4-BE49-F238E27FC236}">
                <a16:creationId xmlns:a16="http://schemas.microsoft.com/office/drawing/2014/main" id="{2D2A2380-CCC6-3317-5FD8-295E6CD9F3C8}"/>
              </a:ext>
            </a:extLst>
          </p:cNvPr>
          <p:cNvSpPr txBox="1">
            <a:spLocks noChangeArrowheads="1"/>
          </p:cNvSpPr>
          <p:nvPr/>
        </p:nvSpPr>
        <p:spPr bwMode="auto">
          <a:xfrm>
            <a:off x="2686569" y="1365990"/>
            <a:ext cx="27204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1800" b="1" dirty="0">
                <a:solidFill>
                  <a:srgbClr val="FF0000"/>
                </a:solidFill>
                <a:cs typeface="+mj-cs"/>
              </a:rPr>
              <a:t>ونغّصت حياتَهُ الغموم .</a:t>
            </a:r>
          </a:p>
        </p:txBody>
      </p:sp>
      <p:sp>
        <p:nvSpPr>
          <p:cNvPr id="33" name="مربع نص 24">
            <a:extLst>
              <a:ext uri="{FF2B5EF4-FFF2-40B4-BE49-F238E27FC236}">
                <a16:creationId xmlns:a16="http://schemas.microsoft.com/office/drawing/2014/main" id="{8BB82C33-6C9E-929A-C3E8-AC9A641815FD}"/>
              </a:ext>
            </a:extLst>
          </p:cNvPr>
          <p:cNvSpPr txBox="1">
            <a:spLocks noChangeArrowheads="1"/>
          </p:cNvSpPr>
          <p:nvPr/>
        </p:nvSpPr>
        <p:spPr bwMode="auto">
          <a:xfrm>
            <a:off x="3072363" y="4636792"/>
            <a:ext cx="64872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2000" b="1" dirty="0">
                <a:solidFill>
                  <a:srgbClr val="FF0000"/>
                </a:solidFill>
                <a:latin typeface="Traditional Arabic" panose="02020603050405020304" pitchFamily="18" charset="-78"/>
                <a:cs typeface="+mj-cs"/>
              </a:rPr>
              <a:t>الهدوء ، الرقة ، اللطافة ، البرودة ، الانتعاش ، الارتياح ، التأمل </a:t>
            </a:r>
            <a:endParaRPr lang="ar-SA" altLang="ar-SA" sz="1600" b="1" dirty="0">
              <a:solidFill>
                <a:srgbClr val="FF0000"/>
              </a:solidFill>
              <a:latin typeface="Traditional Arabic" panose="02020603050405020304" pitchFamily="18" charset="-78"/>
              <a:cs typeface="+mj-cs"/>
            </a:endParaRPr>
          </a:p>
        </p:txBody>
      </p:sp>
      <p:sp>
        <p:nvSpPr>
          <p:cNvPr id="34" name="مربع نص 24">
            <a:extLst>
              <a:ext uri="{FF2B5EF4-FFF2-40B4-BE49-F238E27FC236}">
                <a16:creationId xmlns:a16="http://schemas.microsoft.com/office/drawing/2014/main" id="{36708BA4-0FF9-E4C3-D5C3-FA8467DBCBF6}"/>
              </a:ext>
            </a:extLst>
          </p:cNvPr>
          <p:cNvSpPr txBox="1">
            <a:spLocks noChangeArrowheads="1"/>
          </p:cNvSpPr>
          <p:nvPr/>
        </p:nvSpPr>
        <p:spPr bwMode="auto">
          <a:xfrm>
            <a:off x="3085143" y="4932166"/>
            <a:ext cx="65951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2000" b="1" dirty="0">
                <a:solidFill>
                  <a:srgbClr val="FF0000"/>
                </a:solidFill>
                <a:latin typeface="Traditional Arabic" panose="02020603050405020304" pitchFamily="18" charset="-78"/>
                <a:cs typeface="+mj-cs"/>
              </a:rPr>
              <a:t>العذوبة ، الحياة ، الصفاء ، العطاء ، الشفاء ، الطبيعة ، السباحة</a:t>
            </a:r>
            <a:endParaRPr lang="ar-SA" altLang="ar-SA" sz="1600" b="1" dirty="0">
              <a:solidFill>
                <a:srgbClr val="FF0000"/>
              </a:solidFill>
              <a:latin typeface="Traditional Arabic" panose="02020603050405020304" pitchFamily="18" charset="-78"/>
              <a:cs typeface="+mj-cs"/>
            </a:endParaRPr>
          </a:p>
        </p:txBody>
      </p:sp>
      <p:sp>
        <p:nvSpPr>
          <p:cNvPr id="35" name="مربع نص 24">
            <a:extLst>
              <a:ext uri="{FF2B5EF4-FFF2-40B4-BE49-F238E27FC236}">
                <a16:creationId xmlns:a16="http://schemas.microsoft.com/office/drawing/2014/main" id="{90B3E62E-2EA6-F659-9316-698595E74182}"/>
              </a:ext>
            </a:extLst>
          </p:cNvPr>
          <p:cNvSpPr txBox="1">
            <a:spLocks noChangeArrowheads="1"/>
          </p:cNvSpPr>
          <p:nvPr/>
        </p:nvSpPr>
        <p:spPr bwMode="auto">
          <a:xfrm>
            <a:off x="3266917" y="5238692"/>
            <a:ext cx="636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2000" b="1" dirty="0">
                <a:solidFill>
                  <a:srgbClr val="FF0000"/>
                </a:solidFill>
                <a:latin typeface="Traditional Arabic" panose="02020603050405020304" pitchFamily="18" charset="-78"/>
                <a:cs typeface="+mj-cs"/>
              </a:rPr>
              <a:t>العِلم ، الصحبة ، الفائدة ، المتعة ، الثقافة ، المدرسة ، العلماء</a:t>
            </a:r>
            <a:endParaRPr lang="ar-SA" altLang="ar-SA" sz="1600" b="1" dirty="0">
              <a:solidFill>
                <a:srgbClr val="FF0000"/>
              </a:solidFill>
              <a:latin typeface="Traditional Arabic" panose="02020603050405020304" pitchFamily="18" charset="-78"/>
              <a:cs typeface="+mj-cs"/>
            </a:endParaRPr>
          </a:p>
        </p:txBody>
      </p:sp>
      <p:sp>
        <p:nvSpPr>
          <p:cNvPr id="36" name="مربع نص 24">
            <a:extLst>
              <a:ext uri="{FF2B5EF4-FFF2-40B4-BE49-F238E27FC236}">
                <a16:creationId xmlns:a16="http://schemas.microsoft.com/office/drawing/2014/main" id="{DEE2E391-F041-9B48-F685-817971EFA0AC}"/>
              </a:ext>
            </a:extLst>
          </p:cNvPr>
          <p:cNvSpPr txBox="1">
            <a:spLocks noChangeArrowheads="1"/>
          </p:cNvSpPr>
          <p:nvPr/>
        </p:nvSpPr>
        <p:spPr bwMode="auto">
          <a:xfrm>
            <a:off x="2594947" y="5843079"/>
            <a:ext cx="69563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2000" b="1" dirty="0">
                <a:solidFill>
                  <a:srgbClr val="FF0000"/>
                </a:solidFill>
                <a:latin typeface="Traditional Arabic" panose="02020603050405020304" pitchFamily="18" charset="-78"/>
                <a:cs typeface="+mj-cs"/>
              </a:rPr>
              <a:t>الترحال ، الإبل والخيام ، الصبر والتحمل، الشهامة ، البساطة ، الشِّعر</a:t>
            </a:r>
            <a:endParaRPr lang="ar-SA" altLang="ar-SA" sz="1600" b="1" dirty="0">
              <a:solidFill>
                <a:srgbClr val="FF0000"/>
              </a:solidFill>
              <a:latin typeface="Traditional Arabic" panose="02020603050405020304" pitchFamily="18" charset="-78"/>
              <a:cs typeface="+mj-cs"/>
            </a:endParaRPr>
          </a:p>
        </p:txBody>
      </p:sp>
      <p:sp>
        <p:nvSpPr>
          <p:cNvPr id="37" name="مربع نص 24">
            <a:extLst>
              <a:ext uri="{FF2B5EF4-FFF2-40B4-BE49-F238E27FC236}">
                <a16:creationId xmlns:a16="http://schemas.microsoft.com/office/drawing/2014/main" id="{C9CDAD35-C116-035D-D2B4-34C50EDE85CE}"/>
              </a:ext>
            </a:extLst>
          </p:cNvPr>
          <p:cNvSpPr txBox="1">
            <a:spLocks noChangeArrowheads="1"/>
          </p:cNvSpPr>
          <p:nvPr/>
        </p:nvSpPr>
        <p:spPr bwMode="auto">
          <a:xfrm>
            <a:off x="2697999" y="6123598"/>
            <a:ext cx="66558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2000" b="1" dirty="0">
                <a:solidFill>
                  <a:srgbClr val="FF0000"/>
                </a:solidFill>
                <a:latin typeface="Traditional Arabic" panose="02020603050405020304" pitchFamily="18" charset="-78"/>
                <a:cs typeface="+mj-cs"/>
              </a:rPr>
              <a:t>العطش ، القسوة ، الجفاف ، اللون الأصفر ، النقاء ، البادية ، الحرية</a:t>
            </a:r>
            <a:endParaRPr lang="ar-SA" altLang="ar-SA" sz="1600" b="1" dirty="0">
              <a:solidFill>
                <a:srgbClr val="FF0000"/>
              </a:solidFill>
              <a:latin typeface="Traditional Arabic" panose="02020603050405020304" pitchFamily="18" charset="-78"/>
              <a:cs typeface="+mj-cs"/>
            </a:endParaRPr>
          </a:p>
        </p:txBody>
      </p:sp>
      <p:sp>
        <p:nvSpPr>
          <p:cNvPr id="38" name="مربع نص 24">
            <a:extLst>
              <a:ext uri="{FF2B5EF4-FFF2-40B4-BE49-F238E27FC236}">
                <a16:creationId xmlns:a16="http://schemas.microsoft.com/office/drawing/2014/main" id="{5D6FF40F-97E3-FE9A-F8F6-1F07235C4658}"/>
              </a:ext>
            </a:extLst>
          </p:cNvPr>
          <p:cNvSpPr txBox="1">
            <a:spLocks noChangeArrowheads="1"/>
          </p:cNvSpPr>
          <p:nvPr/>
        </p:nvSpPr>
        <p:spPr bwMode="auto">
          <a:xfrm>
            <a:off x="3213738" y="6422077"/>
            <a:ext cx="66558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2000" b="1" dirty="0">
                <a:solidFill>
                  <a:srgbClr val="FF0000"/>
                </a:solidFill>
                <a:latin typeface="Traditional Arabic" panose="02020603050405020304" pitchFamily="18" charset="-78"/>
                <a:cs typeface="+mj-cs"/>
              </a:rPr>
              <a:t>المطر ، الارتواء ، الأمل ، الارتياح ، الحياة ، الكرم ، النعمة</a:t>
            </a:r>
            <a:endParaRPr lang="ar-SA" altLang="ar-SA" sz="1600" b="1" dirty="0">
              <a:solidFill>
                <a:srgbClr val="FF0000"/>
              </a:solidFill>
              <a:latin typeface="Traditional Arabic" panose="02020603050405020304" pitchFamily="18" charset="-78"/>
              <a:cs typeface="+mj-cs"/>
            </a:endParaRPr>
          </a:p>
        </p:txBody>
      </p:sp>
    </p:spTree>
    <p:extLst>
      <p:ext uri="{BB962C8B-B14F-4D97-AF65-F5344CB8AC3E}">
        <p14:creationId xmlns:p14="http://schemas.microsoft.com/office/powerpoint/2010/main" val="2688663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21" presetClass="exit" presetSubtype="1" fill="hold" grpId="0" nodeType="clickEffect">
                                  <p:stCondLst>
                                    <p:cond delay="0"/>
                                  </p:stCondLst>
                                  <p:childTnLst>
                                    <p:animEffect transition="out" filter="wheel(1)">
                                      <p:cBhvr>
                                        <p:cTn id="83" dur="59000"/>
                                        <p:tgtEl>
                                          <p:spTgt spid="19"/>
                                        </p:tgtEl>
                                      </p:cBhvr>
                                    </p:animEffect>
                                    <p:set>
                                      <p:cBhvr>
                                        <p:cTn id="84"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2" name="clock-ticking-3.wav"/>
                                        </p:tgtEl>
                                      </p:cMediaNode>
                                    </p:audio>
                                  </p:subTnLst>
                                </p:cTn>
                              </p:par>
                            </p:childTnLst>
                          </p:cTn>
                        </p:par>
                        <p:par>
                          <p:cTn id="85" fill="hold">
                            <p:stCondLst>
                              <p:cond delay="59000"/>
                            </p:stCondLst>
                            <p:childTnLst>
                              <p:par>
                                <p:cTn id="86" presetID="21" presetClass="exit" presetSubtype="1" fill="hold" grpId="0" nodeType="afterEffect">
                                  <p:stCondLst>
                                    <p:cond delay="0"/>
                                  </p:stCondLst>
                                  <p:childTnLst>
                                    <p:animEffect transition="out" filter="wheel(1)">
                                      <p:cBhvr>
                                        <p:cTn id="87" dur="59000"/>
                                        <p:tgtEl>
                                          <p:spTgt spid="20"/>
                                        </p:tgtEl>
                                      </p:cBhvr>
                                    </p:animEffect>
                                    <p:set>
                                      <p:cBhvr>
                                        <p:cTn id="88"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4" grpId="0"/>
      <p:bldP spid="13" grpId="0"/>
      <p:bldP spid="14"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عنصر نائب للتذييل 22">
            <a:extLst>
              <a:ext uri="{FF2B5EF4-FFF2-40B4-BE49-F238E27FC236}">
                <a16:creationId xmlns:a16="http://schemas.microsoft.com/office/drawing/2014/main" id="{E8CB32B7-C10A-27E6-9CE7-5EB23776B937}"/>
              </a:ext>
            </a:extLst>
          </p:cNvPr>
          <p:cNvSpPr>
            <a:spLocks noGrp="1"/>
          </p:cNvSpPr>
          <p:nvPr>
            <p:ph type="ftr" sz="quarter" idx="11"/>
          </p:nvPr>
        </p:nvSpPr>
        <p:spPr/>
        <p:txBody>
          <a:bodyPr/>
          <a:lstStyle/>
          <a:p>
            <a:r>
              <a:rPr lang="ar-SA"/>
              <a:t>إعداد : أ علي الفيفي</a:t>
            </a:r>
          </a:p>
        </p:txBody>
      </p:sp>
      <p:sp>
        <p:nvSpPr>
          <p:cNvPr id="3" name="مستطيل: زوايا قطرية مستديرة 2">
            <a:hlinkClick r:id="rId2" action="ppaction://hlinksldjump"/>
            <a:extLst>
              <a:ext uri="{FF2B5EF4-FFF2-40B4-BE49-F238E27FC236}">
                <a16:creationId xmlns:a16="http://schemas.microsoft.com/office/drawing/2014/main" id="{B15F4D1B-A6E4-544B-9055-1F4194C7D267}"/>
              </a:ext>
            </a:extLst>
          </p:cNvPr>
          <p:cNvSpPr/>
          <p:nvPr/>
        </p:nvSpPr>
        <p:spPr>
          <a:xfrm>
            <a:off x="4285808" y="2819460"/>
            <a:ext cx="3620383" cy="1219080"/>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t>القائمة الرئيسية</a:t>
            </a:r>
          </a:p>
        </p:txBody>
      </p:sp>
      <p:grpSp>
        <p:nvGrpSpPr>
          <p:cNvPr id="2" name="مجموعة 1">
            <a:extLst>
              <a:ext uri="{FF2B5EF4-FFF2-40B4-BE49-F238E27FC236}">
                <a16:creationId xmlns:a16="http://schemas.microsoft.com/office/drawing/2014/main" id="{3E91025E-462A-2C0B-7D96-5BF66D52D075}"/>
              </a:ext>
            </a:extLst>
          </p:cNvPr>
          <p:cNvGrpSpPr/>
          <p:nvPr/>
        </p:nvGrpSpPr>
        <p:grpSpPr>
          <a:xfrm>
            <a:off x="4941865" y="4422979"/>
            <a:ext cx="1965536" cy="750165"/>
            <a:chOff x="242403" y="61568"/>
            <a:chExt cx="1965536" cy="750165"/>
          </a:xfrm>
        </p:grpSpPr>
        <p:sp>
          <p:nvSpPr>
            <p:cNvPr id="4" name="علامة الضرب 3">
              <a:hlinkClick r:id="" action="ppaction://hlinkshowjump?jump=endshow"/>
              <a:extLst>
                <a:ext uri="{FF2B5EF4-FFF2-40B4-BE49-F238E27FC236}">
                  <a16:creationId xmlns:a16="http://schemas.microsoft.com/office/drawing/2014/main" id="{E4231794-261B-0FD8-0211-D54B1C96EDDA}"/>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a:extLst>
                <a:ext uri="{FF2B5EF4-FFF2-40B4-BE49-F238E27FC236}">
                  <a16:creationId xmlns:a16="http://schemas.microsoft.com/office/drawing/2014/main" id="{C433C8DE-2BF0-0CFB-363D-2CEAC8257556}"/>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Tree>
    <p:extLst>
      <p:ext uri="{BB962C8B-B14F-4D97-AF65-F5344CB8AC3E}">
        <p14:creationId xmlns:p14="http://schemas.microsoft.com/office/powerpoint/2010/main" val="23925083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5" name="مستطيل: زوايا قطرية مقصوصة 4">
            <a:hlinkClick r:id="" action="ppaction://noaction"/>
            <a:extLst>
              <a:ext uri="{FF2B5EF4-FFF2-40B4-BE49-F238E27FC236}">
                <a16:creationId xmlns:a16="http://schemas.microsoft.com/office/drawing/2014/main" id="{85C23048-CF57-6965-9AAD-46156590CFD1}"/>
              </a:ext>
            </a:extLst>
          </p:cNvPr>
          <p:cNvSpPr/>
          <p:nvPr/>
        </p:nvSpPr>
        <p:spPr>
          <a:xfrm>
            <a:off x="9869979" y="775448"/>
            <a:ext cx="2275953" cy="600250"/>
          </a:xfrm>
          <a:prstGeom prst="snip2DiagRect">
            <a:avLst>
              <a:gd name="adj1" fmla="val 40686"/>
              <a:gd name="adj2" fmla="val 0"/>
            </a:avLst>
          </a:prstGeom>
          <a:solidFill>
            <a:schemeClr val="bg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chemeClr val="bg2">
                    <a:lumMod val="25000"/>
                  </a:schemeClr>
                </a:solidFill>
              </a:rPr>
              <a:t>نشاطات الغلق والتلخيص</a:t>
            </a:r>
          </a:p>
        </p:txBody>
      </p:sp>
      <p:grpSp>
        <p:nvGrpSpPr>
          <p:cNvPr id="2" name="مجموعة 1">
            <a:extLst>
              <a:ext uri="{FF2B5EF4-FFF2-40B4-BE49-F238E27FC236}">
                <a16:creationId xmlns:a16="http://schemas.microsoft.com/office/drawing/2014/main" id="{923992A5-54CD-DF7E-BD67-F74BD0D82C58}"/>
              </a:ext>
            </a:extLst>
          </p:cNvPr>
          <p:cNvGrpSpPr/>
          <p:nvPr/>
        </p:nvGrpSpPr>
        <p:grpSpPr>
          <a:xfrm>
            <a:off x="310490" y="3851811"/>
            <a:ext cx="1086038" cy="786757"/>
            <a:chOff x="310490" y="3851811"/>
            <a:chExt cx="1086038" cy="786757"/>
          </a:xfrm>
        </p:grpSpPr>
        <p:sp>
          <p:nvSpPr>
            <p:cNvPr id="3" name="مربع نص 2">
              <a:extLst>
                <a:ext uri="{FF2B5EF4-FFF2-40B4-BE49-F238E27FC236}">
                  <a16:creationId xmlns:a16="http://schemas.microsoft.com/office/drawing/2014/main" id="{4DE3C5D4-CBB3-B597-3787-DABF78639DC7}"/>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10" name="مربع نص 9">
              <a:extLst>
                <a:ext uri="{FF2B5EF4-FFF2-40B4-BE49-F238E27FC236}">
                  <a16:creationId xmlns:a16="http://schemas.microsoft.com/office/drawing/2014/main" id="{8AD83CC1-F695-BFD2-3EB1-1AAB5AD73296}"/>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166</a:t>
              </a:r>
            </a:p>
          </p:txBody>
        </p:sp>
      </p:grpSp>
      <p:pic>
        <p:nvPicPr>
          <p:cNvPr id="11" name="صورة 10">
            <a:extLst>
              <a:ext uri="{FF2B5EF4-FFF2-40B4-BE49-F238E27FC236}">
                <a16:creationId xmlns:a16="http://schemas.microsoft.com/office/drawing/2014/main" id="{DC6662D3-63FD-BF37-EB87-AEBFAB6A23E8}"/>
              </a:ext>
            </a:extLst>
          </p:cNvPr>
          <p:cNvPicPr>
            <a:picLocks noChangeAspect="1"/>
          </p:cNvPicPr>
          <p:nvPr/>
        </p:nvPicPr>
        <p:blipFill rotWithShape="1">
          <a:blip r:embed="rId5">
            <a:extLst>
              <a:ext uri="{28A0092B-C50C-407E-A947-70E740481C1C}">
                <a14:useLocalDpi xmlns:a14="http://schemas.microsoft.com/office/drawing/2010/main" val="0"/>
              </a:ext>
            </a:extLst>
          </a:blip>
          <a:srcRect b="33712"/>
          <a:stretch/>
        </p:blipFill>
        <p:spPr>
          <a:xfrm>
            <a:off x="2207939" y="1020392"/>
            <a:ext cx="7525902" cy="5106128"/>
          </a:xfrm>
          <a:prstGeom prst="rect">
            <a:avLst/>
          </a:prstGeom>
        </p:spPr>
      </p:pic>
      <p:sp>
        <p:nvSpPr>
          <p:cNvPr id="4" name="مربع نص 24">
            <a:extLst>
              <a:ext uri="{FF2B5EF4-FFF2-40B4-BE49-F238E27FC236}">
                <a16:creationId xmlns:a16="http://schemas.microsoft.com/office/drawing/2014/main" id="{0796C567-97DD-A9E7-760F-1CE9ABC0934D}"/>
              </a:ext>
            </a:extLst>
          </p:cNvPr>
          <p:cNvSpPr txBox="1">
            <a:spLocks noChangeArrowheads="1"/>
          </p:cNvSpPr>
          <p:nvPr/>
        </p:nvSpPr>
        <p:spPr bwMode="auto">
          <a:xfrm>
            <a:off x="8281851" y="4045594"/>
            <a:ext cx="991238" cy="1384995"/>
          </a:xfrm>
          <a:prstGeom prst="rect">
            <a:avLst/>
          </a:prstGeom>
          <a:noFill/>
          <a:ln w="38100">
            <a:noFill/>
          </a:ln>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defRPr/>
            </a:pPr>
            <a:r>
              <a:rPr lang="ar-SA" altLang="ar-SA" sz="1400" b="1" dirty="0">
                <a:solidFill>
                  <a:srgbClr val="FF0000"/>
                </a:solidFill>
                <a:cs typeface="Calibri" panose="020F0502020204030204" pitchFamily="34" charset="0"/>
              </a:rPr>
              <a:t>التصوير الحسي للمرئيات والمسموعات والملموسات والمذاقات</a:t>
            </a:r>
          </a:p>
        </p:txBody>
      </p:sp>
      <p:sp>
        <p:nvSpPr>
          <p:cNvPr id="12" name="مربع نص 24">
            <a:extLst>
              <a:ext uri="{FF2B5EF4-FFF2-40B4-BE49-F238E27FC236}">
                <a16:creationId xmlns:a16="http://schemas.microsoft.com/office/drawing/2014/main" id="{8B32649D-BC98-D135-A7DB-E6875A1BA90C}"/>
              </a:ext>
            </a:extLst>
          </p:cNvPr>
          <p:cNvSpPr txBox="1">
            <a:spLocks noChangeArrowheads="1"/>
          </p:cNvSpPr>
          <p:nvPr/>
        </p:nvSpPr>
        <p:spPr bwMode="auto">
          <a:xfrm>
            <a:off x="6206106" y="4137105"/>
            <a:ext cx="1152637" cy="954107"/>
          </a:xfrm>
          <a:prstGeom prst="rect">
            <a:avLst/>
          </a:prstGeom>
          <a:noFill/>
          <a:ln w="38100">
            <a:noFill/>
          </a:ln>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None/>
              <a:defRPr/>
            </a:pPr>
            <a:r>
              <a:rPr lang="ar-SA" altLang="ar-SA" sz="1400" b="1" dirty="0">
                <a:solidFill>
                  <a:srgbClr val="FF0000"/>
                </a:solidFill>
                <a:cs typeface="Calibri" panose="020F0502020204030204" pitchFamily="34" charset="0"/>
              </a:rPr>
              <a:t>وصف يجيب عن الأسئلة:</a:t>
            </a:r>
          </a:p>
          <a:p>
            <a:pPr>
              <a:lnSpc>
                <a:spcPct val="100000"/>
              </a:lnSpc>
              <a:spcBef>
                <a:spcPct val="0"/>
              </a:spcBef>
              <a:buFontTx/>
              <a:buNone/>
              <a:defRPr/>
            </a:pPr>
            <a:r>
              <a:rPr lang="ar-SA" altLang="ar-SA" sz="1400" b="1" dirty="0">
                <a:solidFill>
                  <a:srgbClr val="FF0000"/>
                </a:solidFill>
                <a:cs typeface="Calibri" panose="020F0502020204030204" pitchFamily="34" charset="0"/>
              </a:rPr>
              <a:t>متى ؟ أين ؟ من ؟  ماذا؟ كيف؟</a:t>
            </a:r>
          </a:p>
        </p:txBody>
      </p:sp>
      <p:grpSp>
        <p:nvGrpSpPr>
          <p:cNvPr id="36" name="مجموعة 35">
            <a:extLst>
              <a:ext uri="{FF2B5EF4-FFF2-40B4-BE49-F238E27FC236}">
                <a16:creationId xmlns:a16="http://schemas.microsoft.com/office/drawing/2014/main" id="{B89B9826-2C4F-5BAE-2CE2-4ABA68FCA740}"/>
              </a:ext>
            </a:extLst>
          </p:cNvPr>
          <p:cNvGrpSpPr/>
          <p:nvPr/>
        </p:nvGrpSpPr>
        <p:grpSpPr>
          <a:xfrm>
            <a:off x="4700751" y="3280956"/>
            <a:ext cx="1379497" cy="2353092"/>
            <a:chOff x="4700751" y="3280956"/>
            <a:chExt cx="1379497" cy="2353092"/>
          </a:xfrm>
        </p:grpSpPr>
        <p:sp>
          <p:nvSpPr>
            <p:cNvPr id="13" name="مربع نص 12">
              <a:extLst>
                <a:ext uri="{FF2B5EF4-FFF2-40B4-BE49-F238E27FC236}">
                  <a16:creationId xmlns:a16="http://schemas.microsoft.com/office/drawing/2014/main" id="{4153FAA5-8570-A72E-FCC8-AC2DEB997BEF}"/>
                </a:ext>
              </a:extLst>
            </p:cNvPr>
            <p:cNvSpPr txBox="1"/>
            <p:nvPr/>
          </p:nvSpPr>
          <p:spPr>
            <a:xfrm>
              <a:off x="4709141" y="3280956"/>
              <a:ext cx="1371107" cy="338554"/>
            </a:xfrm>
            <a:prstGeom prst="rect">
              <a:avLst/>
            </a:prstGeom>
            <a:noFill/>
          </p:spPr>
          <p:txBody>
            <a:bodyPr wrap="square">
              <a:spAutoFit/>
            </a:bodyPr>
            <a:lstStyle/>
            <a:p>
              <a:pPr marL="342900" indent="-342900" algn="r" rtl="1">
                <a:buFont typeface="Wingdings" panose="05000000000000000000" pitchFamily="2" charset="2"/>
                <a:buChar char="v"/>
                <a:defRPr/>
              </a:pPr>
              <a:r>
                <a:rPr lang="ar-SA" altLang="ar-SA" sz="1600" b="1" dirty="0">
                  <a:solidFill>
                    <a:srgbClr val="FF0000"/>
                  </a:solidFill>
                  <a:cs typeface="Calibri" panose="020F0502020204030204" pitchFamily="34" charset="0"/>
                </a:rPr>
                <a:t>الشخصيات</a:t>
              </a:r>
              <a:endParaRPr lang="ar-SA" altLang="ar-SA" sz="1400" b="1" dirty="0">
                <a:solidFill>
                  <a:srgbClr val="FF0000"/>
                </a:solidFill>
                <a:cs typeface="Calibri" panose="020F0502020204030204" pitchFamily="34" charset="0"/>
              </a:endParaRPr>
            </a:p>
          </p:txBody>
        </p:sp>
        <p:sp>
          <p:nvSpPr>
            <p:cNvPr id="14" name="مربع نص 13">
              <a:extLst>
                <a:ext uri="{FF2B5EF4-FFF2-40B4-BE49-F238E27FC236}">
                  <a16:creationId xmlns:a16="http://schemas.microsoft.com/office/drawing/2014/main" id="{14C14BA2-25B7-CEA3-2053-9837CF484A83}"/>
                </a:ext>
              </a:extLst>
            </p:cNvPr>
            <p:cNvSpPr txBox="1"/>
            <p:nvPr/>
          </p:nvSpPr>
          <p:spPr>
            <a:xfrm>
              <a:off x="4705515" y="3755619"/>
              <a:ext cx="1369970" cy="338554"/>
            </a:xfrm>
            <a:prstGeom prst="rect">
              <a:avLst/>
            </a:prstGeom>
            <a:noFill/>
          </p:spPr>
          <p:txBody>
            <a:bodyPr wrap="square">
              <a:spAutoFit/>
            </a:bodyPr>
            <a:lstStyle/>
            <a:p>
              <a:pPr marL="342900" indent="-342900" algn="r" rtl="1">
                <a:buFont typeface="Wingdings" panose="05000000000000000000" pitchFamily="2" charset="2"/>
                <a:buChar char="v"/>
                <a:defRPr/>
              </a:pPr>
              <a:r>
                <a:rPr lang="ar-SA" altLang="ar-SA" sz="1600" b="1" dirty="0">
                  <a:solidFill>
                    <a:srgbClr val="FF0000"/>
                  </a:solidFill>
                  <a:cs typeface="Calibri" panose="020F0502020204030204" pitchFamily="34" charset="0"/>
                </a:rPr>
                <a:t>الأحداث</a:t>
              </a:r>
              <a:endParaRPr lang="ar-SA" altLang="ar-SA" sz="1400" b="1" dirty="0">
                <a:solidFill>
                  <a:srgbClr val="FF0000"/>
                </a:solidFill>
                <a:cs typeface="Calibri" panose="020F0502020204030204" pitchFamily="34" charset="0"/>
              </a:endParaRPr>
            </a:p>
          </p:txBody>
        </p:sp>
        <p:sp>
          <p:nvSpPr>
            <p:cNvPr id="21" name="مربع نص 20">
              <a:extLst>
                <a:ext uri="{FF2B5EF4-FFF2-40B4-BE49-F238E27FC236}">
                  <a16:creationId xmlns:a16="http://schemas.microsoft.com/office/drawing/2014/main" id="{D3E2475F-7015-E9BB-F5F2-8D89D14354C3}"/>
                </a:ext>
              </a:extLst>
            </p:cNvPr>
            <p:cNvSpPr txBox="1"/>
            <p:nvPr/>
          </p:nvSpPr>
          <p:spPr>
            <a:xfrm>
              <a:off x="4705515" y="4230281"/>
              <a:ext cx="1369970" cy="338554"/>
            </a:xfrm>
            <a:prstGeom prst="rect">
              <a:avLst/>
            </a:prstGeom>
            <a:noFill/>
          </p:spPr>
          <p:txBody>
            <a:bodyPr wrap="square">
              <a:spAutoFit/>
            </a:bodyPr>
            <a:lstStyle/>
            <a:p>
              <a:pPr marL="342900" indent="-342900" algn="r" rtl="1">
                <a:buFont typeface="Wingdings" panose="05000000000000000000" pitchFamily="2" charset="2"/>
                <a:buChar char="v"/>
                <a:defRPr/>
              </a:pPr>
              <a:r>
                <a:rPr lang="ar-SA" altLang="ar-SA" sz="1600" b="1" dirty="0">
                  <a:solidFill>
                    <a:srgbClr val="FF0000"/>
                  </a:solidFill>
                  <a:cs typeface="Calibri" panose="020F0502020204030204" pitchFamily="34" charset="0"/>
                </a:rPr>
                <a:t>الزمان</a:t>
              </a:r>
              <a:endParaRPr lang="ar-SA" altLang="ar-SA" sz="1400" b="1" dirty="0">
                <a:solidFill>
                  <a:srgbClr val="FF0000"/>
                </a:solidFill>
                <a:cs typeface="Calibri" panose="020F0502020204030204" pitchFamily="34" charset="0"/>
              </a:endParaRPr>
            </a:p>
          </p:txBody>
        </p:sp>
        <p:sp>
          <p:nvSpPr>
            <p:cNvPr id="22" name="مربع نص 21">
              <a:extLst>
                <a:ext uri="{FF2B5EF4-FFF2-40B4-BE49-F238E27FC236}">
                  <a16:creationId xmlns:a16="http://schemas.microsoft.com/office/drawing/2014/main" id="{904927E5-F891-04FF-B544-7A248FC3511C}"/>
                </a:ext>
              </a:extLst>
            </p:cNvPr>
            <p:cNvSpPr txBox="1"/>
            <p:nvPr/>
          </p:nvSpPr>
          <p:spPr>
            <a:xfrm>
              <a:off x="4700751" y="4747806"/>
              <a:ext cx="1369971" cy="338554"/>
            </a:xfrm>
            <a:prstGeom prst="rect">
              <a:avLst/>
            </a:prstGeom>
            <a:noFill/>
          </p:spPr>
          <p:txBody>
            <a:bodyPr wrap="square">
              <a:spAutoFit/>
            </a:bodyPr>
            <a:lstStyle/>
            <a:p>
              <a:pPr marL="342900" indent="-342900" algn="r" rtl="1">
                <a:buFont typeface="Wingdings" panose="05000000000000000000" pitchFamily="2" charset="2"/>
                <a:buChar char="v"/>
                <a:defRPr/>
              </a:pPr>
              <a:r>
                <a:rPr lang="ar-SA" altLang="ar-SA" sz="1600" b="1" dirty="0">
                  <a:solidFill>
                    <a:srgbClr val="FF0000"/>
                  </a:solidFill>
                  <a:cs typeface="Calibri" panose="020F0502020204030204" pitchFamily="34" charset="0"/>
                </a:rPr>
                <a:t>المكان</a:t>
              </a:r>
              <a:endParaRPr lang="ar-SA" altLang="ar-SA" sz="1400" b="1" dirty="0">
                <a:solidFill>
                  <a:srgbClr val="FF0000"/>
                </a:solidFill>
                <a:cs typeface="Calibri" panose="020F0502020204030204" pitchFamily="34" charset="0"/>
              </a:endParaRPr>
            </a:p>
          </p:txBody>
        </p:sp>
        <p:sp>
          <p:nvSpPr>
            <p:cNvPr id="23" name="مربع نص 22">
              <a:extLst>
                <a:ext uri="{FF2B5EF4-FFF2-40B4-BE49-F238E27FC236}">
                  <a16:creationId xmlns:a16="http://schemas.microsoft.com/office/drawing/2014/main" id="{899E8F74-1F41-3140-D1F9-D194558B556D}"/>
                </a:ext>
              </a:extLst>
            </p:cNvPr>
            <p:cNvSpPr txBox="1"/>
            <p:nvPr/>
          </p:nvSpPr>
          <p:spPr>
            <a:xfrm>
              <a:off x="4709141" y="5295494"/>
              <a:ext cx="1371107" cy="338554"/>
            </a:xfrm>
            <a:prstGeom prst="rect">
              <a:avLst/>
            </a:prstGeom>
            <a:noFill/>
          </p:spPr>
          <p:txBody>
            <a:bodyPr wrap="square">
              <a:spAutoFit/>
            </a:bodyPr>
            <a:lstStyle/>
            <a:p>
              <a:pPr marL="342900" indent="-342900" algn="r" rtl="1">
                <a:buFont typeface="Wingdings" panose="05000000000000000000" pitchFamily="2" charset="2"/>
                <a:buChar char="v"/>
                <a:defRPr/>
              </a:pPr>
              <a:r>
                <a:rPr lang="ar-SA" altLang="ar-SA" sz="1600" b="1" dirty="0">
                  <a:solidFill>
                    <a:srgbClr val="FF0000"/>
                  </a:solidFill>
                  <a:cs typeface="Calibri" panose="020F0502020204030204" pitchFamily="34" charset="0"/>
                </a:rPr>
                <a:t>الحقائق</a:t>
              </a:r>
              <a:endParaRPr lang="ar-SA" altLang="ar-SA" sz="1400" b="1" dirty="0">
                <a:solidFill>
                  <a:srgbClr val="FF0000"/>
                </a:solidFill>
                <a:cs typeface="Calibri" panose="020F0502020204030204" pitchFamily="34" charset="0"/>
              </a:endParaRPr>
            </a:p>
          </p:txBody>
        </p:sp>
      </p:grpSp>
      <p:sp>
        <p:nvSpPr>
          <p:cNvPr id="29" name="مربع نص 24">
            <a:extLst>
              <a:ext uri="{FF2B5EF4-FFF2-40B4-BE49-F238E27FC236}">
                <a16:creationId xmlns:a16="http://schemas.microsoft.com/office/drawing/2014/main" id="{636640F4-8C40-2628-1D7A-6DD94BD697B2}"/>
              </a:ext>
            </a:extLst>
          </p:cNvPr>
          <p:cNvSpPr txBox="1">
            <a:spLocks noChangeArrowheads="1"/>
          </p:cNvSpPr>
          <p:nvPr/>
        </p:nvSpPr>
        <p:spPr bwMode="auto">
          <a:xfrm>
            <a:off x="7115674" y="3352257"/>
            <a:ext cx="14763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1600" b="1" dirty="0">
                <a:solidFill>
                  <a:srgbClr val="FF0000"/>
                </a:solidFill>
                <a:cs typeface="Calibri" panose="020F0502020204030204" pitchFamily="34" charset="0"/>
              </a:rPr>
              <a:t>الشخصيات</a:t>
            </a:r>
          </a:p>
        </p:txBody>
      </p:sp>
      <p:sp>
        <p:nvSpPr>
          <p:cNvPr id="30" name="مربع نص 24">
            <a:extLst>
              <a:ext uri="{FF2B5EF4-FFF2-40B4-BE49-F238E27FC236}">
                <a16:creationId xmlns:a16="http://schemas.microsoft.com/office/drawing/2014/main" id="{5B19B107-8FA5-4FF5-1F82-3CD67968ED20}"/>
              </a:ext>
            </a:extLst>
          </p:cNvPr>
          <p:cNvSpPr txBox="1">
            <a:spLocks noChangeArrowheads="1"/>
          </p:cNvSpPr>
          <p:nvPr/>
        </p:nvSpPr>
        <p:spPr bwMode="auto">
          <a:xfrm>
            <a:off x="6206106" y="3369675"/>
            <a:ext cx="1439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1600" b="1" dirty="0">
                <a:solidFill>
                  <a:srgbClr val="FF0000"/>
                </a:solidFill>
                <a:cs typeface="Calibri" panose="020F0502020204030204" pitchFamily="34" charset="0"/>
              </a:rPr>
              <a:t>الأحداث</a:t>
            </a:r>
          </a:p>
        </p:txBody>
      </p:sp>
      <p:grpSp>
        <p:nvGrpSpPr>
          <p:cNvPr id="37" name="مجموعة 36">
            <a:extLst>
              <a:ext uri="{FF2B5EF4-FFF2-40B4-BE49-F238E27FC236}">
                <a16:creationId xmlns:a16="http://schemas.microsoft.com/office/drawing/2014/main" id="{35E5EA19-1492-3A68-DF76-9F5B6AEB86F8}"/>
              </a:ext>
            </a:extLst>
          </p:cNvPr>
          <p:cNvGrpSpPr/>
          <p:nvPr/>
        </p:nvGrpSpPr>
        <p:grpSpPr>
          <a:xfrm>
            <a:off x="2971381" y="3302978"/>
            <a:ext cx="1379497" cy="2353092"/>
            <a:chOff x="2971381" y="3302978"/>
            <a:chExt cx="1379497" cy="2353092"/>
          </a:xfrm>
        </p:grpSpPr>
        <p:sp>
          <p:nvSpPr>
            <p:cNvPr id="31" name="مربع نص 30">
              <a:extLst>
                <a:ext uri="{FF2B5EF4-FFF2-40B4-BE49-F238E27FC236}">
                  <a16:creationId xmlns:a16="http://schemas.microsoft.com/office/drawing/2014/main" id="{59BD7732-9AB4-9874-1152-4012D60E4655}"/>
                </a:ext>
              </a:extLst>
            </p:cNvPr>
            <p:cNvSpPr txBox="1"/>
            <p:nvPr/>
          </p:nvSpPr>
          <p:spPr>
            <a:xfrm>
              <a:off x="2979771" y="3302978"/>
              <a:ext cx="1371107" cy="338554"/>
            </a:xfrm>
            <a:prstGeom prst="rect">
              <a:avLst/>
            </a:prstGeom>
            <a:noFill/>
          </p:spPr>
          <p:txBody>
            <a:bodyPr wrap="square">
              <a:spAutoFit/>
            </a:bodyPr>
            <a:lstStyle/>
            <a:p>
              <a:pPr marL="342900" indent="-342900" algn="r" rtl="1">
                <a:buFont typeface="Wingdings" panose="05000000000000000000" pitchFamily="2" charset="2"/>
                <a:buChar char="v"/>
                <a:defRPr/>
              </a:pPr>
              <a:r>
                <a:rPr lang="ar-SA" altLang="ar-SA" sz="1600" b="1" dirty="0">
                  <a:solidFill>
                    <a:srgbClr val="FF0000"/>
                  </a:solidFill>
                  <a:cs typeface="Calibri" panose="020F0502020204030204" pitchFamily="34" charset="0"/>
                </a:rPr>
                <a:t>الشخصيات</a:t>
              </a:r>
              <a:endParaRPr lang="ar-SA" altLang="ar-SA" sz="1400" b="1" dirty="0">
                <a:solidFill>
                  <a:srgbClr val="FF0000"/>
                </a:solidFill>
                <a:cs typeface="Calibri" panose="020F0502020204030204" pitchFamily="34" charset="0"/>
              </a:endParaRPr>
            </a:p>
          </p:txBody>
        </p:sp>
        <p:sp>
          <p:nvSpPr>
            <p:cNvPr id="32" name="مربع نص 31">
              <a:extLst>
                <a:ext uri="{FF2B5EF4-FFF2-40B4-BE49-F238E27FC236}">
                  <a16:creationId xmlns:a16="http://schemas.microsoft.com/office/drawing/2014/main" id="{2580A486-AEDE-8581-4012-2F5D184258B9}"/>
                </a:ext>
              </a:extLst>
            </p:cNvPr>
            <p:cNvSpPr txBox="1"/>
            <p:nvPr/>
          </p:nvSpPr>
          <p:spPr>
            <a:xfrm>
              <a:off x="2976145" y="3777641"/>
              <a:ext cx="1369970" cy="338554"/>
            </a:xfrm>
            <a:prstGeom prst="rect">
              <a:avLst/>
            </a:prstGeom>
            <a:noFill/>
          </p:spPr>
          <p:txBody>
            <a:bodyPr wrap="square">
              <a:spAutoFit/>
            </a:bodyPr>
            <a:lstStyle/>
            <a:p>
              <a:pPr marL="342900" indent="-342900" algn="r" rtl="1">
                <a:buFont typeface="Wingdings" panose="05000000000000000000" pitchFamily="2" charset="2"/>
                <a:buChar char="v"/>
                <a:defRPr/>
              </a:pPr>
              <a:r>
                <a:rPr lang="ar-SA" altLang="ar-SA" sz="1600" b="1" dirty="0">
                  <a:solidFill>
                    <a:srgbClr val="FF0000"/>
                  </a:solidFill>
                  <a:cs typeface="Calibri" panose="020F0502020204030204" pitchFamily="34" charset="0"/>
                </a:rPr>
                <a:t>الأحداث</a:t>
              </a:r>
              <a:endParaRPr lang="ar-SA" altLang="ar-SA" sz="1400" b="1" dirty="0">
                <a:solidFill>
                  <a:srgbClr val="FF0000"/>
                </a:solidFill>
                <a:cs typeface="Calibri" panose="020F0502020204030204" pitchFamily="34" charset="0"/>
              </a:endParaRPr>
            </a:p>
          </p:txBody>
        </p:sp>
        <p:sp>
          <p:nvSpPr>
            <p:cNvPr id="33" name="مربع نص 32">
              <a:extLst>
                <a:ext uri="{FF2B5EF4-FFF2-40B4-BE49-F238E27FC236}">
                  <a16:creationId xmlns:a16="http://schemas.microsoft.com/office/drawing/2014/main" id="{6BEDE17B-3A7F-23C1-2D73-C40A8AABB34D}"/>
                </a:ext>
              </a:extLst>
            </p:cNvPr>
            <p:cNvSpPr txBox="1"/>
            <p:nvPr/>
          </p:nvSpPr>
          <p:spPr>
            <a:xfrm>
              <a:off x="2976145" y="4252303"/>
              <a:ext cx="1369970" cy="338554"/>
            </a:xfrm>
            <a:prstGeom prst="rect">
              <a:avLst/>
            </a:prstGeom>
            <a:noFill/>
          </p:spPr>
          <p:txBody>
            <a:bodyPr wrap="square">
              <a:spAutoFit/>
            </a:bodyPr>
            <a:lstStyle/>
            <a:p>
              <a:pPr marL="342900" indent="-342900" algn="r" rtl="1">
                <a:buFont typeface="Wingdings" panose="05000000000000000000" pitchFamily="2" charset="2"/>
                <a:buChar char="v"/>
                <a:defRPr/>
              </a:pPr>
              <a:r>
                <a:rPr lang="ar-SA" altLang="ar-SA" sz="1600" b="1" dirty="0">
                  <a:solidFill>
                    <a:srgbClr val="FF0000"/>
                  </a:solidFill>
                  <a:cs typeface="Calibri" panose="020F0502020204030204" pitchFamily="34" charset="0"/>
                </a:rPr>
                <a:t>الزمان</a:t>
              </a:r>
              <a:endParaRPr lang="ar-SA" altLang="ar-SA" sz="1400" b="1" dirty="0">
                <a:solidFill>
                  <a:srgbClr val="FF0000"/>
                </a:solidFill>
                <a:cs typeface="Calibri" panose="020F0502020204030204" pitchFamily="34" charset="0"/>
              </a:endParaRPr>
            </a:p>
          </p:txBody>
        </p:sp>
        <p:sp>
          <p:nvSpPr>
            <p:cNvPr id="34" name="مربع نص 33">
              <a:extLst>
                <a:ext uri="{FF2B5EF4-FFF2-40B4-BE49-F238E27FC236}">
                  <a16:creationId xmlns:a16="http://schemas.microsoft.com/office/drawing/2014/main" id="{604E2556-9EA1-8AC6-3F67-272D4584E711}"/>
                </a:ext>
              </a:extLst>
            </p:cNvPr>
            <p:cNvSpPr txBox="1"/>
            <p:nvPr/>
          </p:nvSpPr>
          <p:spPr>
            <a:xfrm>
              <a:off x="2971381" y="4769828"/>
              <a:ext cx="1369971" cy="338554"/>
            </a:xfrm>
            <a:prstGeom prst="rect">
              <a:avLst/>
            </a:prstGeom>
            <a:noFill/>
          </p:spPr>
          <p:txBody>
            <a:bodyPr wrap="square">
              <a:spAutoFit/>
            </a:bodyPr>
            <a:lstStyle/>
            <a:p>
              <a:pPr marL="342900" indent="-342900" algn="r" rtl="1">
                <a:buFont typeface="Wingdings" panose="05000000000000000000" pitchFamily="2" charset="2"/>
                <a:buChar char="v"/>
                <a:defRPr/>
              </a:pPr>
              <a:r>
                <a:rPr lang="ar-SA" altLang="ar-SA" sz="1600" b="1" dirty="0">
                  <a:solidFill>
                    <a:srgbClr val="FF0000"/>
                  </a:solidFill>
                  <a:cs typeface="Calibri" panose="020F0502020204030204" pitchFamily="34" charset="0"/>
                </a:rPr>
                <a:t>المكان</a:t>
              </a:r>
              <a:endParaRPr lang="ar-SA" altLang="ar-SA" sz="1400" b="1" dirty="0">
                <a:solidFill>
                  <a:srgbClr val="FF0000"/>
                </a:solidFill>
                <a:cs typeface="Calibri" panose="020F0502020204030204" pitchFamily="34" charset="0"/>
              </a:endParaRPr>
            </a:p>
          </p:txBody>
        </p:sp>
        <p:sp>
          <p:nvSpPr>
            <p:cNvPr id="35" name="مربع نص 34">
              <a:extLst>
                <a:ext uri="{FF2B5EF4-FFF2-40B4-BE49-F238E27FC236}">
                  <a16:creationId xmlns:a16="http://schemas.microsoft.com/office/drawing/2014/main" id="{FCBA33B4-3440-01A9-838B-6DBA38326300}"/>
                </a:ext>
              </a:extLst>
            </p:cNvPr>
            <p:cNvSpPr txBox="1"/>
            <p:nvPr/>
          </p:nvSpPr>
          <p:spPr>
            <a:xfrm>
              <a:off x="2979771" y="5317516"/>
              <a:ext cx="1371107" cy="338554"/>
            </a:xfrm>
            <a:prstGeom prst="rect">
              <a:avLst/>
            </a:prstGeom>
            <a:noFill/>
          </p:spPr>
          <p:txBody>
            <a:bodyPr wrap="square">
              <a:spAutoFit/>
            </a:bodyPr>
            <a:lstStyle/>
            <a:p>
              <a:pPr marL="342900" indent="-342900" algn="r" rtl="1">
                <a:buFont typeface="Wingdings" panose="05000000000000000000" pitchFamily="2" charset="2"/>
                <a:buChar char="v"/>
                <a:defRPr/>
              </a:pPr>
              <a:r>
                <a:rPr lang="ar-SA" altLang="ar-SA" sz="1600" b="1" dirty="0">
                  <a:solidFill>
                    <a:srgbClr val="FF0000"/>
                  </a:solidFill>
                  <a:cs typeface="Calibri" panose="020F0502020204030204" pitchFamily="34" charset="0"/>
                </a:rPr>
                <a:t>الفكرة</a:t>
              </a:r>
              <a:endParaRPr lang="ar-SA" altLang="ar-SA" sz="1400" b="1" dirty="0">
                <a:solidFill>
                  <a:srgbClr val="FF0000"/>
                </a:solidFill>
                <a:cs typeface="Calibri" panose="020F0502020204030204" pitchFamily="34" charset="0"/>
              </a:endParaRPr>
            </a:p>
          </p:txBody>
        </p:sp>
      </p:grpSp>
    </p:spTree>
    <p:extLst>
      <p:ext uri="{BB962C8B-B14F-4D97-AF65-F5344CB8AC3E}">
        <p14:creationId xmlns:p14="http://schemas.microsoft.com/office/powerpoint/2010/main" val="1164497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5"/>
                    </p:tgtEl>
                  </p:cond>
                </p:stCondLst>
                <p:endSync evt="end" delay="0">
                  <p:rtn val="all"/>
                </p:endSync>
                <p:childTnLst>
                  <p:par>
                    <p:cTn id="28" fill="hold">
                      <p:stCondLst>
                        <p:cond delay="0"/>
                      </p:stCondLst>
                      <p:childTnLst>
                        <p:par>
                          <p:cTn id="29" fill="hold">
                            <p:stCondLst>
                              <p:cond delay="0"/>
                            </p:stCondLst>
                            <p:childTnLst>
                              <p:par>
                                <p:cTn id="30" presetID="21" presetClass="exit" presetSubtype="1" fill="hold" grpId="0" nodeType="clickEffect">
                                  <p:stCondLst>
                                    <p:cond delay="0"/>
                                  </p:stCondLst>
                                  <p:childTnLst>
                                    <p:animEffect transition="out" filter="wheel(1)">
                                      <p:cBhvr>
                                        <p:cTn id="31" dur="59000"/>
                                        <p:tgtEl>
                                          <p:spTgt spid="19"/>
                                        </p:tgtEl>
                                      </p:cBhvr>
                                    </p:animEffect>
                                    <p:set>
                                      <p:cBhvr>
                                        <p:cTn id="32"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2" name="clock-ticking-3.wav"/>
                                        </p:tgtEl>
                                      </p:cMediaNode>
                                    </p:audio>
                                  </p:subTnLst>
                                </p:cTn>
                              </p:par>
                            </p:childTnLst>
                          </p:cTn>
                        </p:par>
                        <p:par>
                          <p:cTn id="33" fill="hold">
                            <p:stCondLst>
                              <p:cond delay="59000"/>
                            </p:stCondLst>
                            <p:childTnLst>
                              <p:par>
                                <p:cTn id="34" presetID="21" presetClass="exit" presetSubtype="1" fill="hold" grpId="0" nodeType="afterEffect">
                                  <p:stCondLst>
                                    <p:cond delay="0"/>
                                  </p:stCondLst>
                                  <p:childTnLst>
                                    <p:animEffect transition="out" filter="wheel(1)">
                                      <p:cBhvr>
                                        <p:cTn id="35" dur="59000"/>
                                        <p:tgtEl>
                                          <p:spTgt spid="20"/>
                                        </p:tgtEl>
                                      </p:cBhvr>
                                    </p:animEffect>
                                    <p:set>
                                      <p:cBhvr>
                                        <p:cTn id="36"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4" grpId="0"/>
      <p:bldP spid="12" grpId="0"/>
      <p:bldP spid="29" grpId="0"/>
      <p:bldP spid="3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grpSp>
        <p:nvGrpSpPr>
          <p:cNvPr id="2" name="مجموعة 1">
            <a:extLst>
              <a:ext uri="{FF2B5EF4-FFF2-40B4-BE49-F238E27FC236}">
                <a16:creationId xmlns:a16="http://schemas.microsoft.com/office/drawing/2014/main" id="{923992A5-54CD-DF7E-BD67-F74BD0D82C58}"/>
              </a:ext>
            </a:extLst>
          </p:cNvPr>
          <p:cNvGrpSpPr/>
          <p:nvPr/>
        </p:nvGrpSpPr>
        <p:grpSpPr>
          <a:xfrm>
            <a:off x="310490" y="3851811"/>
            <a:ext cx="1086038" cy="786757"/>
            <a:chOff x="310490" y="3851811"/>
            <a:chExt cx="1086038" cy="786757"/>
          </a:xfrm>
        </p:grpSpPr>
        <p:sp>
          <p:nvSpPr>
            <p:cNvPr id="3" name="مربع نص 2">
              <a:extLst>
                <a:ext uri="{FF2B5EF4-FFF2-40B4-BE49-F238E27FC236}">
                  <a16:creationId xmlns:a16="http://schemas.microsoft.com/office/drawing/2014/main" id="{4DE3C5D4-CBB3-B597-3787-DABF78639DC7}"/>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10" name="مربع نص 9">
              <a:extLst>
                <a:ext uri="{FF2B5EF4-FFF2-40B4-BE49-F238E27FC236}">
                  <a16:creationId xmlns:a16="http://schemas.microsoft.com/office/drawing/2014/main" id="{8AD83CC1-F695-BFD2-3EB1-1AAB5AD73296}"/>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166</a:t>
              </a:r>
            </a:p>
          </p:txBody>
        </p:sp>
      </p:grpSp>
      <p:pic>
        <p:nvPicPr>
          <p:cNvPr id="11" name="صورة 10">
            <a:extLst>
              <a:ext uri="{FF2B5EF4-FFF2-40B4-BE49-F238E27FC236}">
                <a16:creationId xmlns:a16="http://schemas.microsoft.com/office/drawing/2014/main" id="{DC6662D3-63FD-BF37-EB87-AEBFAB6A23E8}"/>
              </a:ext>
            </a:extLst>
          </p:cNvPr>
          <p:cNvPicPr>
            <a:picLocks noChangeAspect="1"/>
          </p:cNvPicPr>
          <p:nvPr/>
        </p:nvPicPr>
        <p:blipFill rotWithShape="1">
          <a:blip r:embed="rId5">
            <a:extLst>
              <a:ext uri="{28A0092B-C50C-407E-A947-70E740481C1C}">
                <a14:useLocalDpi xmlns:a14="http://schemas.microsoft.com/office/drawing/2010/main" val="0"/>
              </a:ext>
            </a:extLst>
          </a:blip>
          <a:srcRect t="65074"/>
          <a:stretch/>
        </p:blipFill>
        <p:spPr>
          <a:xfrm>
            <a:off x="2207939" y="2186614"/>
            <a:ext cx="7525902" cy="2690325"/>
          </a:xfrm>
          <a:prstGeom prst="rect">
            <a:avLst/>
          </a:prstGeom>
        </p:spPr>
      </p:pic>
      <p:sp>
        <p:nvSpPr>
          <p:cNvPr id="4" name="مستطيل: زوايا قطرية مقصوصة 3">
            <a:hlinkClick r:id="" action="ppaction://noaction"/>
            <a:extLst>
              <a:ext uri="{FF2B5EF4-FFF2-40B4-BE49-F238E27FC236}">
                <a16:creationId xmlns:a16="http://schemas.microsoft.com/office/drawing/2014/main" id="{EF763CF5-73A4-0236-2C0A-1E2F78146EAD}"/>
              </a:ext>
            </a:extLst>
          </p:cNvPr>
          <p:cNvSpPr/>
          <p:nvPr/>
        </p:nvSpPr>
        <p:spPr>
          <a:xfrm>
            <a:off x="9869979" y="775448"/>
            <a:ext cx="2275953" cy="600250"/>
          </a:xfrm>
          <a:prstGeom prst="snip2DiagRect">
            <a:avLst>
              <a:gd name="adj1" fmla="val 40686"/>
              <a:gd name="adj2" fmla="val 0"/>
            </a:avLst>
          </a:prstGeom>
          <a:solidFill>
            <a:schemeClr val="bg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chemeClr val="bg2">
                    <a:lumMod val="25000"/>
                  </a:schemeClr>
                </a:solidFill>
              </a:rPr>
              <a:t>نشاطات الغلق والتلخيص</a:t>
            </a:r>
          </a:p>
        </p:txBody>
      </p:sp>
      <p:sp>
        <p:nvSpPr>
          <p:cNvPr id="5" name="مربع نص 24">
            <a:extLst>
              <a:ext uri="{FF2B5EF4-FFF2-40B4-BE49-F238E27FC236}">
                <a16:creationId xmlns:a16="http://schemas.microsoft.com/office/drawing/2014/main" id="{9BA46498-23A7-345C-2A78-D0FE6CBA95BB}"/>
              </a:ext>
            </a:extLst>
          </p:cNvPr>
          <p:cNvSpPr txBox="1">
            <a:spLocks noChangeArrowheads="1"/>
          </p:cNvSpPr>
          <p:nvPr/>
        </p:nvSpPr>
        <p:spPr bwMode="auto">
          <a:xfrm>
            <a:off x="6262317" y="2863569"/>
            <a:ext cx="20935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800" b="1">
                <a:solidFill>
                  <a:srgbClr val="FF0000"/>
                </a:solidFill>
                <a:cs typeface="Calibri" panose="020F0502020204030204" pitchFamily="34" charset="0"/>
              </a:rPr>
              <a:t>الحروف المبعثرة</a:t>
            </a:r>
          </a:p>
        </p:txBody>
      </p:sp>
      <p:sp>
        <p:nvSpPr>
          <p:cNvPr id="12" name="مربع نص 24">
            <a:extLst>
              <a:ext uri="{FF2B5EF4-FFF2-40B4-BE49-F238E27FC236}">
                <a16:creationId xmlns:a16="http://schemas.microsoft.com/office/drawing/2014/main" id="{7841A726-395F-6516-D772-54750E00F8A7}"/>
              </a:ext>
            </a:extLst>
          </p:cNvPr>
          <p:cNvSpPr txBox="1">
            <a:spLocks noChangeArrowheads="1"/>
          </p:cNvSpPr>
          <p:nvPr/>
        </p:nvSpPr>
        <p:spPr bwMode="auto">
          <a:xfrm>
            <a:off x="2219976" y="2863569"/>
            <a:ext cx="20935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800" b="1">
                <a:solidFill>
                  <a:srgbClr val="FF0000"/>
                </a:solidFill>
                <a:cs typeface="Calibri" panose="020F0502020204030204" pitchFamily="34" charset="0"/>
              </a:rPr>
              <a:t>الكلمات المفيدة</a:t>
            </a:r>
          </a:p>
        </p:txBody>
      </p:sp>
      <p:sp>
        <p:nvSpPr>
          <p:cNvPr id="13" name="مربع نص 24">
            <a:extLst>
              <a:ext uri="{FF2B5EF4-FFF2-40B4-BE49-F238E27FC236}">
                <a16:creationId xmlns:a16="http://schemas.microsoft.com/office/drawing/2014/main" id="{3ACED205-97AB-F241-E0A2-60FB26E9EFE7}"/>
              </a:ext>
            </a:extLst>
          </p:cNvPr>
          <p:cNvSpPr txBox="1">
            <a:spLocks noChangeArrowheads="1"/>
          </p:cNvSpPr>
          <p:nvPr/>
        </p:nvSpPr>
        <p:spPr bwMode="auto">
          <a:xfrm>
            <a:off x="5533649" y="3129502"/>
            <a:ext cx="28222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800" b="1" dirty="0">
                <a:solidFill>
                  <a:srgbClr val="FF0000"/>
                </a:solidFill>
                <a:cs typeface="Calibri" panose="020F0502020204030204" pitchFamily="34" charset="0"/>
              </a:rPr>
              <a:t>أجزاء الصورة المبعثرة</a:t>
            </a:r>
          </a:p>
        </p:txBody>
      </p:sp>
      <p:sp>
        <p:nvSpPr>
          <p:cNvPr id="14" name="مربع نص 24">
            <a:extLst>
              <a:ext uri="{FF2B5EF4-FFF2-40B4-BE49-F238E27FC236}">
                <a16:creationId xmlns:a16="http://schemas.microsoft.com/office/drawing/2014/main" id="{EFE9CD87-3844-972E-E747-6CB905F71C41}"/>
              </a:ext>
            </a:extLst>
          </p:cNvPr>
          <p:cNvSpPr txBox="1">
            <a:spLocks noChangeArrowheads="1"/>
          </p:cNvSpPr>
          <p:nvPr/>
        </p:nvSpPr>
        <p:spPr bwMode="auto">
          <a:xfrm>
            <a:off x="2219976" y="3129502"/>
            <a:ext cx="20935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800" b="1">
                <a:solidFill>
                  <a:srgbClr val="FF0000"/>
                </a:solidFill>
                <a:cs typeface="Calibri" panose="020F0502020204030204" pitchFamily="34" charset="0"/>
              </a:rPr>
              <a:t>اللوحة الفنية</a:t>
            </a:r>
          </a:p>
        </p:txBody>
      </p:sp>
      <p:sp>
        <p:nvSpPr>
          <p:cNvPr id="21" name="مربع نص 24">
            <a:extLst>
              <a:ext uri="{FF2B5EF4-FFF2-40B4-BE49-F238E27FC236}">
                <a16:creationId xmlns:a16="http://schemas.microsoft.com/office/drawing/2014/main" id="{755D89EB-5A11-22A0-0951-7986011FB0C7}"/>
              </a:ext>
            </a:extLst>
          </p:cNvPr>
          <p:cNvSpPr txBox="1">
            <a:spLocks noChangeArrowheads="1"/>
          </p:cNvSpPr>
          <p:nvPr/>
        </p:nvSpPr>
        <p:spPr bwMode="auto">
          <a:xfrm>
            <a:off x="6262317" y="3465100"/>
            <a:ext cx="20935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800" b="1" dirty="0">
                <a:solidFill>
                  <a:srgbClr val="FF0000"/>
                </a:solidFill>
                <a:cs typeface="Calibri" panose="020F0502020204030204" pitchFamily="34" charset="0"/>
              </a:rPr>
              <a:t>الأشجار المتفرقة</a:t>
            </a:r>
          </a:p>
        </p:txBody>
      </p:sp>
      <p:sp>
        <p:nvSpPr>
          <p:cNvPr id="22" name="مربع نص 24">
            <a:extLst>
              <a:ext uri="{FF2B5EF4-FFF2-40B4-BE49-F238E27FC236}">
                <a16:creationId xmlns:a16="http://schemas.microsoft.com/office/drawing/2014/main" id="{46FF265F-FBF1-1B41-C42A-22A7CF1AE286}"/>
              </a:ext>
            </a:extLst>
          </p:cNvPr>
          <p:cNvSpPr txBox="1">
            <a:spLocks noChangeArrowheads="1"/>
          </p:cNvSpPr>
          <p:nvPr/>
        </p:nvSpPr>
        <p:spPr bwMode="auto">
          <a:xfrm>
            <a:off x="2219976" y="3455303"/>
            <a:ext cx="20935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800" b="1">
                <a:solidFill>
                  <a:srgbClr val="FF0000"/>
                </a:solidFill>
                <a:cs typeface="Calibri" panose="020F0502020204030204" pitchFamily="34" charset="0"/>
              </a:rPr>
              <a:t>البستان الجميل   </a:t>
            </a:r>
          </a:p>
        </p:txBody>
      </p:sp>
      <p:sp>
        <p:nvSpPr>
          <p:cNvPr id="23" name="مربع نص 24">
            <a:extLst>
              <a:ext uri="{FF2B5EF4-FFF2-40B4-BE49-F238E27FC236}">
                <a16:creationId xmlns:a16="http://schemas.microsoft.com/office/drawing/2014/main" id="{0200D9D2-14F1-D837-8B72-A6A5165CA7E8}"/>
              </a:ext>
            </a:extLst>
          </p:cNvPr>
          <p:cNvSpPr txBox="1">
            <a:spLocks noChangeArrowheads="1"/>
          </p:cNvSpPr>
          <p:nvPr/>
        </p:nvSpPr>
        <p:spPr bwMode="auto">
          <a:xfrm>
            <a:off x="2288743" y="4506268"/>
            <a:ext cx="269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800" b="1" dirty="0">
                <a:solidFill>
                  <a:srgbClr val="FF0000"/>
                </a:solidFill>
                <a:cs typeface="Calibri" panose="020F0502020204030204" pitchFamily="34" charset="0"/>
              </a:rPr>
              <a:t>تحلي التوابل الطعام</a:t>
            </a:r>
          </a:p>
        </p:txBody>
      </p:sp>
      <p:sp>
        <p:nvSpPr>
          <p:cNvPr id="24" name="مربع نص 24">
            <a:extLst>
              <a:ext uri="{FF2B5EF4-FFF2-40B4-BE49-F238E27FC236}">
                <a16:creationId xmlns:a16="http://schemas.microsoft.com/office/drawing/2014/main" id="{AC0A5878-386C-8643-9A9E-6B418387BD63}"/>
              </a:ext>
            </a:extLst>
          </p:cNvPr>
          <p:cNvSpPr txBox="1">
            <a:spLocks noChangeArrowheads="1"/>
          </p:cNvSpPr>
          <p:nvPr/>
        </p:nvSpPr>
        <p:spPr bwMode="auto">
          <a:xfrm>
            <a:off x="6779727" y="4511192"/>
            <a:ext cx="20935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800" b="1" dirty="0">
                <a:solidFill>
                  <a:srgbClr val="FF0000"/>
                </a:solidFill>
                <a:cs typeface="Calibri" panose="020F0502020204030204" pitchFamily="34" charset="0"/>
              </a:rPr>
              <a:t>تجمل الألوان الصورة</a:t>
            </a:r>
          </a:p>
        </p:txBody>
      </p:sp>
      <p:sp>
        <p:nvSpPr>
          <p:cNvPr id="25" name="مربع نص 24">
            <a:extLst>
              <a:ext uri="{FF2B5EF4-FFF2-40B4-BE49-F238E27FC236}">
                <a16:creationId xmlns:a16="http://schemas.microsoft.com/office/drawing/2014/main" id="{F70A7D45-3977-DD56-D71C-23128ABF9792}"/>
              </a:ext>
            </a:extLst>
          </p:cNvPr>
          <p:cNvSpPr txBox="1">
            <a:spLocks noChangeArrowheads="1"/>
          </p:cNvSpPr>
          <p:nvPr/>
        </p:nvSpPr>
        <p:spPr bwMode="auto">
          <a:xfrm>
            <a:off x="2438941" y="4193207"/>
            <a:ext cx="30947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800" b="1" dirty="0">
                <a:solidFill>
                  <a:srgbClr val="FF0000"/>
                </a:solidFill>
                <a:cs typeface="Calibri" panose="020F0502020204030204" pitchFamily="34" charset="0"/>
              </a:rPr>
              <a:t>الملابس والحلي الأنسان</a:t>
            </a:r>
          </a:p>
        </p:txBody>
      </p:sp>
    </p:spTree>
    <p:extLst>
      <p:ext uri="{BB962C8B-B14F-4D97-AF65-F5344CB8AC3E}">
        <p14:creationId xmlns:p14="http://schemas.microsoft.com/office/powerpoint/2010/main" val="2164779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5"/>
                    </p:tgtEl>
                  </p:cond>
                </p:stCondLst>
                <p:endSync evt="end" delay="0">
                  <p:rtn val="all"/>
                </p:endSync>
                <p:childTnLst>
                  <p:par>
                    <p:cTn id="40" fill="hold">
                      <p:stCondLst>
                        <p:cond delay="0"/>
                      </p:stCondLst>
                      <p:childTnLst>
                        <p:par>
                          <p:cTn id="41" fill="hold">
                            <p:stCondLst>
                              <p:cond delay="0"/>
                            </p:stCondLst>
                            <p:childTnLst>
                              <p:par>
                                <p:cTn id="42" presetID="21" presetClass="exit" presetSubtype="1" fill="hold" grpId="0" nodeType="clickEffect">
                                  <p:stCondLst>
                                    <p:cond delay="0"/>
                                  </p:stCondLst>
                                  <p:childTnLst>
                                    <p:animEffect transition="out" filter="wheel(1)">
                                      <p:cBhvr>
                                        <p:cTn id="43" dur="59000"/>
                                        <p:tgtEl>
                                          <p:spTgt spid="19"/>
                                        </p:tgtEl>
                                      </p:cBhvr>
                                    </p:animEffect>
                                    <p:set>
                                      <p:cBhvr>
                                        <p:cTn id="44"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2" name="clock-ticking-3.wav"/>
                                        </p:tgtEl>
                                      </p:cMediaNode>
                                    </p:audio>
                                  </p:subTnLst>
                                </p:cTn>
                              </p:par>
                            </p:childTnLst>
                          </p:cTn>
                        </p:par>
                        <p:par>
                          <p:cTn id="45" fill="hold">
                            <p:stCondLst>
                              <p:cond delay="59000"/>
                            </p:stCondLst>
                            <p:childTnLst>
                              <p:par>
                                <p:cTn id="46" presetID="21" presetClass="exit" presetSubtype="1" fill="hold" grpId="0" nodeType="afterEffect">
                                  <p:stCondLst>
                                    <p:cond delay="0"/>
                                  </p:stCondLst>
                                  <p:childTnLst>
                                    <p:animEffect transition="out" filter="wheel(1)">
                                      <p:cBhvr>
                                        <p:cTn id="47" dur="59000"/>
                                        <p:tgtEl>
                                          <p:spTgt spid="20"/>
                                        </p:tgtEl>
                                      </p:cBhvr>
                                    </p:animEffect>
                                    <p:set>
                                      <p:cBhvr>
                                        <p:cTn id="48"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5" grpId="0"/>
      <p:bldP spid="12" grpId="0"/>
      <p:bldP spid="13" grpId="0"/>
      <p:bldP spid="14" grpId="0"/>
      <p:bldP spid="21" grpId="0"/>
      <p:bldP spid="22" grpId="0"/>
      <p:bldP spid="23" grpId="0"/>
      <p:bldP spid="24" grpId="0"/>
      <p:bldP spid="2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grpSp>
        <p:nvGrpSpPr>
          <p:cNvPr id="2" name="مجموعة 1">
            <a:extLst>
              <a:ext uri="{FF2B5EF4-FFF2-40B4-BE49-F238E27FC236}">
                <a16:creationId xmlns:a16="http://schemas.microsoft.com/office/drawing/2014/main" id="{A226F6DB-DA53-E3B8-CE3E-8737C2826780}"/>
              </a:ext>
            </a:extLst>
          </p:cNvPr>
          <p:cNvGrpSpPr/>
          <p:nvPr/>
        </p:nvGrpSpPr>
        <p:grpSpPr>
          <a:xfrm>
            <a:off x="310490" y="3851811"/>
            <a:ext cx="1086038" cy="786757"/>
            <a:chOff x="310490" y="3851811"/>
            <a:chExt cx="1086038" cy="786757"/>
          </a:xfrm>
        </p:grpSpPr>
        <p:sp>
          <p:nvSpPr>
            <p:cNvPr id="3" name="مربع نص 2">
              <a:extLst>
                <a:ext uri="{FF2B5EF4-FFF2-40B4-BE49-F238E27FC236}">
                  <a16:creationId xmlns:a16="http://schemas.microsoft.com/office/drawing/2014/main" id="{7B9D33D6-69E3-672B-3689-40B5AB329D9D}"/>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10" name="مربع نص 9">
              <a:extLst>
                <a:ext uri="{FF2B5EF4-FFF2-40B4-BE49-F238E27FC236}">
                  <a16:creationId xmlns:a16="http://schemas.microsoft.com/office/drawing/2014/main" id="{65F385C4-0577-7D00-7216-22C7ACB5A49A}"/>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167</a:t>
              </a:r>
            </a:p>
          </p:txBody>
        </p:sp>
      </p:grpSp>
      <p:pic>
        <p:nvPicPr>
          <p:cNvPr id="12" name="صورة 11">
            <a:extLst>
              <a:ext uri="{FF2B5EF4-FFF2-40B4-BE49-F238E27FC236}">
                <a16:creationId xmlns:a16="http://schemas.microsoft.com/office/drawing/2014/main" id="{6EFB5D29-DF18-81AB-5C5E-C67577151BCD}"/>
              </a:ext>
            </a:extLst>
          </p:cNvPr>
          <p:cNvPicPr>
            <a:picLocks noChangeAspect="1"/>
          </p:cNvPicPr>
          <p:nvPr/>
        </p:nvPicPr>
        <p:blipFill rotWithShape="1">
          <a:blip r:embed="rId5">
            <a:extLst>
              <a:ext uri="{28A0092B-C50C-407E-A947-70E740481C1C}">
                <a14:useLocalDpi xmlns:a14="http://schemas.microsoft.com/office/drawing/2010/main" val="0"/>
              </a:ext>
            </a:extLst>
          </a:blip>
          <a:srcRect b="41141"/>
          <a:stretch/>
        </p:blipFill>
        <p:spPr>
          <a:xfrm>
            <a:off x="2207939" y="1135542"/>
            <a:ext cx="7524763" cy="5298490"/>
          </a:xfrm>
          <a:prstGeom prst="rect">
            <a:avLst/>
          </a:prstGeom>
        </p:spPr>
      </p:pic>
      <p:sp>
        <p:nvSpPr>
          <p:cNvPr id="4" name="مستطيل: زوايا قطرية مقصوصة 3">
            <a:hlinkClick r:id="" action="ppaction://noaction"/>
            <a:extLst>
              <a:ext uri="{FF2B5EF4-FFF2-40B4-BE49-F238E27FC236}">
                <a16:creationId xmlns:a16="http://schemas.microsoft.com/office/drawing/2014/main" id="{50AC534D-55CD-07C5-1B60-07C541D371F6}"/>
              </a:ext>
            </a:extLst>
          </p:cNvPr>
          <p:cNvSpPr/>
          <p:nvPr/>
        </p:nvSpPr>
        <p:spPr>
          <a:xfrm>
            <a:off x="9869979" y="775448"/>
            <a:ext cx="2275953" cy="600250"/>
          </a:xfrm>
          <a:prstGeom prst="snip2DiagRect">
            <a:avLst>
              <a:gd name="adj1" fmla="val 40686"/>
              <a:gd name="adj2" fmla="val 0"/>
            </a:avLst>
          </a:prstGeom>
          <a:solidFill>
            <a:schemeClr val="bg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chemeClr val="bg2">
                    <a:lumMod val="25000"/>
                  </a:schemeClr>
                </a:solidFill>
              </a:rPr>
              <a:t>نشاطات الغلق والتلخيص</a:t>
            </a:r>
          </a:p>
        </p:txBody>
      </p:sp>
      <p:sp>
        <p:nvSpPr>
          <p:cNvPr id="11" name="مربع نص 24">
            <a:extLst>
              <a:ext uri="{FF2B5EF4-FFF2-40B4-BE49-F238E27FC236}">
                <a16:creationId xmlns:a16="http://schemas.microsoft.com/office/drawing/2014/main" id="{3D37D805-8CB6-E3FB-AB26-B3C78C8CCAC4}"/>
              </a:ext>
            </a:extLst>
          </p:cNvPr>
          <p:cNvSpPr txBox="1">
            <a:spLocks noChangeArrowheads="1"/>
          </p:cNvSpPr>
          <p:nvPr/>
        </p:nvSpPr>
        <p:spPr bwMode="auto">
          <a:xfrm>
            <a:off x="2413311" y="1463965"/>
            <a:ext cx="73193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600" b="1" dirty="0">
                <a:solidFill>
                  <a:schemeClr val="accent2">
                    <a:lumMod val="75000"/>
                  </a:schemeClr>
                </a:solidFill>
                <a:cs typeface="+mj-cs"/>
              </a:rPr>
              <a:t>خطوات كتابة القصة: </a:t>
            </a:r>
            <a:r>
              <a:rPr lang="ar-SA" altLang="ar-SA" sz="1600" b="1" dirty="0">
                <a:solidFill>
                  <a:srgbClr val="FF0000"/>
                </a:solidFill>
                <a:cs typeface="+mj-cs"/>
              </a:rPr>
              <a:t>تحديد الفكرة / تقسيم الشخصيات ووصفها/ ابتكار الأحداث التي تؤدي الفكرة ووصفها/ سرد الأحداث بالطريقة المناسبة للقصة</a:t>
            </a:r>
          </a:p>
        </p:txBody>
      </p:sp>
      <p:sp>
        <p:nvSpPr>
          <p:cNvPr id="13" name="مربع نص 24">
            <a:extLst>
              <a:ext uri="{FF2B5EF4-FFF2-40B4-BE49-F238E27FC236}">
                <a16:creationId xmlns:a16="http://schemas.microsoft.com/office/drawing/2014/main" id="{1514CCD8-1F44-0F7E-F2D0-CFEE3BCEC717}"/>
              </a:ext>
            </a:extLst>
          </p:cNvPr>
          <p:cNvSpPr txBox="1">
            <a:spLocks noChangeArrowheads="1"/>
          </p:cNvSpPr>
          <p:nvPr/>
        </p:nvSpPr>
        <p:spPr bwMode="auto">
          <a:xfrm>
            <a:off x="2388282" y="2060600"/>
            <a:ext cx="73193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600" b="1" dirty="0">
                <a:solidFill>
                  <a:schemeClr val="accent2">
                    <a:lumMod val="75000"/>
                  </a:schemeClr>
                </a:solidFill>
                <a:cs typeface="+mj-cs"/>
              </a:rPr>
              <a:t>خطوات كتابة المذكرات الأدبية: </a:t>
            </a:r>
            <a:r>
              <a:rPr lang="ar-SA" altLang="ar-SA" sz="1600" b="1" dirty="0">
                <a:solidFill>
                  <a:srgbClr val="FF0000"/>
                </a:solidFill>
                <a:cs typeface="+mj-cs"/>
              </a:rPr>
              <a:t>تحديد المدة الزمنية التي ستتحدث عنها المذكرة / تذكر كل الأحداث التي حدثت في تلك المدة / استبعاد الأحداث غير المهمة والتركيز على الأحدث المهمة / ترتيب الأحداث المهمة حسب زمن وقوعها وتأثيرها / البدء بسرد الحوادث وتصوير المواقف</a:t>
            </a:r>
          </a:p>
        </p:txBody>
      </p:sp>
      <p:sp>
        <p:nvSpPr>
          <p:cNvPr id="21" name="مربع نص 24">
            <a:extLst>
              <a:ext uri="{FF2B5EF4-FFF2-40B4-BE49-F238E27FC236}">
                <a16:creationId xmlns:a16="http://schemas.microsoft.com/office/drawing/2014/main" id="{211A46C3-F357-5B80-4F89-F9A802777EE5}"/>
              </a:ext>
            </a:extLst>
          </p:cNvPr>
          <p:cNvSpPr txBox="1">
            <a:spLocks noChangeArrowheads="1"/>
          </p:cNvSpPr>
          <p:nvPr/>
        </p:nvSpPr>
        <p:spPr bwMode="auto">
          <a:xfrm>
            <a:off x="2207939" y="3130701"/>
            <a:ext cx="7423741" cy="1067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justLow">
              <a:lnSpc>
                <a:spcPct val="120000"/>
              </a:lnSpc>
              <a:spcBef>
                <a:spcPct val="0"/>
              </a:spcBef>
              <a:buFontTx/>
              <a:buNone/>
            </a:pPr>
            <a:r>
              <a:rPr lang="ar-SA" altLang="ar-SA" sz="1800" b="1" dirty="0">
                <a:solidFill>
                  <a:srgbClr val="FF0000"/>
                </a:solidFill>
                <a:cs typeface="Calibri" panose="020F0502020204030204" pitchFamily="34" charset="0"/>
              </a:rPr>
              <a:t>     تعلمت في هذه الوحدة كيف أكون بارعاً في وصف المشاهد، وأيضاً وصف الشخصيات سواءً داخلياً من طباع وخارجياً من لون وطول وعمل...، مما يمكنني الاستفادة في كتابة مذكراتي أو سرد أحد القصص بطريقة مشوقة وجذابة.</a:t>
            </a:r>
          </a:p>
        </p:txBody>
      </p:sp>
    </p:spTree>
    <p:extLst>
      <p:ext uri="{BB962C8B-B14F-4D97-AF65-F5344CB8AC3E}">
        <p14:creationId xmlns:p14="http://schemas.microsoft.com/office/powerpoint/2010/main" val="6562366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1" presetClass="exit" presetSubtype="1" fill="hold" grpId="0" nodeType="clickEffect">
                                  <p:stCondLst>
                                    <p:cond delay="0"/>
                                  </p:stCondLst>
                                  <p:childTnLst>
                                    <p:animEffect transition="out" filter="wheel(1)">
                                      <p:cBhvr>
                                        <p:cTn id="19" dur="59000"/>
                                        <p:tgtEl>
                                          <p:spTgt spid="19"/>
                                        </p:tgtEl>
                                      </p:cBhvr>
                                    </p:animEffect>
                                    <p:set>
                                      <p:cBhvr>
                                        <p:cTn id="20"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2" name="clock-ticking-3.wav"/>
                                        </p:tgtEl>
                                      </p:cMediaNode>
                                    </p:audio>
                                  </p:subTnLst>
                                </p:cTn>
                              </p:par>
                            </p:childTnLst>
                          </p:cTn>
                        </p:par>
                        <p:par>
                          <p:cTn id="21" fill="hold">
                            <p:stCondLst>
                              <p:cond delay="59000"/>
                            </p:stCondLst>
                            <p:childTnLst>
                              <p:par>
                                <p:cTn id="22" presetID="21" presetClass="exit" presetSubtype="1" fill="hold" grpId="0" nodeType="afterEffect">
                                  <p:stCondLst>
                                    <p:cond delay="0"/>
                                  </p:stCondLst>
                                  <p:childTnLst>
                                    <p:animEffect transition="out" filter="wheel(1)">
                                      <p:cBhvr>
                                        <p:cTn id="23" dur="59000"/>
                                        <p:tgtEl>
                                          <p:spTgt spid="20"/>
                                        </p:tgtEl>
                                      </p:cBhvr>
                                    </p:animEffect>
                                    <p:set>
                                      <p:cBhvr>
                                        <p:cTn id="24"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11" grpId="0"/>
      <p:bldP spid="13" grpId="0"/>
      <p:bldP spid="2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grpSp>
        <p:nvGrpSpPr>
          <p:cNvPr id="2" name="مجموعة 1">
            <a:extLst>
              <a:ext uri="{FF2B5EF4-FFF2-40B4-BE49-F238E27FC236}">
                <a16:creationId xmlns:a16="http://schemas.microsoft.com/office/drawing/2014/main" id="{A226F6DB-DA53-E3B8-CE3E-8737C2826780}"/>
              </a:ext>
            </a:extLst>
          </p:cNvPr>
          <p:cNvGrpSpPr/>
          <p:nvPr/>
        </p:nvGrpSpPr>
        <p:grpSpPr>
          <a:xfrm>
            <a:off x="310490" y="3851811"/>
            <a:ext cx="1086038" cy="786757"/>
            <a:chOff x="310490" y="3851811"/>
            <a:chExt cx="1086038" cy="786757"/>
          </a:xfrm>
        </p:grpSpPr>
        <p:sp>
          <p:nvSpPr>
            <p:cNvPr id="3" name="مربع نص 2">
              <a:extLst>
                <a:ext uri="{FF2B5EF4-FFF2-40B4-BE49-F238E27FC236}">
                  <a16:creationId xmlns:a16="http://schemas.microsoft.com/office/drawing/2014/main" id="{7B9D33D6-69E3-672B-3689-40B5AB329D9D}"/>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10" name="مربع نص 9">
              <a:extLst>
                <a:ext uri="{FF2B5EF4-FFF2-40B4-BE49-F238E27FC236}">
                  <a16:creationId xmlns:a16="http://schemas.microsoft.com/office/drawing/2014/main" id="{65F385C4-0577-7D00-7216-22C7ACB5A49A}"/>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167</a:t>
              </a:r>
            </a:p>
          </p:txBody>
        </p:sp>
      </p:grpSp>
      <p:pic>
        <p:nvPicPr>
          <p:cNvPr id="12" name="صورة 11">
            <a:extLst>
              <a:ext uri="{FF2B5EF4-FFF2-40B4-BE49-F238E27FC236}">
                <a16:creationId xmlns:a16="http://schemas.microsoft.com/office/drawing/2014/main" id="{6EFB5D29-DF18-81AB-5C5E-C67577151BCD}"/>
              </a:ext>
            </a:extLst>
          </p:cNvPr>
          <p:cNvPicPr>
            <a:picLocks noChangeAspect="1"/>
          </p:cNvPicPr>
          <p:nvPr/>
        </p:nvPicPr>
        <p:blipFill rotWithShape="1">
          <a:blip r:embed="rId5">
            <a:extLst>
              <a:ext uri="{28A0092B-C50C-407E-A947-70E740481C1C}">
                <a14:useLocalDpi xmlns:a14="http://schemas.microsoft.com/office/drawing/2010/main" val="0"/>
              </a:ext>
            </a:extLst>
          </a:blip>
          <a:srcRect t="59925"/>
          <a:stretch/>
        </p:blipFill>
        <p:spPr>
          <a:xfrm>
            <a:off x="2207939" y="1590271"/>
            <a:ext cx="7524763" cy="3607500"/>
          </a:xfrm>
          <a:prstGeom prst="rect">
            <a:avLst/>
          </a:prstGeom>
        </p:spPr>
      </p:pic>
      <p:sp>
        <p:nvSpPr>
          <p:cNvPr id="4" name="مستطيل: زوايا قطرية مقصوصة 3">
            <a:hlinkClick r:id="" action="ppaction://noaction"/>
            <a:extLst>
              <a:ext uri="{FF2B5EF4-FFF2-40B4-BE49-F238E27FC236}">
                <a16:creationId xmlns:a16="http://schemas.microsoft.com/office/drawing/2014/main" id="{33598BF4-C55E-867C-9ADA-DADC7BDADF1B}"/>
              </a:ext>
            </a:extLst>
          </p:cNvPr>
          <p:cNvSpPr/>
          <p:nvPr/>
        </p:nvSpPr>
        <p:spPr>
          <a:xfrm>
            <a:off x="9869979" y="775448"/>
            <a:ext cx="2275953" cy="600250"/>
          </a:xfrm>
          <a:prstGeom prst="snip2DiagRect">
            <a:avLst>
              <a:gd name="adj1" fmla="val 40686"/>
              <a:gd name="adj2" fmla="val 0"/>
            </a:avLst>
          </a:prstGeom>
          <a:solidFill>
            <a:schemeClr val="bg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chemeClr val="bg2">
                    <a:lumMod val="25000"/>
                  </a:schemeClr>
                </a:solidFill>
              </a:rPr>
              <a:t>نشاطات الغلق والتلخيص</a:t>
            </a:r>
          </a:p>
        </p:txBody>
      </p:sp>
    </p:spTree>
    <p:extLst>
      <p:ext uri="{BB962C8B-B14F-4D97-AF65-F5344CB8AC3E}">
        <p14:creationId xmlns:p14="http://schemas.microsoft.com/office/powerpoint/2010/main" val="22065193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59000"/>
                                        <p:tgtEl>
                                          <p:spTgt spid="19"/>
                                        </p:tgtEl>
                                      </p:cBhvr>
                                    </p:animEffect>
                                    <p:set>
                                      <p:cBhvr>
                                        <p:cTn id="7"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ock-ticking-3.wav"/>
                                        </p:tgtEl>
                                      </p:cMediaNode>
                                    </p:audio>
                                  </p:subTnLst>
                                </p:cTn>
                              </p:par>
                            </p:childTnLst>
                          </p:cTn>
                        </p:par>
                        <p:par>
                          <p:cTn id="8" fill="hold">
                            <p:stCondLst>
                              <p:cond delay="59000"/>
                            </p:stCondLst>
                            <p:childTnLst>
                              <p:par>
                                <p:cTn id="9" presetID="21" presetClass="exit" presetSubtype="1" fill="hold" grpId="0" nodeType="afterEffect">
                                  <p:stCondLst>
                                    <p:cond delay="0"/>
                                  </p:stCondLst>
                                  <p:childTnLst>
                                    <p:animEffect transition="out" filter="wheel(1)">
                                      <p:cBhvr>
                                        <p:cTn id="10" dur="59000"/>
                                        <p:tgtEl>
                                          <p:spTgt spid="20"/>
                                        </p:tgtEl>
                                      </p:cBhvr>
                                    </p:animEffect>
                                    <p:set>
                                      <p:cBhvr>
                                        <p:cTn id="11"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عنصر نائب للتذييل 22">
            <a:extLst>
              <a:ext uri="{FF2B5EF4-FFF2-40B4-BE49-F238E27FC236}">
                <a16:creationId xmlns:a16="http://schemas.microsoft.com/office/drawing/2014/main" id="{E8CB32B7-C10A-27E6-9CE7-5EB23776B937}"/>
              </a:ext>
            </a:extLst>
          </p:cNvPr>
          <p:cNvSpPr>
            <a:spLocks noGrp="1"/>
          </p:cNvSpPr>
          <p:nvPr>
            <p:ph type="ftr" sz="quarter" idx="11"/>
          </p:nvPr>
        </p:nvSpPr>
        <p:spPr/>
        <p:txBody>
          <a:bodyPr/>
          <a:lstStyle/>
          <a:p>
            <a:r>
              <a:rPr lang="ar-SA"/>
              <a:t>إعداد : أ علي الفيفي</a:t>
            </a:r>
          </a:p>
        </p:txBody>
      </p:sp>
      <p:sp>
        <p:nvSpPr>
          <p:cNvPr id="3" name="مستطيل: زوايا قطرية مستديرة 2">
            <a:hlinkClick r:id="rId2" action="ppaction://hlinksldjump"/>
            <a:extLst>
              <a:ext uri="{FF2B5EF4-FFF2-40B4-BE49-F238E27FC236}">
                <a16:creationId xmlns:a16="http://schemas.microsoft.com/office/drawing/2014/main" id="{B15F4D1B-A6E4-544B-9055-1F4194C7D267}"/>
              </a:ext>
            </a:extLst>
          </p:cNvPr>
          <p:cNvSpPr/>
          <p:nvPr/>
        </p:nvSpPr>
        <p:spPr>
          <a:xfrm>
            <a:off x="4285808" y="2819460"/>
            <a:ext cx="3620383" cy="1219080"/>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t>القائمة الرئيسية</a:t>
            </a:r>
          </a:p>
        </p:txBody>
      </p:sp>
      <p:grpSp>
        <p:nvGrpSpPr>
          <p:cNvPr id="2" name="مجموعة 1">
            <a:extLst>
              <a:ext uri="{FF2B5EF4-FFF2-40B4-BE49-F238E27FC236}">
                <a16:creationId xmlns:a16="http://schemas.microsoft.com/office/drawing/2014/main" id="{3E91025E-462A-2C0B-7D96-5BF66D52D075}"/>
              </a:ext>
            </a:extLst>
          </p:cNvPr>
          <p:cNvGrpSpPr/>
          <p:nvPr/>
        </p:nvGrpSpPr>
        <p:grpSpPr>
          <a:xfrm>
            <a:off x="4941865" y="4422979"/>
            <a:ext cx="1965536" cy="750165"/>
            <a:chOff x="242403" y="61568"/>
            <a:chExt cx="1965536" cy="750165"/>
          </a:xfrm>
        </p:grpSpPr>
        <p:sp>
          <p:nvSpPr>
            <p:cNvPr id="4" name="علامة الضرب 3">
              <a:hlinkClick r:id="" action="ppaction://hlinkshowjump?jump=endshow"/>
              <a:extLst>
                <a:ext uri="{FF2B5EF4-FFF2-40B4-BE49-F238E27FC236}">
                  <a16:creationId xmlns:a16="http://schemas.microsoft.com/office/drawing/2014/main" id="{E4231794-261B-0FD8-0211-D54B1C96EDDA}"/>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a:extLst>
                <a:ext uri="{FF2B5EF4-FFF2-40B4-BE49-F238E27FC236}">
                  <a16:creationId xmlns:a16="http://schemas.microsoft.com/office/drawing/2014/main" id="{C433C8DE-2BF0-0CFB-363D-2CEAC8257556}"/>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Tree>
    <p:extLst>
      <p:ext uri="{BB962C8B-B14F-4D97-AF65-F5344CB8AC3E}">
        <p14:creationId xmlns:p14="http://schemas.microsoft.com/office/powerpoint/2010/main" val="9651465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5" name="مستطيل: زوايا قطرية مقصوصة 4">
            <a:hlinkClick r:id="" action="ppaction://noaction"/>
            <a:extLst>
              <a:ext uri="{FF2B5EF4-FFF2-40B4-BE49-F238E27FC236}">
                <a16:creationId xmlns:a16="http://schemas.microsoft.com/office/drawing/2014/main" id="{C7B8BCA9-686E-D85E-CE5A-E05B1C67FB9D}"/>
              </a:ext>
            </a:extLst>
          </p:cNvPr>
          <p:cNvSpPr/>
          <p:nvPr/>
        </p:nvSpPr>
        <p:spPr>
          <a:xfrm>
            <a:off x="9914584" y="767754"/>
            <a:ext cx="2233097" cy="596221"/>
          </a:xfrm>
          <a:prstGeom prst="snip2DiagRect">
            <a:avLst>
              <a:gd name="adj1" fmla="val 50000"/>
              <a:gd name="adj2" fmla="val 50000"/>
            </a:avLst>
          </a:prstGeom>
          <a:solidFill>
            <a:schemeClr val="tx1">
              <a:lumMod val="75000"/>
              <a:lumOff val="2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chemeClr val="bg1"/>
                </a:solidFill>
              </a:rPr>
              <a:t>الاختبار البعدي</a:t>
            </a:r>
          </a:p>
        </p:txBody>
      </p:sp>
      <p:grpSp>
        <p:nvGrpSpPr>
          <p:cNvPr id="2" name="مجموعة 1">
            <a:extLst>
              <a:ext uri="{FF2B5EF4-FFF2-40B4-BE49-F238E27FC236}">
                <a16:creationId xmlns:a16="http://schemas.microsoft.com/office/drawing/2014/main" id="{DCB86996-13D4-C3B3-567E-222F9E66B4A4}"/>
              </a:ext>
            </a:extLst>
          </p:cNvPr>
          <p:cNvGrpSpPr/>
          <p:nvPr/>
        </p:nvGrpSpPr>
        <p:grpSpPr>
          <a:xfrm>
            <a:off x="310490" y="3851811"/>
            <a:ext cx="1086038" cy="786757"/>
            <a:chOff x="310490" y="3851811"/>
            <a:chExt cx="1086038" cy="786757"/>
          </a:xfrm>
        </p:grpSpPr>
        <p:sp>
          <p:nvSpPr>
            <p:cNvPr id="3" name="مربع نص 2">
              <a:extLst>
                <a:ext uri="{FF2B5EF4-FFF2-40B4-BE49-F238E27FC236}">
                  <a16:creationId xmlns:a16="http://schemas.microsoft.com/office/drawing/2014/main" id="{CF8C7A11-BFCB-23FD-E1BA-1307EF8492D6}"/>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4" name="مربع نص 3">
              <a:extLst>
                <a:ext uri="{FF2B5EF4-FFF2-40B4-BE49-F238E27FC236}">
                  <a16:creationId xmlns:a16="http://schemas.microsoft.com/office/drawing/2014/main" id="{4166DA72-D7A5-A8C5-E44F-68C0162BA2CA}"/>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168</a:t>
              </a:r>
            </a:p>
          </p:txBody>
        </p:sp>
      </p:grpSp>
      <p:pic>
        <p:nvPicPr>
          <p:cNvPr id="11" name="صورة 10">
            <a:extLst>
              <a:ext uri="{FF2B5EF4-FFF2-40B4-BE49-F238E27FC236}">
                <a16:creationId xmlns:a16="http://schemas.microsoft.com/office/drawing/2014/main" id="{0DC578BB-3ED0-C0BA-221C-8B75D511B4DD}"/>
              </a:ext>
            </a:extLst>
          </p:cNvPr>
          <p:cNvPicPr>
            <a:picLocks noChangeAspect="1"/>
          </p:cNvPicPr>
          <p:nvPr/>
        </p:nvPicPr>
        <p:blipFill rotWithShape="1">
          <a:blip r:embed="rId5">
            <a:extLst>
              <a:ext uri="{28A0092B-C50C-407E-A947-70E740481C1C}">
                <a14:useLocalDpi xmlns:a14="http://schemas.microsoft.com/office/drawing/2010/main" val="0"/>
              </a:ext>
            </a:extLst>
          </a:blip>
          <a:srcRect b="46501"/>
          <a:stretch/>
        </p:blipFill>
        <p:spPr>
          <a:xfrm>
            <a:off x="2183081" y="1455605"/>
            <a:ext cx="7596936" cy="4448240"/>
          </a:xfrm>
          <a:prstGeom prst="rect">
            <a:avLst/>
          </a:prstGeom>
        </p:spPr>
      </p:pic>
      <p:sp>
        <p:nvSpPr>
          <p:cNvPr id="10" name="مربع نص 9">
            <a:extLst>
              <a:ext uri="{FF2B5EF4-FFF2-40B4-BE49-F238E27FC236}">
                <a16:creationId xmlns:a16="http://schemas.microsoft.com/office/drawing/2014/main" id="{24C7A6C9-3C61-D0DC-8747-3DF1792475FC}"/>
              </a:ext>
            </a:extLst>
          </p:cNvPr>
          <p:cNvSpPr txBox="1"/>
          <p:nvPr/>
        </p:nvSpPr>
        <p:spPr>
          <a:xfrm>
            <a:off x="6161892" y="2706317"/>
            <a:ext cx="3531738" cy="1323439"/>
          </a:xfrm>
          <a:prstGeom prst="rect">
            <a:avLst/>
          </a:prstGeom>
          <a:noFill/>
        </p:spPr>
        <p:txBody>
          <a:bodyPr wrap="square">
            <a:spAutoFit/>
          </a:bodyPr>
          <a:lstStyle/>
          <a:p>
            <a:pPr algn="justLow" rtl="1">
              <a:defRPr/>
            </a:pPr>
            <a:r>
              <a:rPr lang="ar-SA" altLang="ar-SA" sz="2000" b="1" dirty="0">
                <a:solidFill>
                  <a:srgbClr val="FF0000"/>
                </a:solidFill>
                <a:effectLst>
                  <a:outerShdw blurRad="38100" dist="38100" dir="2700000" algn="tl">
                    <a:srgbClr val="000000">
                      <a:alpha val="43137"/>
                    </a:srgbClr>
                  </a:outerShdw>
                </a:effectLst>
                <a:cs typeface="+mj-cs"/>
              </a:rPr>
              <a:t>     عريض المنكبين  ،  معتدل الجسم ، كثير الابتسام ، هادئ المزاج ، سريع الاستجابة ، متفائل ، متفانٍ في خدمة المرضى .</a:t>
            </a:r>
            <a:endParaRPr lang="ar-SA" altLang="ar-SA" b="1" dirty="0">
              <a:solidFill>
                <a:srgbClr val="FF0000"/>
              </a:solidFill>
              <a:effectLst>
                <a:outerShdw blurRad="38100" dist="38100" dir="2700000" algn="tl">
                  <a:srgbClr val="000000">
                    <a:alpha val="43137"/>
                  </a:srgbClr>
                </a:outerShdw>
              </a:effectLst>
              <a:cs typeface="+mj-cs"/>
            </a:endParaRPr>
          </a:p>
        </p:txBody>
      </p:sp>
      <p:sp>
        <p:nvSpPr>
          <p:cNvPr id="12" name="مربع نص 11">
            <a:extLst>
              <a:ext uri="{FF2B5EF4-FFF2-40B4-BE49-F238E27FC236}">
                <a16:creationId xmlns:a16="http://schemas.microsoft.com/office/drawing/2014/main" id="{90EFD6A8-E06D-54C3-BE71-6FBA9D4B8944}"/>
              </a:ext>
            </a:extLst>
          </p:cNvPr>
          <p:cNvSpPr txBox="1"/>
          <p:nvPr/>
        </p:nvSpPr>
        <p:spPr>
          <a:xfrm>
            <a:off x="2363424" y="2652222"/>
            <a:ext cx="3618125" cy="2862322"/>
          </a:xfrm>
          <a:prstGeom prst="rect">
            <a:avLst/>
          </a:prstGeom>
          <a:noFill/>
        </p:spPr>
        <p:txBody>
          <a:bodyPr wrap="square">
            <a:spAutoFit/>
          </a:bodyPr>
          <a:lstStyle/>
          <a:p>
            <a:pPr algn="justLow" rtl="1">
              <a:defRPr/>
            </a:pPr>
            <a:r>
              <a:rPr lang="ar-SA" altLang="ar-SA" sz="2000" b="1" dirty="0">
                <a:solidFill>
                  <a:srgbClr val="FF0000"/>
                </a:solidFill>
                <a:effectLst>
                  <a:outerShdw blurRad="38100" dist="38100" dir="2700000" algn="tl">
                    <a:srgbClr val="000000">
                      <a:alpha val="43137"/>
                    </a:srgbClr>
                  </a:outerShdw>
                </a:effectLst>
                <a:cs typeface="+mj-cs"/>
              </a:rPr>
              <a:t>        نفس عليلة وأنا عنده أنتظر دوري للدخول ، دخل في غرفة الطوارئ شاب يترنح من التعب وقد أصفر وجهه، يتأوه ويتألم، ثم ما لبث أن ترك الطبيب غرفته، وهرول نحو غرفة الطوارئ، وكشف على المريض، ولبث عنده فترة ليست بالقصيرة ثم عاد، واتضح أنه اسعفه بسبب عملية غير ناجحة أجريت له في مستشفى أخر. فعاد وأكمل عمله واستقبل المرضى .</a:t>
            </a:r>
          </a:p>
        </p:txBody>
      </p:sp>
    </p:spTree>
    <p:extLst>
      <p:ext uri="{BB962C8B-B14F-4D97-AF65-F5344CB8AC3E}">
        <p14:creationId xmlns:p14="http://schemas.microsoft.com/office/powerpoint/2010/main" val="553497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5"/>
                    </p:tgtEl>
                  </p:cond>
                </p:stCondLst>
                <p:endSync evt="end" delay="0">
                  <p:rtn val="all"/>
                </p:endSync>
                <p:childTnLst>
                  <p:par>
                    <p:cTn id="12" fill="hold">
                      <p:stCondLst>
                        <p:cond delay="0"/>
                      </p:stCondLst>
                      <p:childTnLst>
                        <p:par>
                          <p:cTn id="13" fill="hold">
                            <p:stCondLst>
                              <p:cond delay="0"/>
                            </p:stCondLst>
                            <p:childTnLst>
                              <p:par>
                                <p:cTn id="14" presetID="21" presetClass="exit" presetSubtype="1" fill="hold" grpId="0" nodeType="clickEffect">
                                  <p:stCondLst>
                                    <p:cond delay="0"/>
                                  </p:stCondLst>
                                  <p:childTnLst>
                                    <p:animEffect transition="out" filter="wheel(1)">
                                      <p:cBhvr>
                                        <p:cTn id="15" dur="59000"/>
                                        <p:tgtEl>
                                          <p:spTgt spid="19"/>
                                        </p:tgtEl>
                                      </p:cBhvr>
                                    </p:animEffect>
                                    <p:set>
                                      <p:cBhvr>
                                        <p:cTn id="16"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clock-ticking-3.wav"/>
                                        </p:tgtEl>
                                      </p:cMediaNode>
                                    </p:audio>
                                  </p:subTnLst>
                                </p:cTn>
                              </p:par>
                            </p:childTnLst>
                          </p:cTn>
                        </p:par>
                        <p:par>
                          <p:cTn id="17" fill="hold">
                            <p:stCondLst>
                              <p:cond delay="59000"/>
                            </p:stCondLst>
                            <p:childTnLst>
                              <p:par>
                                <p:cTn id="18" presetID="21" presetClass="exit" presetSubtype="1" fill="hold" grpId="0" nodeType="afterEffect">
                                  <p:stCondLst>
                                    <p:cond delay="0"/>
                                  </p:stCondLst>
                                  <p:childTnLst>
                                    <p:animEffect transition="out" filter="wheel(1)">
                                      <p:cBhvr>
                                        <p:cTn id="19" dur="59000"/>
                                        <p:tgtEl>
                                          <p:spTgt spid="20"/>
                                        </p:tgtEl>
                                      </p:cBhvr>
                                    </p:animEffect>
                                    <p:set>
                                      <p:cBhvr>
                                        <p:cTn id="20"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10"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5" name="مستطيل: زوايا قطرية مقصوصة 4">
            <a:hlinkClick r:id="" action="ppaction://noaction"/>
            <a:extLst>
              <a:ext uri="{FF2B5EF4-FFF2-40B4-BE49-F238E27FC236}">
                <a16:creationId xmlns:a16="http://schemas.microsoft.com/office/drawing/2014/main" id="{C7B8BCA9-686E-D85E-CE5A-E05B1C67FB9D}"/>
              </a:ext>
            </a:extLst>
          </p:cNvPr>
          <p:cNvSpPr/>
          <p:nvPr/>
        </p:nvSpPr>
        <p:spPr>
          <a:xfrm>
            <a:off x="9914584" y="767754"/>
            <a:ext cx="2233097" cy="596221"/>
          </a:xfrm>
          <a:prstGeom prst="snip2DiagRect">
            <a:avLst>
              <a:gd name="adj1" fmla="val 50000"/>
              <a:gd name="adj2" fmla="val 50000"/>
            </a:avLst>
          </a:prstGeom>
          <a:solidFill>
            <a:schemeClr val="tx1">
              <a:lumMod val="75000"/>
              <a:lumOff val="2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chemeClr val="bg1"/>
                </a:solidFill>
              </a:rPr>
              <a:t>الاختبار البعدي</a:t>
            </a:r>
          </a:p>
        </p:txBody>
      </p:sp>
      <p:grpSp>
        <p:nvGrpSpPr>
          <p:cNvPr id="2" name="مجموعة 1">
            <a:extLst>
              <a:ext uri="{FF2B5EF4-FFF2-40B4-BE49-F238E27FC236}">
                <a16:creationId xmlns:a16="http://schemas.microsoft.com/office/drawing/2014/main" id="{DCB86996-13D4-C3B3-567E-222F9E66B4A4}"/>
              </a:ext>
            </a:extLst>
          </p:cNvPr>
          <p:cNvGrpSpPr/>
          <p:nvPr/>
        </p:nvGrpSpPr>
        <p:grpSpPr>
          <a:xfrm>
            <a:off x="310490" y="3851811"/>
            <a:ext cx="1086038" cy="786757"/>
            <a:chOff x="310490" y="3851811"/>
            <a:chExt cx="1086038" cy="786757"/>
          </a:xfrm>
        </p:grpSpPr>
        <p:sp>
          <p:nvSpPr>
            <p:cNvPr id="3" name="مربع نص 2">
              <a:extLst>
                <a:ext uri="{FF2B5EF4-FFF2-40B4-BE49-F238E27FC236}">
                  <a16:creationId xmlns:a16="http://schemas.microsoft.com/office/drawing/2014/main" id="{CF8C7A11-BFCB-23FD-E1BA-1307EF8492D6}"/>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4" name="مربع نص 3">
              <a:extLst>
                <a:ext uri="{FF2B5EF4-FFF2-40B4-BE49-F238E27FC236}">
                  <a16:creationId xmlns:a16="http://schemas.microsoft.com/office/drawing/2014/main" id="{4166DA72-D7A5-A8C5-E44F-68C0162BA2CA}"/>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168</a:t>
              </a:r>
            </a:p>
          </p:txBody>
        </p:sp>
      </p:grpSp>
      <p:pic>
        <p:nvPicPr>
          <p:cNvPr id="11" name="صورة 10">
            <a:extLst>
              <a:ext uri="{FF2B5EF4-FFF2-40B4-BE49-F238E27FC236}">
                <a16:creationId xmlns:a16="http://schemas.microsoft.com/office/drawing/2014/main" id="{0DC578BB-3ED0-C0BA-221C-8B75D511B4DD}"/>
              </a:ext>
            </a:extLst>
          </p:cNvPr>
          <p:cNvPicPr>
            <a:picLocks noChangeAspect="1"/>
          </p:cNvPicPr>
          <p:nvPr/>
        </p:nvPicPr>
        <p:blipFill rotWithShape="1">
          <a:blip r:embed="rId5">
            <a:extLst>
              <a:ext uri="{28A0092B-C50C-407E-A947-70E740481C1C}">
                <a14:useLocalDpi xmlns:a14="http://schemas.microsoft.com/office/drawing/2010/main" val="0"/>
              </a:ext>
            </a:extLst>
          </a:blip>
          <a:srcRect t="54336"/>
          <a:stretch/>
        </p:blipFill>
        <p:spPr>
          <a:xfrm>
            <a:off x="2183081" y="1759234"/>
            <a:ext cx="7596936" cy="3796747"/>
          </a:xfrm>
          <a:prstGeom prst="rect">
            <a:avLst/>
          </a:prstGeom>
        </p:spPr>
      </p:pic>
      <p:sp>
        <p:nvSpPr>
          <p:cNvPr id="10" name="مربع نص 9">
            <a:extLst>
              <a:ext uri="{FF2B5EF4-FFF2-40B4-BE49-F238E27FC236}">
                <a16:creationId xmlns:a16="http://schemas.microsoft.com/office/drawing/2014/main" id="{C44A2EF8-530F-5641-E66F-84295B83E364}"/>
              </a:ext>
            </a:extLst>
          </p:cNvPr>
          <p:cNvSpPr txBox="1"/>
          <p:nvPr/>
        </p:nvSpPr>
        <p:spPr>
          <a:xfrm>
            <a:off x="5059680" y="2885834"/>
            <a:ext cx="3036124" cy="400110"/>
          </a:xfrm>
          <a:prstGeom prst="rect">
            <a:avLst/>
          </a:prstGeom>
          <a:noFill/>
        </p:spPr>
        <p:txBody>
          <a:bodyPr wrap="square">
            <a:spAutoFit/>
          </a:bodyPr>
          <a:lstStyle/>
          <a:p>
            <a:pPr algn="r" rtl="1">
              <a:defRPr/>
            </a:pPr>
            <a:r>
              <a:rPr lang="ar-SA" altLang="ar-SA" sz="2000" b="1" dirty="0">
                <a:solidFill>
                  <a:srgbClr val="C00000"/>
                </a:solidFill>
                <a:effectLst>
                  <a:outerShdw blurRad="38100" dist="38100" dir="2700000" algn="tl">
                    <a:srgbClr val="000000">
                      <a:alpha val="43137"/>
                    </a:srgbClr>
                  </a:outerShdw>
                </a:effectLst>
                <a:cs typeface="Calibri" panose="020F0502020204030204" pitchFamily="34" charset="0"/>
              </a:rPr>
              <a:t>الماء في النهر يلمع كالفضة</a:t>
            </a:r>
          </a:p>
        </p:txBody>
      </p:sp>
      <p:sp>
        <p:nvSpPr>
          <p:cNvPr id="12" name="مربع نص 11">
            <a:extLst>
              <a:ext uri="{FF2B5EF4-FFF2-40B4-BE49-F238E27FC236}">
                <a16:creationId xmlns:a16="http://schemas.microsoft.com/office/drawing/2014/main" id="{8AA7EB15-543D-464A-A5F0-087862C47604}"/>
              </a:ext>
            </a:extLst>
          </p:cNvPr>
          <p:cNvSpPr txBox="1"/>
          <p:nvPr/>
        </p:nvSpPr>
        <p:spPr>
          <a:xfrm>
            <a:off x="5059680" y="3572055"/>
            <a:ext cx="3036124" cy="400110"/>
          </a:xfrm>
          <a:prstGeom prst="rect">
            <a:avLst/>
          </a:prstGeom>
          <a:noFill/>
        </p:spPr>
        <p:txBody>
          <a:bodyPr wrap="square">
            <a:spAutoFit/>
          </a:bodyPr>
          <a:lstStyle/>
          <a:p>
            <a:pPr algn="r" rtl="1">
              <a:defRPr/>
            </a:pPr>
            <a:r>
              <a:rPr lang="ar-SA" altLang="ar-SA" sz="2000" b="1" dirty="0">
                <a:solidFill>
                  <a:srgbClr val="C00000"/>
                </a:solidFill>
                <a:effectLst>
                  <a:outerShdw blurRad="38100" dist="38100" dir="2700000" algn="tl">
                    <a:srgbClr val="000000">
                      <a:alpha val="43137"/>
                    </a:srgbClr>
                  </a:outerShdw>
                </a:effectLst>
                <a:cs typeface="Calibri" panose="020F0502020204030204" pitchFamily="34" charset="0"/>
              </a:rPr>
              <a:t>المشرك قلبه كالحجر</a:t>
            </a:r>
          </a:p>
        </p:txBody>
      </p:sp>
      <p:sp>
        <p:nvSpPr>
          <p:cNvPr id="13" name="مربع نص 12">
            <a:extLst>
              <a:ext uri="{FF2B5EF4-FFF2-40B4-BE49-F238E27FC236}">
                <a16:creationId xmlns:a16="http://schemas.microsoft.com/office/drawing/2014/main" id="{AB77299A-B81B-4693-3CF5-99CDAECE3543}"/>
              </a:ext>
            </a:extLst>
          </p:cNvPr>
          <p:cNvSpPr txBox="1"/>
          <p:nvPr/>
        </p:nvSpPr>
        <p:spPr>
          <a:xfrm>
            <a:off x="5059680" y="4221142"/>
            <a:ext cx="3036124" cy="400110"/>
          </a:xfrm>
          <a:prstGeom prst="rect">
            <a:avLst/>
          </a:prstGeom>
          <a:noFill/>
        </p:spPr>
        <p:txBody>
          <a:bodyPr wrap="square">
            <a:spAutoFit/>
          </a:bodyPr>
          <a:lstStyle/>
          <a:p>
            <a:pPr algn="r" rtl="1">
              <a:defRPr/>
            </a:pPr>
            <a:r>
              <a:rPr lang="ar-SA" altLang="ar-SA" sz="2000" b="1" dirty="0">
                <a:solidFill>
                  <a:srgbClr val="C00000"/>
                </a:solidFill>
                <a:effectLst>
                  <a:outerShdw blurRad="38100" dist="38100" dir="2700000" algn="tl">
                    <a:srgbClr val="000000">
                      <a:alpha val="43137"/>
                    </a:srgbClr>
                  </a:outerShdw>
                </a:effectLst>
                <a:cs typeface="Calibri" panose="020F0502020204030204" pitchFamily="34" charset="0"/>
              </a:rPr>
              <a:t>الصبر مفتاح الفرج</a:t>
            </a:r>
          </a:p>
        </p:txBody>
      </p:sp>
      <p:sp>
        <p:nvSpPr>
          <p:cNvPr id="14" name="مربع نص 13">
            <a:extLst>
              <a:ext uri="{FF2B5EF4-FFF2-40B4-BE49-F238E27FC236}">
                <a16:creationId xmlns:a16="http://schemas.microsoft.com/office/drawing/2014/main" id="{99DCD313-5DB1-0CA7-E90D-9D68C28F7BA3}"/>
              </a:ext>
            </a:extLst>
          </p:cNvPr>
          <p:cNvSpPr txBox="1"/>
          <p:nvPr/>
        </p:nvSpPr>
        <p:spPr>
          <a:xfrm>
            <a:off x="5059680" y="4904027"/>
            <a:ext cx="3036124" cy="400110"/>
          </a:xfrm>
          <a:prstGeom prst="rect">
            <a:avLst/>
          </a:prstGeom>
          <a:noFill/>
        </p:spPr>
        <p:txBody>
          <a:bodyPr wrap="square">
            <a:spAutoFit/>
          </a:bodyPr>
          <a:lstStyle/>
          <a:p>
            <a:pPr algn="r" rtl="1">
              <a:defRPr/>
            </a:pPr>
            <a:r>
              <a:rPr lang="ar-SA" altLang="ar-SA" sz="2000" b="1" dirty="0">
                <a:solidFill>
                  <a:srgbClr val="C00000"/>
                </a:solidFill>
                <a:effectLst>
                  <a:outerShdw blurRad="38100" dist="38100" dir="2700000" algn="tl">
                    <a:srgbClr val="000000">
                      <a:alpha val="43137"/>
                    </a:srgbClr>
                  </a:outerShdw>
                </a:effectLst>
                <a:cs typeface="Calibri" panose="020F0502020204030204" pitchFamily="34" charset="0"/>
              </a:rPr>
              <a:t>المعلم الناجح كالسحابة الماطرة</a:t>
            </a:r>
          </a:p>
        </p:txBody>
      </p:sp>
    </p:spTree>
    <p:extLst>
      <p:ext uri="{BB962C8B-B14F-4D97-AF65-F5344CB8AC3E}">
        <p14:creationId xmlns:p14="http://schemas.microsoft.com/office/powerpoint/2010/main" val="1936928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5"/>
                    </p:tgtEl>
                  </p:cond>
                </p:stCondLst>
                <p:endSync evt="end" delay="0">
                  <p:rtn val="all"/>
                </p:endSync>
                <p:childTnLst>
                  <p:par>
                    <p:cTn id="20" fill="hold">
                      <p:stCondLst>
                        <p:cond delay="0"/>
                      </p:stCondLst>
                      <p:childTnLst>
                        <p:par>
                          <p:cTn id="21" fill="hold">
                            <p:stCondLst>
                              <p:cond delay="0"/>
                            </p:stCondLst>
                            <p:childTnLst>
                              <p:par>
                                <p:cTn id="22" presetID="21" presetClass="exit" presetSubtype="1" fill="hold" grpId="0" nodeType="clickEffect">
                                  <p:stCondLst>
                                    <p:cond delay="0"/>
                                  </p:stCondLst>
                                  <p:childTnLst>
                                    <p:animEffect transition="out" filter="wheel(1)">
                                      <p:cBhvr>
                                        <p:cTn id="23" dur="59000"/>
                                        <p:tgtEl>
                                          <p:spTgt spid="19"/>
                                        </p:tgtEl>
                                      </p:cBhvr>
                                    </p:animEffect>
                                    <p:set>
                                      <p:cBhvr>
                                        <p:cTn id="24"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2" name="clock-ticking-3.wav"/>
                                        </p:tgtEl>
                                      </p:cMediaNode>
                                    </p:audio>
                                  </p:subTnLst>
                                </p:cTn>
                              </p:par>
                            </p:childTnLst>
                          </p:cTn>
                        </p:par>
                        <p:par>
                          <p:cTn id="25" fill="hold">
                            <p:stCondLst>
                              <p:cond delay="59000"/>
                            </p:stCondLst>
                            <p:childTnLst>
                              <p:par>
                                <p:cTn id="26" presetID="21" presetClass="exit" presetSubtype="1" fill="hold" grpId="0" nodeType="afterEffect">
                                  <p:stCondLst>
                                    <p:cond delay="0"/>
                                  </p:stCondLst>
                                  <p:childTnLst>
                                    <p:animEffect transition="out" filter="wheel(1)">
                                      <p:cBhvr>
                                        <p:cTn id="27" dur="59000"/>
                                        <p:tgtEl>
                                          <p:spTgt spid="20"/>
                                        </p:tgtEl>
                                      </p:cBhvr>
                                    </p:animEffect>
                                    <p:set>
                                      <p:cBhvr>
                                        <p:cTn id="28"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10" grpId="0"/>
      <p:bldP spid="12" grpId="0"/>
      <p:bldP spid="13" grpId="0"/>
      <p:bldP spid="1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12" name="مستطيل: زوايا قطرية مقصوصة 11">
            <a:hlinkClick r:id="" action="ppaction://noaction"/>
            <a:extLst>
              <a:ext uri="{FF2B5EF4-FFF2-40B4-BE49-F238E27FC236}">
                <a16:creationId xmlns:a16="http://schemas.microsoft.com/office/drawing/2014/main" id="{EB724958-0BC5-2EB0-A6E8-02E6590D5BA7}"/>
              </a:ext>
            </a:extLst>
          </p:cNvPr>
          <p:cNvSpPr/>
          <p:nvPr/>
        </p:nvSpPr>
        <p:spPr>
          <a:xfrm>
            <a:off x="9914584" y="767754"/>
            <a:ext cx="2233097" cy="596221"/>
          </a:xfrm>
          <a:prstGeom prst="snip2DiagRect">
            <a:avLst>
              <a:gd name="adj1" fmla="val 50000"/>
              <a:gd name="adj2" fmla="val 50000"/>
            </a:avLst>
          </a:prstGeom>
          <a:solidFill>
            <a:schemeClr val="tx1">
              <a:lumMod val="75000"/>
              <a:lumOff val="2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chemeClr val="bg1"/>
                </a:solidFill>
              </a:rPr>
              <a:t>الاختبار البعدي</a:t>
            </a:r>
          </a:p>
        </p:txBody>
      </p:sp>
      <p:grpSp>
        <p:nvGrpSpPr>
          <p:cNvPr id="10" name="مجموعة 9">
            <a:extLst>
              <a:ext uri="{FF2B5EF4-FFF2-40B4-BE49-F238E27FC236}">
                <a16:creationId xmlns:a16="http://schemas.microsoft.com/office/drawing/2014/main" id="{4F5BA4AF-455D-4C0A-6B2A-5A9ECB0C701A}"/>
              </a:ext>
            </a:extLst>
          </p:cNvPr>
          <p:cNvGrpSpPr/>
          <p:nvPr/>
        </p:nvGrpSpPr>
        <p:grpSpPr>
          <a:xfrm>
            <a:off x="310490" y="3851811"/>
            <a:ext cx="1086038" cy="786757"/>
            <a:chOff x="310490" y="3851811"/>
            <a:chExt cx="1086038" cy="786757"/>
          </a:xfrm>
        </p:grpSpPr>
        <p:sp>
          <p:nvSpPr>
            <p:cNvPr id="11" name="مربع نص 10">
              <a:extLst>
                <a:ext uri="{FF2B5EF4-FFF2-40B4-BE49-F238E27FC236}">
                  <a16:creationId xmlns:a16="http://schemas.microsoft.com/office/drawing/2014/main" id="{5AF63110-803C-9D0B-9D64-47CEA9987DFC}"/>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28" name="مربع نص 27">
              <a:extLst>
                <a:ext uri="{FF2B5EF4-FFF2-40B4-BE49-F238E27FC236}">
                  <a16:creationId xmlns:a16="http://schemas.microsoft.com/office/drawing/2014/main" id="{3B372890-2B8A-35AB-FDED-1A11A769AEE1}"/>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169</a:t>
              </a:r>
            </a:p>
          </p:txBody>
        </p:sp>
      </p:grpSp>
      <p:pic>
        <p:nvPicPr>
          <p:cNvPr id="3" name="صورة 2">
            <a:extLst>
              <a:ext uri="{FF2B5EF4-FFF2-40B4-BE49-F238E27FC236}">
                <a16:creationId xmlns:a16="http://schemas.microsoft.com/office/drawing/2014/main" id="{6DB9D1E3-F332-D3A6-2361-F548AF810AA7}"/>
              </a:ext>
            </a:extLst>
          </p:cNvPr>
          <p:cNvPicPr>
            <a:picLocks noChangeAspect="1"/>
          </p:cNvPicPr>
          <p:nvPr/>
        </p:nvPicPr>
        <p:blipFill rotWithShape="1">
          <a:blip r:embed="rId5">
            <a:extLst>
              <a:ext uri="{28A0092B-C50C-407E-A947-70E740481C1C}">
                <a14:useLocalDpi xmlns:a14="http://schemas.microsoft.com/office/drawing/2010/main" val="0"/>
              </a:ext>
            </a:extLst>
          </a:blip>
          <a:srcRect b="20137"/>
          <a:stretch/>
        </p:blipFill>
        <p:spPr>
          <a:xfrm>
            <a:off x="3022124" y="839130"/>
            <a:ext cx="6494075" cy="5882344"/>
          </a:xfrm>
          <a:prstGeom prst="rect">
            <a:avLst/>
          </a:prstGeom>
        </p:spPr>
      </p:pic>
      <p:sp>
        <p:nvSpPr>
          <p:cNvPr id="2" name="مربع نص 1">
            <a:extLst>
              <a:ext uri="{FF2B5EF4-FFF2-40B4-BE49-F238E27FC236}">
                <a16:creationId xmlns:a16="http://schemas.microsoft.com/office/drawing/2014/main" id="{C8B30214-4AF4-36F3-5A72-F59BA31991E9}"/>
              </a:ext>
            </a:extLst>
          </p:cNvPr>
          <p:cNvSpPr txBox="1"/>
          <p:nvPr/>
        </p:nvSpPr>
        <p:spPr>
          <a:xfrm>
            <a:off x="3111481" y="3657218"/>
            <a:ext cx="6494075" cy="1754326"/>
          </a:xfrm>
          <a:prstGeom prst="rect">
            <a:avLst/>
          </a:prstGeom>
          <a:noFill/>
        </p:spPr>
        <p:txBody>
          <a:bodyPr wrap="square">
            <a:spAutoFit/>
          </a:bodyPr>
          <a:lstStyle/>
          <a:p>
            <a:pPr algn="justLow" rtl="1">
              <a:defRPr/>
            </a:pPr>
            <a:r>
              <a:rPr lang="ar-SA" altLang="ar-SA" b="1" dirty="0">
                <a:solidFill>
                  <a:srgbClr val="FF0000"/>
                </a:solidFill>
                <a:cs typeface="+mj-cs"/>
              </a:rPr>
              <a:t>    استيقظت يوماً في الصباح الباكر وكنت مفعماً بالحيوية والنشاط، وجلست مع أسرتي لتناول الفطور اللذيذ، وكلنا في غاية السعادة والبهجة.</a:t>
            </a:r>
          </a:p>
          <a:p>
            <a:pPr algn="justLow" rtl="1">
              <a:defRPr/>
            </a:pPr>
            <a:r>
              <a:rPr lang="ar-SA" altLang="ar-SA" b="1" dirty="0">
                <a:solidFill>
                  <a:srgbClr val="FF0000"/>
                </a:solidFill>
                <a:cs typeface="+mj-cs"/>
              </a:rPr>
              <a:t>    إنه موعد الرحلة التي وُعدنا بها والهدف هو مدينة أبها الساحرة، جمعنا حقائبنا واتجهنا إلى أبها، نتجول ونشاهد المناظر الطبيعية الخلابة، جبال شاهقة ، وخضرة تخطف القلوب بجمالها، تناولنا طعامنا في أحضانها الجميلة وهواءها العليل، وأكملنا رحلتنا بالسيارة وسط أبها وما أبهى جمالها وعدنا ونحن في غاية السعادة والسرور.  </a:t>
            </a:r>
            <a:endParaRPr lang="ar-SA" altLang="ar-SA" sz="1600" b="1" dirty="0">
              <a:solidFill>
                <a:srgbClr val="FF0000"/>
              </a:solidFill>
              <a:cs typeface="+mj-cs"/>
            </a:endParaRPr>
          </a:p>
        </p:txBody>
      </p:sp>
    </p:spTree>
    <p:extLst>
      <p:ext uri="{BB962C8B-B14F-4D97-AF65-F5344CB8AC3E}">
        <p14:creationId xmlns:p14="http://schemas.microsoft.com/office/powerpoint/2010/main" val="12568926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21" presetClass="exit" presetSubtype="1" fill="hold" grpId="0" nodeType="clickEffect">
                                  <p:stCondLst>
                                    <p:cond delay="0"/>
                                  </p:stCondLst>
                                  <p:childTnLst>
                                    <p:animEffect transition="out" filter="wheel(1)">
                                      <p:cBhvr>
                                        <p:cTn id="11" dur="59000"/>
                                        <p:tgtEl>
                                          <p:spTgt spid="19"/>
                                        </p:tgtEl>
                                      </p:cBhvr>
                                    </p:animEffect>
                                    <p:set>
                                      <p:cBhvr>
                                        <p:cTn id="12"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clock-ticking-3.wav"/>
                                        </p:tgtEl>
                                      </p:cMediaNode>
                                    </p:audio>
                                  </p:subTnLst>
                                </p:cTn>
                              </p:par>
                            </p:childTnLst>
                          </p:cTn>
                        </p:par>
                        <p:par>
                          <p:cTn id="13" fill="hold">
                            <p:stCondLst>
                              <p:cond delay="59000"/>
                            </p:stCondLst>
                            <p:childTnLst>
                              <p:par>
                                <p:cTn id="14" presetID="21" presetClass="exit" presetSubtype="1" fill="hold" grpId="0" nodeType="afterEffect">
                                  <p:stCondLst>
                                    <p:cond delay="0"/>
                                  </p:stCondLst>
                                  <p:childTnLst>
                                    <p:animEffect transition="out" filter="wheel(1)">
                                      <p:cBhvr>
                                        <p:cTn id="15" dur="59000"/>
                                        <p:tgtEl>
                                          <p:spTgt spid="20"/>
                                        </p:tgtEl>
                                      </p:cBhvr>
                                    </p:animEffect>
                                    <p:set>
                                      <p:cBhvr>
                                        <p:cTn id="16"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عنصر نائب للتذييل 22">
            <a:extLst>
              <a:ext uri="{FF2B5EF4-FFF2-40B4-BE49-F238E27FC236}">
                <a16:creationId xmlns:a16="http://schemas.microsoft.com/office/drawing/2014/main" id="{E8CB32B7-C10A-27E6-9CE7-5EB23776B937}"/>
              </a:ext>
            </a:extLst>
          </p:cNvPr>
          <p:cNvSpPr>
            <a:spLocks noGrp="1"/>
          </p:cNvSpPr>
          <p:nvPr>
            <p:ph type="ftr" sz="quarter" idx="11"/>
          </p:nvPr>
        </p:nvSpPr>
        <p:spPr/>
        <p:txBody>
          <a:bodyPr/>
          <a:lstStyle/>
          <a:p>
            <a:r>
              <a:rPr lang="ar-SA"/>
              <a:t>إعداد : أ علي الفيفي</a:t>
            </a:r>
          </a:p>
        </p:txBody>
      </p:sp>
      <p:sp>
        <p:nvSpPr>
          <p:cNvPr id="3" name="مستطيل: زوايا قطرية مستديرة 2">
            <a:hlinkClick r:id="rId2" action="ppaction://hlinksldjump"/>
            <a:extLst>
              <a:ext uri="{FF2B5EF4-FFF2-40B4-BE49-F238E27FC236}">
                <a16:creationId xmlns:a16="http://schemas.microsoft.com/office/drawing/2014/main" id="{B15F4D1B-A6E4-544B-9055-1F4194C7D267}"/>
              </a:ext>
            </a:extLst>
          </p:cNvPr>
          <p:cNvSpPr/>
          <p:nvPr/>
        </p:nvSpPr>
        <p:spPr>
          <a:xfrm>
            <a:off x="4285808" y="2819460"/>
            <a:ext cx="3620383" cy="1219080"/>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t>القائمة الرئيسية</a:t>
            </a:r>
          </a:p>
        </p:txBody>
      </p:sp>
      <p:sp>
        <p:nvSpPr>
          <p:cNvPr id="2" name="مستطيل 1">
            <a:extLst>
              <a:ext uri="{FF2B5EF4-FFF2-40B4-BE49-F238E27FC236}">
                <a16:creationId xmlns:a16="http://schemas.microsoft.com/office/drawing/2014/main" id="{D974A481-5439-41B8-99E2-21CBAE664AEE}"/>
              </a:ext>
            </a:extLst>
          </p:cNvPr>
          <p:cNvSpPr/>
          <p:nvPr/>
        </p:nvSpPr>
        <p:spPr>
          <a:xfrm>
            <a:off x="4267613" y="1171399"/>
            <a:ext cx="3656771" cy="1200329"/>
          </a:xfrm>
          <a:prstGeom prst="rect">
            <a:avLst/>
          </a:prstGeom>
          <a:noFill/>
        </p:spPr>
        <p:txBody>
          <a:bodyPr wrap="none" lIns="91440" tIns="45720" rIns="91440" bIns="45720">
            <a:spAutoFit/>
          </a:bodyPr>
          <a:lstStyle/>
          <a:p>
            <a:pPr algn="ctr"/>
            <a:r>
              <a:rPr lang="ar-SA" sz="7200" dirty="0">
                <a:ln w="0"/>
                <a:effectLst>
                  <a:outerShdw blurRad="38100" dist="19050" dir="2700000" algn="tl" rotWithShape="0">
                    <a:schemeClr val="dk1">
                      <a:alpha val="40000"/>
                    </a:schemeClr>
                  </a:outerShdw>
                </a:effectLst>
              </a:rPr>
              <a:t>نهاية الوحدة</a:t>
            </a:r>
            <a:endParaRPr lang="ar-SA" sz="7200" b="0" cap="none" spc="0" dirty="0">
              <a:ln w="0"/>
              <a:solidFill>
                <a:schemeClr val="tx1"/>
              </a:solidFill>
              <a:effectLst>
                <a:outerShdw blurRad="38100" dist="19050" dir="2700000" algn="tl" rotWithShape="0">
                  <a:schemeClr val="dk1">
                    <a:alpha val="40000"/>
                  </a:schemeClr>
                </a:outerShdw>
              </a:effectLst>
            </a:endParaRPr>
          </a:p>
        </p:txBody>
      </p:sp>
      <p:grpSp>
        <p:nvGrpSpPr>
          <p:cNvPr id="4" name="مجموعة 3">
            <a:extLst>
              <a:ext uri="{FF2B5EF4-FFF2-40B4-BE49-F238E27FC236}">
                <a16:creationId xmlns:a16="http://schemas.microsoft.com/office/drawing/2014/main" id="{98BC5E54-8256-B0F7-CCC7-F58441B4AEEF}"/>
              </a:ext>
            </a:extLst>
          </p:cNvPr>
          <p:cNvGrpSpPr/>
          <p:nvPr/>
        </p:nvGrpSpPr>
        <p:grpSpPr>
          <a:xfrm>
            <a:off x="4941865" y="4422979"/>
            <a:ext cx="1965536" cy="750165"/>
            <a:chOff x="242403" y="61568"/>
            <a:chExt cx="1965536" cy="750165"/>
          </a:xfrm>
        </p:grpSpPr>
        <p:sp>
          <p:nvSpPr>
            <p:cNvPr id="5" name="علامة الضرب 4">
              <a:hlinkClick r:id="" action="ppaction://hlinkshowjump?jump=endshow"/>
              <a:extLst>
                <a:ext uri="{FF2B5EF4-FFF2-40B4-BE49-F238E27FC236}">
                  <a16:creationId xmlns:a16="http://schemas.microsoft.com/office/drawing/2014/main" id="{89D1C6C1-3B5F-7FD3-051E-502DFF992F6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ستطيل 5">
              <a:extLst>
                <a:ext uri="{FF2B5EF4-FFF2-40B4-BE49-F238E27FC236}">
                  <a16:creationId xmlns:a16="http://schemas.microsoft.com/office/drawing/2014/main" id="{43BDFFBE-B676-8DDF-2FB9-D0FB353953AB}"/>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Tree>
    <p:extLst>
      <p:ext uri="{BB962C8B-B14F-4D97-AF65-F5344CB8AC3E}">
        <p14:creationId xmlns:p14="http://schemas.microsoft.com/office/powerpoint/2010/main" val="42800976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2" name="مستطيل: زوايا قطرية مقصوصة 1">
            <a:extLst>
              <a:ext uri="{FF2B5EF4-FFF2-40B4-BE49-F238E27FC236}">
                <a16:creationId xmlns:a16="http://schemas.microsoft.com/office/drawing/2014/main" id="{F60FA029-3597-E23D-BCEE-FA24C0E56504}"/>
              </a:ext>
            </a:extLst>
          </p:cNvPr>
          <p:cNvSpPr/>
          <p:nvPr/>
        </p:nvSpPr>
        <p:spPr>
          <a:xfrm>
            <a:off x="10046601" y="765740"/>
            <a:ext cx="2121803" cy="600250"/>
          </a:xfrm>
          <a:prstGeom prst="snip2DiagRect">
            <a:avLst>
              <a:gd name="adj1" fmla="val 0"/>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chemeClr val="bg2">
                    <a:lumMod val="25000"/>
                  </a:schemeClr>
                </a:solidFill>
              </a:rPr>
              <a:t>النشاطات التمهيدية</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grpSp>
        <p:nvGrpSpPr>
          <p:cNvPr id="3" name="مجموعة 2">
            <a:extLst>
              <a:ext uri="{FF2B5EF4-FFF2-40B4-BE49-F238E27FC236}">
                <a16:creationId xmlns:a16="http://schemas.microsoft.com/office/drawing/2014/main" id="{06119B7F-95A0-9011-3A1F-68860C57BEC0}"/>
              </a:ext>
            </a:extLst>
          </p:cNvPr>
          <p:cNvGrpSpPr/>
          <p:nvPr/>
        </p:nvGrpSpPr>
        <p:grpSpPr>
          <a:xfrm>
            <a:off x="310490" y="3851811"/>
            <a:ext cx="1086038" cy="786757"/>
            <a:chOff x="310490" y="3851811"/>
            <a:chExt cx="1086038" cy="786757"/>
          </a:xfrm>
        </p:grpSpPr>
        <p:sp>
          <p:nvSpPr>
            <p:cNvPr id="10" name="مربع نص 9">
              <a:extLst>
                <a:ext uri="{FF2B5EF4-FFF2-40B4-BE49-F238E27FC236}">
                  <a16:creationId xmlns:a16="http://schemas.microsoft.com/office/drawing/2014/main" id="{62D15B75-2023-EAC1-BF7C-E630A8825AC2}"/>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11" name="مربع نص 10">
              <a:extLst>
                <a:ext uri="{FF2B5EF4-FFF2-40B4-BE49-F238E27FC236}">
                  <a16:creationId xmlns:a16="http://schemas.microsoft.com/office/drawing/2014/main" id="{71EF0EC4-A60F-13EF-0403-2B5A1DD1BB55}"/>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138</a:t>
              </a:r>
            </a:p>
          </p:txBody>
        </p:sp>
      </p:grpSp>
      <p:pic>
        <p:nvPicPr>
          <p:cNvPr id="12" name="صورة 11">
            <a:extLst>
              <a:ext uri="{FF2B5EF4-FFF2-40B4-BE49-F238E27FC236}">
                <a16:creationId xmlns:a16="http://schemas.microsoft.com/office/drawing/2014/main" id="{F4A78EFA-85ED-7928-8A37-3D2BD6A6D50C}"/>
              </a:ext>
            </a:extLst>
          </p:cNvPr>
          <p:cNvPicPr>
            <a:picLocks noChangeAspect="1"/>
          </p:cNvPicPr>
          <p:nvPr/>
        </p:nvPicPr>
        <p:blipFill rotWithShape="1">
          <a:blip r:embed="rId5">
            <a:extLst>
              <a:ext uri="{28A0092B-C50C-407E-A947-70E740481C1C}">
                <a14:useLocalDpi xmlns:a14="http://schemas.microsoft.com/office/drawing/2010/main" val="0"/>
              </a:ext>
            </a:extLst>
          </a:blip>
          <a:srcRect t="68788"/>
          <a:stretch/>
        </p:blipFill>
        <p:spPr>
          <a:xfrm>
            <a:off x="2306957" y="2117045"/>
            <a:ext cx="7498366" cy="2693808"/>
          </a:xfrm>
          <a:prstGeom prst="rect">
            <a:avLst/>
          </a:prstGeom>
        </p:spPr>
      </p:pic>
      <p:sp>
        <p:nvSpPr>
          <p:cNvPr id="4" name="مربع نص 24">
            <a:extLst>
              <a:ext uri="{FF2B5EF4-FFF2-40B4-BE49-F238E27FC236}">
                <a16:creationId xmlns:a16="http://schemas.microsoft.com/office/drawing/2014/main" id="{FFD07C39-2095-657E-F4D9-D5872CA542D6}"/>
              </a:ext>
            </a:extLst>
          </p:cNvPr>
          <p:cNvSpPr txBox="1">
            <a:spLocks noChangeArrowheads="1"/>
          </p:cNvSpPr>
          <p:nvPr/>
        </p:nvSpPr>
        <p:spPr bwMode="auto">
          <a:xfrm>
            <a:off x="3854655" y="2400342"/>
            <a:ext cx="55993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600" b="1" dirty="0">
                <a:solidFill>
                  <a:srgbClr val="C00000"/>
                </a:solidFill>
                <a:cs typeface="+mj-cs"/>
              </a:rPr>
              <a:t>الوطن كالأم التي تحتضن أبناءها وتحميهم من مشاق الحياة</a:t>
            </a:r>
          </a:p>
        </p:txBody>
      </p:sp>
      <p:sp>
        <p:nvSpPr>
          <p:cNvPr id="13" name="مربع نص 24">
            <a:extLst>
              <a:ext uri="{FF2B5EF4-FFF2-40B4-BE49-F238E27FC236}">
                <a16:creationId xmlns:a16="http://schemas.microsoft.com/office/drawing/2014/main" id="{E825347C-A52B-B6C9-0CCD-BE2AADFDEF89}"/>
              </a:ext>
            </a:extLst>
          </p:cNvPr>
          <p:cNvSpPr txBox="1">
            <a:spLocks noChangeArrowheads="1"/>
          </p:cNvSpPr>
          <p:nvPr/>
        </p:nvSpPr>
        <p:spPr bwMode="auto">
          <a:xfrm>
            <a:off x="8567987" y="2733560"/>
            <a:ext cx="12406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1800" b="1" dirty="0">
                <a:solidFill>
                  <a:srgbClr val="0000FF"/>
                </a:solidFill>
                <a:cs typeface="+mj-cs"/>
              </a:rPr>
              <a:t>الوطن:</a:t>
            </a:r>
            <a:endParaRPr lang="ar-SA" altLang="ar-SA" sz="1200" b="1" dirty="0">
              <a:solidFill>
                <a:srgbClr val="0000FF"/>
              </a:solidFill>
              <a:cs typeface="+mj-cs"/>
            </a:endParaRPr>
          </a:p>
        </p:txBody>
      </p:sp>
      <p:sp>
        <p:nvSpPr>
          <p:cNvPr id="14" name="مربع نص 24">
            <a:extLst>
              <a:ext uri="{FF2B5EF4-FFF2-40B4-BE49-F238E27FC236}">
                <a16:creationId xmlns:a16="http://schemas.microsoft.com/office/drawing/2014/main" id="{0C5E843F-7F75-5027-3ACF-B47A046D0A12}"/>
              </a:ext>
            </a:extLst>
          </p:cNvPr>
          <p:cNvSpPr txBox="1">
            <a:spLocks noChangeArrowheads="1"/>
          </p:cNvSpPr>
          <p:nvPr/>
        </p:nvSpPr>
        <p:spPr bwMode="auto">
          <a:xfrm>
            <a:off x="8506814" y="3020750"/>
            <a:ext cx="12406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1800" b="1" dirty="0">
                <a:solidFill>
                  <a:srgbClr val="0000FF"/>
                </a:solidFill>
                <a:cs typeface="+mj-cs"/>
              </a:rPr>
              <a:t>الأم:</a:t>
            </a:r>
            <a:endParaRPr lang="ar-SA" altLang="ar-SA" sz="1200" b="1" dirty="0">
              <a:solidFill>
                <a:srgbClr val="0000FF"/>
              </a:solidFill>
              <a:cs typeface="+mj-cs"/>
            </a:endParaRPr>
          </a:p>
        </p:txBody>
      </p:sp>
      <p:sp>
        <p:nvSpPr>
          <p:cNvPr id="21" name="مربع نص 24">
            <a:extLst>
              <a:ext uri="{FF2B5EF4-FFF2-40B4-BE49-F238E27FC236}">
                <a16:creationId xmlns:a16="http://schemas.microsoft.com/office/drawing/2014/main" id="{E10347DB-4431-A201-D0E7-670248109FFB}"/>
              </a:ext>
            </a:extLst>
          </p:cNvPr>
          <p:cNvSpPr txBox="1">
            <a:spLocks noChangeArrowheads="1"/>
          </p:cNvSpPr>
          <p:nvPr/>
        </p:nvSpPr>
        <p:spPr bwMode="auto">
          <a:xfrm>
            <a:off x="8535752" y="3264615"/>
            <a:ext cx="12406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1800" b="1" dirty="0">
                <a:solidFill>
                  <a:srgbClr val="0000FF"/>
                </a:solidFill>
                <a:cs typeface="+mj-cs"/>
              </a:rPr>
              <a:t>تحتضن:</a:t>
            </a:r>
            <a:endParaRPr lang="ar-SA" altLang="ar-SA" sz="1200" b="1" dirty="0">
              <a:solidFill>
                <a:srgbClr val="0000FF"/>
              </a:solidFill>
              <a:cs typeface="+mj-cs"/>
            </a:endParaRPr>
          </a:p>
        </p:txBody>
      </p:sp>
      <p:sp>
        <p:nvSpPr>
          <p:cNvPr id="22" name="مربع نص 24">
            <a:extLst>
              <a:ext uri="{FF2B5EF4-FFF2-40B4-BE49-F238E27FC236}">
                <a16:creationId xmlns:a16="http://schemas.microsoft.com/office/drawing/2014/main" id="{197AD13E-FE50-AB7D-E4F4-D63BDA91B7C4}"/>
              </a:ext>
            </a:extLst>
          </p:cNvPr>
          <p:cNvSpPr txBox="1">
            <a:spLocks noChangeArrowheads="1"/>
          </p:cNvSpPr>
          <p:nvPr/>
        </p:nvSpPr>
        <p:spPr bwMode="auto">
          <a:xfrm>
            <a:off x="7769491" y="2715677"/>
            <a:ext cx="12406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1600" b="1" dirty="0">
                <a:cs typeface="+mj-cs"/>
              </a:rPr>
              <a:t> البيت    ، </a:t>
            </a:r>
          </a:p>
        </p:txBody>
      </p:sp>
      <p:sp>
        <p:nvSpPr>
          <p:cNvPr id="23" name="مربع نص 24">
            <a:extLst>
              <a:ext uri="{FF2B5EF4-FFF2-40B4-BE49-F238E27FC236}">
                <a16:creationId xmlns:a16="http://schemas.microsoft.com/office/drawing/2014/main" id="{281EFD9B-277B-1977-DBC4-089F83337598}"/>
              </a:ext>
            </a:extLst>
          </p:cNvPr>
          <p:cNvSpPr txBox="1">
            <a:spLocks noChangeArrowheads="1"/>
          </p:cNvSpPr>
          <p:nvPr/>
        </p:nvSpPr>
        <p:spPr bwMode="auto">
          <a:xfrm>
            <a:off x="6976069" y="2706931"/>
            <a:ext cx="12406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1600" b="1" dirty="0">
                <a:cs typeface="+mj-cs"/>
              </a:rPr>
              <a:t> الفداء    ،</a:t>
            </a:r>
          </a:p>
        </p:txBody>
      </p:sp>
      <p:sp>
        <p:nvSpPr>
          <p:cNvPr id="24" name="مربع نص 24">
            <a:extLst>
              <a:ext uri="{FF2B5EF4-FFF2-40B4-BE49-F238E27FC236}">
                <a16:creationId xmlns:a16="http://schemas.microsoft.com/office/drawing/2014/main" id="{5E7BD9B3-5F81-8F33-124E-3E1FE15C08B8}"/>
              </a:ext>
            </a:extLst>
          </p:cNvPr>
          <p:cNvSpPr txBox="1">
            <a:spLocks noChangeArrowheads="1"/>
          </p:cNvSpPr>
          <p:nvPr/>
        </p:nvSpPr>
        <p:spPr bwMode="auto">
          <a:xfrm>
            <a:off x="6002526" y="2709770"/>
            <a:ext cx="12406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1600" b="1" dirty="0">
                <a:cs typeface="+mj-cs"/>
              </a:rPr>
              <a:t>التضحية     ،</a:t>
            </a:r>
          </a:p>
        </p:txBody>
      </p:sp>
      <p:sp>
        <p:nvSpPr>
          <p:cNvPr id="25" name="مربع نص 24">
            <a:extLst>
              <a:ext uri="{FF2B5EF4-FFF2-40B4-BE49-F238E27FC236}">
                <a16:creationId xmlns:a16="http://schemas.microsoft.com/office/drawing/2014/main" id="{D1E19A77-48AA-F274-0E3E-C24AB448C9E2}"/>
              </a:ext>
            </a:extLst>
          </p:cNvPr>
          <p:cNvSpPr txBox="1">
            <a:spLocks noChangeArrowheads="1"/>
          </p:cNvSpPr>
          <p:nvPr/>
        </p:nvSpPr>
        <p:spPr bwMode="auto">
          <a:xfrm>
            <a:off x="4918380" y="2706931"/>
            <a:ext cx="12406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1600" b="1" dirty="0">
                <a:cs typeface="+mj-cs"/>
              </a:rPr>
              <a:t>الفخر     ،</a:t>
            </a:r>
          </a:p>
        </p:txBody>
      </p:sp>
      <p:sp>
        <p:nvSpPr>
          <p:cNvPr id="26" name="مربع نص 24">
            <a:extLst>
              <a:ext uri="{FF2B5EF4-FFF2-40B4-BE49-F238E27FC236}">
                <a16:creationId xmlns:a16="http://schemas.microsoft.com/office/drawing/2014/main" id="{A91FEE39-0AED-140C-D30C-0D2F0C3D3734}"/>
              </a:ext>
            </a:extLst>
          </p:cNvPr>
          <p:cNvSpPr txBox="1">
            <a:spLocks noChangeArrowheads="1"/>
          </p:cNvSpPr>
          <p:nvPr/>
        </p:nvSpPr>
        <p:spPr bwMode="auto">
          <a:xfrm>
            <a:off x="3964371" y="2706931"/>
            <a:ext cx="12406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1600" b="1" dirty="0">
                <a:cs typeface="+mj-cs"/>
              </a:rPr>
              <a:t>العزة.</a:t>
            </a:r>
          </a:p>
        </p:txBody>
      </p:sp>
      <p:sp>
        <p:nvSpPr>
          <p:cNvPr id="27" name="مربع نص 24">
            <a:extLst>
              <a:ext uri="{FF2B5EF4-FFF2-40B4-BE49-F238E27FC236}">
                <a16:creationId xmlns:a16="http://schemas.microsoft.com/office/drawing/2014/main" id="{D1BB6A46-31A6-662F-F9F5-CBAB04850515}"/>
              </a:ext>
            </a:extLst>
          </p:cNvPr>
          <p:cNvSpPr txBox="1">
            <a:spLocks noChangeArrowheads="1"/>
          </p:cNvSpPr>
          <p:nvPr/>
        </p:nvSpPr>
        <p:spPr bwMode="auto">
          <a:xfrm>
            <a:off x="7775560" y="3007414"/>
            <a:ext cx="12406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1600" b="1" dirty="0">
                <a:cs typeface="+mj-cs"/>
              </a:rPr>
              <a:t> الحب    ، </a:t>
            </a:r>
          </a:p>
        </p:txBody>
      </p:sp>
      <p:sp>
        <p:nvSpPr>
          <p:cNvPr id="28" name="مربع نص 24">
            <a:extLst>
              <a:ext uri="{FF2B5EF4-FFF2-40B4-BE49-F238E27FC236}">
                <a16:creationId xmlns:a16="http://schemas.microsoft.com/office/drawing/2014/main" id="{E989A763-DE6D-614C-FBB1-4AB7B373DB78}"/>
              </a:ext>
            </a:extLst>
          </p:cNvPr>
          <p:cNvSpPr txBox="1">
            <a:spLocks noChangeArrowheads="1"/>
          </p:cNvSpPr>
          <p:nvPr/>
        </p:nvSpPr>
        <p:spPr bwMode="auto">
          <a:xfrm>
            <a:off x="6956438" y="3023733"/>
            <a:ext cx="12406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1600" b="1" dirty="0">
                <a:cs typeface="+mj-cs"/>
              </a:rPr>
              <a:t> الحنان    ،</a:t>
            </a:r>
          </a:p>
        </p:txBody>
      </p:sp>
      <p:sp>
        <p:nvSpPr>
          <p:cNvPr id="29" name="مربع نص 24">
            <a:extLst>
              <a:ext uri="{FF2B5EF4-FFF2-40B4-BE49-F238E27FC236}">
                <a16:creationId xmlns:a16="http://schemas.microsoft.com/office/drawing/2014/main" id="{8EC12CA7-FE2A-BB3B-5801-611B0C78CD59}"/>
              </a:ext>
            </a:extLst>
          </p:cNvPr>
          <p:cNvSpPr txBox="1">
            <a:spLocks noChangeArrowheads="1"/>
          </p:cNvSpPr>
          <p:nvPr/>
        </p:nvSpPr>
        <p:spPr bwMode="auto">
          <a:xfrm>
            <a:off x="6073643" y="2982999"/>
            <a:ext cx="12406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1600" b="1" dirty="0">
                <a:cs typeface="+mj-cs"/>
              </a:rPr>
              <a:t>الحماية .</a:t>
            </a:r>
          </a:p>
        </p:txBody>
      </p:sp>
      <p:sp>
        <p:nvSpPr>
          <p:cNvPr id="30" name="مربع نص 24">
            <a:extLst>
              <a:ext uri="{FF2B5EF4-FFF2-40B4-BE49-F238E27FC236}">
                <a16:creationId xmlns:a16="http://schemas.microsoft.com/office/drawing/2014/main" id="{CF95517B-8810-AF8F-65BB-15B08E54F5B0}"/>
              </a:ext>
            </a:extLst>
          </p:cNvPr>
          <p:cNvSpPr txBox="1">
            <a:spLocks noChangeArrowheads="1"/>
          </p:cNvSpPr>
          <p:nvPr/>
        </p:nvSpPr>
        <p:spPr bwMode="auto">
          <a:xfrm>
            <a:off x="7624019" y="3294384"/>
            <a:ext cx="12406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1600" b="1" dirty="0">
                <a:cs typeface="+mj-cs"/>
              </a:rPr>
              <a:t> الحب    ، </a:t>
            </a:r>
          </a:p>
        </p:txBody>
      </p:sp>
      <p:sp>
        <p:nvSpPr>
          <p:cNvPr id="31" name="مربع نص 24">
            <a:extLst>
              <a:ext uri="{FF2B5EF4-FFF2-40B4-BE49-F238E27FC236}">
                <a16:creationId xmlns:a16="http://schemas.microsoft.com/office/drawing/2014/main" id="{31857C06-85F6-03F1-64B6-6D2EB5AE8FFE}"/>
              </a:ext>
            </a:extLst>
          </p:cNvPr>
          <p:cNvSpPr txBox="1">
            <a:spLocks noChangeArrowheads="1"/>
          </p:cNvSpPr>
          <p:nvPr/>
        </p:nvSpPr>
        <p:spPr bwMode="auto">
          <a:xfrm>
            <a:off x="6737709" y="3310219"/>
            <a:ext cx="12406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1600" b="1" dirty="0">
                <a:cs typeface="+mj-cs"/>
              </a:rPr>
              <a:t> الرعاية    ،</a:t>
            </a:r>
          </a:p>
        </p:txBody>
      </p:sp>
      <p:sp>
        <p:nvSpPr>
          <p:cNvPr id="32" name="مربع نص 31">
            <a:extLst>
              <a:ext uri="{FF2B5EF4-FFF2-40B4-BE49-F238E27FC236}">
                <a16:creationId xmlns:a16="http://schemas.microsoft.com/office/drawing/2014/main" id="{6FBFE4C9-B0B7-8DA2-0ED2-4B0369D4E665}"/>
              </a:ext>
            </a:extLst>
          </p:cNvPr>
          <p:cNvSpPr txBox="1">
            <a:spLocks noChangeArrowheads="1"/>
          </p:cNvSpPr>
          <p:nvPr/>
        </p:nvSpPr>
        <p:spPr bwMode="auto">
          <a:xfrm>
            <a:off x="5922102" y="3287886"/>
            <a:ext cx="12406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1600" b="1" dirty="0">
                <a:cs typeface="+mj-cs"/>
              </a:rPr>
              <a:t>الأمان .</a:t>
            </a:r>
          </a:p>
        </p:txBody>
      </p:sp>
      <p:sp>
        <p:nvSpPr>
          <p:cNvPr id="33" name="مربع نص 24">
            <a:extLst>
              <a:ext uri="{FF2B5EF4-FFF2-40B4-BE49-F238E27FC236}">
                <a16:creationId xmlns:a16="http://schemas.microsoft.com/office/drawing/2014/main" id="{0A56C436-E61A-87ED-FE11-23EC6F0C4327}"/>
              </a:ext>
            </a:extLst>
          </p:cNvPr>
          <p:cNvSpPr txBox="1">
            <a:spLocks noChangeArrowheads="1"/>
          </p:cNvSpPr>
          <p:nvPr/>
        </p:nvSpPr>
        <p:spPr bwMode="auto">
          <a:xfrm>
            <a:off x="3047743" y="3630235"/>
            <a:ext cx="66132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600" b="1" dirty="0">
                <a:solidFill>
                  <a:srgbClr val="C00000"/>
                </a:solidFill>
                <a:cs typeface="+mj-cs"/>
              </a:rPr>
              <a:t>عندما تعصف بالإنسان الهموم يقصدُ ربّه ، ويصلي ركعاتٍ بين يديه .</a:t>
            </a:r>
          </a:p>
        </p:txBody>
      </p:sp>
      <p:sp>
        <p:nvSpPr>
          <p:cNvPr id="34" name="مربع نص 24">
            <a:extLst>
              <a:ext uri="{FF2B5EF4-FFF2-40B4-BE49-F238E27FC236}">
                <a16:creationId xmlns:a16="http://schemas.microsoft.com/office/drawing/2014/main" id="{6AFBF692-F844-9981-892B-C7E252D76CA5}"/>
              </a:ext>
            </a:extLst>
          </p:cNvPr>
          <p:cNvSpPr txBox="1">
            <a:spLocks noChangeArrowheads="1"/>
          </p:cNvSpPr>
          <p:nvPr/>
        </p:nvSpPr>
        <p:spPr bwMode="auto">
          <a:xfrm>
            <a:off x="8516135" y="3874384"/>
            <a:ext cx="12313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1400" b="1" dirty="0">
                <a:solidFill>
                  <a:srgbClr val="0000FF"/>
                </a:solidFill>
                <a:cs typeface="+mj-cs"/>
              </a:rPr>
              <a:t>الإنسان</a:t>
            </a:r>
            <a:r>
              <a:rPr lang="ar-SA" altLang="ar-SA" sz="1600" b="1" dirty="0">
                <a:latin typeface="Traditional Arabic" panose="02020603050405020304" pitchFamily="18" charset="-78"/>
                <a:cs typeface="+mj-cs"/>
              </a:rPr>
              <a:t> :</a:t>
            </a:r>
            <a:endParaRPr lang="ar-SA" altLang="ar-SA" sz="1200" b="1" dirty="0">
              <a:solidFill>
                <a:srgbClr val="FF0000"/>
              </a:solidFill>
              <a:latin typeface="Traditional Arabic" panose="02020603050405020304" pitchFamily="18" charset="-78"/>
              <a:cs typeface="+mj-cs"/>
            </a:endParaRPr>
          </a:p>
        </p:txBody>
      </p:sp>
      <p:sp>
        <p:nvSpPr>
          <p:cNvPr id="35" name="مربع نص 24">
            <a:extLst>
              <a:ext uri="{FF2B5EF4-FFF2-40B4-BE49-F238E27FC236}">
                <a16:creationId xmlns:a16="http://schemas.microsoft.com/office/drawing/2014/main" id="{0F51ECEC-6B30-9279-A72E-E1A7C54A6A95}"/>
              </a:ext>
            </a:extLst>
          </p:cNvPr>
          <p:cNvSpPr txBox="1">
            <a:spLocks noChangeArrowheads="1"/>
          </p:cNvSpPr>
          <p:nvPr/>
        </p:nvSpPr>
        <p:spPr bwMode="auto">
          <a:xfrm>
            <a:off x="4246565" y="3905753"/>
            <a:ext cx="55155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1600" b="1" dirty="0">
                <a:latin typeface="Traditional Arabic" panose="02020603050405020304" pitchFamily="18" charset="-78"/>
                <a:cs typeface="+mj-cs"/>
              </a:rPr>
              <a:t>الضعف ، العبودية ، الأخطاء ، النسيان ، الغفلة  </a:t>
            </a:r>
            <a:endParaRPr lang="ar-SA" altLang="ar-SA" sz="1200" b="1" dirty="0">
              <a:solidFill>
                <a:srgbClr val="FF0000"/>
              </a:solidFill>
              <a:latin typeface="Traditional Arabic" panose="02020603050405020304" pitchFamily="18" charset="-78"/>
              <a:cs typeface="+mj-cs"/>
            </a:endParaRPr>
          </a:p>
        </p:txBody>
      </p:sp>
      <p:sp>
        <p:nvSpPr>
          <p:cNvPr id="36" name="مربع نص 24">
            <a:extLst>
              <a:ext uri="{FF2B5EF4-FFF2-40B4-BE49-F238E27FC236}">
                <a16:creationId xmlns:a16="http://schemas.microsoft.com/office/drawing/2014/main" id="{090F7A4D-0CD0-7C98-6E2B-2D15F2172BF0}"/>
              </a:ext>
            </a:extLst>
          </p:cNvPr>
          <p:cNvSpPr txBox="1">
            <a:spLocks noChangeArrowheads="1"/>
          </p:cNvSpPr>
          <p:nvPr/>
        </p:nvSpPr>
        <p:spPr bwMode="auto">
          <a:xfrm>
            <a:off x="8516134" y="4163607"/>
            <a:ext cx="12313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1400" b="1" dirty="0">
                <a:solidFill>
                  <a:srgbClr val="0000FF"/>
                </a:solidFill>
                <a:cs typeface="+mj-cs"/>
              </a:rPr>
              <a:t>الهموم</a:t>
            </a:r>
            <a:r>
              <a:rPr lang="ar-SA" altLang="ar-SA" sz="1600" b="1" dirty="0">
                <a:latin typeface="Traditional Arabic" panose="02020603050405020304" pitchFamily="18" charset="-78"/>
                <a:cs typeface="+mj-cs"/>
              </a:rPr>
              <a:t> :</a:t>
            </a:r>
            <a:endParaRPr lang="ar-SA" altLang="ar-SA" sz="1200" b="1" dirty="0">
              <a:solidFill>
                <a:srgbClr val="FF0000"/>
              </a:solidFill>
              <a:latin typeface="Traditional Arabic" panose="02020603050405020304" pitchFamily="18" charset="-78"/>
              <a:cs typeface="+mj-cs"/>
            </a:endParaRPr>
          </a:p>
        </p:txBody>
      </p:sp>
      <p:sp>
        <p:nvSpPr>
          <p:cNvPr id="37" name="مربع نص 24">
            <a:extLst>
              <a:ext uri="{FF2B5EF4-FFF2-40B4-BE49-F238E27FC236}">
                <a16:creationId xmlns:a16="http://schemas.microsoft.com/office/drawing/2014/main" id="{E9BA3EE5-F65A-15D1-B831-F956E8FB3EC6}"/>
              </a:ext>
            </a:extLst>
          </p:cNvPr>
          <p:cNvSpPr txBox="1">
            <a:spLocks noChangeArrowheads="1"/>
          </p:cNvSpPr>
          <p:nvPr/>
        </p:nvSpPr>
        <p:spPr bwMode="auto">
          <a:xfrm>
            <a:off x="3977917" y="4194321"/>
            <a:ext cx="55155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1600" b="1" dirty="0">
                <a:latin typeface="Traditional Arabic" panose="02020603050405020304" pitchFamily="18" charset="-78"/>
                <a:cs typeface="+mj-cs"/>
              </a:rPr>
              <a:t>الكآبة ، الضيق ، اليأس ، الضياع ، المشكلات ، الوحدة  </a:t>
            </a:r>
            <a:endParaRPr lang="ar-SA" altLang="ar-SA" sz="1200" b="1" dirty="0">
              <a:solidFill>
                <a:srgbClr val="FF0000"/>
              </a:solidFill>
              <a:latin typeface="Traditional Arabic" panose="02020603050405020304" pitchFamily="18" charset="-78"/>
              <a:cs typeface="+mj-cs"/>
            </a:endParaRPr>
          </a:p>
        </p:txBody>
      </p:sp>
      <p:sp>
        <p:nvSpPr>
          <p:cNvPr id="38" name="مربع نص 24">
            <a:extLst>
              <a:ext uri="{FF2B5EF4-FFF2-40B4-BE49-F238E27FC236}">
                <a16:creationId xmlns:a16="http://schemas.microsoft.com/office/drawing/2014/main" id="{ED6D5F99-5162-5009-F50F-FD457BC77218}"/>
              </a:ext>
            </a:extLst>
          </p:cNvPr>
          <p:cNvSpPr txBox="1">
            <a:spLocks noChangeArrowheads="1"/>
          </p:cNvSpPr>
          <p:nvPr/>
        </p:nvSpPr>
        <p:spPr bwMode="auto">
          <a:xfrm>
            <a:off x="8545073" y="4468058"/>
            <a:ext cx="12313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1400" b="1" dirty="0">
                <a:solidFill>
                  <a:srgbClr val="0000FF"/>
                </a:solidFill>
                <a:cs typeface="+mj-cs"/>
              </a:rPr>
              <a:t>ربّه</a:t>
            </a:r>
            <a:r>
              <a:rPr lang="ar-SA" altLang="ar-SA" sz="1600" b="1" dirty="0">
                <a:solidFill>
                  <a:srgbClr val="FF0000"/>
                </a:solidFill>
                <a:latin typeface="Traditional Arabic" panose="02020603050405020304" pitchFamily="18" charset="-78"/>
                <a:cs typeface="+mj-cs"/>
              </a:rPr>
              <a:t> </a:t>
            </a:r>
            <a:r>
              <a:rPr lang="ar-SA" altLang="ar-SA" sz="1600" b="1" dirty="0">
                <a:latin typeface="Traditional Arabic" panose="02020603050405020304" pitchFamily="18" charset="-78"/>
                <a:cs typeface="+mj-cs"/>
              </a:rPr>
              <a:t>:</a:t>
            </a:r>
            <a:endParaRPr lang="ar-SA" altLang="ar-SA" sz="1200" b="1" dirty="0">
              <a:solidFill>
                <a:srgbClr val="FF0000"/>
              </a:solidFill>
              <a:latin typeface="Traditional Arabic" panose="02020603050405020304" pitchFamily="18" charset="-78"/>
              <a:cs typeface="+mj-cs"/>
            </a:endParaRPr>
          </a:p>
        </p:txBody>
      </p:sp>
      <p:sp>
        <p:nvSpPr>
          <p:cNvPr id="39" name="مربع نص 24">
            <a:extLst>
              <a:ext uri="{FF2B5EF4-FFF2-40B4-BE49-F238E27FC236}">
                <a16:creationId xmlns:a16="http://schemas.microsoft.com/office/drawing/2014/main" id="{AA6FA4D5-A32F-07AC-EBEA-6B30C951F284}"/>
              </a:ext>
            </a:extLst>
          </p:cNvPr>
          <p:cNvSpPr txBox="1">
            <a:spLocks noChangeArrowheads="1"/>
          </p:cNvSpPr>
          <p:nvPr/>
        </p:nvSpPr>
        <p:spPr bwMode="auto">
          <a:xfrm>
            <a:off x="4039373" y="4505084"/>
            <a:ext cx="55155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ar-SA" altLang="ar-SA" sz="1600" b="1" dirty="0">
                <a:latin typeface="Traditional Arabic" panose="02020603050405020304" pitchFamily="18" charset="-78"/>
                <a:cs typeface="+mj-cs"/>
              </a:rPr>
              <a:t>الرحمة ، الملجأ ، الانشراح ، الفرَج ، القُدرة ، الاستجابة  </a:t>
            </a:r>
            <a:endParaRPr lang="ar-SA" altLang="ar-SA" sz="1200" b="1" dirty="0">
              <a:solidFill>
                <a:srgbClr val="FF0000"/>
              </a:solidFill>
              <a:latin typeface="Traditional Arabic" panose="02020603050405020304" pitchFamily="18" charset="-78"/>
              <a:cs typeface="+mj-cs"/>
            </a:endParaRPr>
          </a:p>
        </p:txBody>
      </p:sp>
    </p:spTree>
    <p:extLst>
      <p:ext uri="{BB962C8B-B14F-4D97-AF65-F5344CB8AC3E}">
        <p14:creationId xmlns:p14="http://schemas.microsoft.com/office/powerpoint/2010/main" val="4466817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grpId="0" nodeType="after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par>
                          <p:cTn id="59" fill="hold">
                            <p:stCondLst>
                              <p:cond delay="0"/>
                            </p:stCondLst>
                            <p:childTnLst>
                              <p:par>
                                <p:cTn id="60" presetID="1" presetClass="entr" presetSubtype="0" fill="hold" grpId="0" nodeType="afterEffect">
                                  <p:stCondLst>
                                    <p:cond delay="0"/>
                                  </p:stCondLst>
                                  <p:childTnLst>
                                    <p:set>
                                      <p:cBhvr>
                                        <p:cTn id="61" dur="1" fill="hold">
                                          <p:stCondLst>
                                            <p:cond delay="0"/>
                                          </p:stCondLst>
                                        </p:cTn>
                                        <p:tgtEl>
                                          <p:spTgt spid="3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8"/>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9" restart="whenNotActive" fill="hold" evtFilter="cancelBubble" nodeType="interactiveSeq">
                <p:stCondLst>
                  <p:cond evt="onClick" delay="0">
                    <p:tgtEl>
                      <p:spTgt spid="15"/>
                    </p:tgtEl>
                  </p:cond>
                </p:stCondLst>
                <p:endSync evt="end" delay="0">
                  <p:rtn val="all"/>
                </p:endSync>
                <p:childTnLst>
                  <p:par>
                    <p:cTn id="70" fill="hold">
                      <p:stCondLst>
                        <p:cond delay="0"/>
                      </p:stCondLst>
                      <p:childTnLst>
                        <p:par>
                          <p:cTn id="71" fill="hold">
                            <p:stCondLst>
                              <p:cond delay="0"/>
                            </p:stCondLst>
                            <p:childTnLst>
                              <p:par>
                                <p:cTn id="72" presetID="21" presetClass="exit" presetSubtype="1" fill="hold" grpId="0" nodeType="clickEffect">
                                  <p:stCondLst>
                                    <p:cond delay="0"/>
                                  </p:stCondLst>
                                  <p:childTnLst>
                                    <p:animEffect transition="out" filter="wheel(1)">
                                      <p:cBhvr>
                                        <p:cTn id="73" dur="59000"/>
                                        <p:tgtEl>
                                          <p:spTgt spid="19"/>
                                        </p:tgtEl>
                                      </p:cBhvr>
                                    </p:animEffect>
                                    <p:set>
                                      <p:cBhvr>
                                        <p:cTn id="74"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72"/>
                                            </p:cond>
                                          </p:stCondLst>
                                          <p:endCondLst>
                                            <p:cond evt="onStopAudio" delay="0">
                                              <p:tgtEl>
                                                <p:sldTgt/>
                                              </p:tgtEl>
                                            </p:cond>
                                          </p:endCondLst>
                                        </p:cTn>
                                        <p:tgtEl>
                                          <p:sndTgt r:embed="rId2" name="clock-ticking-3.wav"/>
                                        </p:tgtEl>
                                      </p:cMediaNode>
                                    </p:audio>
                                  </p:subTnLst>
                                </p:cTn>
                              </p:par>
                            </p:childTnLst>
                          </p:cTn>
                        </p:par>
                        <p:par>
                          <p:cTn id="75" fill="hold">
                            <p:stCondLst>
                              <p:cond delay="59000"/>
                            </p:stCondLst>
                            <p:childTnLst>
                              <p:par>
                                <p:cTn id="76" presetID="21" presetClass="exit" presetSubtype="1" fill="hold" grpId="0" nodeType="afterEffect">
                                  <p:stCondLst>
                                    <p:cond delay="0"/>
                                  </p:stCondLst>
                                  <p:childTnLst>
                                    <p:animEffect transition="out" filter="wheel(1)">
                                      <p:cBhvr>
                                        <p:cTn id="77" dur="59000"/>
                                        <p:tgtEl>
                                          <p:spTgt spid="20"/>
                                        </p:tgtEl>
                                      </p:cBhvr>
                                    </p:animEffect>
                                    <p:set>
                                      <p:cBhvr>
                                        <p:cTn id="78"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4" grpId="0"/>
      <p:bldP spid="13" grpId="0"/>
      <p:bldP spid="14"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2" name="مستطيل: زوايا قطرية مقصوصة 1">
            <a:extLst>
              <a:ext uri="{FF2B5EF4-FFF2-40B4-BE49-F238E27FC236}">
                <a16:creationId xmlns:a16="http://schemas.microsoft.com/office/drawing/2014/main" id="{F60FA029-3597-E23D-BCEE-FA24C0E56504}"/>
              </a:ext>
            </a:extLst>
          </p:cNvPr>
          <p:cNvSpPr/>
          <p:nvPr/>
        </p:nvSpPr>
        <p:spPr>
          <a:xfrm>
            <a:off x="10046601" y="765740"/>
            <a:ext cx="2121803" cy="600250"/>
          </a:xfrm>
          <a:prstGeom prst="snip2DiagRect">
            <a:avLst>
              <a:gd name="adj1" fmla="val 0"/>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chemeClr val="bg2">
                    <a:lumMod val="25000"/>
                  </a:schemeClr>
                </a:solidFill>
              </a:rPr>
              <a:t>النشاطات التمهيدية</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grpSp>
        <p:nvGrpSpPr>
          <p:cNvPr id="3" name="مجموعة 2">
            <a:extLst>
              <a:ext uri="{FF2B5EF4-FFF2-40B4-BE49-F238E27FC236}">
                <a16:creationId xmlns:a16="http://schemas.microsoft.com/office/drawing/2014/main" id="{06119B7F-95A0-9011-3A1F-68860C57BEC0}"/>
              </a:ext>
            </a:extLst>
          </p:cNvPr>
          <p:cNvGrpSpPr/>
          <p:nvPr/>
        </p:nvGrpSpPr>
        <p:grpSpPr>
          <a:xfrm>
            <a:off x="310490" y="3851811"/>
            <a:ext cx="1086038" cy="786757"/>
            <a:chOff x="310490" y="3851811"/>
            <a:chExt cx="1086038" cy="786757"/>
          </a:xfrm>
        </p:grpSpPr>
        <p:sp>
          <p:nvSpPr>
            <p:cNvPr id="10" name="مربع نص 9">
              <a:extLst>
                <a:ext uri="{FF2B5EF4-FFF2-40B4-BE49-F238E27FC236}">
                  <a16:creationId xmlns:a16="http://schemas.microsoft.com/office/drawing/2014/main" id="{62D15B75-2023-EAC1-BF7C-E630A8825AC2}"/>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11" name="مربع نص 10">
              <a:extLst>
                <a:ext uri="{FF2B5EF4-FFF2-40B4-BE49-F238E27FC236}">
                  <a16:creationId xmlns:a16="http://schemas.microsoft.com/office/drawing/2014/main" id="{71EF0EC4-A60F-13EF-0403-2B5A1DD1BB55}"/>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139</a:t>
              </a:r>
            </a:p>
          </p:txBody>
        </p:sp>
      </p:grpSp>
      <p:pic>
        <p:nvPicPr>
          <p:cNvPr id="12" name="صورة 11">
            <a:extLst>
              <a:ext uri="{FF2B5EF4-FFF2-40B4-BE49-F238E27FC236}">
                <a16:creationId xmlns:a16="http://schemas.microsoft.com/office/drawing/2014/main" id="{A8EC566E-92FF-2609-231C-5A2F03DCA6DA}"/>
              </a:ext>
            </a:extLst>
          </p:cNvPr>
          <p:cNvPicPr>
            <a:picLocks noChangeAspect="1"/>
          </p:cNvPicPr>
          <p:nvPr/>
        </p:nvPicPr>
        <p:blipFill rotWithShape="1">
          <a:blip r:embed="rId5">
            <a:extLst>
              <a:ext uri="{28A0092B-C50C-407E-A947-70E740481C1C}">
                <a14:useLocalDpi xmlns:a14="http://schemas.microsoft.com/office/drawing/2010/main" val="0"/>
              </a:ext>
            </a:extLst>
          </a:blip>
          <a:srcRect b="64567"/>
          <a:stretch/>
        </p:blipFill>
        <p:spPr>
          <a:xfrm>
            <a:off x="2143143" y="1716133"/>
            <a:ext cx="7770431" cy="3213675"/>
          </a:xfrm>
          <a:prstGeom prst="rect">
            <a:avLst/>
          </a:prstGeom>
        </p:spPr>
      </p:pic>
      <p:sp>
        <p:nvSpPr>
          <p:cNvPr id="4" name="مربع نص 24">
            <a:extLst>
              <a:ext uri="{FF2B5EF4-FFF2-40B4-BE49-F238E27FC236}">
                <a16:creationId xmlns:a16="http://schemas.microsoft.com/office/drawing/2014/main" id="{BFFDB05B-B3A3-A66E-DEDA-460D067A48DB}"/>
              </a:ext>
            </a:extLst>
          </p:cNvPr>
          <p:cNvSpPr txBox="1">
            <a:spLocks noChangeArrowheads="1"/>
          </p:cNvSpPr>
          <p:nvPr/>
        </p:nvSpPr>
        <p:spPr bwMode="auto">
          <a:xfrm>
            <a:off x="2986760" y="3512311"/>
            <a:ext cx="54006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800" b="1" dirty="0">
                <a:solidFill>
                  <a:srgbClr val="FF0000"/>
                </a:solidFill>
                <a:cs typeface="+mj-cs"/>
              </a:rPr>
              <a:t>الأشجار ، الثمار، الظل ، الخُضرة ، الهواء العليل ، الفلاح، النزهة</a:t>
            </a:r>
          </a:p>
        </p:txBody>
      </p:sp>
      <p:sp>
        <p:nvSpPr>
          <p:cNvPr id="13" name="مربع نص 24">
            <a:extLst>
              <a:ext uri="{FF2B5EF4-FFF2-40B4-BE49-F238E27FC236}">
                <a16:creationId xmlns:a16="http://schemas.microsoft.com/office/drawing/2014/main" id="{20833FD5-5D72-E2D1-8467-73E7D8EFBDD4}"/>
              </a:ext>
            </a:extLst>
          </p:cNvPr>
          <p:cNvSpPr txBox="1">
            <a:spLocks noChangeArrowheads="1"/>
          </p:cNvSpPr>
          <p:nvPr/>
        </p:nvSpPr>
        <p:spPr bwMode="auto">
          <a:xfrm>
            <a:off x="3003593" y="3978337"/>
            <a:ext cx="53838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800" b="1" dirty="0">
                <a:solidFill>
                  <a:srgbClr val="FF0000"/>
                </a:solidFill>
                <a:cs typeface="+mj-cs"/>
              </a:rPr>
              <a:t>النار ، الحرارة ، الدخان ، الاختناق ، الموت ، الفزع ، سيارة الإطفاء</a:t>
            </a:r>
          </a:p>
        </p:txBody>
      </p:sp>
      <p:sp>
        <p:nvSpPr>
          <p:cNvPr id="14" name="مربع نص 24">
            <a:extLst>
              <a:ext uri="{FF2B5EF4-FFF2-40B4-BE49-F238E27FC236}">
                <a16:creationId xmlns:a16="http://schemas.microsoft.com/office/drawing/2014/main" id="{71336510-D3C8-7870-5E72-30467CDC2D2C}"/>
              </a:ext>
            </a:extLst>
          </p:cNvPr>
          <p:cNvSpPr txBox="1">
            <a:spLocks noChangeArrowheads="1"/>
          </p:cNvSpPr>
          <p:nvPr/>
        </p:nvSpPr>
        <p:spPr bwMode="auto">
          <a:xfrm>
            <a:off x="3003593" y="4452786"/>
            <a:ext cx="53838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800" b="1" dirty="0">
                <a:solidFill>
                  <a:srgbClr val="FF0000"/>
                </a:solidFill>
                <a:cs typeface="+mj-cs"/>
              </a:rPr>
              <a:t>التنقل ، السرعة ، السفر ، الحوادث ، الزحام ، المرور ، الشارع</a:t>
            </a:r>
          </a:p>
        </p:txBody>
      </p:sp>
      <p:sp>
        <p:nvSpPr>
          <p:cNvPr id="21" name="مربع نص 24">
            <a:extLst>
              <a:ext uri="{FF2B5EF4-FFF2-40B4-BE49-F238E27FC236}">
                <a16:creationId xmlns:a16="http://schemas.microsoft.com/office/drawing/2014/main" id="{114DF3CD-6339-4497-776E-0F918881E791}"/>
              </a:ext>
            </a:extLst>
          </p:cNvPr>
          <p:cNvSpPr txBox="1">
            <a:spLocks noChangeArrowheads="1"/>
          </p:cNvSpPr>
          <p:nvPr/>
        </p:nvSpPr>
        <p:spPr bwMode="auto">
          <a:xfrm>
            <a:off x="3003592" y="3039068"/>
            <a:ext cx="53838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rtl="0">
              <a:lnSpc>
                <a:spcPct val="100000"/>
              </a:lnSpc>
              <a:spcBef>
                <a:spcPct val="0"/>
              </a:spcBef>
              <a:buFontTx/>
              <a:buNone/>
            </a:pPr>
            <a:r>
              <a:rPr lang="ar-SA" altLang="ar-SA" sz="1800" b="1" dirty="0">
                <a:solidFill>
                  <a:srgbClr val="FF0000"/>
                </a:solidFill>
                <a:cs typeface="+mj-cs"/>
              </a:rPr>
              <a:t>الحصن ، الأبواب، الأسوار العالية ، الثراء ، الحرس، </a:t>
            </a:r>
          </a:p>
        </p:txBody>
      </p:sp>
    </p:spTree>
    <p:extLst>
      <p:ext uri="{BB962C8B-B14F-4D97-AF65-F5344CB8AC3E}">
        <p14:creationId xmlns:p14="http://schemas.microsoft.com/office/powerpoint/2010/main" val="35247288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2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2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2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2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21" presetClass="exit" presetSubtype="1" fill="hold" grpId="0" nodeType="clickEffect">
                                  <p:stCondLst>
                                    <p:cond delay="0"/>
                                  </p:stCondLst>
                                  <p:childTnLst>
                                    <p:animEffect transition="out" filter="wheel(1)">
                                      <p:cBhvr>
                                        <p:cTn id="27" dur="59000"/>
                                        <p:tgtEl>
                                          <p:spTgt spid="19"/>
                                        </p:tgtEl>
                                      </p:cBhvr>
                                    </p:animEffect>
                                    <p:set>
                                      <p:cBhvr>
                                        <p:cTn id="28"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lock-ticking-3.wav"/>
                                        </p:tgtEl>
                                      </p:cMediaNode>
                                    </p:audio>
                                  </p:subTnLst>
                                </p:cTn>
                              </p:par>
                            </p:childTnLst>
                          </p:cTn>
                        </p:par>
                        <p:par>
                          <p:cTn id="29" fill="hold">
                            <p:stCondLst>
                              <p:cond delay="59000"/>
                            </p:stCondLst>
                            <p:childTnLst>
                              <p:par>
                                <p:cTn id="30" presetID="21" presetClass="exit" presetSubtype="1" fill="hold" grpId="0" nodeType="afterEffect">
                                  <p:stCondLst>
                                    <p:cond delay="0"/>
                                  </p:stCondLst>
                                  <p:childTnLst>
                                    <p:animEffect transition="out" filter="wheel(1)">
                                      <p:cBhvr>
                                        <p:cTn id="31" dur="59000"/>
                                        <p:tgtEl>
                                          <p:spTgt spid="20"/>
                                        </p:tgtEl>
                                      </p:cBhvr>
                                    </p:animEffect>
                                    <p:set>
                                      <p:cBhvr>
                                        <p:cTn id="32"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4" grpId="0"/>
      <p:bldP spid="13" grpId="0"/>
      <p:bldP spid="14"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5" name="سهم: لليمين 4">
            <a:hlinkClick r:id="" action="ppaction://hlinkshowjump?jump=previousslide"/>
            <a:extLst>
              <a:ext uri="{FF2B5EF4-FFF2-40B4-BE49-F238E27FC236}">
                <a16:creationId xmlns:a16="http://schemas.microsoft.com/office/drawing/2014/main" id="{7D688459-3738-58B0-79B6-A2C35AD46A0A}"/>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2" name="مستطيل: زوايا قطرية مقصوصة 1">
            <a:extLst>
              <a:ext uri="{FF2B5EF4-FFF2-40B4-BE49-F238E27FC236}">
                <a16:creationId xmlns:a16="http://schemas.microsoft.com/office/drawing/2014/main" id="{F60FA029-3597-E23D-BCEE-FA24C0E56504}"/>
              </a:ext>
            </a:extLst>
          </p:cNvPr>
          <p:cNvSpPr/>
          <p:nvPr/>
        </p:nvSpPr>
        <p:spPr>
          <a:xfrm>
            <a:off x="10046601" y="765740"/>
            <a:ext cx="2121803" cy="600250"/>
          </a:xfrm>
          <a:prstGeom prst="snip2DiagRect">
            <a:avLst>
              <a:gd name="adj1" fmla="val 0"/>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chemeClr val="bg2">
                    <a:lumMod val="25000"/>
                  </a:schemeClr>
                </a:solidFill>
              </a:rPr>
              <a:t>النشاطات التمهيدية</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grpSp>
        <p:nvGrpSpPr>
          <p:cNvPr id="6" name="مجموعة 5">
            <a:extLst>
              <a:ext uri="{FF2B5EF4-FFF2-40B4-BE49-F238E27FC236}">
                <a16:creationId xmlns:a16="http://schemas.microsoft.com/office/drawing/2014/main" id="{9B5E877C-310E-EDBC-780F-EF4338C6897D}"/>
              </a:ext>
            </a:extLst>
          </p:cNvPr>
          <p:cNvGrpSpPr/>
          <p:nvPr/>
        </p:nvGrpSpPr>
        <p:grpSpPr>
          <a:xfrm>
            <a:off x="242403" y="61568"/>
            <a:ext cx="1965536" cy="750165"/>
            <a:chOff x="242403" y="61568"/>
            <a:chExt cx="1965536" cy="750165"/>
          </a:xfrm>
        </p:grpSpPr>
        <p:sp>
          <p:nvSpPr>
            <p:cNvPr id="7" name="علامة الضرب 6">
              <a:hlinkClick r:id="" action="ppaction://hlinkshowjump?jump=endshow"/>
              <a:extLst>
                <a:ext uri="{FF2B5EF4-FFF2-40B4-BE49-F238E27FC236}">
                  <a16:creationId xmlns:a16="http://schemas.microsoft.com/office/drawing/2014/main" id="{CC6E695B-87D2-2B38-40D2-CA430816122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E476443A-112E-4911-1745-E5FDD0537B5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grpSp>
        <p:nvGrpSpPr>
          <p:cNvPr id="3" name="مجموعة 2">
            <a:extLst>
              <a:ext uri="{FF2B5EF4-FFF2-40B4-BE49-F238E27FC236}">
                <a16:creationId xmlns:a16="http://schemas.microsoft.com/office/drawing/2014/main" id="{06119B7F-95A0-9011-3A1F-68860C57BEC0}"/>
              </a:ext>
            </a:extLst>
          </p:cNvPr>
          <p:cNvGrpSpPr/>
          <p:nvPr/>
        </p:nvGrpSpPr>
        <p:grpSpPr>
          <a:xfrm>
            <a:off x="310490" y="3851811"/>
            <a:ext cx="1086038" cy="786757"/>
            <a:chOff x="310490" y="3851811"/>
            <a:chExt cx="1086038" cy="786757"/>
          </a:xfrm>
        </p:grpSpPr>
        <p:sp>
          <p:nvSpPr>
            <p:cNvPr id="10" name="مربع نص 9">
              <a:extLst>
                <a:ext uri="{FF2B5EF4-FFF2-40B4-BE49-F238E27FC236}">
                  <a16:creationId xmlns:a16="http://schemas.microsoft.com/office/drawing/2014/main" id="{62D15B75-2023-EAC1-BF7C-E630A8825AC2}"/>
                </a:ext>
              </a:extLst>
            </p:cNvPr>
            <p:cNvSpPr txBox="1"/>
            <p:nvPr/>
          </p:nvSpPr>
          <p:spPr>
            <a:xfrm>
              <a:off x="310490" y="3851811"/>
              <a:ext cx="1086038" cy="369332"/>
            </a:xfrm>
            <a:prstGeom prst="rect">
              <a:avLst/>
            </a:prstGeom>
            <a:noFill/>
          </p:spPr>
          <p:txBody>
            <a:bodyPr wrap="square" rtlCol="1">
              <a:spAutoFit/>
            </a:bodyPr>
            <a:lstStyle/>
            <a:p>
              <a:r>
                <a:rPr lang="ar-SA" dirty="0">
                  <a:solidFill>
                    <a:schemeClr val="accent1">
                      <a:lumMod val="75000"/>
                    </a:schemeClr>
                  </a:solidFill>
                  <a:effectLst>
                    <a:outerShdw blurRad="50800" dist="38100" dir="5400000" algn="t" rotWithShape="0">
                      <a:prstClr val="black">
                        <a:alpha val="40000"/>
                      </a:prstClr>
                    </a:outerShdw>
                  </a:effectLst>
                </a:rPr>
                <a:t>رقم الصفحة</a:t>
              </a:r>
            </a:p>
          </p:txBody>
        </p:sp>
        <p:sp>
          <p:nvSpPr>
            <p:cNvPr id="11" name="مربع نص 10">
              <a:extLst>
                <a:ext uri="{FF2B5EF4-FFF2-40B4-BE49-F238E27FC236}">
                  <a16:creationId xmlns:a16="http://schemas.microsoft.com/office/drawing/2014/main" id="{71EF0EC4-A60F-13EF-0403-2B5A1DD1BB55}"/>
                </a:ext>
              </a:extLst>
            </p:cNvPr>
            <p:cNvSpPr txBox="1"/>
            <p:nvPr/>
          </p:nvSpPr>
          <p:spPr>
            <a:xfrm>
              <a:off x="513522" y="4269236"/>
              <a:ext cx="681644" cy="369332"/>
            </a:xfrm>
            <a:prstGeom prst="rect">
              <a:avLst/>
            </a:prstGeom>
            <a:noFill/>
            <a:ln>
              <a:solidFill>
                <a:schemeClr val="accent1">
                  <a:lumMod val="75000"/>
                </a:schemeClr>
              </a:solidFill>
            </a:ln>
          </p:spPr>
          <p:txBody>
            <a:bodyPr wrap="square" rtlCol="1">
              <a:spAutoFit/>
            </a:bodyPr>
            <a:lstStyle/>
            <a:p>
              <a:pPr algn="ctr"/>
              <a:r>
                <a:rPr lang="ar-SA" b="1" dirty="0"/>
                <a:t>139</a:t>
              </a:r>
            </a:p>
          </p:txBody>
        </p:sp>
      </p:grpSp>
      <p:pic>
        <p:nvPicPr>
          <p:cNvPr id="12" name="صورة 11">
            <a:extLst>
              <a:ext uri="{FF2B5EF4-FFF2-40B4-BE49-F238E27FC236}">
                <a16:creationId xmlns:a16="http://schemas.microsoft.com/office/drawing/2014/main" id="{A8EC566E-92FF-2609-231C-5A2F03DCA6DA}"/>
              </a:ext>
            </a:extLst>
          </p:cNvPr>
          <p:cNvPicPr>
            <a:picLocks noChangeAspect="1"/>
          </p:cNvPicPr>
          <p:nvPr/>
        </p:nvPicPr>
        <p:blipFill rotWithShape="1">
          <a:blip r:embed="rId5">
            <a:extLst>
              <a:ext uri="{28A0092B-C50C-407E-A947-70E740481C1C}">
                <a14:useLocalDpi xmlns:a14="http://schemas.microsoft.com/office/drawing/2010/main" val="0"/>
              </a:ext>
            </a:extLst>
          </a:blip>
          <a:srcRect t="35433"/>
          <a:stretch/>
        </p:blipFill>
        <p:spPr>
          <a:xfrm>
            <a:off x="2143143" y="864708"/>
            <a:ext cx="7770431" cy="5856019"/>
          </a:xfrm>
          <a:prstGeom prst="rect">
            <a:avLst/>
          </a:prstGeom>
        </p:spPr>
      </p:pic>
      <p:sp>
        <p:nvSpPr>
          <p:cNvPr id="4" name="مربع نص 24">
            <a:extLst>
              <a:ext uri="{FF2B5EF4-FFF2-40B4-BE49-F238E27FC236}">
                <a16:creationId xmlns:a16="http://schemas.microsoft.com/office/drawing/2014/main" id="{F32C8BAB-00C5-F05A-F681-BC9EDCB8925E}"/>
              </a:ext>
            </a:extLst>
          </p:cNvPr>
          <p:cNvSpPr txBox="1">
            <a:spLocks noChangeArrowheads="1"/>
          </p:cNvSpPr>
          <p:nvPr/>
        </p:nvSpPr>
        <p:spPr bwMode="auto">
          <a:xfrm>
            <a:off x="2278427" y="2269664"/>
            <a:ext cx="763514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just">
              <a:lnSpc>
                <a:spcPct val="100000"/>
              </a:lnSpc>
              <a:spcBef>
                <a:spcPct val="0"/>
              </a:spcBef>
              <a:buFontTx/>
              <a:buNone/>
            </a:pPr>
            <a:r>
              <a:rPr lang="ar-SA" altLang="ar-SA" sz="2000" b="1" dirty="0">
                <a:solidFill>
                  <a:srgbClr val="FF0000"/>
                </a:solidFill>
                <a:cs typeface="+mj-cs"/>
              </a:rPr>
              <a:t>       مَدرستي كالحديقة الغنّاء الجميلة ، أينما ألتفتُّ أجدُ ما يسرُّ النفسَ ويشرحُ الصدر ، يضم سورها العلوم والمعارف كالأشجار المثمرة، التلاميذ فيها كالنحل يطوفون بين زهورها، ويهتم المعلمون بتلاميذهم ويروونهم كما يروي البستاني أشجاره ووروده، ويروونهم بالعلم والمعرفة كما تروي الخضرة الجميلة بعذب الماء </a:t>
            </a:r>
          </a:p>
        </p:txBody>
      </p:sp>
      <p:sp>
        <p:nvSpPr>
          <p:cNvPr id="13" name="مربع نص 24">
            <a:extLst>
              <a:ext uri="{FF2B5EF4-FFF2-40B4-BE49-F238E27FC236}">
                <a16:creationId xmlns:a16="http://schemas.microsoft.com/office/drawing/2014/main" id="{FCA27623-F062-8FDF-9ECD-D16D30C8180C}"/>
              </a:ext>
            </a:extLst>
          </p:cNvPr>
          <p:cNvSpPr txBox="1">
            <a:spLocks noChangeArrowheads="1"/>
          </p:cNvSpPr>
          <p:nvPr/>
        </p:nvSpPr>
        <p:spPr bwMode="auto">
          <a:xfrm>
            <a:off x="2207939" y="3735968"/>
            <a:ext cx="770563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justLow">
              <a:lnSpc>
                <a:spcPct val="100000"/>
              </a:lnSpc>
              <a:spcBef>
                <a:spcPct val="0"/>
              </a:spcBef>
              <a:buNone/>
            </a:pPr>
            <a:r>
              <a:rPr lang="ar-SA" altLang="ar-SA" sz="2000" b="1" dirty="0">
                <a:solidFill>
                  <a:srgbClr val="FF0000"/>
                </a:solidFill>
                <a:cs typeface="+mj-cs"/>
              </a:rPr>
              <a:t>      كم أحبُّ البحرَ ! وكم أخشاه ! فهو كالصحراء الموحشةِ المتراميةِ الأطراف ، الممتدة كامتداد البحر، يُظهرُ الجَمالَ ويخفي الأهوال ، يُتعبُ عابرَهُ ولا يُروي ظمأَه ، لكنّه مصدرُ رزقٍ لكثيرٍ من البشر ، فكما هناك رعاةُ إبلٍ وغنم هناك أيضًا صيادو لؤلؤٍ وسمك . </a:t>
            </a:r>
          </a:p>
          <a:p>
            <a:pPr algn="justLow">
              <a:lnSpc>
                <a:spcPct val="100000"/>
              </a:lnSpc>
              <a:spcBef>
                <a:spcPct val="0"/>
              </a:spcBef>
              <a:buNone/>
            </a:pPr>
            <a:endParaRPr lang="ar-SA" altLang="ar-SA" sz="1200" b="1" dirty="0">
              <a:solidFill>
                <a:srgbClr val="FF0000"/>
              </a:solidFill>
              <a:latin typeface="Traditional Arabic" panose="02020603050405020304" pitchFamily="18" charset="-78"/>
              <a:cs typeface="+mj-cs"/>
            </a:endParaRPr>
          </a:p>
        </p:txBody>
      </p:sp>
      <p:sp>
        <p:nvSpPr>
          <p:cNvPr id="14" name="مربع نص 24">
            <a:extLst>
              <a:ext uri="{FF2B5EF4-FFF2-40B4-BE49-F238E27FC236}">
                <a16:creationId xmlns:a16="http://schemas.microsoft.com/office/drawing/2014/main" id="{73213BEF-AB9A-4192-4E82-67CA37CE4D87}"/>
              </a:ext>
            </a:extLst>
          </p:cNvPr>
          <p:cNvSpPr txBox="1">
            <a:spLocks noChangeArrowheads="1"/>
          </p:cNvSpPr>
          <p:nvPr/>
        </p:nvSpPr>
        <p:spPr bwMode="auto">
          <a:xfrm>
            <a:off x="2143143" y="5466901"/>
            <a:ext cx="777043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justLow">
              <a:lnSpc>
                <a:spcPct val="100000"/>
              </a:lnSpc>
              <a:spcBef>
                <a:spcPct val="0"/>
              </a:spcBef>
              <a:buNone/>
            </a:pPr>
            <a:r>
              <a:rPr lang="ar-SA" altLang="ar-SA" sz="2000" b="1" dirty="0">
                <a:solidFill>
                  <a:srgbClr val="FF0000"/>
                </a:solidFill>
                <a:cs typeface="+mj-cs"/>
              </a:rPr>
              <a:t>      المعلم والطبيب كلاهما يؤدي العملَ نفسه ، فالطبيب يحافظ على صحة الجسم وسلامة الأعضاء ، أما المعلم فيحافظ على صحة العقل وسلامة التفكير ، لذا لا غِنى عنهما للبشرية أحدهما يكملُ الآخر، يشقيان ليُصلِحا أحوال الناس . فالمعلم دليل الجاهل للتعافي من جهله، والطبيب دليل المريض ليعطيه أسباب الشفاء.</a:t>
            </a:r>
          </a:p>
        </p:txBody>
      </p:sp>
    </p:spTree>
    <p:extLst>
      <p:ext uri="{BB962C8B-B14F-4D97-AF65-F5344CB8AC3E}">
        <p14:creationId xmlns:p14="http://schemas.microsoft.com/office/powerpoint/2010/main" val="220984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1" presetClass="exit" presetSubtype="1" fill="hold" grpId="0" nodeType="clickEffect">
                                  <p:stCondLst>
                                    <p:cond delay="0"/>
                                  </p:stCondLst>
                                  <p:childTnLst>
                                    <p:animEffect transition="out" filter="wheel(1)">
                                      <p:cBhvr>
                                        <p:cTn id="19" dur="59000"/>
                                        <p:tgtEl>
                                          <p:spTgt spid="19"/>
                                        </p:tgtEl>
                                      </p:cBhvr>
                                    </p:animEffect>
                                    <p:set>
                                      <p:cBhvr>
                                        <p:cTn id="20"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2" name="clock-ticking-3.wav"/>
                                        </p:tgtEl>
                                      </p:cMediaNode>
                                    </p:audio>
                                  </p:subTnLst>
                                </p:cTn>
                              </p:par>
                            </p:childTnLst>
                          </p:cTn>
                        </p:par>
                        <p:par>
                          <p:cTn id="21" fill="hold">
                            <p:stCondLst>
                              <p:cond delay="59000"/>
                            </p:stCondLst>
                            <p:childTnLst>
                              <p:par>
                                <p:cTn id="22" presetID="21" presetClass="exit" presetSubtype="1" fill="hold" grpId="0" nodeType="afterEffect">
                                  <p:stCondLst>
                                    <p:cond delay="0"/>
                                  </p:stCondLst>
                                  <p:childTnLst>
                                    <p:animEffect transition="out" filter="wheel(1)">
                                      <p:cBhvr>
                                        <p:cTn id="23" dur="59000"/>
                                        <p:tgtEl>
                                          <p:spTgt spid="20"/>
                                        </p:tgtEl>
                                      </p:cBhvr>
                                    </p:animEffect>
                                    <p:set>
                                      <p:cBhvr>
                                        <p:cTn id="24"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4" grpId="0"/>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038048543"/>
</p:tagLst>
</file>

<file path=ppt/theme/theme1.xml><?xml version="1.0" encoding="utf-8"?>
<a:theme xmlns:a="http://schemas.openxmlformats.org/drawingml/2006/main" name="نسق Office">
  <a:themeElements>
    <a:clrScheme name="بنفسجي">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كوب حليب">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118BEB98FD87D4DA72D353AD5D89C07" ma:contentTypeVersion="13" ma:contentTypeDescription="Create a new document." ma:contentTypeScope="" ma:versionID="ed8e381affac19495b0a97239a0f36a8">
  <xsd:schema xmlns:xsd="http://www.w3.org/2001/XMLSchema" xmlns:xs="http://www.w3.org/2001/XMLSchema" xmlns:p="http://schemas.microsoft.com/office/2006/metadata/properties" xmlns:ns3="3a3cf1a4-8f44-4aca-9226-2fab997055db" xmlns:ns4="d83579b7-0827-431e-a495-d94b0fd5a79a" targetNamespace="http://schemas.microsoft.com/office/2006/metadata/properties" ma:root="true" ma:fieldsID="863d50e734b7206bd7f358d1812a8540" ns3:_="" ns4:_="">
    <xsd:import namespace="3a3cf1a4-8f44-4aca-9226-2fab997055db"/>
    <xsd:import namespace="d83579b7-0827-431e-a495-d94b0fd5a79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3cf1a4-8f44-4aca-9226-2fab997055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83579b7-0827-431e-a495-d94b0fd5a79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3E0B354-43DF-4753-B539-1E1779ADC45B}">
  <ds:schemaRefs>
    <ds:schemaRef ds:uri="http://schemas.microsoft.com/sharepoint/v3/contenttype/forms"/>
  </ds:schemaRefs>
</ds:datastoreItem>
</file>

<file path=customXml/itemProps2.xml><?xml version="1.0" encoding="utf-8"?>
<ds:datastoreItem xmlns:ds="http://schemas.openxmlformats.org/officeDocument/2006/customXml" ds:itemID="{2A99B456-C255-4DB0-92D4-2B929B0EF3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3cf1a4-8f44-4aca-9226-2fab997055db"/>
    <ds:schemaRef ds:uri="d83579b7-0827-431e-a495-d94b0fd5a7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BA0019-B041-4207-A796-CA0F212383DF}">
  <ds:schemaRefs>
    <ds:schemaRef ds:uri="http://schemas.microsoft.com/office/2006/metadata/properties"/>
    <ds:schemaRef ds:uri="http://purl.org/dc/terms/"/>
    <ds:schemaRef ds:uri="3a3cf1a4-8f44-4aca-9226-2fab997055db"/>
    <ds:schemaRef ds:uri="http://schemas.microsoft.com/office/infopath/2007/PartnerControls"/>
    <ds:schemaRef ds:uri="http://schemas.microsoft.com/office/2006/documentManagement/types"/>
    <ds:schemaRef ds:uri="http://www.w3.org/XML/1998/namespace"/>
    <ds:schemaRef ds:uri="http://purl.org/dc/elements/1.1/"/>
    <ds:schemaRef ds:uri="http://purl.org/dc/dcmitype/"/>
    <ds:schemaRef ds:uri="http://schemas.openxmlformats.org/package/2006/metadata/core-properties"/>
    <ds:schemaRef ds:uri="d83579b7-0827-431e-a495-d94b0fd5a79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5172</Words>
  <Application>Microsoft Office PowerPoint</Application>
  <PresentationFormat>شاشة عريضة</PresentationFormat>
  <Paragraphs>1002</Paragraphs>
  <Slides>69</Slides>
  <Notes>2</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69</vt:i4>
      </vt:variant>
    </vt:vector>
  </HeadingPairs>
  <TitlesOfParts>
    <vt:vector size="75" baseType="lpstr">
      <vt:lpstr>Arial</vt:lpstr>
      <vt:lpstr>Calibri</vt:lpstr>
      <vt:lpstr>Calibri Light</vt:lpstr>
      <vt:lpstr>Traditional Arabic</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علي الفيفي</dc:creator>
  <cp:lastModifiedBy>علي الفيفي</cp:lastModifiedBy>
  <cp:revision>94</cp:revision>
  <dcterms:created xsi:type="dcterms:W3CDTF">2022-09-01T01:09:05Z</dcterms:created>
  <dcterms:modified xsi:type="dcterms:W3CDTF">2023-01-07T09:31:24Z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0x0101005118BEB98FD87D4DA72D353AD5D89C07</vt:lpwstr>
  </property>
</Properties>
</file>