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8" r:id="rId2"/>
    <p:sldId id="364" r:id="rId3"/>
    <p:sldId id="350" r:id="rId4"/>
    <p:sldId id="368" r:id="rId5"/>
    <p:sldId id="370" r:id="rId6"/>
    <p:sldId id="371" r:id="rId7"/>
    <p:sldId id="315" r:id="rId8"/>
    <p:sldId id="365" r:id="rId9"/>
    <p:sldId id="356" r:id="rId10"/>
    <p:sldId id="352" r:id="rId11"/>
    <p:sldId id="372" r:id="rId12"/>
    <p:sldId id="355" r:id="rId13"/>
    <p:sldId id="369" r:id="rId14"/>
    <p:sldId id="363" r:id="rId15"/>
    <p:sldId id="357" r:id="rId16"/>
    <p:sldId id="332" r:id="rId17"/>
    <p:sldId id="376" r:id="rId18"/>
    <p:sldId id="377" r:id="rId19"/>
    <p:sldId id="378" r:id="rId20"/>
    <p:sldId id="375" r:id="rId21"/>
    <p:sldId id="379" r:id="rId22"/>
    <p:sldId id="374" r:id="rId23"/>
    <p:sldId id="380" r:id="rId24"/>
    <p:sldId id="381" r:id="rId25"/>
    <p:sldId id="382" r:id="rId26"/>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FF99"/>
    <a:srgbClr val="66FF33"/>
    <a:srgbClr val="000066"/>
    <a:srgbClr val="99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87" autoAdjust="0"/>
    <p:restoredTop sz="94604" autoAdjust="0"/>
  </p:normalViewPr>
  <p:slideViewPr>
    <p:cSldViewPr>
      <p:cViewPr varScale="1">
        <p:scale>
          <a:sx n="69" d="100"/>
          <a:sy n="69" d="100"/>
        </p:scale>
        <p:origin x="-54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16F630-79C1-4612-8DA3-27B5D4032725}" type="slidenum">
              <a:rPr lang="en-US"/>
              <a:pPr>
                <a:defRPr/>
              </a:pPr>
              <a:t>‹#›</a:t>
            </a:fld>
            <a:endParaRPr lang="en-US"/>
          </a:p>
        </p:txBody>
      </p:sp>
    </p:spTree>
  </p:cSld>
  <p:clrMapOvr>
    <a:masterClrMapping/>
  </p:clrMapOvr>
  <p:transition spd="med">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A5EB3C-E032-4891-9B25-9996BC59D40F}" type="slidenum">
              <a:rPr lang="en-US"/>
              <a:pPr>
                <a:defRPr/>
              </a:pPr>
              <a:t>‹#›</a:t>
            </a:fld>
            <a:endParaRPr lang="en-US"/>
          </a:p>
        </p:txBody>
      </p:sp>
    </p:spTree>
  </p:cSld>
  <p:clrMapOvr>
    <a:masterClrMapping/>
  </p:clrMapOvr>
  <p:transition spd="med">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15100" y="609600"/>
            <a:ext cx="1943100" cy="5486400"/>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685800" y="609600"/>
            <a:ext cx="5676900" cy="5486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E3564E-BF5F-4A33-AFBE-0B5AC1F5A4DA}" type="slidenum">
              <a:rPr lang="en-US"/>
              <a:pPr>
                <a:defRPr/>
              </a:pPr>
              <a:t>‹#›</a:t>
            </a:fld>
            <a:endParaRPr lang="en-US"/>
          </a:p>
        </p:txBody>
      </p:sp>
    </p:spTree>
  </p:cSld>
  <p:clrMapOvr>
    <a:masterClrMapping/>
  </p:clrMapOvr>
  <p:transition spd="med">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BA3B44-88E2-4BE1-A90C-B4EEE52432B0}" type="slidenum">
              <a:rPr lang="en-US"/>
              <a:pPr>
                <a:defRPr/>
              </a:pPr>
              <a:t>‹#›</a:t>
            </a:fld>
            <a:endParaRPr lang="en-US"/>
          </a:p>
        </p:txBody>
      </p:sp>
    </p:spTree>
  </p:cSld>
  <p:clrMapOvr>
    <a:masterClrMapping/>
  </p:clrMapOvr>
  <p:transition spd="med">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2EAE0D-AA0E-41D4-A6B2-AF45A89C6DDB}" type="slidenum">
              <a:rPr lang="en-US"/>
              <a:pPr>
                <a:defRPr/>
              </a:pPr>
              <a:t>‹#›</a:t>
            </a:fld>
            <a:endParaRPr lang="en-US"/>
          </a:p>
        </p:txBody>
      </p:sp>
    </p:spTree>
  </p:cSld>
  <p:clrMapOvr>
    <a:masterClrMapping/>
  </p:clrMapOvr>
  <p:transition spd="med">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F211C2-677B-4302-AF46-4C00EA86AECC}" type="slidenum">
              <a:rPr lang="en-US"/>
              <a:pPr>
                <a:defRPr/>
              </a:pPr>
              <a:t>‹#›</a:t>
            </a:fld>
            <a:endParaRPr lang="en-US"/>
          </a:p>
        </p:txBody>
      </p:sp>
    </p:spTree>
  </p:cSld>
  <p:clrMapOvr>
    <a:masterClrMapping/>
  </p:clrMapOvr>
  <p:transition spd="med">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8A64ACB-3353-45C3-BB02-A43F8A9F1E77}" type="slidenum">
              <a:rPr lang="en-US"/>
              <a:pPr>
                <a:defRPr/>
              </a:pPr>
              <a:t>‹#›</a:t>
            </a:fld>
            <a:endParaRPr lang="en-US"/>
          </a:p>
        </p:txBody>
      </p:sp>
    </p:spTree>
  </p:cSld>
  <p:clrMapOvr>
    <a:masterClrMapping/>
  </p:clrMapOvr>
  <p:transition spd="med">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F64D79F-7CE6-4928-B666-EA200EDBF992}" type="slidenum">
              <a:rPr lang="en-US"/>
              <a:pPr>
                <a:defRPr/>
              </a:pPr>
              <a:t>‹#›</a:t>
            </a:fld>
            <a:endParaRPr lang="en-US"/>
          </a:p>
        </p:txBody>
      </p:sp>
    </p:spTree>
  </p:cSld>
  <p:clrMapOvr>
    <a:masterClrMapping/>
  </p:clrMapOvr>
  <p:transition spd="med">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691BA2-56A3-4895-A860-B2BF7941F385}" type="slidenum">
              <a:rPr lang="en-US"/>
              <a:pPr>
                <a:defRPr/>
              </a:pPr>
              <a:t>‹#›</a:t>
            </a:fld>
            <a:endParaRPr lang="en-US"/>
          </a:p>
        </p:txBody>
      </p:sp>
    </p:spTree>
  </p:cSld>
  <p:clrMapOvr>
    <a:masterClrMapping/>
  </p:clrMapOvr>
  <p:transition spd="med">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FC1E0F-ED4A-44AF-B23C-677FF2A79C9E}" type="slidenum">
              <a:rPr lang="en-US"/>
              <a:pPr>
                <a:defRPr/>
              </a:pPr>
              <a:t>‹#›</a:t>
            </a:fld>
            <a:endParaRPr lang="en-US"/>
          </a:p>
        </p:txBody>
      </p:sp>
    </p:spTree>
  </p:cSld>
  <p:clrMapOvr>
    <a:masterClrMapping/>
  </p:clrMapOvr>
  <p:transition spd="med">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251172-624A-42BE-B79E-4DBDBAD88DF8}" type="slidenum">
              <a:rPr lang="en-US"/>
              <a:pPr>
                <a:defRPr/>
              </a:pPr>
              <a:t>‹#›</a:t>
            </a:fld>
            <a:endParaRPr lang="en-US"/>
          </a:p>
        </p:txBody>
      </p:sp>
    </p:spTree>
  </p:cSld>
  <p:clrMapOvr>
    <a:masterClrMapping/>
  </p:clrMapOvr>
  <p:transition spd="med">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5F10E06-14D5-418C-A3AA-4953CD6E462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edg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24.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gif"/><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76200"/>
            <a:ext cx="9144000" cy="923925"/>
          </a:xfrm>
          <a:prstGeom prst="rect">
            <a:avLst/>
          </a:prstGeom>
          <a:noFill/>
          <a:ln w="9525">
            <a:noFill/>
            <a:miter lim="800000"/>
            <a:headEnd/>
            <a:tailEnd/>
          </a:ln>
        </p:spPr>
        <p:txBody>
          <a:bodyPr>
            <a:spAutoFit/>
          </a:bodyPr>
          <a:lstStyle/>
          <a:p>
            <a:pPr algn="ctr" eaLnBrk="0" hangingPunct="0">
              <a:spcBef>
                <a:spcPct val="50000"/>
              </a:spcBef>
              <a:defRPr/>
            </a:pPr>
            <a:r>
              <a:rPr lang="ar-SA" sz="5400" b="1" dirty="0">
                <a:solidFill>
                  <a:schemeClr val="tx2">
                    <a:lumMod val="60000"/>
                    <a:lumOff val="40000"/>
                  </a:schemeClr>
                </a:solidFill>
              </a:rPr>
              <a:t>قوة الملاحظة </a:t>
            </a:r>
            <a:endParaRPr lang="en-US" sz="5400" b="1" dirty="0">
              <a:solidFill>
                <a:schemeClr val="tx2">
                  <a:lumMod val="60000"/>
                  <a:lumOff val="40000"/>
                </a:schemeClr>
              </a:solidFill>
            </a:endParaRPr>
          </a:p>
        </p:txBody>
      </p:sp>
      <p:pic>
        <p:nvPicPr>
          <p:cNvPr id="3075" name="Picture 3" descr="dogmetlc"/>
          <p:cNvPicPr>
            <a:picLocks noChangeAspect="1" noChangeArrowheads="1" noCrop="1"/>
          </p:cNvPicPr>
          <p:nvPr/>
        </p:nvPicPr>
        <p:blipFill>
          <a:blip r:embed="rId2"/>
          <a:srcRect/>
          <a:stretch>
            <a:fillRect/>
          </a:stretch>
        </p:blipFill>
        <p:spPr bwMode="auto">
          <a:xfrm>
            <a:off x="304800" y="1431925"/>
            <a:ext cx="8534400" cy="5121275"/>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0" y="533400"/>
            <a:ext cx="8229600" cy="1143000"/>
          </a:xfrm>
        </p:spPr>
        <p:txBody>
          <a:bodyPr/>
          <a:lstStyle/>
          <a:p>
            <a:pPr eaLnBrk="1" hangingPunct="1"/>
            <a:r>
              <a:rPr lang="ar-SA" sz="5400" b="1" smtClean="0"/>
              <a:t>أكتبي مصطلح </a:t>
            </a:r>
            <a:br>
              <a:rPr lang="ar-SA" sz="5400" b="1" smtClean="0"/>
            </a:br>
            <a:r>
              <a:rPr lang="ar-SA" sz="5400" b="1" smtClean="0"/>
              <a:t>للرابطة الفلزية ؟؟</a:t>
            </a:r>
            <a:endParaRPr lang="en-US" sz="5400" b="1" smtClean="0"/>
          </a:p>
        </p:txBody>
      </p:sp>
      <p:sp>
        <p:nvSpPr>
          <p:cNvPr id="8" name="مستطيل 7"/>
          <p:cNvSpPr>
            <a:spLocks noChangeArrowheads="1"/>
          </p:cNvSpPr>
          <p:nvPr/>
        </p:nvSpPr>
        <p:spPr bwMode="auto">
          <a:xfrm>
            <a:off x="-152400" y="2779713"/>
            <a:ext cx="9220200" cy="4154487"/>
          </a:xfrm>
          <a:prstGeom prst="rect">
            <a:avLst/>
          </a:prstGeom>
          <a:noFill/>
          <a:ln w="9525">
            <a:noFill/>
            <a:miter lim="800000"/>
            <a:headEnd/>
            <a:tailEnd/>
          </a:ln>
        </p:spPr>
        <p:txBody>
          <a:bodyPr>
            <a:spAutoFit/>
          </a:bodyPr>
          <a:lstStyle/>
          <a:p>
            <a:pPr algn="r" rtl="1"/>
            <a:r>
              <a:rPr lang="ar-SA" sz="4400" b="1"/>
              <a:t>الرابطة الفلزية هي رابطة كيميائية ناتجه  من </a:t>
            </a:r>
          </a:p>
          <a:p>
            <a:pPr algn="r" rtl="1"/>
            <a:r>
              <a:rPr lang="ar-SA" sz="4400" b="1"/>
              <a:t>قوى التجاذب بين الايونات الموجبة للفلزات والالكترونات الحرة في الشبكة البلورية..</a:t>
            </a:r>
            <a:br>
              <a:rPr lang="ar-SA" sz="4400" b="1"/>
            </a:br>
            <a:r>
              <a:rPr lang="ar-SA" sz="4400" b="1"/>
              <a:t/>
            </a:r>
            <a:br>
              <a:rPr lang="ar-SA" sz="4400" b="1"/>
            </a:br>
            <a:r>
              <a:rPr lang="ar-SA" sz="4400" b="1"/>
              <a:t/>
            </a:r>
            <a:br>
              <a:rPr lang="ar-SA" sz="4400" b="1"/>
            </a:br>
            <a:endParaRPr lang="ar-SA" sz="4400"/>
          </a:p>
        </p:txBody>
      </p:sp>
      <p:pic>
        <p:nvPicPr>
          <p:cNvPr id="9" name="صورة 8" descr="catter.gif"/>
          <p:cNvPicPr>
            <a:picLocks noChangeAspect="1"/>
          </p:cNvPicPr>
          <p:nvPr/>
        </p:nvPicPr>
        <p:blipFill>
          <a:blip r:embed="rId2"/>
          <a:srcRect/>
          <a:stretch>
            <a:fillRect/>
          </a:stretch>
        </p:blipFill>
        <p:spPr bwMode="auto">
          <a:xfrm>
            <a:off x="5943600" y="228600"/>
            <a:ext cx="3200400" cy="6400800"/>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xit" presetSubtype="4" fill="hold" nodeType="clickEffect">
                                  <p:stCondLst>
                                    <p:cond delay="0"/>
                                  </p:stCondLst>
                                  <p:childTnLst>
                                    <p:anim calcmode="lin" valueType="num">
                                      <p:cBhvr additive="base">
                                        <p:cTn id="6" dur="5000"/>
                                        <p:tgtEl>
                                          <p:spTgt spid="9"/>
                                        </p:tgtEl>
                                        <p:attrNameLst>
                                          <p:attrName>ppt_x</p:attrName>
                                        </p:attrNameLst>
                                      </p:cBhvr>
                                      <p:tavLst>
                                        <p:tav tm="0">
                                          <p:val>
                                            <p:strVal val="ppt_x"/>
                                          </p:val>
                                        </p:tav>
                                        <p:tav tm="100000">
                                          <p:val>
                                            <p:strVal val="ppt_x"/>
                                          </p:val>
                                        </p:tav>
                                      </p:tavLst>
                                    </p:anim>
                                    <p:anim calcmode="lin" valueType="num">
                                      <p:cBhvr additive="base">
                                        <p:cTn id="7" dur="5000"/>
                                        <p:tgtEl>
                                          <p:spTgt spid="9"/>
                                        </p:tgtEl>
                                        <p:attrNameLst>
                                          <p:attrName>ppt_y</p:attrName>
                                        </p:attrNameLst>
                                      </p:cBhvr>
                                      <p:tavLst>
                                        <p:tav tm="0">
                                          <p:val>
                                            <p:strVal val="ppt_y"/>
                                          </p:val>
                                        </p:tav>
                                        <p:tav tm="100000">
                                          <p:val>
                                            <p:strVal val="1+ppt_h/2"/>
                                          </p:val>
                                        </p:tav>
                                      </p:tavLst>
                                    </p:anim>
                                    <p:set>
                                      <p:cBhvr>
                                        <p:cTn id="8" dur="1" fill="hold">
                                          <p:stCondLst>
                                            <p:cond delay="4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5" presetClass="entr" presetSubtype="1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عنوان 1"/>
          <p:cNvSpPr>
            <a:spLocks noGrp="1"/>
          </p:cNvSpPr>
          <p:nvPr>
            <p:ph type="title"/>
          </p:nvPr>
        </p:nvSpPr>
        <p:spPr/>
        <p:txBody>
          <a:bodyPr/>
          <a:lstStyle/>
          <a:p>
            <a:r>
              <a:rPr lang="ar-SA" sz="7200" b="1" smtClean="0"/>
              <a:t>تطبيق :</a:t>
            </a:r>
          </a:p>
        </p:txBody>
      </p:sp>
      <p:sp>
        <p:nvSpPr>
          <p:cNvPr id="3" name="مستطيل 2"/>
          <p:cNvSpPr/>
          <p:nvPr/>
        </p:nvSpPr>
        <p:spPr>
          <a:xfrm>
            <a:off x="609600" y="2057400"/>
            <a:ext cx="8220519" cy="1754326"/>
          </a:xfrm>
          <a:prstGeom prst="rect">
            <a:avLst/>
          </a:prstGeom>
          <a:noFill/>
        </p:spPr>
        <p:txBody>
          <a:bodyPr wrap="none">
            <a:spAutoFit/>
          </a:bodyPr>
          <a:lstStyle/>
          <a:p>
            <a:pPr algn="ctr">
              <a:defRPr/>
            </a:pPr>
            <a:r>
              <a:rPr lang="ar-SA"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أرسمي نموذج بحر الالكترونات لذرة</a:t>
            </a:r>
          </a:p>
          <a:p>
            <a:pPr algn="ctr">
              <a:defRPr/>
            </a:pPr>
            <a:r>
              <a:rPr lang="ar-SA"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المنغنسيوم</a:t>
            </a:r>
            <a:r>
              <a:rPr lang="ar-SA"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p:txBody>
      </p:sp>
      <p:pic>
        <p:nvPicPr>
          <p:cNvPr id="13316" name="صورة 3" descr="223877-Royalty-Free-RF-Clipart-Illustration-Of-A-Friendly-Moodie-Character-Holding-A-Pencil-By-Note-Paper.jpg"/>
          <p:cNvPicPr>
            <a:picLocks noChangeAspect="1"/>
          </p:cNvPicPr>
          <p:nvPr/>
        </p:nvPicPr>
        <p:blipFill>
          <a:blip r:embed="rId2"/>
          <a:srcRect/>
          <a:stretch>
            <a:fillRect/>
          </a:stretch>
        </p:blipFill>
        <p:spPr bwMode="auto">
          <a:xfrm>
            <a:off x="0" y="3505200"/>
            <a:ext cx="2514600" cy="3001963"/>
          </a:xfrm>
          <a:prstGeom prst="rect">
            <a:avLst/>
          </a:prstGeom>
          <a:noFill/>
          <a:ln w="9525">
            <a:noFill/>
            <a:miter lim="800000"/>
            <a:headEnd/>
            <a:tailEnd/>
          </a:ln>
        </p:spPr>
      </p:pic>
      <p:pic>
        <p:nvPicPr>
          <p:cNvPr id="5" name="Picture 8" descr="MetallicBond"/>
          <p:cNvPicPr>
            <a:picLocks noChangeAspect="1" noChangeArrowheads="1"/>
          </p:cNvPicPr>
          <p:nvPr/>
        </p:nvPicPr>
        <p:blipFill>
          <a:blip r:embed="rId3"/>
          <a:srcRect/>
          <a:stretch>
            <a:fillRect/>
          </a:stretch>
        </p:blipFill>
        <p:spPr bwMode="auto">
          <a:xfrm>
            <a:off x="5410200" y="4648200"/>
            <a:ext cx="3222625" cy="1828800"/>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7813"/>
            <a:ext cx="8229600" cy="1143000"/>
          </a:xfrm>
        </p:spPr>
        <p:txBody>
          <a:bodyPr/>
          <a:lstStyle/>
          <a:p>
            <a:pPr eaLnBrk="1" hangingPunct="1"/>
            <a:r>
              <a:rPr lang="ar-SA" sz="4800" b="1" smtClean="0"/>
              <a:t>ما اوجه التشابه بين هذه الصوره ؟؟؟</a:t>
            </a:r>
            <a:endParaRPr lang="en-US" sz="4800" b="1" smtClean="0"/>
          </a:p>
        </p:txBody>
      </p:sp>
      <p:pic>
        <p:nvPicPr>
          <p:cNvPr id="14339" name="Picture 8" descr="8metint"/>
          <p:cNvPicPr>
            <a:picLocks noChangeAspect="1" noChangeArrowheads="1"/>
          </p:cNvPicPr>
          <p:nvPr/>
        </p:nvPicPr>
        <p:blipFill>
          <a:blip r:embed="rId3"/>
          <a:srcRect/>
          <a:stretch>
            <a:fillRect/>
          </a:stretch>
        </p:blipFill>
        <p:spPr bwMode="auto">
          <a:xfrm>
            <a:off x="4495800" y="1524000"/>
            <a:ext cx="4114800" cy="3352800"/>
          </a:xfrm>
          <a:prstGeom prst="rect">
            <a:avLst/>
          </a:prstGeom>
          <a:noFill/>
          <a:ln w="9525">
            <a:noFill/>
            <a:miter lim="800000"/>
            <a:headEnd/>
            <a:tailEnd/>
          </a:ln>
        </p:spPr>
      </p:pic>
      <p:cxnSp>
        <p:nvCxnSpPr>
          <p:cNvPr id="9" name="رابط كسهم مستقيم 8"/>
          <p:cNvCxnSpPr>
            <a:cxnSpLocks noChangeShapeType="1"/>
          </p:cNvCxnSpPr>
          <p:nvPr/>
        </p:nvCxnSpPr>
        <p:spPr bwMode="auto">
          <a:xfrm rot="16200000" flipH="1">
            <a:off x="6172200" y="3962400"/>
            <a:ext cx="2514600" cy="1143000"/>
          </a:xfrm>
          <a:prstGeom prst="straightConnector1">
            <a:avLst/>
          </a:prstGeom>
          <a:noFill/>
          <a:ln w="76200" algn="ctr">
            <a:solidFill>
              <a:schemeClr val="tx1"/>
            </a:solidFill>
            <a:round/>
            <a:headEnd/>
            <a:tailEnd type="arrow" w="med" len="med"/>
          </a:ln>
        </p:spPr>
      </p:cxnSp>
      <p:cxnSp>
        <p:nvCxnSpPr>
          <p:cNvPr id="10" name="رابط كسهم مستقيم 9"/>
          <p:cNvCxnSpPr>
            <a:cxnSpLocks noChangeShapeType="1"/>
          </p:cNvCxnSpPr>
          <p:nvPr/>
        </p:nvCxnSpPr>
        <p:spPr bwMode="auto">
          <a:xfrm rot="16200000" flipH="1">
            <a:off x="4800600" y="4038600"/>
            <a:ext cx="1981200" cy="1066800"/>
          </a:xfrm>
          <a:prstGeom prst="straightConnector1">
            <a:avLst/>
          </a:prstGeom>
          <a:noFill/>
          <a:ln w="76200" algn="ctr">
            <a:solidFill>
              <a:srgbClr val="006600"/>
            </a:solidFill>
            <a:round/>
            <a:headEnd/>
            <a:tailEnd type="arrow" w="med" len="med"/>
          </a:ln>
        </p:spPr>
      </p:cxnSp>
      <p:sp>
        <p:nvSpPr>
          <p:cNvPr id="13" name="مستطيل 12"/>
          <p:cNvSpPr/>
          <p:nvPr/>
        </p:nvSpPr>
        <p:spPr>
          <a:xfrm>
            <a:off x="4495800" y="5105400"/>
            <a:ext cx="1515158"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ar-SA" sz="5400" b="1" cap="all" dirty="0" err="1">
                <a:ln/>
                <a:solidFill>
                  <a:srgbClr val="0066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ذرات</a:t>
            </a:r>
            <a:r>
              <a:rPr lang="ar-SA" sz="5400" b="1" cap="all" dirty="0">
                <a:ln/>
                <a:solidFill>
                  <a:srgbClr val="0066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p>
        </p:txBody>
      </p:sp>
      <p:sp>
        <p:nvSpPr>
          <p:cNvPr id="14" name="مستطيل 13"/>
          <p:cNvSpPr/>
          <p:nvPr/>
        </p:nvSpPr>
        <p:spPr>
          <a:xfrm>
            <a:off x="6720683" y="5562600"/>
            <a:ext cx="2347117"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ar-SA" sz="54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rPr>
              <a:t>الكترونات</a:t>
            </a:r>
          </a:p>
        </p:txBody>
      </p:sp>
      <p:pic>
        <p:nvPicPr>
          <p:cNvPr id="14344" name="Picture 8" descr="MetallicBond"/>
          <p:cNvPicPr>
            <a:picLocks noChangeAspect="1" noChangeArrowheads="1"/>
          </p:cNvPicPr>
          <p:nvPr/>
        </p:nvPicPr>
        <p:blipFill>
          <a:blip r:embed="rId4"/>
          <a:srcRect/>
          <a:stretch>
            <a:fillRect/>
          </a:stretch>
        </p:blipFill>
        <p:spPr bwMode="auto">
          <a:xfrm>
            <a:off x="206375" y="1447800"/>
            <a:ext cx="3832225" cy="3352800"/>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slide(fromBottom)">
                                      <p:cBhvr>
                                        <p:cTn id="13" dur="500"/>
                                        <p:tgtEl>
                                          <p:spTgt spid="13"/>
                                        </p:tgtEl>
                                      </p:cBhvr>
                                    </p:animEffec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9"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image003"/>
          <p:cNvPicPr>
            <a:picLocks noChangeAspect="1" noChangeArrowheads="1"/>
          </p:cNvPicPr>
          <p:nvPr/>
        </p:nvPicPr>
        <p:blipFill>
          <a:blip r:embed="rId2"/>
          <a:srcRect/>
          <a:stretch>
            <a:fillRect/>
          </a:stretch>
        </p:blipFill>
        <p:spPr bwMode="auto">
          <a:xfrm>
            <a:off x="228600" y="3581400"/>
            <a:ext cx="4286250" cy="3048000"/>
          </a:xfrm>
          <a:prstGeom prst="rect">
            <a:avLst/>
          </a:prstGeom>
          <a:noFill/>
          <a:ln w="9525">
            <a:noFill/>
            <a:miter lim="800000"/>
            <a:headEnd/>
            <a:tailEnd/>
          </a:ln>
        </p:spPr>
      </p:pic>
      <p:sp>
        <p:nvSpPr>
          <p:cNvPr id="6" name="مستطيل 5"/>
          <p:cNvSpPr/>
          <p:nvPr/>
        </p:nvSpPr>
        <p:spPr>
          <a:xfrm>
            <a:off x="304800" y="1750874"/>
            <a:ext cx="8225329" cy="175432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ar-SA"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تخيلي</a:t>
            </a:r>
            <a:r>
              <a:rPr lang="ar-SA" sz="5400" b="1" dirty="0">
                <a:ln w="11430"/>
                <a:solidFill>
                  <a:schemeClr val="accent5">
                    <a:lumMod val="50000"/>
                  </a:schemeClr>
                </a:solidFill>
                <a:effectLst>
                  <a:outerShdw blurRad="50800" dist="39000" dir="5460000" algn="tl">
                    <a:srgbClr val="000000">
                      <a:alpha val="38000"/>
                    </a:srgbClr>
                  </a:outerShdw>
                </a:effectLst>
              </a:rPr>
              <a:t> لو أنه لا يوجد أسلاك كهرباء </a:t>
            </a:r>
          </a:p>
          <a:p>
            <a:pPr algn="ctr">
              <a:defRPr/>
            </a:pPr>
            <a:r>
              <a:rPr lang="ar-SA" sz="5400" b="1" dirty="0">
                <a:ln w="11430"/>
                <a:solidFill>
                  <a:schemeClr val="accent5">
                    <a:lumMod val="50000"/>
                  </a:schemeClr>
                </a:solidFill>
                <a:effectLst>
                  <a:outerShdw blurRad="50800" dist="39000" dir="5460000" algn="tl">
                    <a:srgbClr val="000000">
                      <a:alpha val="38000"/>
                    </a:srgbClr>
                  </a:outerShdw>
                </a:effectLst>
              </a:rPr>
              <a:t>في منزلك.. ماذا سيحدث ؟؟</a:t>
            </a:r>
          </a:p>
        </p:txBody>
      </p:sp>
      <p:pic>
        <p:nvPicPr>
          <p:cNvPr id="15364" name="صورة 6" descr="8CAU78XYLCAZ2AR5BCAIDEO7ECAHTCOSYCADQY8NXCA37TJQBCA3HEE8FCAIJHGS3CADMAJLRCAA73W8JCATH9MGNCA445PGBCAO6MYMGCAPL6KXSCAC251DWCA92PO02CAUAHOSPCANCWEZ1CACJELB8.jpg"/>
          <p:cNvPicPr>
            <a:picLocks noChangeAspect="1"/>
          </p:cNvPicPr>
          <p:nvPr/>
        </p:nvPicPr>
        <p:blipFill>
          <a:blip r:embed="rId3"/>
          <a:srcRect/>
          <a:stretch>
            <a:fillRect/>
          </a:stretch>
        </p:blipFill>
        <p:spPr bwMode="auto">
          <a:xfrm>
            <a:off x="7591425" y="228600"/>
            <a:ext cx="1552575" cy="1514475"/>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وان 1"/>
          <p:cNvSpPr>
            <a:spLocks noGrp="1"/>
          </p:cNvSpPr>
          <p:nvPr>
            <p:ph type="title"/>
          </p:nvPr>
        </p:nvSpPr>
        <p:spPr>
          <a:xfrm>
            <a:off x="685800" y="1600200"/>
            <a:ext cx="7772400" cy="1143000"/>
          </a:xfrm>
        </p:spPr>
        <p:txBody>
          <a:bodyPr/>
          <a:lstStyle/>
          <a:p>
            <a:r>
              <a:rPr lang="ar-SA" sz="6600" b="1" smtClean="0">
                <a:solidFill>
                  <a:srgbClr val="FF0000"/>
                </a:solidFill>
              </a:rPr>
              <a:t>أكتشفي</a:t>
            </a:r>
            <a:r>
              <a:rPr lang="ar-SA" sz="6600" b="1" smtClean="0"/>
              <a:t>  خواص الفلزات من خلال العينات التى على الطاولة أمامك  ؟؟</a:t>
            </a:r>
          </a:p>
        </p:txBody>
      </p:sp>
      <p:pic>
        <p:nvPicPr>
          <p:cNvPr id="16387" name="صورة 5" descr="13_Al_1.jpg"/>
          <p:cNvPicPr>
            <a:picLocks noChangeAspect="1"/>
          </p:cNvPicPr>
          <p:nvPr/>
        </p:nvPicPr>
        <p:blipFill>
          <a:blip r:embed="rId2"/>
          <a:srcRect/>
          <a:stretch>
            <a:fillRect/>
          </a:stretch>
        </p:blipFill>
        <p:spPr bwMode="auto">
          <a:xfrm>
            <a:off x="3124200" y="4038600"/>
            <a:ext cx="2133600" cy="2362200"/>
          </a:xfrm>
          <a:prstGeom prst="rect">
            <a:avLst/>
          </a:prstGeom>
          <a:noFill/>
          <a:ln w="9525">
            <a:noFill/>
            <a:miter lim="800000"/>
            <a:headEnd/>
            <a:tailEnd/>
          </a:ln>
        </p:spPr>
      </p:pic>
      <p:pic>
        <p:nvPicPr>
          <p:cNvPr id="16388" name="Picture 6" descr="C:\Users\hp tec\Pictures\Na-icon.jpg"/>
          <p:cNvPicPr>
            <a:picLocks noChangeAspect="1" noChangeArrowheads="1"/>
          </p:cNvPicPr>
          <p:nvPr/>
        </p:nvPicPr>
        <p:blipFill>
          <a:blip r:embed="rId3"/>
          <a:srcRect/>
          <a:stretch>
            <a:fillRect/>
          </a:stretch>
        </p:blipFill>
        <p:spPr bwMode="auto">
          <a:xfrm>
            <a:off x="5715000" y="4038600"/>
            <a:ext cx="2362200" cy="2362200"/>
          </a:xfrm>
          <a:prstGeom prst="rect">
            <a:avLst/>
          </a:prstGeom>
          <a:noFill/>
          <a:ln w="9525">
            <a:noFill/>
            <a:miter lim="800000"/>
            <a:headEnd/>
            <a:tailEnd/>
          </a:ln>
        </p:spPr>
      </p:pic>
      <p:pic>
        <p:nvPicPr>
          <p:cNvPr id="16389" name="Picture 7" descr="C:\Users\hp tec\Pictures\Mg-icon.jpg"/>
          <p:cNvPicPr>
            <a:picLocks noChangeAspect="1" noChangeArrowheads="1"/>
          </p:cNvPicPr>
          <p:nvPr/>
        </p:nvPicPr>
        <p:blipFill>
          <a:blip r:embed="rId4"/>
          <a:srcRect/>
          <a:stretch>
            <a:fillRect/>
          </a:stretch>
        </p:blipFill>
        <p:spPr bwMode="auto">
          <a:xfrm>
            <a:off x="762000" y="4038600"/>
            <a:ext cx="1828800" cy="2362200"/>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afterEffect">
                                  <p:stCondLst>
                                    <p:cond delay="0"/>
                                  </p:stCondLst>
                                  <p:iterate type="lt">
                                    <p:tmPct val="4000"/>
                                  </p:iterate>
                                  <p:childTnLst>
                                    <p:set>
                                      <p:cBhvr override="childStyle">
                                        <p:cTn id="6" dur="1000" fill="hold"/>
                                        <p:tgtEl>
                                          <p:spTgt spid="1638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57200" y="228600"/>
            <a:ext cx="7772400" cy="762000"/>
          </a:xfrm>
          <a:prstGeom prst="rect">
            <a:avLst/>
          </a:prstGeom>
          <a:noFill/>
          <a:ln w="9525">
            <a:noFill/>
            <a:miter lim="800000"/>
            <a:headEnd/>
            <a:tailEnd/>
          </a:ln>
          <a:effectLst/>
        </p:spPr>
        <p:txBody>
          <a:bodyPr anchor="ctr"/>
          <a:lstStyle/>
          <a:p>
            <a:pPr algn="ctr">
              <a:defRPr/>
            </a:pPr>
            <a:r>
              <a:rPr lang="ar-SA" sz="5400" b="1" kern="0" dirty="0" err="1">
                <a:solidFill>
                  <a:schemeClr val="tx2"/>
                </a:solidFill>
                <a:latin typeface="+mj-lt"/>
                <a:ea typeface="+mj-ea"/>
                <a:cs typeface="+mj-cs"/>
              </a:rPr>
              <a:t>ماتعليقك</a:t>
            </a:r>
            <a:r>
              <a:rPr lang="ar-SA" sz="5400" b="1" kern="0" dirty="0">
                <a:solidFill>
                  <a:schemeClr val="tx2"/>
                </a:solidFill>
                <a:latin typeface="+mj-lt"/>
                <a:ea typeface="+mj-ea"/>
                <a:cs typeface="+mj-cs"/>
              </a:rPr>
              <a:t> على هذه الصور ؟؟؟</a:t>
            </a:r>
            <a:endParaRPr lang="en-US" sz="5400" b="1" kern="0" dirty="0">
              <a:solidFill>
                <a:schemeClr val="tx2"/>
              </a:solidFill>
              <a:latin typeface="+mj-lt"/>
              <a:ea typeface="+mj-ea"/>
              <a:cs typeface="+mj-cs"/>
            </a:endParaRPr>
          </a:p>
        </p:txBody>
      </p:sp>
      <p:pic>
        <p:nvPicPr>
          <p:cNvPr id="17411" name="Picture 5" descr="Fig2-6"/>
          <p:cNvPicPr>
            <a:picLocks noChangeAspect="1" noChangeArrowheads="1"/>
          </p:cNvPicPr>
          <p:nvPr/>
        </p:nvPicPr>
        <p:blipFill>
          <a:blip r:embed="rId2"/>
          <a:srcRect/>
          <a:stretch>
            <a:fillRect/>
          </a:stretch>
        </p:blipFill>
        <p:spPr bwMode="auto">
          <a:xfrm>
            <a:off x="228600" y="1143000"/>
            <a:ext cx="2438400" cy="2374900"/>
          </a:xfrm>
          <a:prstGeom prst="rect">
            <a:avLst/>
          </a:prstGeom>
          <a:noFill/>
          <a:ln w="9525">
            <a:noFill/>
            <a:miter lim="800000"/>
            <a:headEnd/>
            <a:tailEnd/>
          </a:ln>
        </p:spPr>
      </p:pic>
      <p:pic>
        <p:nvPicPr>
          <p:cNvPr id="6149" name="Picture 1"/>
          <p:cNvPicPr>
            <a:picLocks noChangeAspect="1"/>
          </p:cNvPicPr>
          <p:nvPr/>
        </p:nvPicPr>
        <p:blipFill>
          <a:blip r:embed="rId3"/>
          <a:srcRect/>
          <a:stretch>
            <a:fillRect/>
          </a:stretch>
        </p:blipFill>
        <p:spPr bwMode="auto">
          <a:xfrm>
            <a:off x="5029200" y="1066800"/>
            <a:ext cx="3429000" cy="3143250"/>
          </a:xfrm>
          <a:prstGeom prst="rect">
            <a:avLst/>
          </a:prstGeom>
          <a:noFill/>
          <a:ln w="9525">
            <a:noFill/>
            <a:miter lim="800000"/>
            <a:headEnd/>
            <a:tailEnd/>
          </a:ln>
        </p:spPr>
      </p:pic>
      <p:pic>
        <p:nvPicPr>
          <p:cNvPr id="19461" name="Picture 5" descr="Malleable"/>
          <p:cNvPicPr>
            <a:picLocks noChangeAspect="1" noChangeArrowheads="1" noCrop="1"/>
          </p:cNvPicPr>
          <p:nvPr/>
        </p:nvPicPr>
        <p:blipFill>
          <a:blip r:embed="rId4"/>
          <a:srcRect/>
          <a:stretch>
            <a:fillRect/>
          </a:stretch>
        </p:blipFill>
        <p:spPr bwMode="auto">
          <a:xfrm>
            <a:off x="228600" y="3830638"/>
            <a:ext cx="4572000" cy="3027362"/>
          </a:xfrm>
          <a:prstGeom prst="rect">
            <a:avLst/>
          </a:prstGeom>
          <a:noFill/>
          <a:ln w="9525">
            <a:noFill/>
            <a:miter lim="800000"/>
            <a:headEnd/>
            <a:tailEnd/>
          </a:ln>
        </p:spPr>
      </p:pic>
      <p:pic>
        <p:nvPicPr>
          <p:cNvPr id="7" name="Picture 5" descr="image003"/>
          <p:cNvPicPr>
            <a:picLocks noChangeAspect="1" noChangeArrowheads="1"/>
          </p:cNvPicPr>
          <p:nvPr/>
        </p:nvPicPr>
        <p:blipFill>
          <a:blip r:embed="rId5"/>
          <a:srcRect/>
          <a:stretch>
            <a:fillRect/>
          </a:stretch>
        </p:blipFill>
        <p:spPr bwMode="auto">
          <a:xfrm>
            <a:off x="5791200" y="4419600"/>
            <a:ext cx="2762250" cy="2133600"/>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checkerboard(across)">
                                      <p:cBhvr>
                                        <p:cTn id="7" dur="500"/>
                                        <p:tgtEl>
                                          <p:spTgt spid="614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461"/>
                                        </p:tgtEl>
                                        <p:attrNameLst>
                                          <p:attrName>style.visibility</p:attrName>
                                        </p:attrNameLst>
                                      </p:cBhvr>
                                      <p:to>
                                        <p:strVal val="visible"/>
                                      </p:to>
                                    </p:set>
                                    <p:animEffect transition="in" filter="dissolve">
                                      <p:cBhvr>
                                        <p:cTn id="22"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عنوان 3"/>
          <p:cNvSpPr>
            <a:spLocks noGrp="1"/>
          </p:cNvSpPr>
          <p:nvPr>
            <p:ph type="title"/>
          </p:nvPr>
        </p:nvSpPr>
        <p:spPr/>
        <p:txBody>
          <a:bodyPr/>
          <a:lstStyle/>
          <a:p>
            <a:r>
              <a:rPr lang="ar-SA" sz="6600" b="1" smtClean="0"/>
              <a:t>عددي خواص الفلزات ؟؟</a:t>
            </a:r>
          </a:p>
        </p:txBody>
      </p:sp>
      <p:sp>
        <p:nvSpPr>
          <p:cNvPr id="18435" name="مربع نص 3"/>
          <p:cNvSpPr txBox="1">
            <a:spLocks noChangeArrowheads="1"/>
          </p:cNvSpPr>
          <p:nvPr/>
        </p:nvSpPr>
        <p:spPr bwMode="auto">
          <a:xfrm>
            <a:off x="1066800" y="2209800"/>
            <a:ext cx="7467600" cy="2308225"/>
          </a:xfrm>
          <a:prstGeom prst="rect">
            <a:avLst/>
          </a:prstGeom>
          <a:noFill/>
          <a:ln w="9525">
            <a:noFill/>
            <a:miter lim="800000"/>
            <a:headEnd/>
            <a:tailEnd/>
          </a:ln>
        </p:spPr>
        <p:txBody>
          <a:bodyPr>
            <a:spAutoFit/>
          </a:bodyPr>
          <a:lstStyle/>
          <a:p>
            <a:pPr algn="r" rtl="1"/>
            <a:r>
              <a:rPr lang="ar-SA" sz="3600" b="1"/>
              <a:t>1- درجتا الغليان و الانصهار للفزات مختلفه ..</a:t>
            </a:r>
          </a:p>
          <a:p>
            <a:pPr algn="r" rtl="1"/>
            <a:r>
              <a:rPr lang="ar-SA" sz="3600" b="1"/>
              <a:t>2- قابله للطرق و السحب .</a:t>
            </a:r>
          </a:p>
          <a:p>
            <a:pPr algn="r" rtl="1"/>
            <a:r>
              <a:rPr lang="ar-SA" sz="3600" b="1"/>
              <a:t>3- توصل التيار الكهربائي. </a:t>
            </a:r>
          </a:p>
          <a:p>
            <a:pPr algn="r" rtl="1"/>
            <a:r>
              <a:rPr lang="ar-SA" sz="3600" b="1"/>
              <a:t>4- الصلابة و القوة .</a:t>
            </a:r>
          </a:p>
        </p:txBody>
      </p:sp>
    </p:spTree>
  </p:cSld>
  <p:clrMapOvr>
    <a:masterClrMapping/>
  </p:clrMapOvr>
  <p:transition spd="med">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صورة 1" descr="سبائك.jpg"/>
          <p:cNvPicPr>
            <a:picLocks noChangeAspect="1"/>
          </p:cNvPicPr>
          <p:nvPr/>
        </p:nvPicPr>
        <p:blipFill>
          <a:blip r:embed="rId2"/>
          <a:srcRect/>
          <a:stretch>
            <a:fillRect/>
          </a:stretch>
        </p:blipFill>
        <p:spPr bwMode="auto">
          <a:xfrm>
            <a:off x="1676400" y="1676400"/>
            <a:ext cx="5500688" cy="4119563"/>
          </a:xfrm>
          <a:prstGeom prst="rect">
            <a:avLst/>
          </a:prstGeom>
          <a:noFill/>
          <a:ln w="9525">
            <a:noFill/>
            <a:miter lim="800000"/>
            <a:headEnd/>
            <a:tailEnd/>
          </a:ln>
        </p:spPr>
      </p:pic>
      <p:sp>
        <p:nvSpPr>
          <p:cNvPr id="3" name="مستطيل 2"/>
          <p:cNvSpPr/>
          <p:nvPr/>
        </p:nvSpPr>
        <p:spPr>
          <a:xfrm>
            <a:off x="3048000" y="228600"/>
            <a:ext cx="5279009" cy="1200329"/>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ar-SA" sz="7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أقرئي الصورة ؟؟</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عنوان 1"/>
          <p:cNvSpPr>
            <a:spLocks noGrp="1"/>
          </p:cNvSpPr>
          <p:nvPr>
            <p:ph type="title"/>
          </p:nvPr>
        </p:nvSpPr>
        <p:spPr>
          <a:xfrm>
            <a:off x="0" y="228600"/>
            <a:ext cx="8686800" cy="1143000"/>
          </a:xfrm>
        </p:spPr>
        <p:txBody>
          <a:bodyPr/>
          <a:lstStyle/>
          <a:p>
            <a:pPr rtl="1"/>
            <a:r>
              <a:rPr lang="ar-SA" b="1" smtClean="0"/>
              <a:t>           تتحول سبائك الذهب الى مجوهرات الزينة ؟؟   </a:t>
            </a:r>
          </a:p>
        </p:txBody>
      </p:sp>
      <p:pic>
        <p:nvPicPr>
          <p:cNvPr id="20483" name="صورة 2" descr="خاتم.jpg"/>
          <p:cNvPicPr>
            <a:picLocks noChangeAspect="1"/>
          </p:cNvPicPr>
          <p:nvPr/>
        </p:nvPicPr>
        <p:blipFill>
          <a:blip r:embed="rId2"/>
          <a:srcRect/>
          <a:stretch>
            <a:fillRect/>
          </a:stretch>
        </p:blipFill>
        <p:spPr bwMode="auto">
          <a:xfrm>
            <a:off x="6553200" y="3124200"/>
            <a:ext cx="1600200" cy="2079625"/>
          </a:xfrm>
          <a:prstGeom prst="rect">
            <a:avLst/>
          </a:prstGeom>
          <a:noFill/>
          <a:ln w="9525">
            <a:noFill/>
            <a:miter lim="800000"/>
            <a:headEnd/>
            <a:tailEnd/>
          </a:ln>
        </p:spPr>
      </p:pic>
      <p:sp>
        <p:nvSpPr>
          <p:cNvPr id="20484" name="سهم مسنن إلى اليمين 3"/>
          <p:cNvSpPr>
            <a:spLocks noChangeArrowheads="1"/>
          </p:cNvSpPr>
          <p:nvPr/>
        </p:nvSpPr>
        <p:spPr bwMode="auto">
          <a:xfrm>
            <a:off x="3124200" y="3810000"/>
            <a:ext cx="2895600" cy="1066800"/>
          </a:xfrm>
          <a:prstGeom prst="notchedRightArrow">
            <a:avLst>
              <a:gd name="adj1" fmla="val 50000"/>
              <a:gd name="adj2" fmla="val 50001"/>
            </a:avLst>
          </a:prstGeom>
          <a:solidFill>
            <a:schemeClr val="accent1"/>
          </a:solidFill>
          <a:ln w="9525" algn="ctr">
            <a:solidFill>
              <a:schemeClr val="tx1"/>
            </a:solidFill>
            <a:round/>
            <a:headEnd/>
            <a:tailEnd/>
          </a:ln>
        </p:spPr>
        <p:txBody>
          <a:bodyPr/>
          <a:lstStyle/>
          <a:p>
            <a:endParaRPr lang="ar-SA"/>
          </a:p>
        </p:txBody>
      </p:sp>
      <p:pic>
        <p:nvPicPr>
          <p:cNvPr id="20485" name="صورة 4" descr="ذهب.jpg"/>
          <p:cNvPicPr>
            <a:picLocks noChangeAspect="1"/>
          </p:cNvPicPr>
          <p:nvPr/>
        </p:nvPicPr>
        <p:blipFill>
          <a:blip r:embed="rId3"/>
          <a:srcRect/>
          <a:stretch>
            <a:fillRect/>
          </a:stretch>
        </p:blipFill>
        <p:spPr bwMode="auto">
          <a:xfrm>
            <a:off x="228600" y="2667000"/>
            <a:ext cx="2743200" cy="3902075"/>
          </a:xfrm>
          <a:prstGeom prst="rect">
            <a:avLst/>
          </a:prstGeom>
          <a:noFill/>
          <a:ln w="9525">
            <a:noFill/>
            <a:miter lim="800000"/>
            <a:headEnd/>
            <a:tailEnd/>
          </a:ln>
        </p:spPr>
      </p:pic>
      <p:pic>
        <p:nvPicPr>
          <p:cNvPr id="20486" name="Picture 2" descr="C:\Users\hp tec\Pictures\n.jpg"/>
          <p:cNvPicPr>
            <a:picLocks noChangeAspect="1" noChangeArrowheads="1"/>
          </p:cNvPicPr>
          <p:nvPr/>
        </p:nvPicPr>
        <p:blipFill>
          <a:blip r:embed="rId4"/>
          <a:srcRect/>
          <a:stretch>
            <a:fillRect/>
          </a:stretch>
        </p:blipFill>
        <p:spPr bwMode="auto">
          <a:xfrm>
            <a:off x="7026275" y="990600"/>
            <a:ext cx="1812925" cy="1295400"/>
          </a:xfrm>
          <a:prstGeom prst="rect">
            <a:avLst/>
          </a:prstGeom>
          <a:noFill/>
          <a:ln w="9525">
            <a:noFill/>
            <a:miter lim="800000"/>
            <a:headEnd/>
            <a:tailEnd/>
          </a:ln>
        </p:spPr>
      </p:pic>
      <p:sp>
        <p:nvSpPr>
          <p:cNvPr id="8" name="مستطيل 7"/>
          <p:cNvSpPr/>
          <p:nvPr/>
        </p:nvSpPr>
        <p:spPr>
          <a:xfrm>
            <a:off x="7075488" y="152400"/>
            <a:ext cx="1687512" cy="923925"/>
          </a:xfrm>
          <a:prstGeom prst="rect">
            <a:avLst/>
          </a:prstGeom>
          <a:noFill/>
        </p:spPr>
        <p:style>
          <a:lnRef idx="2">
            <a:schemeClr val="accent2"/>
          </a:lnRef>
          <a:fillRef idx="1">
            <a:schemeClr val="lt1"/>
          </a:fillRef>
          <a:effectRef idx="0">
            <a:schemeClr val="accent2"/>
          </a:effectRef>
          <a:fontRef idx="minor">
            <a:schemeClr val="dk1"/>
          </a:fontRef>
        </p:style>
        <p:txBody>
          <a:bodyPr>
            <a:spAutoFit/>
          </a:bodyPr>
          <a:lstStyle/>
          <a:p>
            <a:pPr algn="ctr" rtl="1">
              <a:defRPr/>
            </a:pPr>
            <a:r>
              <a:rPr lang="ar-SA" sz="5400" b="1" dirty="0">
                <a:solidFill>
                  <a:schemeClr val="accent2">
                    <a:lumMod val="40000"/>
                    <a:lumOff val="60000"/>
                  </a:schemeClr>
                </a:solidFill>
                <a:ea typeface="Segoe UI Symbol" pitchFamily="34" charset="0"/>
                <a:cs typeface="Times New Roman" pitchFamily="18" charset="0"/>
              </a:rPr>
              <a:t>كيف</a:t>
            </a:r>
            <a:endParaRPr lang="ar-SA" sz="5400" dirty="0">
              <a:ea typeface="Segoe UI Symbol" pitchFamily="34" charset="0"/>
              <a:cs typeface="Times New Roman" pitchFamily="18"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grpId="0" nodeType="clickEffect">
                                  <p:stCondLst>
                                    <p:cond delay="0"/>
                                  </p:stCondLst>
                                  <p:childTnLst>
                                    <p:animClr clrSpc="hsl" dir="cw">
                                      <p:cBhvr override="childStyle">
                                        <p:cTn id="6" dur="500" fill="hold"/>
                                        <p:tgtEl>
                                          <p:spTgt spid="8"/>
                                        </p:tgtEl>
                                        <p:attrNameLst>
                                          <p:attrName>style.color</p:attrName>
                                        </p:attrNameLst>
                                      </p:cBhvr>
                                      <p:by>
                                        <p:hsl h="-7200000" s="0" l="0"/>
                                      </p:by>
                                    </p:animClr>
                                    <p:animClr clrSpc="hsl" dir="cw">
                                      <p:cBhvr>
                                        <p:cTn id="7" dur="500" fill="hold"/>
                                        <p:tgtEl>
                                          <p:spTgt spid="8"/>
                                        </p:tgtEl>
                                        <p:attrNameLst>
                                          <p:attrName>fillcolor</p:attrName>
                                        </p:attrNameLst>
                                      </p:cBhvr>
                                      <p:by>
                                        <p:hsl h="-7200000" s="0" l="0"/>
                                      </p:by>
                                    </p:animClr>
                                    <p:animClr clrSpc="hsl" dir="cw">
                                      <p:cBhvr>
                                        <p:cTn id="8" dur="500" fill="hold"/>
                                        <p:tgtEl>
                                          <p:spTgt spid="8"/>
                                        </p:tgtEl>
                                        <p:attrNameLst>
                                          <p:attrName>stroke.color</p:attrName>
                                        </p:attrNameLst>
                                      </p:cBhvr>
                                      <p:by>
                                        <p:hsl h="-7200000" s="0" l="0"/>
                                      </p:by>
                                    </p:animClr>
                                    <p:set>
                                      <p:cBhvr>
                                        <p:cTn id="9"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مستطيل 2"/>
          <p:cNvSpPr>
            <a:spLocks noChangeArrowheads="1"/>
          </p:cNvSpPr>
          <p:nvPr/>
        </p:nvSpPr>
        <p:spPr bwMode="auto">
          <a:xfrm>
            <a:off x="228600" y="1800225"/>
            <a:ext cx="8229600" cy="4524375"/>
          </a:xfrm>
          <a:prstGeom prst="rect">
            <a:avLst/>
          </a:prstGeom>
          <a:noFill/>
          <a:ln w="9525">
            <a:noFill/>
            <a:miter lim="800000"/>
            <a:headEnd/>
            <a:tailEnd/>
          </a:ln>
        </p:spPr>
        <p:txBody>
          <a:bodyPr>
            <a:spAutoFit/>
          </a:bodyPr>
          <a:lstStyle/>
          <a:p>
            <a:pPr algn="ctr"/>
            <a:r>
              <a:rPr lang="ar-SA" sz="3600" b="1">
                <a:solidFill>
                  <a:schemeClr val="tx2"/>
                </a:solidFill>
              </a:rPr>
              <a:t>ولابد من خلط الذهب بفلز آخر إذا أردنا صنع جسم صلب منه كقطعة مجوهرات مثلاً. ويسمى هذا الخليط سبيكة. وسبائك الذهب تقاس بالقيراط، والقيراط يساوي واحدًا من أربعة وعشرين جزءًا. وهكذا، فإن الذهب عيار 24 قيراطًا هو الذهب النقي. وذهب عيار 18 قيراطًا يتكون من 18 جزءًا من الذهب و6 أجزاء من فلز آخر.</a:t>
            </a:r>
            <a:br>
              <a:rPr lang="ar-SA" sz="3600" b="1">
                <a:solidFill>
                  <a:schemeClr val="tx2"/>
                </a:solidFill>
              </a:rPr>
            </a:br>
            <a:endParaRPr lang="ar-SA" sz="3600" b="1">
              <a:solidFill>
                <a:schemeClr val="tx2"/>
              </a:solidFill>
            </a:endParaRPr>
          </a:p>
        </p:txBody>
      </p:sp>
    </p:spTree>
  </p:cSld>
  <p:clrMapOvr>
    <a:masterClrMapping/>
  </p:clrMapOvr>
  <p:transition spd="med">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 y="838200"/>
            <a:ext cx="7995130" cy="923330"/>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ar-SA"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ماذا  شاهدتي في الفيديو السابق؟؟</a:t>
            </a:r>
          </a:p>
        </p:txBody>
      </p:sp>
      <p:pic>
        <p:nvPicPr>
          <p:cNvPr id="4099" name="صورة 2" descr="BCAUQ2LVNCAIE33DQCAD5YXY1CA4NXBAICALYYKA1CAS4M6MQCA4SIOX0CA4LPL8MCAXS8GBQCA9ZKCTACAOKN98ECAGRVJAWCAS6TME9CA5S4SVUCA4TY85TCAMZ2D5ECAFZT8XMCAU2N3UGCAHVU7RM.jpg"/>
          <p:cNvPicPr>
            <a:picLocks noChangeAspect="1"/>
          </p:cNvPicPr>
          <p:nvPr/>
        </p:nvPicPr>
        <p:blipFill>
          <a:blip r:embed="rId2"/>
          <a:srcRect/>
          <a:stretch>
            <a:fillRect/>
          </a:stretch>
        </p:blipFill>
        <p:spPr bwMode="auto">
          <a:xfrm>
            <a:off x="6096000" y="4038600"/>
            <a:ext cx="2695575" cy="1695450"/>
          </a:xfrm>
          <a:prstGeom prst="rect">
            <a:avLst/>
          </a:prstGeom>
          <a:noFill/>
          <a:ln w="9525">
            <a:noFill/>
            <a:miter lim="800000"/>
            <a:headEnd/>
            <a:tailEnd/>
          </a:ln>
        </p:spPr>
      </p:pic>
      <p:sp>
        <p:nvSpPr>
          <p:cNvPr id="4" name="مستطيل 3"/>
          <p:cNvSpPr/>
          <p:nvPr/>
        </p:nvSpPr>
        <p:spPr>
          <a:xfrm>
            <a:off x="152400" y="1905000"/>
            <a:ext cx="8610600" cy="1754326"/>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ar-SA"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ماهو</a:t>
            </a:r>
            <a:r>
              <a:rPr lang="ar-SA"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الفرق بين هذا الفيديو وفيديو الرابطة </a:t>
            </a:r>
            <a:r>
              <a:rPr lang="ar-SA"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التساهمية</a:t>
            </a:r>
            <a:r>
              <a:rPr lang="ar-SA"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و الرابطة </a:t>
            </a:r>
            <a:r>
              <a:rPr lang="ar-SA"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الايونية</a:t>
            </a:r>
            <a:r>
              <a:rPr lang="ar-SA"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p>
        </p:txBody>
      </p:sp>
      <p:pic>
        <p:nvPicPr>
          <p:cNvPr id="5" name="Picture 3" descr="dogcovnt"/>
          <p:cNvPicPr>
            <a:picLocks noChangeAspect="1" noChangeArrowheads="1" noCrop="1"/>
          </p:cNvPicPr>
          <p:nvPr/>
        </p:nvPicPr>
        <p:blipFill>
          <a:blip r:embed="rId3"/>
          <a:srcRect/>
          <a:stretch>
            <a:fillRect/>
          </a:stretch>
        </p:blipFill>
        <p:spPr bwMode="auto">
          <a:xfrm>
            <a:off x="0" y="4419600"/>
            <a:ext cx="2819400" cy="1905000"/>
          </a:xfrm>
          <a:prstGeom prst="rect">
            <a:avLst/>
          </a:prstGeom>
          <a:noFill/>
          <a:ln w="9525">
            <a:noFill/>
            <a:miter lim="800000"/>
            <a:headEnd/>
            <a:tailEnd/>
          </a:ln>
        </p:spPr>
      </p:pic>
      <p:pic>
        <p:nvPicPr>
          <p:cNvPr id="6" name="Picture 2" descr="dogionic"/>
          <p:cNvPicPr>
            <a:picLocks noChangeAspect="1" noChangeArrowheads="1" noCrop="1"/>
          </p:cNvPicPr>
          <p:nvPr/>
        </p:nvPicPr>
        <p:blipFill>
          <a:blip r:embed="rId4"/>
          <a:srcRect/>
          <a:stretch>
            <a:fillRect/>
          </a:stretch>
        </p:blipFill>
        <p:spPr bwMode="auto">
          <a:xfrm>
            <a:off x="2895600" y="4419600"/>
            <a:ext cx="2895600" cy="1905000"/>
          </a:xfrm>
          <a:prstGeom prst="rect">
            <a:avLst/>
          </a:prstGeom>
          <a:noFill/>
          <a:ln w="9525">
            <a:noFill/>
            <a:miter lim="800000"/>
            <a:headEnd/>
            <a:tailEnd/>
          </a:ln>
        </p:spPr>
      </p:pic>
      <p:pic>
        <p:nvPicPr>
          <p:cNvPr id="7" name="Picture 3" descr="dogmetlc"/>
          <p:cNvPicPr>
            <a:picLocks noChangeAspect="1" noChangeArrowheads="1" noCrop="1"/>
          </p:cNvPicPr>
          <p:nvPr/>
        </p:nvPicPr>
        <p:blipFill>
          <a:blip r:embed="rId5"/>
          <a:srcRect/>
          <a:stretch>
            <a:fillRect/>
          </a:stretch>
        </p:blipFill>
        <p:spPr bwMode="auto">
          <a:xfrm>
            <a:off x="5867400" y="4419600"/>
            <a:ext cx="2971800" cy="1905000"/>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2000"/>
                                        <p:tgtEl>
                                          <p:spTgt spid="2"/>
                                        </p:tgtEl>
                                      </p:cBhvr>
                                    </p:animEffect>
                                    <p:set>
                                      <p:cBhvr>
                                        <p:cTn id="14" dur="1" fill="hold">
                                          <p:stCondLst>
                                            <p:cond delay="19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1000"/>
                            </p:stCondLst>
                            <p:childTnLst>
                              <p:par>
                                <p:cTn id="29" presetID="10" presetClass="exit" presetSubtype="0" fill="hold" nodeType="afterEffect">
                                  <p:stCondLst>
                                    <p:cond delay="0"/>
                                  </p:stCondLst>
                                  <p:childTnLst>
                                    <p:animEffect transition="out" filter="fade">
                                      <p:cBhvr>
                                        <p:cTn id="30" dur="2000"/>
                                        <p:tgtEl>
                                          <p:spTgt spid="4099"/>
                                        </p:tgtEl>
                                      </p:cBhvr>
                                    </p:animEffect>
                                    <p:set>
                                      <p:cBhvr>
                                        <p:cTn id="31" dur="1" fill="hold">
                                          <p:stCondLst>
                                            <p:cond delay="1999"/>
                                          </p:stCondLst>
                                        </p:cTn>
                                        <p:tgtEl>
                                          <p:spTgt spid="4099"/>
                                        </p:tgtEl>
                                        <p:attrNameLst>
                                          <p:attrName>style.visibility</p:attrName>
                                        </p:attrNameLst>
                                      </p:cBhvr>
                                      <p:to>
                                        <p:strVal val="hidden"/>
                                      </p:to>
                                    </p:set>
                                  </p:childTnLst>
                                </p:cTn>
                              </p:par>
                            </p:childTnLst>
                          </p:cTn>
                        </p:par>
                        <p:par>
                          <p:cTn id="32" fill="hold">
                            <p:stCondLst>
                              <p:cond delay="3000"/>
                            </p:stCondLst>
                            <p:childTnLst>
                              <p:par>
                                <p:cTn id="33" presetID="1"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عنوان 1"/>
          <p:cNvSpPr>
            <a:spLocks noGrp="1"/>
          </p:cNvSpPr>
          <p:nvPr>
            <p:ph type="title"/>
          </p:nvPr>
        </p:nvSpPr>
        <p:spPr>
          <a:xfrm>
            <a:off x="685800" y="1066800"/>
            <a:ext cx="7772400" cy="1143000"/>
          </a:xfrm>
        </p:spPr>
        <p:txBody>
          <a:bodyPr/>
          <a:lstStyle/>
          <a:p>
            <a:r>
              <a:rPr lang="ar-SA" sz="8800" b="1" smtClean="0"/>
              <a:t>السبائك الفلزية </a:t>
            </a:r>
          </a:p>
        </p:txBody>
      </p:sp>
      <p:sp>
        <p:nvSpPr>
          <p:cNvPr id="22531" name="مربع نص 2"/>
          <p:cNvSpPr txBox="1">
            <a:spLocks noChangeArrowheads="1"/>
          </p:cNvSpPr>
          <p:nvPr/>
        </p:nvSpPr>
        <p:spPr bwMode="auto">
          <a:xfrm>
            <a:off x="228600" y="3200400"/>
            <a:ext cx="8221663" cy="1754188"/>
          </a:xfrm>
          <a:prstGeom prst="rect">
            <a:avLst/>
          </a:prstGeom>
          <a:noFill/>
          <a:ln w="9525">
            <a:noFill/>
            <a:miter lim="800000"/>
            <a:headEnd/>
            <a:tailEnd/>
          </a:ln>
        </p:spPr>
        <p:txBody>
          <a:bodyPr wrap="none">
            <a:spAutoFit/>
          </a:bodyPr>
          <a:lstStyle/>
          <a:p>
            <a:pPr algn="ctr"/>
            <a:r>
              <a:rPr lang="ar-SA" sz="5400" b="1"/>
              <a:t>السبيكة هي خليط من  العناصر ذات </a:t>
            </a:r>
          </a:p>
          <a:p>
            <a:pPr algn="ctr"/>
            <a:r>
              <a:rPr lang="ar-SA" sz="5400" b="1"/>
              <a:t>الخواص الفلزية الفريده ..</a:t>
            </a:r>
          </a:p>
        </p:txBody>
      </p:sp>
    </p:spTree>
  </p:cSld>
  <p:clrMapOvr>
    <a:masterClrMapping/>
  </p:clrMapOvr>
  <p:transition spd="med">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l="33125" t="33784" r="5000" b="13542"/>
          <a:stretch>
            <a:fillRect/>
          </a:stretch>
        </p:blipFill>
        <p:spPr bwMode="auto">
          <a:xfrm>
            <a:off x="304800" y="1295400"/>
            <a:ext cx="8229600" cy="5029200"/>
          </a:xfrm>
          <a:prstGeom prst="rect">
            <a:avLst/>
          </a:prstGeom>
          <a:noFill/>
          <a:ln w="9525">
            <a:noFill/>
            <a:miter lim="800000"/>
            <a:headEnd/>
            <a:tailEnd/>
          </a:ln>
        </p:spPr>
      </p:pic>
      <p:sp>
        <p:nvSpPr>
          <p:cNvPr id="4" name="مستطيل 3"/>
          <p:cNvSpPr/>
          <p:nvPr/>
        </p:nvSpPr>
        <p:spPr>
          <a:xfrm>
            <a:off x="2514600" y="304800"/>
            <a:ext cx="4927952" cy="923330"/>
          </a:xfrm>
          <a:prstGeom prst="rect">
            <a:avLst/>
          </a:prstGeom>
          <a:noFill/>
        </p:spPr>
        <p:txBody>
          <a:bodyPr wrap="none">
            <a:spAutoFit/>
          </a:bodyPr>
          <a:lstStyle/>
          <a:p>
            <a:pPr algn="ctr">
              <a:defRPr/>
            </a:pPr>
            <a:r>
              <a:rPr lang="ar-SA"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اسماء</a:t>
            </a:r>
            <a:r>
              <a:rPr lang="ar-SA"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بعض السبائك </a:t>
            </a:r>
          </a:p>
        </p:txBody>
      </p:sp>
    </p:spTree>
  </p:cSld>
  <p:clrMapOvr>
    <a:masterClrMapping/>
  </p:clrMapOvr>
  <p:transition spd="med">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3"/>
          <p:cNvGraphicFramePr>
            <a:graphicFrameLocks noChangeAspect="1"/>
          </p:cNvGraphicFramePr>
          <p:nvPr/>
        </p:nvGraphicFramePr>
        <p:xfrm>
          <a:off x="685800" y="457200"/>
          <a:ext cx="7848600" cy="4953000"/>
        </p:xfrm>
        <a:graphic>
          <a:graphicData uri="http://schemas.openxmlformats.org/presentationml/2006/ole">
            <p:oleObj spid="_x0000_s1026" name="شريحة" r:id="rId3" imgW="4142188" imgH="3105966" progId="PowerPoint.Slide.8">
              <p:embed/>
            </p:oleObj>
          </a:graphicData>
        </a:graphic>
      </p:graphicFrame>
      <p:sp>
        <p:nvSpPr>
          <p:cNvPr id="4" name="مستطيل مستدير الزوايا 3"/>
          <p:cNvSpPr/>
          <p:nvPr/>
        </p:nvSpPr>
        <p:spPr bwMode="auto">
          <a:xfrm>
            <a:off x="685800" y="228600"/>
            <a:ext cx="7772400" cy="1676400"/>
          </a:xfrm>
          <a:prstGeom prst="round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rtlCol="1"/>
          <a:lstStyle/>
          <a:p>
            <a:pPr algn="ctr">
              <a:defRPr/>
            </a:pPr>
            <a:r>
              <a:rPr lang="ar-SA" sz="4400" b="1" dirty="0">
                <a:solidFill>
                  <a:srgbClr val="FF0000"/>
                </a:solidFill>
              </a:rPr>
              <a:t>من وجهة نظرك ..أين توجد السبيكة في هذه الصور  ؟؟</a:t>
            </a:r>
          </a:p>
        </p:txBody>
      </p:sp>
      <p:sp>
        <p:nvSpPr>
          <p:cNvPr id="5" name="مستطيل 4"/>
          <p:cNvSpPr/>
          <p:nvPr/>
        </p:nvSpPr>
        <p:spPr>
          <a:xfrm>
            <a:off x="2971800" y="5410200"/>
            <a:ext cx="3294493"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ar-SA"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هيكل الدراجة </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xit" presetSubtype="16" fill="hold" nodeType="clickEffect">
                                  <p:stCondLst>
                                    <p:cond delay="0"/>
                                  </p:stCondLst>
                                  <p:childTnLst>
                                    <p:animEffect transition="out" filter="box(in)">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 presetClass="exit" presetSubtype="16" fill="hold" nodeType="clickEffect">
                                  <p:stCondLst>
                                    <p:cond delay="0"/>
                                  </p:stCondLst>
                                  <p:childTnLst>
                                    <p:animEffect transition="out" filter="box(in)">
                                      <p:cBhvr>
                                        <p:cTn id="20" dur="500"/>
                                        <p:tgtEl>
                                          <p:spTgt spid="1026"/>
                                        </p:tgtEl>
                                      </p:cBhvr>
                                    </p:animEffect>
                                    <p:set>
                                      <p:cBhvr>
                                        <p:cTn id="21"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hp tec\Pictures\كبا.bmp"/>
          <p:cNvPicPr>
            <a:picLocks noChangeAspect="1" noChangeArrowheads="1"/>
          </p:cNvPicPr>
          <p:nvPr/>
        </p:nvPicPr>
        <p:blipFill>
          <a:blip r:embed="rId2"/>
          <a:srcRect/>
          <a:stretch>
            <a:fillRect/>
          </a:stretch>
        </p:blipFill>
        <p:spPr bwMode="auto">
          <a:xfrm>
            <a:off x="5053013" y="2014538"/>
            <a:ext cx="3176587" cy="4691062"/>
          </a:xfrm>
          <a:prstGeom prst="rect">
            <a:avLst/>
          </a:prstGeom>
          <a:noFill/>
          <a:ln w="9525">
            <a:noFill/>
            <a:miter lim="800000"/>
            <a:headEnd/>
            <a:tailEnd/>
          </a:ln>
        </p:spPr>
      </p:pic>
      <p:sp>
        <p:nvSpPr>
          <p:cNvPr id="4" name="مستطيل مستدير الزوايا 3"/>
          <p:cNvSpPr/>
          <p:nvPr/>
        </p:nvSpPr>
        <p:spPr bwMode="auto">
          <a:xfrm>
            <a:off x="685800" y="228600"/>
            <a:ext cx="7772400" cy="1676400"/>
          </a:xfrm>
          <a:prstGeom prst="round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rtlCol="1"/>
          <a:lstStyle/>
          <a:p>
            <a:pPr algn="ctr">
              <a:defRPr/>
            </a:pPr>
            <a:r>
              <a:rPr lang="ar-SA" sz="4400" b="1" dirty="0">
                <a:solidFill>
                  <a:srgbClr val="FF0000"/>
                </a:solidFill>
              </a:rPr>
              <a:t>من وجهة نظرك ..أين توجد السبيكة في هذه الصور  ؟؟</a:t>
            </a:r>
          </a:p>
        </p:txBody>
      </p:sp>
    </p:spTree>
  </p:cSld>
  <p:clrMapOvr>
    <a:masterClrMapping/>
  </p:clrMapOvr>
  <p:transition spd="med">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bwMode="auto">
          <a:xfrm>
            <a:off x="685800" y="228600"/>
            <a:ext cx="7772400" cy="1676400"/>
          </a:xfrm>
          <a:prstGeom prst="round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rtlCol="1"/>
          <a:lstStyle/>
          <a:p>
            <a:pPr algn="ctr">
              <a:defRPr/>
            </a:pPr>
            <a:r>
              <a:rPr lang="ar-SA" sz="4400" b="1" dirty="0">
                <a:solidFill>
                  <a:srgbClr val="FF0000"/>
                </a:solidFill>
              </a:rPr>
              <a:t>من وجهة نظرك ..أين توجد السبيكة في هذه الصور  ؟؟</a:t>
            </a:r>
          </a:p>
        </p:txBody>
      </p:sp>
      <p:pic>
        <p:nvPicPr>
          <p:cNvPr id="25603" name="Picture 2" descr="C:\Users\hp tec\Pictures\imagesj.jpg"/>
          <p:cNvPicPr>
            <a:picLocks noChangeAspect="1" noChangeArrowheads="1"/>
          </p:cNvPicPr>
          <p:nvPr/>
        </p:nvPicPr>
        <p:blipFill>
          <a:blip r:embed="rId2"/>
          <a:srcRect/>
          <a:stretch>
            <a:fillRect/>
          </a:stretch>
        </p:blipFill>
        <p:spPr bwMode="auto">
          <a:xfrm>
            <a:off x="1981200" y="2133600"/>
            <a:ext cx="5314950" cy="3657600"/>
          </a:xfrm>
          <a:prstGeom prst="rect">
            <a:avLst/>
          </a:prstGeom>
          <a:noFill/>
          <a:ln w="9525">
            <a:noFill/>
            <a:miter lim="800000"/>
            <a:headEnd/>
            <a:tailEnd/>
          </a:ln>
        </p:spPr>
      </p:pic>
      <p:sp>
        <p:nvSpPr>
          <p:cNvPr id="5" name="مستطيل 4"/>
          <p:cNvSpPr/>
          <p:nvPr/>
        </p:nvSpPr>
        <p:spPr>
          <a:xfrm>
            <a:off x="3810000" y="5867400"/>
            <a:ext cx="2719388" cy="708025"/>
          </a:xfrm>
          <a:prstGeom prst="rect">
            <a:avLst/>
          </a:prstGeom>
        </p:spPr>
        <p:txBody>
          <a:bodyPr wrap="none">
            <a:spAutoFit/>
          </a:bodyPr>
          <a:lstStyle/>
          <a:p>
            <a:pPr algn="ctr">
              <a:defRPr/>
            </a:pPr>
            <a:r>
              <a:rPr lang="ar-SA"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هيكل </a:t>
            </a:r>
            <a:r>
              <a:rPr lang="ar-SA" sz="40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االسيارة</a:t>
            </a:r>
            <a:r>
              <a:rPr lang="ar-SA"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p>
        </p:txBody>
      </p:sp>
    </p:spTree>
  </p:cSld>
  <p:clrMapOvr>
    <a:masterClrMapping/>
  </p:clrMapOvr>
  <p:transition spd="med">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وان 1"/>
          <p:cNvSpPr>
            <a:spLocks noGrp="1"/>
          </p:cNvSpPr>
          <p:nvPr>
            <p:ph type="title"/>
          </p:nvPr>
        </p:nvSpPr>
        <p:spPr>
          <a:xfrm>
            <a:off x="685800" y="2286000"/>
            <a:ext cx="7772400" cy="1143000"/>
          </a:xfrm>
        </p:spPr>
        <p:txBody>
          <a:bodyPr/>
          <a:lstStyle/>
          <a:p>
            <a:r>
              <a:rPr lang="ar-SA" sz="6000" b="1" smtClean="0"/>
              <a:t>الواجب </a:t>
            </a:r>
          </a:p>
        </p:txBody>
      </p:sp>
    </p:spTree>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عنوان 1"/>
          <p:cNvSpPr>
            <a:spLocks noGrp="1"/>
          </p:cNvSpPr>
          <p:nvPr>
            <p:ph type="title"/>
          </p:nvPr>
        </p:nvSpPr>
        <p:spPr>
          <a:xfrm>
            <a:off x="533400" y="228600"/>
            <a:ext cx="7772400" cy="1143000"/>
          </a:xfrm>
        </p:spPr>
        <p:txBody>
          <a:bodyPr/>
          <a:lstStyle/>
          <a:p>
            <a:pPr eaLnBrk="1" hangingPunct="1"/>
            <a:r>
              <a:rPr lang="ar-SA" sz="8000" b="1" smtClean="0"/>
              <a:t>الروابط الفلزية </a:t>
            </a:r>
          </a:p>
        </p:txBody>
      </p:sp>
      <p:sp>
        <p:nvSpPr>
          <p:cNvPr id="5123" name="مستطيل 2"/>
          <p:cNvSpPr>
            <a:spLocks noChangeArrowheads="1"/>
          </p:cNvSpPr>
          <p:nvPr/>
        </p:nvSpPr>
        <p:spPr bwMode="auto">
          <a:xfrm>
            <a:off x="1981200" y="1371600"/>
            <a:ext cx="5127625" cy="769938"/>
          </a:xfrm>
          <a:prstGeom prst="rect">
            <a:avLst/>
          </a:prstGeom>
          <a:noFill/>
          <a:ln w="9525">
            <a:noFill/>
            <a:miter lim="800000"/>
            <a:headEnd/>
            <a:tailEnd/>
          </a:ln>
        </p:spPr>
        <p:txBody>
          <a:bodyPr wrap="none">
            <a:spAutoFit/>
          </a:bodyPr>
          <a:lstStyle/>
          <a:p>
            <a:pPr algn="ctr" rtl="1"/>
            <a:r>
              <a:rPr lang="en-US" sz="4400" b="1" u="sng"/>
              <a:t>METALLIC  BOND</a:t>
            </a:r>
            <a:endParaRPr lang="ar-SA" sz="4400"/>
          </a:p>
        </p:txBody>
      </p:sp>
      <p:pic>
        <p:nvPicPr>
          <p:cNvPr id="5124" name="Picture 1"/>
          <p:cNvPicPr>
            <a:picLocks noChangeAspect="1"/>
          </p:cNvPicPr>
          <p:nvPr/>
        </p:nvPicPr>
        <p:blipFill>
          <a:blip r:embed="rId2"/>
          <a:srcRect/>
          <a:stretch>
            <a:fillRect/>
          </a:stretch>
        </p:blipFill>
        <p:spPr bwMode="auto">
          <a:xfrm>
            <a:off x="2362200" y="4876800"/>
            <a:ext cx="4419600" cy="1687513"/>
          </a:xfrm>
          <a:prstGeom prst="rect">
            <a:avLst/>
          </a:prstGeom>
          <a:noFill/>
          <a:ln w="9525">
            <a:noFill/>
            <a:miter lim="800000"/>
            <a:headEnd/>
            <a:tailEnd/>
          </a:ln>
        </p:spPr>
      </p:pic>
      <p:pic>
        <p:nvPicPr>
          <p:cNvPr id="5125" name="Picture 2"/>
          <p:cNvPicPr>
            <a:picLocks noChangeAspect="1"/>
          </p:cNvPicPr>
          <p:nvPr/>
        </p:nvPicPr>
        <p:blipFill>
          <a:blip r:embed="rId3"/>
          <a:srcRect/>
          <a:stretch>
            <a:fillRect/>
          </a:stretch>
        </p:blipFill>
        <p:spPr bwMode="auto">
          <a:xfrm>
            <a:off x="2713038" y="2347913"/>
            <a:ext cx="3533775" cy="2300287"/>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صورة 2" descr="0CA0IGA77CAGBNMK0CAEITI42CAFTRN64CA99Z660CA3W2OFCCADBZ2DLCAC21V0NCAPE3QCNCA302ES9CA3KKWINCACK1ZPFCA14OS3XCASCKCIDCAEYV64XCA84BJS4CAETO7DACAMEQQNHCAIKOVUA.jpg"/>
          <p:cNvPicPr>
            <a:picLocks noChangeAspect="1"/>
          </p:cNvPicPr>
          <p:nvPr/>
        </p:nvPicPr>
        <p:blipFill>
          <a:blip r:embed="rId2"/>
          <a:srcRect/>
          <a:stretch>
            <a:fillRect/>
          </a:stretch>
        </p:blipFill>
        <p:spPr bwMode="auto">
          <a:xfrm>
            <a:off x="4191000" y="3124200"/>
            <a:ext cx="4486275" cy="3352800"/>
          </a:xfrm>
          <a:prstGeom prst="rect">
            <a:avLst/>
          </a:prstGeom>
          <a:noFill/>
          <a:ln w="9525">
            <a:noFill/>
            <a:miter lim="800000"/>
            <a:headEnd/>
            <a:tailEnd/>
          </a:ln>
        </p:spPr>
      </p:pic>
      <p:sp>
        <p:nvSpPr>
          <p:cNvPr id="4" name="وسيلة شرح على شكل سحابة 3"/>
          <p:cNvSpPr/>
          <p:nvPr/>
        </p:nvSpPr>
        <p:spPr bwMode="auto">
          <a:xfrm>
            <a:off x="304800" y="381000"/>
            <a:ext cx="5791200" cy="3733800"/>
          </a:xfrm>
          <a:prstGeom prst="cloudCallout">
            <a:avLst>
              <a:gd name="adj1" fmla="val 57020"/>
              <a:gd name="adj2" fmla="val 65999"/>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rtlCol="1"/>
          <a:lstStyle/>
          <a:p>
            <a:pPr algn="ctr">
              <a:defRPr/>
            </a:pPr>
            <a:r>
              <a:rPr lang="ar-SA" sz="4400" b="1" dirty="0"/>
              <a:t>افتحي الكتاب لتتعرفي على الفكرة الرئيسية للدرس  </a:t>
            </a:r>
            <a:r>
              <a:rPr lang="ar-SA" sz="4400" b="1" dirty="0" err="1"/>
              <a:t>ص</a:t>
            </a:r>
            <a:r>
              <a:rPr lang="ar-SA" sz="4400" b="1" dirty="0"/>
              <a:t> 101</a:t>
            </a:r>
          </a:p>
        </p:txBody>
      </p:sp>
    </p:spTree>
  </p:cSld>
  <p:clrMapOvr>
    <a:masterClrMapping/>
  </p:clrMapOvr>
  <p:transition spd="med">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28663" y="71438"/>
            <a:ext cx="7772400" cy="1143000"/>
          </a:xfrm>
          <a:prstGeom prst="rect">
            <a:avLst/>
          </a:prstGeom>
        </p:spPr>
        <p:txBody>
          <a:bodyPr/>
          <a:lstStyle/>
          <a:p>
            <a:pPr algn="ctr" eaLnBrk="0" hangingPunct="0">
              <a:defRPr/>
            </a:pPr>
            <a:r>
              <a:rPr lang="ar-SA" sz="4400" b="1" kern="0" dirty="0">
                <a:solidFill>
                  <a:srgbClr val="0070C0"/>
                </a:solidFill>
                <a:latin typeface="+mj-lt"/>
                <a:ea typeface="+mj-ea"/>
                <a:cs typeface="+mj-cs"/>
              </a:rPr>
              <a:t>أيون الصوديوم </a:t>
            </a:r>
            <a:endParaRPr lang="en-US" sz="4400" b="1" kern="0" dirty="0">
              <a:solidFill>
                <a:srgbClr val="0070C0"/>
              </a:solidFill>
              <a:latin typeface="+mj-lt"/>
              <a:ea typeface="+mj-ea"/>
              <a:cs typeface="+mj-cs"/>
            </a:endParaRPr>
          </a:p>
        </p:txBody>
      </p:sp>
      <p:sp>
        <p:nvSpPr>
          <p:cNvPr id="7171" name="Oval 4"/>
          <p:cNvSpPr>
            <a:spLocks noChangeArrowheads="1"/>
          </p:cNvSpPr>
          <p:nvPr/>
        </p:nvSpPr>
        <p:spPr bwMode="auto">
          <a:xfrm>
            <a:off x="4151313" y="3281363"/>
            <a:ext cx="566737" cy="550862"/>
          </a:xfrm>
          <a:prstGeom prst="ellipse">
            <a:avLst/>
          </a:prstGeom>
          <a:solidFill>
            <a:srgbClr val="FFCC00"/>
          </a:solidFill>
          <a:ln w="9525">
            <a:solidFill>
              <a:schemeClr val="tx1"/>
            </a:solidFill>
            <a:round/>
            <a:headEnd/>
            <a:tailEnd/>
          </a:ln>
        </p:spPr>
        <p:txBody>
          <a:bodyPr wrap="none" anchor="ctr"/>
          <a:lstStyle/>
          <a:p>
            <a:endParaRPr lang="ar-SA"/>
          </a:p>
        </p:txBody>
      </p:sp>
      <p:sp>
        <p:nvSpPr>
          <p:cNvPr id="7172" name="Text Box 5"/>
          <p:cNvSpPr txBox="1">
            <a:spLocks noChangeArrowheads="1"/>
          </p:cNvSpPr>
          <p:nvPr/>
        </p:nvSpPr>
        <p:spPr bwMode="auto">
          <a:xfrm>
            <a:off x="4137025" y="3382963"/>
            <a:ext cx="611188" cy="336550"/>
          </a:xfrm>
          <a:prstGeom prst="rect">
            <a:avLst/>
          </a:prstGeom>
          <a:noFill/>
          <a:ln w="9525">
            <a:noFill/>
            <a:miter lim="800000"/>
            <a:headEnd/>
            <a:tailEnd/>
          </a:ln>
        </p:spPr>
        <p:txBody>
          <a:bodyPr>
            <a:spAutoFit/>
          </a:bodyPr>
          <a:lstStyle/>
          <a:p>
            <a:pPr>
              <a:spcBef>
                <a:spcPct val="50000"/>
              </a:spcBef>
            </a:pPr>
            <a:r>
              <a:rPr lang="en-US" sz="1600">
                <a:solidFill>
                  <a:schemeClr val="bg1"/>
                </a:solidFill>
              </a:rPr>
              <a:t>11p+</a:t>
            </a:r>
          </a:p>
        </p:txBody>
      </p:sp>
      <p:sp>
        <p:nvSpPr>
          <p:cNvPr id="5" name="Oval 15"/>
          <p:cNvSpPr>
            <a:spLocks noChangeArrowheads="1"/>
          </p:cNvSpPr>
          <p:nvPr/>
        </p:nvSpPr>
        <p:spPr bwMode="auto">
          <a:xfrm>
            <a:off x="6170613" y="2816225"/>
            <a:ext cx="144462" cy="131763"/>
          </a:xfrm>
          <a:prstGeom prst="ellipse">
            <a:avLst/>
          </a:prstGeom>
          <a:solidFill>
            <a:srgbClr val="FF0000"/>
          </a:solidFill>
          <a:ln w="9525">
            <a:solidFill>
              <a:schemeClr val="tx1"/>
            </a:solidFill>
            <a:round/>
            <a:headEnd/>
            <a:tailEnd/>
          </a:ln>
        </p:spPr>
        <p:txBody>
          <a:bodyPr wrap="none" anchor="ctr"/>
          <a:lstStyle/>
          <a:p>
            <a:endParaRPr lang="ar-SA"/>
          </a:p>
        </p:txBody>
      </p:sp>
      <p:grpSp>
        <p:nvGrpSpPr>
          <p:cNvPr id="3" name="Group 24"/>
          <p:cNvGrpSpPr>
            <a:grpSpLocks/>
          </p:cNvGrpSpPr>
          <p:nvPr/>
        </p:nvGrpSpPr>
        <p:grpSpPr bwMode="auto">
          <a:xfrm>
            <a:off x="3013075" y="2278063"/>
            <a:ext cx="2851150" cy="2570162"/>
            <a:chOff x="1898" y="1435"/>
            <a:chExt cx="1796" cy="1619"/>
          </a:xfrm>
        </p:grpSpPr>
        <p:sp>
          <p:nvSpPr>
            <p:cNvPr id="7183" name="Oval 6"/>
            <p:cNvSpPr>
              <a:spLocks noChangeArrowheads="1"/>
            </p:cNvSpPr>
            <p:nvPr/>
          </p:nvSpPr>
          <p:spPr bwMode="auto">
            <a:xfrm>
              <a:off x="2295" y="1738"/>
              <a:ext cx="1042" cy="978"/>
            </a:xfrm>
            <a:prstGeom prst="ellipse">
              <a:avLst/>
            </a:prstGeom>
            <a:noFill/>
            <a:ln w="19050">
              <a:solidFill>
                <a:srgbClr val="0099FF"/>
              </a:solidFill>
              <a:round/>
              <a:headEnd/>
              <a:tailEnd/>
            </a:ln>
          </p:spPr>
          <p:txBody>
            <a:bodyPr wrap="none" anchor="ctr"/>
            <a:lstStyle/>
            <a:p>
              <a:endParaRPr lang="ar-SA"/>
            </a:p>
          </p:txBody>
        </p:sp>
        <p:sp>
          <p:nvSpPr>
            <p:cNvPr id="7184" name="Oval 7"/>
            <p:cNvSpPr>
              <a:spLocks noChangeArrowheads="1"/>
            </p:cNvSpPr>
            <p:nvPr/>
          </p:nvSpPr>
          <p:spPr bwMode="auto">
            <a:xfrm>
              <a:off x="3603" y="2203"/>
              <a:ext cx="91" cy="83"/>
            </a:xfrm>
            <a:prstGeom prst="ellipse">
              <a:avLst/>
            </a:prstGeom>
            <a:solidFill>
              <a:schemeClr val="tx2"/>
            </a:solidFill>
            <a:ln w="9525">
              <a:solidFill>
                <a:schemeClr val="tx1"/>
              </a:solidFill>
              <a:round/>
              <a:headEnd/>
              <a:tailEnd/>
            </a:ln>
          </p:spPr>
          <p:txBody>
            <a:bodyPr wrap="none" anchor="ctr"/>
            <a:lstStyle/>
            <a:p>
              <a:endParaRPr lang="ar-SA"/>
            </a:p>
          </p:txBody>
        </p:sp>
        <p:sp>
          <p:nvSpPr>
            <p:cNvPr id="7185" name="Oval 8"/>
            <p:cNvSpPr>
              <a:spLocks noChangeArrowheads="1"/>
            </p:cNvSpPr>
            <p:nvPr/>
          </p:nvSpPr>
          <p:spPr bwMode="auto">
            <a:xfrm>
              <a:off x="3589" y="2345"/>
              <a:ext cx="91" cy="83"/>
            </a:xfrm>
            <a:prstGeom prst="ellipse">
              <a:avLst/>
            </a:prstGeom>
            <a:solidFill>
              <a:schemeClr val="tx2"/>
            </a:solidFill>
            <a:ln w="9525">
              <a:solidFill>
                <a:schemeClr val="tx1"/>
              </a:solidFill>
              <a:round/>
              <a:headEnd/>
              <a:tailEnd/>
            </a:ln>
          </p:spPr>
          <p:txBody>
            <a:bodyPr wrap="none" anchor="ctr"/>
            <a:lstStyle/>
            <a:p>
              <a:endParaRPr lang="ar-SA"/>
            </a:p>
          </p:txBody>
        </p:sp>
        <p:sp>
          <p:nvSpPr>
            <p:cNvPr id="7186" name="Oval 9"/>
            <p:cNvSpPr>
              <a:spLocks noChangeArrowheads="1"/>
            </p:cNvSpPr>
            <p:nvPr/>
          </p:nvSpPr>
          <p:spPr bwMode="auto">
            <a:xfrm>
              <a:off x="2707" y="1435"/>
              <a:ext cx="91" cy="83"/>
            </a:xfrm>
            <a:prstGeom prst="ellipse">
              <a:avLst/>
            </a:prstGeom>
            <a:solidFill>
              <a:schemeClr val="tx2"/>
            </a:solidFill>
            <a:ln w="9525">
              <a:solidFill>
                <a:schemeClr val="tx1"/>
              </a:solidFill>
              <a:round/>
              <a:headEnd/>
              <a:tailEnd/>
            </a:ln>
          </p:spPr>
          <p:txBody>
            <a:bodyPr wrap="none" anchor="ctr"/>
            <a:lstStyle/>
            <a:p>
              <a:endParaRPr lang="ar-SA"/>
            </a:p>
          </p:txBody>
        </p:sp>
        <p:sp>
          <p:nvSpPr>
            <p:cNvPr id="7187" name="Oval 10"/>
            <p:cNvSpPr>
              <a:spLocks noChangeArrowheads="1"/>
            </p:cNvSpPr>
            <p:nvPr/>
          </p:nvSpPr>
          <p:spPr bwMode="auto">
            <a:xfrm>
              <a:off x="2867" y="1440"/>
              <a:ext cx="91" cy="83"/>
            </a:xfrm>
            <a:prstGeom prst="ellipse">
              <a:avLst/>
            </a:prstGeom>
            <a:solidFill>
              <a:schemeClr val="tx2"/>
            </a:solidFill>
            <a:ln w="9525">
              <a:solidFill>
                <a:schemeClr val="tx1"/>
              </a:solidFill>
              <a:round/>
              <a:headEnd/>
              <a:tailEnd/>
            </a:ln>
          </p:spPr>
          <p:txBody>
            <a:bodyPr wrap="none" anchor="ctr"/>
            <a:lstStyle/>
            <a:p>
              <a:endParaRPr lang="ar-SA"/>
            </a:p>
          </p:txBody>
        </p:sp>
        <p:sp>
          <p:nvSpPr>
            <p:cNvPr id="7188" name="Oval 11"/>
            <p:cNvSpPr>
              <a:spLocks noChangeArrowheads="1"/>
            </p:cNvSpPr>
            <p:nvPr/>
          </p:nvSpPr>
          <p:spPr bwMode="auto">
            <a:xfrm>
              <a:off x="1911" y="2112"/>
              <a:ext cx="91" cy="83"/>
            </a:xfrm>
            <a:prstGeom prst="ellipse">
              <a:avLst/>
            </a:prstGeom>
            <a:solidFill>
              <a:schemeClr val="tx2"/>
            </a:solidFill>
            <a:ln w="9525">
              <a:solidFill>
                <a:schemeClr val="tx1"/>
              </a:solidFill>
              <a:round/>
              <a:headEnd/>
              <a:tailEnd/>
            </a:ln>
          </p:spPr>
          <p:txBody>
            <a:bodyPr wrap="none" anchor="ctr"/>
            <a:lstStyle/>
            <a:p>
              <a:endParaRPr lang="ar-SA"/>
            </a:p>
          </p:txBody>
        </p:sp>
        <p:sp>
          <p:nvSpPr>
            <p:cNvPr id="7189" name="Oval 12"/>
            <p:cNvSpPr>
              <a:spLocks noChangeArrowheads="1"/>
            </p:cNvSpPr>
            <p:nvPr/>
          </p:nvSpPr>
          <p:spPr bwMode="auto">
            <a:xfrm>
              <a:off x="1898" y="2272"/>
              <a:ext cx="91" cy="83"/>
            </a:xfrm>
            <a:prstGeom prst="ellipse">
              <a:avLst/>
            </a:prstGeom>
            <a:solidFill>
              <a:schemeClr val="tx2"/>
            </a:solidFill>
            <a:ln w="9525">
              <a:solidFill>
                <a:schemeClr val="tx1"/>
              </a:solidFill>
              <a:round/>
              <a:headEnd/>
              <a:tailEnd/>
            </a:ln>
          </p:spPr>
          <p:txBody>
            <a:bodyPr wrap="none" anchor="ctr"/>
            <a:lstStyle/>
            <a:p>
              <a:endParaRPr lang="ar-SA"/>
            </a:p>
          </p:txBody>
        </p:sp>
        <p:sp>
          <p:nvSpPr>
            <p:cNvPr id="7190" name="Oval 13"/>
            <p:cNvSpPr>
              <a:spLocks noChangeArrowheads="1"/>
            </p:cNvSpPr>
            <p:nvPr/>
          </p:nvSpPr>
          <p:spPr bwMode="auto">
            <a:xfrm>
              <a:off x="2671" y="2971"/>
              <a:ext cx="91" cy="83"/>
            </a:xfrm>
            <a:prstGeom prst="ellipse">
              <a:avLst/>
            </a:prstGeom>
            <a:solidFill>
              <a:schemeClr val="tx2"/>
            </a:solidFill>
            <a:ln w="9525">
              <a:solidFill>
                <a:schemeClr val="tx1"/>
              </a:solidFill>
              <a:round/>
              <a:headEnd/>
              <a:tailEnd/>
            </a:ln>
          </p:spPr>
          <p:txBody>
            <a:bodyPr wrap="none" anchor="ctr"/>
            <a:lstStyle/>
            <a:p>
              <a:endParaRPr lang="ar-SA"/>
            </a:p>
          </p:txBody>
        </p:sp>
        <p:sp>
          <p:nvSpPr>
            <p:cNvPr id="7191" name="Oval 14"/>
            <p:cNvSpPr>
              <a:spLocks noChangeArrowheads="1"/>
            </p:cNvSpPr>
            <p:nvPr/>
          </p:nvSpPr>
          <p:spPr bwMode="auto">
            <a:xfrm>
              <a:off x="2812" y="2967"/>
              <a:ext cx="91" cy="83"/>
            </a:xfrm>
            <a:prstGeom prst="ellipse">
              <a:avLst/>
            </a:prstGeom>
            <a:solidFill>
              <a:schemeClr val="tx2"/>
            </a:solidFill>
            <a:ln w="9525">
              <a:solidFill>
                <a:schemeClr val="tx1"/>
              </a:solidFill>
              <a:round/>
              <a:headEnd/>
              <a:tailEnd/>
            </a:ln>
          </p:spPr>
          <p:txBody>
            <a:bodyPr wrap="none" anchor="ctr"/>
            <a:lstStyle/>
            <a:p>
              <a:endParaRPr lang="ar-SA"/>
            </a:p>
          </p:txBody>
        </p:sp>
        <p:sp>
          <p:nvSpPr>
            <p:cNvPr id="16" name="Oval 16"/>
            <p:cNvSpPr>
              <a:spLocks noChangeArrowheads="1"/>
            </p:cNvSpPr>
            <p:nvPr/>
          </p:nvSpPr>
          <p:spPr bwMode="auto">
            <a:xfrm>
              <a:off x="2758" y="1696"/>
              <a:ext cx="91" cy="83"/>
            </a:xfrm>
            <a:prstGeom prst="ellipse">
              <a:avLst/>
            </a:prstGeom>
            <a:solidFill>
              <a:srgbClr val="00B0F0"/>
            </a:solidFill>
            <a:ln w="9525">
              <a:solidFill>
                <a:schemeClr val="tx1"/>
              </a:solidFill>
              <a:round/>
              <a:headEnd/>
              <a:tailEnd/>
            </a:ln>
          </p:spPr>
          <p:txBody>
            <a:bodyPr wrap="none" anchor="ctr"/>
            <a:lstStyle/>
            <a:p>
              <a:pPr>
                <a:defRPr/>
              </a:pPr>
              <a:endParaRPr lang="ar-SA">
                <a:ln>
                  <a:solidFill>
                    <a:schemeClr val="accent2">
                      <a:lumMod val="50000"/>
                    </a:schemeClr>
                  </a:solidFill>
                </a:ln>
              </a:endParaRPr>
            </a:p>
          </p:txBody>
        </p:sp>
        <p:sp>
          <p:nvSpPr>
            <p:cNvPr id="7193" name="Oval 17"/>
            <p:cNvSpPr>
              <a:spLocks noChangeArrowheads="1"/>
            </p:cNvSpPr>
            <p:nvPr/>
          </p:nvSpPr>
          <p:spPr bwMode="auto">
            <a:xfrm>
              <a:off x="2753" y="2670"/>
              <a:ext cx="91" cy="83"/>
            </a:xfrm>
            <a:prstGeom prst="ellipse">
              <a:avLst/>
            </a:prstGeom>
            <a:solidFill>
              <a:srgbClr val="00B0F0"/>
            </a:solidFill>
            <a:ln w="9525">
              <a:solidFill>
                <a:schemeClr val="tx1"/>
              </a:solidFill>
              <a:round/>
              <a:headEnd/>
              <a:tailEnd/>
            </a:ln>
          </p:spPr>
          <p:txBody>
            <a:bodyPr wrap="none" anchor="ctr"/>
            <a:lstStyle/>
            <a:p>
              <a:endParaRPr lang="ar-SA"/>
            </a:p>
          </p:txBody>
        </p:sp>
        <p:sp>
          <p:nvSpPr>
            <p:cNvPr id="7194" name="Oval 18"/>
            <p:cNvSpPr>
              <a:spLocks noChangeArrowheads="1"/>
            </p:cNvSpPr>
            <p:nvPr/>
          </p:nvSpPr>
          <p:spPr bwMode="auto">
            <a:xfrm>
              <a:off x="1957" y="1474"/>
              <a:ext cx="1673" cy="1536"/>
            </a:xfrm>
            <a:prstGeom prst="ellipse">
              <a:avLst/>
            </a:prstGeom>
            <a:noFill/>
            <a:ln w="9525">
              <a:solidFill>
                <a:schemeClr val="tx1"/>
              </a:solidFill>
              <a:round/>
              <a:headEnd/>
              <a:tailEnd/>
            </a:ln>
          </p:spPr>
          <p:txBody>
            <a:bodyPr wrap="none" anchor="ctr"/>
            <a:lstStyle/>
            <a:p>
              <a:endParaRPr lang="ar-SA"/>
            </a:p>
          </p:txBody>
        </p:sp>
      </p:grpSp>
      <p:sp>
        <p:nvSpPr>
          <p:cNvPr id="19" name="Oval 19"/>
          <p:cNvSpPr>
            <a:spLocks noChangeArrowheads="1"/>
          </p:cNvSpPr>
          <p:nvPr/>
        </p:nvSpPr>
        <p:spPr bwMode="auto">
          <a:xfrm>
            <a:off x="2525713" y="1798638"/>
            <a:ext cx="3875087" cy="3557587"/>
          </a:xfrm>
          <a:prstGeom prst="ellipse">
            <a:avLst/>
          </a:prstGeom>
          <a:noFill/>
          <a:ln w="9525">
            <a:solidFill>
              <a:srgbClr val="FF0000"/>
            </a:solidFill>
            <a:round/>
            <a:headEnd/>
            <a:tailEnd/>
          </a:ln>
        </p:spPr>
        <p:txBody>
          <a:bodyPr wrap="none" anchor="ctr"/>
          <a:lstStyle/>
          <a:p>
            <a:endParaRPr lang="ar-SA"/>
          </a:p>
        </p:txBody>
      </p:sp>
      <p:sp>
        <p:nvSpPr>
          <p:cNvPr id="20" name="Text Box 20"/>
          <p:cNvSpPr txBox="1">
            <a:spLocks noChangeArrowheads="1"/>
          </p:cNvSpPr>
          <p:nvPr/>
        </p:nvSpPr>
        <p:spPr bwMode="auto">
          <a:xfrm>
            <a:off x="214313" y="1538288"/>
            <a:ext cx="2630487" cy="1600200"/>
          </a:xfrm>
          <a:prstGeom prst="rect">
            <a:avLst/>
          </a:prstGeom>
          <a:noFill/>
          <a:ln w="9525">
            <a:noFill/>
            <a:miter lim="800000"/>
            <a:headEnd/>
            <a:tailEnd/>
          </a:ln>
        </p:spPr>
        <p:txBody>
          <a:bodyPr>
            <a:spAutoFit/>
          </a:bodyPr>
          <a:lstStyle/>
          <a:p>
            <a:pPr algn="ctr">
              <a:spcBef>
                <a:spcPct val="50000"/>
              </a:spcBef>
            </a:pPr>
            <a:r>
              <a:rPr lang="ar-SA" b="1"/>
              <a:t>ذرة الصوديوم لديها </a:t>
            </a:r>
          </a:p>
          <a:p>
            <a:pPr algn="ctr">
              <a:spcBef>
                <a:spcPct val="50000"/>
              </a:spcBef>
            </a:pPr>
            <a:r>
              <a:rPr lang="ar-SA" b="1"/>
              <a:t>الكترون في مجال الخارجي</a:t>
            </a:r>
            <a:endParaRPr lang="en-US" b="1"/>
          </a:p>
        </p:txBody>
      </p:sp>
      <p:sp>
        <p:nvSpPr>
          <p:cNvPr id="21" name="Text Box 21"/>
          <p:cNvSpPr txBox="1">
            <a:spLocks noChangeArrowheads="1"/>
          </p:cNvSpPr>
          <p:nvPr/>
        </p:nvSpPr>
        <p:spPr bwMode="auto">
          <a:xfrm>
            <a:off x="1030288" y="4251325"/>
            <a:ext cx="1524000" cy="1077913"/>
          </a:xfrm>
          <a:prstGeom prst="rect">
            <a:avLst/>
          </a:prstGeom>
          <a:noFill/>
          <a:ln w="9525">
            <a:noFill/>
            <a:miter lim="800000"/>
            <a:headEnd/>
            <a:tailEnd/>
          </a:ln>
        </p:spPr>
        <p:txBody>
          <a:bodyPr>
            <a:spAutoFit/>
          </a:bodyPr>
          <a:lstStyle/>
          <a:p>
            <a:pPr algn="ctr">
              <a:spcBef>
                <a:spcPct val="50000"/>
              </a:spcBef>
            </a:pPr>
            <a:r>
              <a:rPr lang="ar-SA" sz="3200" b="1"/>
              <a:t>فقد الالكترون</a:t>
            </a:r>
            <a:endParaRPr lang="en-US" sz="3200" b="1"/>
          </a:p>
        </p:txBody>
      </p:sp>
      <p:sp>
        <p:nvSpPr>
          <p:cNvPr id="22" name="Text Box 22"/>
          <p:cNvSpPr txBox="1">
            <a:spLocks noChangeArrowheads="1"/>
          </p:cNvSpPr>
          <p:nvPr/>
        </p:nvSpPr>
        <p:spPr bwMode="auto">
          <a:xfrm>
            <a:off x="5715000" y="1452563"/>
            <a:ext cx="3429000" cy="1169987"/>
          </a:xfrm>
          <a:prstGeom prst="rect">
            <a:avLst/>
          </a:prstGeom>
          <a:noFill/>
          <a:ln w="9525">
            <a:noFill/>
            <a:miter lim="800000"/>
            <a:headEnd/>
            <a:tailEnd/>
          </a:ln>
        </p:spPr>
        <p:txBody>
          <a:bodyPr>
            <a:spAutoFit/>
          </a:bodyPr>
          <a:lstStyle/>
          <a:p>
            <a:pPr>
              <a:spcBef>
                <a:spcPct val="50000"/>
              </a:spcBef>
            </a:pPr>
            <a:r>
              <a:rPr lang="ar-SA" b="1"/>
              <a:t>يزيد تاثير الشحنة النووية </a:t>
            </a:r>
          </a:p>
          <a:p>
            <a:pPr>
              <a:spcBef>
                <a:spcPct val="50000"/>
              </a:spcBef>
            </a:pPr>
            <a:r>
              <a:rPr lang="ar-SA" b="1"/>
              <a:t>على الالكترونات المتبقية </a:t>
            </a:r>
            <a:endParaRPr lang="en-US" b="1"/>
          </a:p>
        </p:txBody>
      </p:sp>
      <p:sp>
        <p:nvSpPr>
          <p:cNvPr id="23" name="Text Box 23"/>
          <p:cNvSpPr txBox="1">
            <a:spLocks noChangeArrowheads="1"/>
          </p:cNvSpPr>
          <p:nvPr/>
        </p:nvSpPr>
        <p:spPr bwMode="auto">
          <a:xfrm>
            <a:off x="6516688" y="3265488"/>
            <a:ext cx="2627312" cy="954087"/>
          </a:xfrm>
          <a:prstGeom prst="rect">
            <a:avLst/>
          </a:prstGeom>
          <a:noFill/>
          <a:ln w="9525">
            <a:noFill/>
            <a:miter lim="800000"/>
            <a:headEnd/>
            <a:tailEnd/>
          </a:ln>
        </p:spPr>
        <p:txBody>
          <a:bodyPr>
            <a:spAutoFit/>
          </a:bodyPr>
          <a:lstStyle/>
          <a:p>
            <a:pPr>
              <a:spcBef>
                <a:spcPct val="50000"/>
              </a:spcBef>
            </a:pPr>
            <a:r>
              <a:rPr lang="ar-SA" b="1"/>
              <a:t>الالكترونات المتبقية سحبت الى النواة</a:t>
            </a:r>
            <a:endParaRPr lang="en-US" b="1"/>
          </a:p>
        </p:txBody>
      </p:sp>
      <p:sp>
        <p:nvSpPr>
          <p:cNvPr id="24" name="Text Box 25"/>
          <p:cNvSpPr txBox="1">
            <a:spLocks noChangeArrowheads="1"/>
          </p:cNvSpPr>
          <p:nvPr/>
        </p:nvSpPr>
        <p:spPr bwMode="auto">
          <a:xfrm>
            <a:off x="3929063" y="5429250"/>
            <a:ext cx="2800350" cy="2032000"/>
          </a:xfrm>
          <a:prstGeom prst="rect">
            <a:avLst/>
          </a:prstGeom>
          <a:noFill/>
          <a:ln w="9525">
            <a:noFill/>
            <a:miter lim="800000"/>
            <a:headEnd/>
            <a:tailEnd/>
          </a:ln>
        </p:spPr>
        <p:txBody>
          <a:bodyPr>
            <a:spAutoFit/>
          </a:bodyPr>
          <a:lstStyle/>
          <a:p>
            <a:pPr algn="r" rtl="1">
              <a:spcBef>
                <a:spcPct val="50000"/>
              </a:spcBef>
            </a:pPr>
            <a:r>
              <a:rPr lang="ar-SA" b="1"/>
              <a:t>النتيجة : ايون صغير </a:t>
            </a:r>
          </a:p>
          <a:p>
            <a:pPr algn="r" rtl="1">
              <a:spcBef>
                <a:spcPct val="50000"/>
              </a:spcBef>
            </a:pPr>
            <a:r>
              <a:rPr lang="en-US" b="1">
                <a:solidFill>
                  <a:srgbClr val="0066FF"/>
                </a:solidFill>
              </a:rPr>
              <a:t>cation, Na</a:t>
            </a:r>
            <a:r>
              <a:rPr lang="en-US" b="1" baseline="30000">
                <a:solidFill>
                  <a:srgbClr val="0066FF"/>
                </a:solidFill>
              </a:rPr>
              <a:t>+</a:t>
            </a:r>
          </a:p>
          <a:p>
            <a:pPr algn="r" rtl="1">
              <a:spcBef>
                <a:spcPct val="50000"/>
              </a:spcBef>
            </a:pPr>
            <a:r>
              <a:rPr lang="en-US" b="1" baseline="30000"/>
              <a:t> </a:t>
            </a:r>
          </a:p>
          <a:p>
            <a:pPr algn="r" rtl="1">
              <a:spcBef>
                <a:spcPct val="50000"/>
              </a:spcBef>
            </a:pPr>
            <a:endParaRPr lang="en-US" b="1" baseline="30000"/>
          </a:p>
        </p:txBody>
      </p:sp>
      <p:sp>
        <p:nvSpPr>
          <p:cNvPr id="25" name="Line 26"/>
          <p:cNvSpPr>
            <a:spLocks noChangeShapeType="1"/>
          </p:cNvSpPr>
          <p:nvPr/>
        </p:nvSpPr>
        <p:spPr bwMode="auto">
          <a:xfrm>
            <a:off x="2917825" y="2206625"/>
            <a:ext cx="3163888" cy="609600"/>
          </a:xfrm>
          <a:prstGeom prst="line">
            <a:avLst/>
          </a:prstGeom>
          <a:noFill/>
          <a:ln w="28575">
            <a:solidFill>
              <a:schemeClr val="tx1"/>
            </a:solidFill>
            <a:round/>
            <a:headEnd/>
            <a:tailEnd type="triangle" w="med" len="med"/>
          </a:ln>
        </p:spPr>
        <p:txBody>
          <a:bodyPr wrap="none"/>
          <a:lstStyle/>
          <a:p>
            <a:endParaRPr lang="en-US"/>
          </a:p>
        </p:txBody>
      </p:sp>
      <p:sp>
        <p:nvSpPr>
          <p:cNvPr id="7182" name="مستطيل 27"/>
          <p:cNvSpPr>
            <a:spLocks noChangeArrowheads="1"/>
          </p:cNvSpPr>
          <p:nvPr/>
        </p:nvSpPr>
        <p:spPr bwMode="auto">
          <a:xfrm>
            <a:off x="357188" y="5929313"/>
            <a:ext cx="3214687" cy="652462"/>
          </a:xfrm>
          <a:prstGeom prst="rect">
            <a:avLst/>
          </a:prstGeom>
          <a:noFill/>
          <a:ln w="9525">
            <a:solidFill>
              <a:schemeClr val="accent1"/>
            </a:solidFill>
            <a:miter lim="800000"/>
            <a:headEnd/>
            <a:tailEnd/>
          </a:ln>
        </p:spPr>
        <p:txBody>
          <a:bodyPr>
            <a:spAutoFit/>
          </a:bodyPr>
          <a:lstStyle/>
          <a:p>
            <a:pPr>
              <a:lnSpc>
                <a:spcPct val="130000"/>
              </a:lnSpc>
              <a:spcBef>
                <a:spcPct val="35000"/>
              </a:spcBef>
              <a:buFont typeface="Monotype Sorts"/>
              <a:buNone/>
            </a:pPr>
            <a:r>
              <a:rPr lang="en-US" b="1"/>
              <a:t>Na=1s</a:t>
            </a:r>
            <a:r>
              <a:rPr lang="en-US" b="1" baseline="30000"/>
              <a:t>2</a:t>
            </a:r>
            <a:r>
              <a:rPr lang="en-US" b="1"/>
              <a:t>2s</a:t>
            </a:r>
            <a:r>
              <a:rPr lang="en-US" b="1" baseline="30000"/>
              <a:t>2</a:t>
            </a:r>
            <a:r>
              <a:rPr lang="en-US" b="1"/>
              <a:t>2p</a:t>
            </a:r>
            <a:r>
              <a:rPr lang="en-US" b="1" baseline="30000"/>
              <a:t>6</a:t>
            </a:r>
            <a:r>
              <a:rPr lang="en-US" b="1" u="sng">
                <a:solidFill>
                  <a:srgbClr val="FF0000"/>
                </a:solidFill>
              </a:rPr>
              <a:t>3s</a:t>
            </a:r>
            <a:r>
              <a:rPr lang="en-US" b="1" u="sng" baseline="30000">
                <a:solidFill>
                  <a:srgbClr val="FF0000"/>
                </a:solidFill>
              </a:rPr>
              <a:t>1</a:t>
            </a:r>
            <a:endParaRPr lang="en-US" b="1" u="sng">
              <a:solidFill>
                <a:srgbClr val="FF0000"/>
              </a:solidFill>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25"/>
                                        </p:tgtEl>
                                      </p:cBhvr>
                                    </p:animEffect>
                                    <p:set>
                                      <p:cBhvr>
                                        <p:cTn id="17" dur="1" fill="hold">
                                          <p:stCondLst>
                                            <p:cond delay="499"/>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3" fill="hold" grpId="0" nodeType="clickEffect">
                                  <p:stCondLst>
                                    <p:cond delay="0"/>
                                  </p:stCondLst>
                                  <p:childTnLst>
                                    <p:anim calcmode="lin" valueType="num">
                                      <p:cBhvr additive="base">
                                        <p:cTn id="26" dur="2000"/>
                                        <p:tgtEl>
                                          <p:spTgt spid="5"/>
                                        </p:tgtEl>
                                        <p:attrNameLst>
                                          <p:attrName>ppt_x</p:attrName>
                                        </p:attrNameLst>
                                      </p:cBhvr>
                                      <p:tavLst>
                                        <p:tav tm="0">
                                          <p:val>
                                            <p:strVal val="ppt_x"/>
                                          </p:val>
                                        </p:tav>
                                        <p:tav tm="100000">
                                          <p:val>
                                            <p:strVal val="1+ppt_w/2"/>
                                          </p:val>
                                        </p:tav>
                                      </p:tavLst>
                                    </p:anim>
                                    <p:anim calcmode="lin" valueType="num">
                                      <p:cBhvr additive="base">
                                        <p:cTn id="27" dur="2000"/>
                                        <p:tgtEl>
                                          <p:spTgt spid="5"/>
                                        </p:tgtEl>
                                        <p:attrNameLst>
                                          <p:attrName>ppt_y</p:attrName>
                                        </p:attrNameLst>
                                      </p:cBhvr>
                                      <p:tavLst>
                                        <p:tav tm="0">
                                          <p:val>
                                            <p:strVal val="ppt_y"/>
                                          </p:val>
                                        </p:tav>
                                        <p:tav tm="100000">
                                          <p:val>
                                            <p:strVal val="0-ppt_h/2"/>
                                          </p:val>
                                        </p:tav>
                                      </p:tavLst>
                                    </p:anim>
                                    <p:set>
                                      <p:cBhvr>
                                        <p:cTn id="28" dur="1" fill="hold">
                                          <p:stCondLst>
                                            <p:cond delay="19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grpId="0" nodeType="clickEffect">
                                  <p:stCondLst>
                                    <p:cond delay="0"/>
                                  </p:stCondLst>
                                  <p:childTnLst>
                                    <p:animEffect transition="out" filter="dissolve">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grpId="1" nodeType="clickEffect">
                                  <p:stCondLst>
                                    <p:cond delay="0"/>
                                  </p:stCondLst>
                                  <p:childTnLst>
                                    <p:animEffect transition="out" filter="dissolve">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dissolv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dissolve">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mph" presetSubtype="0" fill="hold" nodeType="clickEffect">
                                  <p:stCondLst>
                                    <p:cond delay="0"/>
                                  </p:stCondLst>
                                  <p:childTnLst>
                                    <p:animScale>
                                      <p:cBhvr>
                                        <p:cTn id="52" dur="2000" fill="hold"/>
                                        <p:tgtEl>
                                          <p:spTgt spid="3"/>
                                        </p:tgtEl>
                                      </p:cBhvr>
                                      <p:by x="50000" y="50000"/>
                                    </p:animScale>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dissolve">
                                      <p:cBhvr>
                                        <p:cTn id="5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0" grpId="0"/>
      <p:bldP spid="20" grpId="1"/>
      <p:bldP spid="21" grpId="0"/>
      <p:bldP spid="22" grpId="0"/>
      <p:bldP spid="23" grpId="0"/>
      <p:bldP spid="24" grpId="0"/>
      <p:bldP spid="25" grpId="0" animBg="1"/>
      <p:bldP spid="2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bwMode="auto">
          <a:xfrm>
            <a:off x="152400" y="609600"/>
            <a:ext cx="2590800" cy="2286000"/>
          </a:xfrm>
          <a:prstGeom prst="ellipse">
            <a:avLst/>
          </a:prstGeom>
          <a:solidFill>
            <a:schemeClr val="accent3">
              <a:lumMod val="10000"/>
            </a:schemeClr>
          </a:solidFill>
          <a:ln w="9525" cap="flat" cmpd="sng" algn="ctr">
            <a:solidFill>
              <a:schemeClr val="tx1"/>
            </a:solidFill>
            <a:prstDash val="solid"/>
            <a:round/>
            <a:headEnd type="none" w="med" len="med"/>
            <a:tailEnd type="none" w="med" len="med"/>
          </a:ln>
          <a:effectLst/>
        </p:spPr>
        <p:txBody>
          <a:bodyPr rtlCol="1"/>
          <a:lstStyle/>
          <a:p>
            <a:pPr algn="ctr">
              <a:defRPr/>
            </a:pPr>
            <a:r>
              <a:rPr lang="en-US" sz="6600" b="1" dirty="0">
                <a:solidFill>
                  <a:schemeClr val="tx2">
                    <a:lumMod val="60000"/>
                    <a:lumOff val="40000"/>
                  </a:schemeClr>
                </a:solidFill>
              </a:rPr>
              <a:t>Na </a:t>
            </a:r>
            <a:r>
              <a:rPr lang="en-US" sz="4800" b="1" baseline="30000" dirty="0">
                <a:solidFill>
                  <a:schemeClr val="tx2">
                    <a:lumMod val="60000"/>
                    <a:lumOff val="40000"/>
                  </a:schemeClr>
                </a:solidFill>
              </a:rPr>
              <a:t>+</a:t>
            </a:r>
            <a:r>
              <a:rPr lang="en-US" sz="6600" b="1" dirty="0">
                <a:solidFill>
                  <a:schemeClr val="tx2">
                    <a:lumMod val="60000"/>
                    <a:lumOff val="40000"/>
                  </a:schemeClr>
                </a:solidFill>
              </a:rPr>
              <a:t> </a:t>
            </a:r>
            <a:endParaRPr lang="ar-SA" sz="6600" b="1" dirty="0">
              <a:solidFill>
                <a:schemeClr val="tx2">
                  <a:lumMod val="60000"/>
                  <a:lumOff val="40000"/>
                </a:schemeClr>
              </a:solidFill>
            </a:endParaRPr>
          </a:p>
        </p:txBody>
      </p:sp>
      <p:sp>
        <p:nvSpPr>
          <p:cNvPr id="3" name="شكل بيضاوي 2"/>
          <p:cNvSpPr/>
          <p:nvPr/>
        </p:nvSpPr>
        <p:spPr bwMode="auto">
          <a:xfrm>
            <a:off x="3581400" y="609600"/>
            <a:ext cx="2590800" cy="2286000"/>
          </a:xfrm>
          <a:prstGeom prst="ellipse">
            <a:avLst/>
          </a:prstGeom>
          <a:solidFill>
            <a:schemeClr val="accent3">
              <a:lumMod val="10000"/>
            </a:schemeClr>
          </a:solidFill>
          <a:ln w="9525" cap="flat" cmpd="sng" algn="ctr">
            <a:solidFill>
              <a:schemeClr val="tx1"/>
            </a:solidFill>
            <a:prstDash val="solid"/>
            <a:round/>
            <a:headEnd type="none" w="med" len="med"/>
            <a:tailEnd type="none" w="med" len="med"/>
          </a:ln>
          <a:effectLst/>
        </p:spPr>
        <p:txBody>
          <a:bodyPr rtlCol="1"/>
          <a:lstStyle/>
          <a:p>
            <a:pPr algn="ctr">
              <a:defRPr/>
            </a:pPr>
            <a:r>
              <a:rPr lang="en-US" sz="6600" b="1" dirty="0" err="1">
                <a:solidFill>
                  <a:schemeClr val="tx2">
                    <a:lumMod val="60000"/>
                    <a:lumOff val="40000"/>
                  </a:schemeClr>
                </a:solidFill>
              </a:rPr>
              <a:t>Cl</a:t>
            </a:r>
            <a:r>
              <a:rPr lang="en-US" sz="6600" b="1" dirty="0">
                <a:solidFill>
                  <a:schemeClr val="tx2">
                    <a:lumMod val="60000"/>
                    <a:lumOff val="40000"/>
                  </a:schemeClr>
                </a:solidFill>
              </a:rPr>
              <a:t> </a:t>
            </a:r>
            <a:r>
              <a:rPr lang="en-US" sz="4800" b="1" baseline="30000" dirty="0">
                <a:solidFill>
                  <a:schemeClr val="tx2">
                    <a:lumMod val="60000"/>
                    <a:lumOff val="40000"/>
                  </a:schemeClr>
                </a:solidFill>
              </a:rPr>
              <a:t>-</a:t>
            </a:r>
            <a:r>
              <a:rPr lang="en-US" sz="6600" b="1" dirty="0">
                <a:solidFill>
                  <a:schemeClr val="tx2">
                    <a:lumMod val="60000"/>
                    <a:lumOff val="40000"/>
                  </a:schemeClr>
                </a:solidFill>
              </a:rPr>
              <a:t> </a:t>
            </a:r>
            <a:endParaRPr lang="ar-SA" sz="6600" b="1" dirty="0">
              <a:solidFill>
                <a:schemeClr val="tx2">
                  <a:lumMod val="60000"/>
                  <a:lumOff val="40000"/>
                </a:schemeClr>
              </a:solidFill>
            </a:endParaRPr>
          </a:p>
        </p:txBody>
      </p:sp>
      <p:cxnSp>
        <p:nvCxnSpPr>
          <p:cNvPr id="8196" name="رابط مستقيم 4"/>
          <p:cNvCxnSpPr>
            <a:cxnSpLocks noChangeShapeType="1"/>
          </p:cNvCxnSpPr>
          <p:nvPr/>
        </p:nvCxnSpPr>
        <p:spPr bwMode="auto">
          <a:xfrm>
            <a:off x="2667000" y="1676400"/>
            <a:ext cx="1219200" cy="1588"/>
          </a:xfrm>
          <a:prstGeom prst="line">
            <a:avLst/>
          </a:prstGeom>
          <a:noFill/>
          <a:ln w="76200" algn="ctr">
            <a:solidFill>
              <a:schemeClr val="tx1"/>
            </a:solidFill>
            <a:round/>
            <a:headEnd/>
            <a:tailEnd/>
          </a:ln>
        </p:spPr>
      </p:cxnSp>
      <p:sp>
        <p:nvSpPr>
          <p:cNvPr id="6" name="مستطيل 5"/>
          <p:cNvSpPr/>
          <p:nvPr/>
        </p:nvSpPr>
        <p:spPr>
          <a:xfrm>
            <a:off x="6019800" y="1438870"/>
            <a:ext cx="3169458" cy="923330"/>
          </a:xfrm>
          <a:prstGeom prst="rect">
            <a:avLst/>
          </a:prstGeom>
          <a:noFill/>
        </p:spPr>
        <p:txBody>
          <a:bodyPr wrap="none">
            <a:spAutoFit/>
          </a:bodyPr>
          <a:lstStyle/>
          <a:p>
            <a:pPr algn="ctr">
              <a:defRPr/>
            </a:pPr>
            <a:r>
              <a:rPr lang="ar-SA"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رابطة </a:t>
            </a:r>
            <a:r>
              <a:rPr lang="ar-SA"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ايونية</a:t>
            </a:r>
            <a:r>
              <a:rPr lang="ar-SA"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p:txBody>
      </p:sp>
      <p:pic>
        <p:nvPicPr>
          <p:cNvPr id="7" name="صورة 6" descr="213985-Royalty-Free-RF-Clipart-Illustration-Of-A-3d-Orange-Snake-Wearing-Glasses-Over-A-Blank-Sign.jpg"/>
          <p:cNvPicPr>
            <a:picLocks noChangeAspect="1"/>
          </p:cNvPicPr>
          <p:nvPr/>
        </p:nvPicPr>
        <p:blipFill>
          <a:blip r:embed="rId2"/>
          <a:srcRect b="30096"/>
          <a:stretch>
            <a:fillRect/>
          </a:stretch>
        </p:blipFill>
        <p:spPr bwMode="auto">
          <a:xfrm>
            <a:off x="6172200" y="3200400"/>
            <a:ext cx="2895600" cy="1143000"/>
          </a:xfrm>
          <a:prstGeom prst="rect">
            <a:avLst/>
          </a:prstGeom>
          <a:noFill/>
          <a:ln w="9525">
            <a:noFill/>
            <a:miter lim="800000"/>
            <a:headEnd/>
            <a:tailEnd/>
          </a:ln>
        </p:spPr>
      </p:pic>
      <p:sp>
        <p:nvSpPr>
          <p:cNvPr id="8" name="مستطيل 7"/>
          <p:cNvSpPr/>
          <p:nvPr/>
        </p:nvSpPr>
        <p:spPr>
          <a:xfrm>
            <a:off x="-196851" y="3429000"/>
            <a:ext cx="6369051" cy="132343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ar-S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ماذا يحدث لو ارتبط أيون الصوديوم </a:t>
            </a:r>
          </a:p>
          <a:p>
            <a:pPr algn="ctr">
              <a:defRPr/>
            </a:pPr>
            <a:r>
              <a:rPr lang="ar-S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مع ايون الصوديوم؟؟</a:t>
            </a:r>
          </a:p>
        </p:txBody>
      </p:sp>
      <p:sp>
        <p:nvSpPr>
          <p:cNvPr id="9" name="شكل بيضاوي 8"/>
          <p:cNvSpPr/>
          <p:nvPr/>
        </p:nvSpPr>
        <p:spPr bwMode="auto">
          <a:xfrm>
            <a:off x="304800" y="4572000"/>
            <a:ext cx="2590800" cy="2286000"/>
          </a:xfrm>
          <a:prstGeom prst="ellipse">
            <a:avLst/>
          </a:prstGeom>
          <a:solidFill>
            <a:schemeClr val="accent3">
              <a:lumMod val="10000"/>
            </a:schemeClr>
          </a:solidFill>
          <a:ln w="9525" cap="flat" cmpd="sng" algn="ctr">
            <a:solidFill>
              <a:schemeClr val="tx1"/>
            </a:solidFill>
            <a:prstDash val="solid"/>
            <a:round/>
            <a:headEnd type="none" w="med" len="med"/>
            <a:tailEnd type="none" w="med" len="med"/>
          </a:ln>
          <a:effectLst/>
        </p:spPr>
        <p:txBody>
          <a:bodyPr rtlCol="1"/>
          <a:lstStyle/>
          <a:p>
            <a:pPr algn="ctr">
              <a:defRPr/>
            </a:pPr>
            <a:r>
              <a:rPr lang="en-US" sz="6600" b="1" dirty="0">
                <a:solidFill>
                  <a:schemeClr val="tx2">
                    <a:lumMod val="60000"/>
                    <a:lumOff val="40000"/>
                  </a:schemeClr>
                </a:solidFill>
              </a:rPr>
              <a:t>Na </a:t>
            </a:r>
            <a:r>
              <a:rPr lang="en-US" sz="4800" b="1" baseline="30000" dirty="0">
                <a:solidFill>
                  <a:schemeClr val="tx2">
                    <a:lumMod val="60000"/>
                    <a:lumOff val="40000"/>
                  </a:schemeClr>
                </a:solidFill>
              </a:rPr>
              <a:t>+</a:t>
            </a:r>
            <a:r>
              <a:rPr lang="en-US" sz="6600" b="1" dirty="0">
                <a:solidFill>
                  <a:schemeClr val="tx2">
                    <a:lumMod val="60000"/>
                    <a:lumOff val="40000"/>
                  </a:schemeClr>
                </a:solidFill>
              </a:rPr>
              <a:t> </a:t>
            </a:r>
            <a:endParaRPr lang="ar-SA" sz="6600" b="1" dirty="0">
              <a:solidFill>
                <a:schemeClr val="tx2">
                  <a:lumMod val="60000"/>
                  <a:lumOff val="40000"/>
                </a:schemeClr>
              </a:solidFill>
            </a:endParaRPr>
          </a:p>
        </p:txBody>
      </p:sp>
      <p:sp>
        <p:nvSpPr>
          <p:cNvPr id="10" name="شكل بيضاوي 9"/>
          <p:cNvSpPr/>
          <p:nvPr/>
        </p:nvSpPr>
        <p:spPr bwMode="auto">
          <a:xfrm>
            <a:off x="3733800" y="4648200"/>
            <a:ext cx="2590800" cy="2286000"/>
          </a:xfrm>
          <a:prstGeom prst="ellipse">
            <a:avLst/>
          </a:prstGeom>
          <a:solidFill>
            <a:schemeClr val="accent3">
              <a:lumMod val="10000"/>
            </a:schemeClr>
          </a:solidFill>
          <a:ln w="9525" cap="flat" cmpd="sng" algn="ctr">
            <a:solidFill>
              <a:schemeClr val="tx1"/>
            </a:solidFill>
            <a:prstDash val="solid"/>
            <a:round/>
            <a:headEnd type="none" w="med" len="med"/>
            <a:tailEnd type="none" w="med" len="med"/>
          </a:ln>
          <a:effectLst/>
        </p:spPr>
        <p:txBody>
          <a:bodyPr rtlCol="1"/>
          <a:lstStyle/>
          <a:p>
            <a:pPr algn="ctr">
              <a:defRPr/>
            </a:pPr>
            <a:r>
              <a:rPr lang="en-US" sz="6600" b="1" dirty="0">
                <a:solidFill>
                  <a:schemeClr val="tx2">
                    <a:lumMod val="60000"/>
                    <a:lumOff val="40000"/>
                  </a:schemeClr>
                </a:solidFill>
              </a:rPr>
              <a:t>Na </a:t>
            </a:r>
            <a:r>
              <a:rPr lang="en-US" sz="4800" b="1" baseline="30000" dirty="0">
                <a:solidFill>
                  <a:schemeClr val="tx2">
                    <a:lumMod val="60000"/>
                    <a:lumOff val="40000"/>
                  </a:schemeClr>
                </a:solidFill>
              </a:rPr>
              <a:t>+</a:t>
            </a:r>
            <a:r>
              <a:rPr lang="en-US" sz="6600" b="1" dirty="0">
                <a:solidFill>
                  <a:schemeClr val="tx2">
                    <a:lumMod val="60000"/>
                    <a:lumOff val="40000"/>
                  </a:schemeClr>
                </a:solidFill>
              </a:rPr>
              <a:t> </a:t>
            </a:r>
            <a:endParaRPr lang="ar-SA" sz="6600" b="1" dirty="0">
              <a:solidFill>
                <a:schemeClr val="tx2">
                  <a:lumMod val="60000"/>
                  <a:lumOff val="40000"/>
                </a:schemeClr>
              </a:solidFill>
            </a:endParaRPr>
          </a:p>
        </p:txBody>
      </p:sp>
      <p:cxnSp>
        <p:nvCxnSpPr>
          <p:cNvPr id="11" name="رابط مستقيم 10"/>
          <p:cNvCxnSpPr>
            <a:cxnSpLocks noChangeShapeType="1"/>
          </p:cNvCxnSpPr>
          <p:nvPr/>
        </p:nvCxnSpPr>
        <p:spPr bwMode="auto">
          <a:xfrm>
            <a:off x="2667000" y="5638800"/>
            <a:ext cx="1219200" cy="1588"/>
          </a:xfrm>
          <a:prstGeom prst="line">
            <a:avLst/>
          </a:prstGeom>
          <a:noFill/>
          <a:ln w="76200" algn="ctr">
            <a:solidFill>
              <a:schemeClr val="tx1"/>
            </a:solidFill>
            <a:round/>
            <a:headEnd/>
            <a:tailEnd/>
          </a:ln>
        </p:spPr>
      </p:cxnSp>
      <p:sp>
        <p:nvSpPr>
          <p:cNvPr id="12" name="مستطيل 11"/>
          <p:cNvSpPr/>
          <p:nvPr/>
        </p:nvSpPr>
        <p:spPr>
          <a:xfrm>
            <a:off x="6248400" y="5257800"/>
            <a:ext cx="2811988" cy="923330"/>
          </a:xfrm>
          <a:prstGeom prst="rect">
            <a:avLst/>
          </a:prstGeom>
          <a:noFill/>
        </p:spPr>
        <p:txBody>
          <a:bodyPr wrap="none">
            <a:spAutoFit/>
          </a:bodyPr>
          <a:lstStyle/>
          <a:p>
            <a:pPr algn="ctr">
              <a:defRPr/>
            </a:pPr>
            <a:r>
              <a:rPr lang="ar-SA"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رابطة فلزية</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Bottom)">
                                      <p:cBhvr>
                                        <p:cTn id="12" dur="500"/>
                                        <p:tgtEl>
                                          <p:spTgt spid="7"/>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81000"/>
            <a:ext cx="7772400" cy="1143000"/>
          </a:xfrm>
        </p:spPr>
        <p:txBody>
          <a:bodyPr/>
          <a:lstStyle/>
          <a:p>
            <a:pPr rtl="1" eaLnBrk="1" hangingPunct="1"/>
            <a:r>
              <a:rPr lang="ar-SA" sz="4800" b="1" smtClean="0"/>
              <a:t>انظري الى الالكترونات في الرابطة </a:t>
            </a:r>
            <a:r>
              <a:rPr lang="en-US" sz="4800" b="1" smtClean="0"/>
              <a:t>  </a:t>
            </a:r>
            <a:r>
              <a:rPr lang="ar-SA" sz="4800" b="1" smtClean="0"/>
              <a:t>الفلزية الناتجه من فقد الفلزات لها .. </a:t>
            </a:r>
            <a:endParaRPr lang="en-US" sz="4800" b="1" smtClean="0"/>
          </a:p>
        </p:txBody>
      </p:sp>
      <p:pic>
        <p:nvPicPr>
          <p:cNvPr id="9219" name="Picture 4" descr="metallicblue"/>
          <p:cNvPicPr>
            <a:picLocks noChangeAspect="1" noChangeArrowheads="1" noCrop="1"/>
          </p:cNvPicPr>
          <p:nvPr>
            <p:ph idx="1"/>
          </p:nvPr>
        </p:nvPicPr>
        <p:blipFill>
          <a:blip r:embed="rId2"/>
          <a:srcRect/>
          <a:stretch>
            <a:fillRect/>
          </a:stretch>
        </p:blipFill>
        <p:spPr>
          <a:xfrm>
            <a:off x="990600" y="1606550"/>
            <a:ext cx="6858000" cy="4657725"/>
          </a:xfrm>
          <a:noFill/>
        </p:spPr>
      </p:pic>
    </p:spTree>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عنوان 1"/>
          <p:cNvSpPr>
            <a:spLocks noGrp="1"/>
          </p:cNvSpPr>
          <p:nvPr>
            <p:ph type="title"/>
          </p:nvPr>
        </p:nvSpPr>
        <p:spPr>
          <a:xfrm>
            <a:off x="1066800" y="533400"/>
            <a:ext cx="7772400" cy="1143000"/>
          </a:xfrm>
        </p:spPr>
        <p:txBody>
          <a:bodyPr/>
          <a:lstStyle/>
          <a:p>
            <a:r>
              <a:rPr lang="ar-SA" sz="4800" b="1" smtClean="0"/>
              <a:t>بما تصفين حركة هذا الالكترونات ؟؟</a:t>
            </a:r>
          </a:p>
        </p:txBody>
      </p:sp>
      <p:sp>
        <p:nvSpPr>
          <p:cNvPr id="3" name="عنصر نائب للمحتوى 2"/>
          <p:cNvSpPr>
            <a:spLocks noGrp="1"/>
          </p:cNvSpPr>
          <p:nvPr>
            <p:ph idx="1"/>
          </p:nvPr>
        </p:nvSpPr>
        <p:spPr>
          <a:xfrm>
            <a:off x="685800" y="3505200"/>
            <a:ext cx="7772400" cy="2971800"/>
          </a:xfrm>
        </p:spPr>
        <p:txBody>
          <a:bodyPr/>
          <a:lstStyle/>
          <a:p>
            <a:pPr algn="r" rtl="1">
              <a:buFontTx/>
              <a:buNone/>
            </a:pPr>
            <a:r>
              <a:rPr lang="ar-SA" sz="4800" b="1" smtClean="0"/>
              <a:t>الالكترونات الحره : هي الكترونات سهلة الحركة تتحرك من  ذرة الى أخرى ..</a:t>
            </a:r>
          </a:p>
        </p:txBody>
      </p:sp>
      <p:pic>
        <p:nvPicPr>
          <p:cNvPr id="10244" name="صورة 3" descr="atom.gif"/>
          <p:cNvPicPr>
            <a:picLocks noChangeAspect="1"/>
          </p:cNvPicPr>
          <p:nvPr/>
        </p:nvPicPr>
        <p:blipFill>
          <a:blip r:embed="rId2"/>
          <a:srcRect/>
          <a:stretch>
            <a:fillRect/>
          </a:stretch>
        </p:blipFill>
        <p:spPr bwMode="auto">
          <a:xfrm>
            <a:off x="0" y="990600"/>
            <a:ext cx="2743200" cy="2743200"/>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609600"/>
            <a:ext cx="7772400" cy="609600"/>
          </a:xfrm>
        </p:spPr>
        <p:txBody>
          <a:bodyPr/>
          <a:lstStyle/>
          <a:p>
            <a:pPr eaLnBrk="1" hangingPunct="1"/>
            <a:r>
              <a:rPr lang="ar-SA" sz="5400" b="1" smtClean="0"/>
              <a:t>نموذج سحابة الالكترونات </a:t>
            </a:r>
            <a:endParaRPr lang="en-US" sz="5400" b="1" smtClean="0"/>
          </a:p>
        </p:txBody>
      </p:sp>
      <p:pic>
        <p:nvPicPr>
          <p:cNvPr id="11267" name="Picture 4"/>
          <p:cNvPicPr>
            <a:picLocks noChangeAspect="1" noChangeArrowheads="1"/>
          </p:cNvPicPr>
          <p:nvPr/>
        </p:nvPicPr>
        <p:blipFill>
          <a:blip r:embed="rId2"/>
          <a:srcRect l="12500" t="47917" r="44205" b="23958"/>
          <a:stretch>
            <a:fillRect/>
          </a:stretch>
        </p:blipFill>
        <p:spPr bwMode="auto">
          <a:xfrm>
            <a:off x="762000" y="1600200"/>
            <a:ext cx="7391400" cy="4343400"/>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1803</TotalTime>
  <Words>346</Words>
  <Application>Microsoft PowerPoint</Application>
  <PresentationFormat>On-screen Show (4:3)</PresentationFormat>
  <Paragraphs>62</Paragraphs>
  <Slides>25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Times New Roman</vt:lpstr>
      <vt:lpstr>Arial</vt:lpstr>
      <vt:lpstr>Calibri</vt:lpstr>
      <vt:lpstr>Monotype Sorts</vt:lpstr>
      <vt:lpstr>Segoe UI Symbol</vt:lpstr>
      <vt:lpstr>Default Design</vt:lpstr>
      <vt:lpstr>Microsoft Office PowerPoint 97-2003 Slide</vt:lpstr>
      <vt:lpstr>Slide 1</vt:lpstr>
      <vt:lpstr>Slide 2</vt:lpstr>
      <vt:lpstr>الروابط الفلزية </vt:lpstr>
      <vt:lpstr>Slide 4</vt:lpstr>
      <vt:lpstr>Slide 5</vt:lpstr>
      <vt:lpstr>Slide 6</vt:lpstr>
      <vt:lpstr>انظري الى الالكترونات في الرابطة   الفلزية الناتجه من فقد الفلزات لها .. </vt:lpstr>
      <vt:lpstr>بما تصفين حركة هذا الالكترونات ؟؟</vt:lpstr>
      <vt:lpstr>نموذج سحابة الالكترونات </vt:lpstr>
      <vt:lpstr>أكتبي مصطلح  للرابطة الفلزية ؟؟</vt:lpstr>
      <vt:lpstr>تطبيق :</vt:lpstr>
      <vt:lpstr>ما اوجه التشابه بين هذه الصوره ؟؟؟</vt:lpstr>
      <vt:lpstr>Slide 13</vt:lpstr>
      <vt:lpstr>أكتشفي  خواص الفلزات من خلال العينات التى على الطاولة أمامك  ؟؟</vt:lpstr>
      <vt:lpstr>Slide 15</vt:lpstr>
      <vt:lpstr>عددي خواص الفلزات ؟؟</vt:lpstr>
      <vt:lpstr>Slide 17</vt:lpstr>
      <vt:lpstr>           تتحول سبائك الذهب الى مجوهرات الزينة ؟؟   </vt:lpstr>
      <vt:lpstr>Slide 19</vt:lpstr>
      <vt:lpstr>السبائك الفلزية </vt:lpstr>
      <vt:lpstr>Slide 21</vt:lpstr>
      <vt:lpstr>Slide 22</vt:lpstr>
      <vt:lpstr>Slide 23</vt:lpstr>
      <vt:lpstr>Slide 24</vt:lpstr>
      <vt:lpstr>الواجب </vt:lpstr>
    </vt:vector>
  </TitlesOfParts>
  <Company>UGA/SREL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CCF</dc:creator>
  <cp:lastModifiedBy>zoom4</cp:lastModifiedBy>
  <cp:revision>117</cp:revision>
  <dcterms:created xsi:type="dcterms:W3CDTF">2001-05-07T18:28:19Z</dcterms:created>
  <dcterms:modified xsi:type="dcterms:W3CDTF">2019-03-12T14:28:18Z</dcterms:modified>
</cp:coreProperties>
</file>