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340" r:id="rId2"/>
    <p:sldId id="339" r:id="rId3"/>
    <p:sldId id="256" r:id="rId4"/>
    <p:sldId id="258" r:id="rId5"/>
    <p:sldId id="322" r:id="rId6"/>
    <p:sldId id="323" r:id="rId7"/>
    <p:sldId id="262" r:id="rId8"/>
    <p:sldId id="324" r:id="rId9"/>
    <p:sldId id="325" r:id="rId10"/>
    <p:sldId id="264" r:id="rId11"/>
    <p:sldId id="326" r:id="rId12"/>
    <p:sldId id="267" r:id="rId13"/>
    <p:sldId id="269" r:id="rId14"/>
    <p:sldId id="276" r:id="rId15"/>
    <p:sldId id="318" r:id="rId16"/>
    <p:sldId id="283" r:id="rId17"/>
    <p:sldId id="321" r:id="rId18"/>
    <p:sldId id="327" r:id="rId19"/>
    <p:sldId id="328" r:id="rId20"/>
    <p:sldId id="329" r:id="rId21"/>
    <p:sldId id="330" r:id="rId22"/>
    <p:sldId id="331" r:id="rId23"/>
    <p:sldId id="332" r:id="rId24"/>
    <p:sldId id="320" r:id="rId25"/>
    <p:sldId id="333" r:id="rId26"/>
    <p:sldId id="334" r:id="rId27"/>
    <p:sldId id="335" r:id="rId28"/>
    <p:sldId id="336" r:id="rId29"/>
    <p:sldId id="337" r:id="rId30"/>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80"/>
    <a:srgbClr val="CCFF33"/>
    <a:srgbClr val="660066"/>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706" autoAdjust="0"/>
    <p:restoredTop sz="94660"/>
  </p:normalViewPr>
  <p:slideViewPr>
    <p:cSldViewPr>
      <p:cViewPr>
        <p:scale>
          <a:sx n="40" d="100"/>
          <a:sy n="40" d="100"/>
        </p:scale>
        <p:origin x="-816"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F4AAC3E1-26D2-40D9-BF9C-CDDFD84F51FB}" type="datetimeFigureOut">
              <a:rPr lang="ar-EG"/>
              <a:pPr>
                <a:defRPr/>
              </a:pPr>
              <a:t>28/10/1437</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57A3621-A995-4683-9CB9-29E667864865}"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2771" name="عنصر نائب للملاحظات 2"/>
          <p:cNvSpPr>
            <a:spLocks noGrp="1"/>
          </p:cNvSpPr>
          <p:nvPr>
            <p:ph type="body" idx="1"/>
          </p:nvPr>
        </p:nvSpPr>
        <p:spPr bwMode="auto">
          <a:noFill/>
        </p:spPr>
        <p:txBody>
          <a:bodyPr/>
          <a:lstStyle/>
          <a:p>
            <a:pPr eaLnBrk="1" hangingPunct="1">
              <a:spcBef>
                <a:spcPct val="0"/>
              </a:spcBef>
            </a:pPr>
            <a:endParaRPr lang="ar-SA" smtClean="0"/>
          </a:p>
        </p:txBody>
      </p:sp>
      <p:sp>
        <p:nvSpPr>
          <p:cNvPr id="317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96B82-2928-44A6-9E3C-2458300DFEFE}" type="slidenum">
              <a:rPr lang="ar-EG" smtClean="0"/>
              <a:pPr fontAlgn="base">
                <a:spcBef>
                  <a:spcPct val="0"/>
                </a:spcBef>
                <a:spcAft>
                  <a:spcPct val="0"/>
                </a:spcAft>
                <a:defRPr/>
              </a:pPr>
              <a:t>3</a:t>
            </a:fld>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33AB31EC-43CA-4509-9D45-D47682873567}" type="datetimeFigureOut">
              <a:rPr lang="ar-EG"/>
              <a:pPr>
                <a:defRPr/>
              </a:pPr>
              <a:t>28/10/1437</a:t>
            </a:fld>
            <a:endParaRPr lang="ar-EG" dirty="0"/>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9CFC3F96-9B5F-4A76-A7E9-4A190358E549}"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3F8F6CCD-86DD-4E88-8650-28E5D14DBB13}" type="datetimeFigureOut">
              <a:rPr lang="ar-EG"/>
              <a:pPr>
                <a:defRPr/>
              </a:pPr>
              <a:t>28/10/1437</a:t>
            </a:fld>
            <a:endParaRPr lang="ar-EG" dirty="0"/>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7734275A-2D8F-490B-AC69-D25B442EEE37}"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B58B87B2-4FE8-4E2F-8B5D-869C7B90B23A}" type="datetimeFigureOut">
              <a:rPr lang="ar-EG"/>
              <a:pPr>
                <a:defRPr/>
              </a:pPr>
              <a:t>28/10/1437</a:t>
            </a:fld>
            <a:endParaRPr lang="ar-EG" dirty="0"/>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C6E5B928-05B6-4FFE-8A14-705DB30A106A}"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CBC3BDD0-3218-4C75-8D41-3E3C918768A9}" type="datetimeFigureOut">
              <a:rPr lang="ar-EG"/>
              <a:pPr>
                <a:defRPr/>
              </a:pPr>
              <a:t>28/10/1437</a:t>
            </a:fld>
            <a:endParaRPr lang="ar-EG" dirty="0"/>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D634DDE2-4B82-4DB2-B030-C45F0A531A3E}"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DE009FD1-CAC0-41E8-9ACD-A1F06A5BDA1A}" type="datetimeFigureOut">
              <a:rPr lang="ar-EG"/>
              <a:pPr>
                <a:defRPr/>
              </a:pPr>
              <a:t>28/10/1437</a:t>
            </a:fld>
            <a:endParaRPr lang="ar-EG" dirty="0"/>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F1E37E71-E0F5-49EE-93F1-795D837659DC}"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3"/>
          <p:cNvSpPr>
            <a:spLocks noGrp="1"/>
          </p:cNvSpPr>
          <p:nvPr>
            <p:ph type="dt" sz="half" idx="10"/>
          </p:nvPr>
        </p:nvSpPr>
        <p:spPr/>
        <p:txBody>
          <a:bodyPr/>
          <a:lstStyle>
            <a:lvl1pPr>
              <a:defRPr/>
            </a:lvl1pPr>
          </a:lstStyle>
          <a:p>
            <a:pPr>
              <a:defRPr/>
            </a:pPr>
            <a:fld id="{AEFDA7E4-E4DB-458A-9EBB-B128E5EB348F}" type="datetimeFigureOut">
              <a:rPr lang="ar-EG"/>
              <a:pPr>
                <a:defRPr/>
              </a:pPr>
              <a:t>28/10/1437</a:t>
            </a:fld>
            <a:endParaRPr lang="ar-EG" dirty="0"/>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4BAEE3A2-5021-4196-83E5-AC599E29EBB1}"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3"/>
          <p:cNvSpPr>
            <a:spLocks noGrp="1"/>
          </p:cNvSpPr>
          <p:nvPr>
            <p:ph type="dt" sz="half" idx="10"/>
          </p:nvPr>
        </p:nvSpPr>
        <p:spPr/>
        <p:txBody>
          <a:bodyPr/>
          <a:lstStyle>
            <a:lvl1pPr>
              <a:defRPr/>
            </a:lvl1pPr>
          </a:lstStyle>
          <a:p>
            <a:pPr>
              <a:defRPr/>
            </a:pPr>
            <a:fld id="{C285AD93-99B9-4344-A0B3-6D4B8E5E0D55}" type="datetimeFigureOut">
              <a:rPr lang="ar-EG"/>
              <a:pPr>
                <a:defRPr/>
              </a:pPr>
              <a:t>28/10/1437</a:t>
            </a:fld>
            <a:endParaRPr lang="ar-EG" dirty="0"/>
          </a:p>
        </p:txBody>
      </p:sp>
      <p:sp>
        <p:nvSpPr>
          <p:cNvPr id="8" name="عنصر نائب للتذييل 4"/>
          <p:cNvSpPr>
            <a:spLocks noGrp="1"/>
          </p:cNvSpPr>
          <p:nvPr>
            <p:ph type="ftr" sz="quarter" idx="11"/>
          </p:nvPr>
        </p:nvSpPr>
        <p:spPr/>
        <p:txBody>
          <a:bodyPr/>
          <a:lstStyle>
            <a:lvl1pPr>
              <a:defRPr/>
            </a:lvl1pPr>
          </a:lstStyle>
          <a:p>
            <a:pPr>
              <a:defRPr/>
            </a:pPr>
            <a:endParaRPr lang="ar-EG"/>
          </a:p>
        </p:txBody>
      </p:sp>
      <p:sp>
        <p:nvSpPr>
          <p:cNvPr id="9" name="عنصر نائب لرقم الشريحة 5"/>
          <p:cNvSpPr>
            <a:spLocks noGrp="1"/>
          </p:cNvSpPr>
          <p:nvPr>
            <p:ph type="sldNum" sz="quarter" idx="12"/>
          </p:nvPr>
        </p:nvSpPr>
        <p:spPr/>
        <p:txBody>
          <a:bodyPr/>
          <a:lstStyle>
            <a:lvl1pPr>
              <a:defRPr/>
            </a:lvl1pPr>
          </a:lstStyle>
          <a:p>
            <a:pPr>
              <a:defRPr/>
            </a:pPr>
            <a:fld id="{8D6D0AD8-38BF-43BB-8B55-B1BE816313F7}"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3"/>
          <p:cNvSpPr>
            <a:spLocks noGrp="1"/>
          </p:cNvSpPr>
          <p:nvPr>
            <p:ph type="dt" sz="half" idx="10"/>
          </p:nvPr>
        </p:nvSpPr>
        <p:spPr/>
        <p:txBody>
          <a:bodyPr/>
          <a:lstStyle>
            <a:lvl1pPr>
              <a:defRPr/>
            </a:lvl1pPr>
          </a:lstStyle>
          <a:p>
            <a:pPr>
              <a:defRPr/>
            </a:pPr>
            <a:fld id="{833687FE-7C7F-4BF0-994F-8109A656A323}" type="datetimeFigureOut">
              <a:rPr lang="ar-EG"/>
              <a:pPr>
                <a:defRPr/>
              </a:pPr>
              <a:t>28/10/1437</a:t>
            </a:fld>
            <a:endParaRPr lang="ar-EG" dirty="0"/>
          </a:p>
        </p:txBody>
      </p:sp>
      <p:sp>
        <p:nvSpPr>
          <p:cNvPr id="4" name="عنصر نائب للتذييل 4"/>
          <p:cNvSpPr>
            <a:spLocks noGrp="1"/>
          </p:cNvSpPr>
          <p:nvPr>
            <p:ph type="ftr" sz="quarter" idx="11"/>
          </p:nvPr>
        </p:nvSpPr>
        <p:spPr/>
        <p:txBody>
          <a:bodyPr/>
          <a:lstStyle>
            <a:lvl1pPr>
              <a:defRPr/>
            </a:lvl1pPr>
          </a:lstStyle>
          <a:p>
            <a:pPr>
              <a:defRPr/>
            </a:pPr>
            <a:endParaRPr lang="ar-EG"/>
          </a:p>
        </p:txBody>
      </p:sp>
      <p:sp>
        <p:nvSpPr>
          <p:cNvPr id="5" name="عنصر نائب لرقم الشريحة 5"/>
          <p:cNvSpPr>
            <a:spLocks noGrp="1"/>
          </p:cNvSpPr>
          <p:nvPr>
            <p:ph type="sldNum" sz="quarter" idx="12"/>
          </p:nvPr>
        </p:nvSpPr>
        <p:spPr/>
        <p:txBody>
          <a:bodyPr/>
          <a:lstStyle>
            <a:lvl1pPr>
              <a:defRPr/>
            </a:lvl1pPr>
          </a:lstStyle>
          <a:p>
            <a:pPr>
              <a:defRPr/>
            </a:pPr>
            <a:fld id="{7302EAB7-1DC5-4B32-9E92-6A857C312F51}"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B13D7866-AFB8-4A0C-9563-FEA54741B61D}" type="datetimeFigureOut">
              <a:rPr lang="ar-EG"/>
              <a:pPr>
                <a:defRPr/>
              </a:pPr>
              <a:t>28/10/1437</a:t>
            </a:fld>
            <a:endParaRPr lang="ar-EG" dirty="0"/>
          </a:p>
        </p:txBody>
      </p:sp>
      <p:sp>
        <p:nvSpPr>
          <p:cNvPr id="3" name="عنصر نائب للتذييل 4"/>
          <p:cNvSpPr>
            <a:spLocks noGrp="1"/>
          </p:cNvSpPr>
          <p:nvPr>
            <p:ph type="ftr" sz="quarter" idx="11"/>
          </p:nvPr>
        </p:nvSpPr>
        <p:spPr/>
        <p:txBody>
          <a:bodyPr/>
          <a:lstStyle>
            <a:lvl1pPr>
              <a:defRPr/>
            </a:lvl1pPr>
          </a:lstStyle>
          <a:p>
            <a:pPr>
              <a:defRPr/>
            </a:pPr>
            <a:endParaRPr lang="ar-EG"/>
          </a:p>
        </p:txBody>
      </p:sp>
      <p:sp>
        <p:nvSpPr>
          <p:cNvPr id="4" name="عنصر نائب لرقم الشريحة 5"/>
          <p:cNvSpPr>
            <a:spLocks noGrp="1"/>
          </p:cNvSpPr>
          <p:nvPr>
            <p:ph type="sldNum" sz="quarter" idx="12"/>
          </p:nvPr>
        </p:nvSpPr>
        <p:spPr/>
        <p:txBody>
          <a:bodyPr/>
          <a:lstStyle>
            <a:lvl1pPr>
              <a:defRPr/>
            </a:lvl1pPr>
          </a:lstStyle>
          <a:p>
            <a:pPr>
              <a:defRPr/>
            </a:pPr>
            <a:fld id="{B4662835-9841-4714-994C-07D8B2291A5E}"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B4DA224-6F58-4FC1-B3FB-18E16B03ABFE}" type="datetimeFigureOut">
              <a:rPr lang="ar-EG"/>
              <a:pPr>
                <a:defRPr/>
              </a:pPr>
              <a:t>28/10/1437</a:t>
            </a:fld>
            <a:endParaRPr lang="ar-EG" dirty="0"/>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310CA342-69B3-4AAC-91CB-548F713B6EE2}"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C69C806-EE66-41F6-9560-C8BE6154277E}" type="datetimeFigureOut">
              <a:rPr lang="ar-EG"/>
              <a:pPr>
                <a:defRPr/>
              </a:pPr>
              <a:t>28/10/1437</a:t>
            </a:fld>
            <a:endParaRPr lang="ar-EG" dirty="0"/>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B3259B5C-128A-433E-837D-77ED3631E8DC}" type="slidenum">
              <a:rPr lang="ar-EG"/>
              <a:pPr>
                <a:defRPr/>
              </a:pPr>
              <a:t>‹#›</a:t>
            </a:fld>
            <a:endParaRPr lang="ar-EG" dirty="0"/>
          </a:p>
        </p:txBody>
      </p:sp>
    </p:spTree>
  </p:cSld>
  <p:clrMapOvr>
    <a:masterClrMapping/>
  </p:clrMapOvr>
  <p:transition>
    <p:checker dir="vert"/>
    <p:sndAc>
      <p:stSnd>
        <p:snd r:embed="rId1" name="cached_jewelappea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EG"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8CFD92-4058-4375-9F99-F3074D1964F7}" type="datetimeFigureOut">
              <a:rPr lang="ar-EG"/>
              <a:pPr>
                <a:defRPr/>
              </a:pPr>
              <a:t>28/10/1437</a:t>
            </a:fld>
            <a:endParaRPr lang="ar-EG"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71DB60-DF4C-49CD-9BA0-30F165763B97}" type="slidenum">
              <a:rPr lang="ar-EG"/>
              <a:pPr>
                <a:defRPr/>
              </a:pPr>
              <a:t>‹#›</a:t>
            </a:fld>
            <a:endParaRPr lang="ar-E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hecker dir="vert"/>
    <p:sndAc>
      <p:stSnd>
        <p:snd r:embed="rId13" name="cached_jewelappear.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2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26.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6096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 السادس</a:t>
            </a:r>
            <a:endParaRPr lang="ar-EG" sz="2800" b="1" dirty="0">
              <a:solidFill>
                <a:srgbClr val="0000CC"/>
              </a:solidFill>
              <a:latin typeface="Tahoma" pitchFamily="34" charset="0"/>
              <a:ea typeface="Tahoma" pitchFamily="34" charset="0"/>
              <a:cs typeface="Tahoma" pitchFamily="34" charset="0"/>
            </a:endParaRPr>
          </a:p>
        </p:txBody>
      </p:sp>
      <p:sp>
        <p:nvSpPr>
          <p:cNvPr id="5" name="Cloud 4"/>
          <p:cNvSpPr>
            <a:spLocks noChangeArrowheads="1"/>
          </p:cNvSpPr>
          <p:nvPr/>
        </p:nvSpPr>
        <p:spPr bwMode="auto">
          <a:xfrm rot="21353139">
            <a:off x="477338" y="1926841"/>
            <a:ext cx="8599141" cy="2106738"/>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2800" b="1" dirty="0">
                <a:solidFill>
                  <a:srgbClr val="0000CC"/>
                </a:solidFill>
                <a:latin typeface="Tahoma" pitchFamily="34" charset="0"/>
                <a:ea typeface="Tahoma" pitchFamily="34" charset="0"/>
                <a:cs typeface="Tahoma" pitchFamily="34" charset="0"/>
              </a:rPr>
              <a:t>أجهزة الدوران والتنفس والإخراج</a:t>
            </a: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Circulatory, Respiratory, and Excretory Systems</a:t>
            </a:r>
          </a:p>
        </p:txBody>
      </p:sp>
      <p:pic>
        <p:nvPicPr>
          <p:cNvPr id="89090" name="Picture 2"/>
          <p:cNvPicPr>
            <a:picLocks noChangeAspect="1" noChangeArrowheads="1"/>
          </p:cNvPicPr>
          <p:nvPr/>
        </p:nvPicPr>
        <p:blipFill>
          <a:blip r:embed="rId4" cstate="print"/>
          <a:stretch>
            <a:fillRect/>
          </a:stretch>
        </p:blipFill>
        <p:spPr bwMode="auto">
          <a:xfrm>
            <a:off x="2500298" y="4430924"/>
            <a:ext cx="4578204" cy="1839974"/>
          </a:xfrm>
          <a:prstGeom prst="doubleWave">
            <a:avLst/>
          </a:prstGeom>
          <a:noFill/>
          <a:ln w="9525">
            <a:solidFill>
              <a:srgbClr val="00FF00"/>
            </a:solidFill>
            <a:miter lim="800000"/>
            <a:headEnd/>
            <a:tailEnd/>
          </a:ln>
          <a:effectLst>
            <a:glow rad="228600">
              <a:schemeClr val="accent2">
                <a:satMod val="175000"/>
                <a:alpha val="40000"/>
              </a:schemeClr>
            </a:glow>
          </a:effectLst>
        </p:spPr>
      </p:pic>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258888" y="908050"/>
            <a:ext cx="6643687" cy="3063403"/>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الكتابة في علم الأحياء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خدمة المجتمع ابحث مع طلاب الصف عن برامج محلية للتخلص من المواد الخطرة، ومنها مقياس الحرارة </a:t>
            </a:r>
            <a:r>
              <a:rPr lang="ar-EG" sz="2800" b="1" dirty="0" err="1">
                <a:solidFill>
                  <a:srgbClr val="0000CC"/>
                </a:solidFill>
                <a:latin typeface="Tahoma" pitchFamily="34" charset="0"/>
                <a:ea typeface="Tahoma" pitchFamily="34" charset="0"/>
                <a:cs typeface="Tahoma" pitchFamily="34" charset="0"/>
              </a:rPr>
              <a:t>والبطاريات.</a:t>
            </a:r>
            <a:r>
              <a:rPr lang="ar-EG" sz="2800" b="1" dirty="0">
                <a:solidFill>
                  <a:srgbClr val="0000CC"/>
                </a:solidFill>
                <a:latin typeface="Tahoma" pitchFamily="34" charset="0"/>
                <a:ea typeface="Tahoma" pitchFamily="34" charset="0"/>
                <a:cs typeface="Tahoma" pitchFamily="34" charset="0"/>
              </a:rPr>
              <a:t> وتعاون معهم في عمل كتيب عن هذه البرامج.</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fade">
                                      <p:cBhvr>
                                        <p:cTn id="7" dur="400" decel="100000"/>
                                        <p:tgtEl>
                                          <p:spTgt spid="21505"/>
                                        </p:tgtEl>
                                      </p:cBhvr>
                                    </p:animEffect>
                                    <p:anim calcmode="lin" valueType="num">
                                      <p:cBhvr>
                                        <p:cTn id="8" dur="400" decel="100000" fill="hold"/>
                                        <p:tgtEl>
                                          <p:spTgt spid="21505"/>
                                        </p:tgtEl>
                                        <p:attrNameLst>
                                          <p:attrName>style.rotation</p:attrName>
                                        </p:attrNameLst>
                                      </p:cBhvr>
                                      <p:tavLst>
                                        <p:tav tm="0">
                                          <p:val>
                                            <p:fltVal val="-90"/>
                                          </p:val>
                                        </p:tav>
                                        <p:tav tm="100000">
                                          <p:val>
                                            <p:fltVal val="0"/>
                                          </p:val>
                                        </p:tav>
                                      </p:tavLst>
                                    </p:anim>
                                    <p:anim calcmode="lin" valueType="num">
                                      <p:cBhvr>
                                        <p:cTn id="9" dur="400" decel="100000" fill="hold"/>
                                        <p:tgtEl>
                                          <p:spTgt spid="21505"/>
                                        </p:tgtEl>
                                        <p:attrNameLst>
                                          <p:attrName>ppt_x</p:attrName>
                                        </p:attrNameLst>
                                      </p:cBhvr>
                                      <p:tavLst>
                                        <p:tav tm="0">
                                          <p:val>
                                            <p:strVal val="#ppt_x+0.4"/>
                                          </p:val>
                                        </p:tav>
                                        <p:tav tm="100000">
                                          <p:val>
                                            <p:strVal val="#ppt_x-0.05"/>
                                          </p:val>
                                        </p:tav>
                                      </p:tavLst>
                                    </p:anim>
                                    <p:anim calcmode="lin" valueType="num">
                                      <p:cBhvr>
                                        <p:cTn id="10" dur="400" decel="100000" fill="hold"/>
                                        <p:tgtEl>
                                          <p:spTgt spid="2150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150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15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19350" y="2928938"/>
            <a:ext cx="3438534" cy="1321201"/>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مختبر الأحياء</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04950" y="2405063"/>
            <a:ext cx="68834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إنترنت: عمل اختيارات صحية إيجابية</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785786" y="642918"/>
            <a:ext cx="7956550"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الخلفية النظرية: تؤثر كل من الوراثة وأنماط الحياة في الصحة عموماٌ. ويتضمن الحصول على الصحة السليمة القيام باختبارات صحيحة تتعلق بالتمارين والتغذية والأدوية وإدارة الضغوط  والتدخين. </a:t>
            </a:r>
            <a:r>
              <a:rPr lang="ar-EG" sz="2800" b="1" dirty="0">
                <a:solidFill>
                  <a:srgbClr val="0000CC"/>
                </a:solidFill>
                <a:latin typeface="Tahoma" pitchFamily="34" charset="0"/>
                <a:ea typeface="Tahoma" pitchFamily="34" charset="0"/>
                <a:cs typeface="Tahoma" pitchFamily="34" charset="0"/>
              </a:rPr>
              <a:t>ولأن أجهزة جسم الإنسان تؤدي وظائفها معاٌ لتحافظ على الاتزان الداخلي للجسم فإن أي تغير في أحد الأجهزة سيؤثر في الصحة عموماٌ. </a:t>
            </a:r>
            <a:r>
              <a:rPr lang="ar-EG" sz="2800" b="1" dirty="0">
                <a:solidFill>
                  <a:srgbClr val="0000CC"/>
                </a:solidFill>
                <a:latin typeface="Tahoma" pitchFamily="34" charset="0"/>
                <a:ea typeface="Tahoma" pitchFamily="34" charset="0"/>
                <a:cs typeface="Tahoma" pitchFamily="34" charset="0"/>
              </a:rPr>
              <a:t>في هذا المختبر سوف تصمم عرضاٌ تركز فيه على أثر الاختيارات الصحية في وظائف أجهزة الجسم.</a:t>
            </a:r>
            <a:endParaRPr lang="en-US" sz="2800" b="1" dirty="0">
              <a:solidFill>
                <a:srgbClr val="0000CC"/>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4"/>
          <a:srcRect/>
          <a:stretch>
            <a:fillRect/>
          </a:stretch>
        </p:blipFill>
        <p:spPr bwMode="auto">
          <a:xfrm>
            <a:off x="2700338" y="4724400"/>
            <a:ext cx="3779837" cy="2133600"/>
          </a:xfrm>
          <a:prstGeom prst="rect">
            <a:avLst/>
          </a:prstGeom>
          <a:noFill/>
          <a:ln w="9525">
            <a:noFill/>
            <a:miter lim="800000"/>
            <a:headEnd/>
            <a:tailEnd/>
          </a:ln>
        </p:spPr>
      </p:pic>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plus(in)">
                                      <p:cBhvr>
                                        <p:cTn id="7" dur="500"/>
                                        <p:tgtEl>
                                          <p:spTgt spid="26625"/>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par>
                                <p:cTn id="8" presetID="1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ربع نص 13"/>
          <p:cNvSpPr txBox="1">
            <a:spLocks noChangeArrowheads="1"/>
          </p:cNvSpPr>
          <p:nvPr/>
        </p:nvSpPr>
        <p:spPr bwMode="auto">
          <a:xfrm>
            <a:off x="500034" y="1857364"/>
            <a:ext cx="7786687"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سؤال: كيف يؤثر اختيارك لأنماط الحياة الصحية في وظيفة كل من جهاز الدوران والجهاز التنفسي وأجهزة الإخراج في الجسم؟</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مقص.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a:spLocks noChangeArrowheads="1"/>
          </p:cNvSpPr>
          <p:nvPr/>
        </p:nvSpPr>
        <p:spPr bwMode="auto">
          <a:xfrm>
            <a:off x="1312863" y="2287588"/>
            <a:ext cx="6215062"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المواد والأدوات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00075" y="2200275"/>
            <a:ext cx="764381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اختر المواد والأدوات المناسبة لتصميم العرض الذي تختاره من مكتبة المدرسة أو الصف.</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box(in)">
                                      <p:cBhvr>
                                        <p:cTn id="7" dur="500"/>
                                        <p:tgtEl>
                                          <p:spTgt spid="43009"/>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a:spLocks noChangeArrowheads="1"/>
          </p:cNvSpPr>
          <p:nvPr/>
        </p:nvSpPr>
        <p:spPr bwMode="auto">
          <a:xfrm>
            <a:off x="500063" y="2370138"/>
            <a:ext cx="75723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1</a:t>
            </a:r>
            <a:r>
              <a:rPr lang="ar-EG" sz="2800" b="1" dirty="0">
                <a:solidFill>
                  <a:srgbClr val="0000CC"/>
                </a:solidFill>
                <a:latin typeface="Tahoma" pitchFamily="34" charset="0"/>
                <a:ea typeface="Tahoma" pitchFamily="34" charset="0"/>
                <a:cs typeface="Tahoma" pitchFamily="34" charset="0"/>
              </a:rPr>
              <a:t>- أملأ بطاقة السلامة في دليل التجارب العملية.</a:t>
            </a:r>
            <a:endParaRPr lang="en-US" sz="2800" b="1" dirty="0">
              <a:solidFill>
                <a:srgbClr val="0000CC"/>
              </a:solidFill>
              <a:latin typeface="Tahoma" pitchFamily="34" charset="0"/>
              <a:ea typeface="Tahoma" pitchFamily="34" charset="0"/>
              <a:cs typeface="Tahoma" pitchFamily="34" charset="0"/>
            </a:endParaRPr>
          </a:p>
        </p:txBody>
      </p:sp>
      <p:sp>
        <p:nvSpPr>
          <p:cNvPr id="4" name="مربع نص 3"/>
          <p:cNvSpPr txBox="1"/>
          <p:nvPr/>
        </p:nvSpPr>
        <p:spPr>
          <a:xfrm>
            <a:off x="4071934" y="857232"/>
            <a:ext cx="37449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714375" y="2163763"/>
            <a:ext cx="7572375"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2</a:t>
            </a:r>
            <a:r>
              <a:rPr lang="ar-EG" sz="2800" b="1" dirty="0">
                <a:solidFill>
                  <a:srgbClr val="0000CC"/>
                </a:solidFill>
                <a:latin typeface="Tahoma" pitchFamily="34" charset="0"/>
                <a:ea typeface="Tahoma" pitchFamily="34" charset="0"/>
                <a:cs typeface="Tahoma" pitchFamily="34" charset="0"/>
              </a:rPr>
              <a:t>- طور خطوطاٌ عريضة للمعلومات التي ترغب تضمينها في عرضك، ومنها تأثير طريقة بعض الخيارات الصحية في أجهزة التنفس والدوران والإخراج.</a:t>
            </a:r>
            <a:endParaRPr lang="en-US" sz="2800" b="1" dirty="0">
              <a:solidFill>
                <a:srgbClr val="0000CC"/>
              </a:solidFill>
              <a:latin typeface="Tahoma" pitchFamily="34" charset="0"/>
              <a:ea typeface="Tahoma" pitchFamily="34" charset="0"/>
              <a:cs typeface="Tahoma" pitchFamily="34" charset="0"/>
            </a:endParaRPr>
          </a:p>
        </p:txBody>
      </p:sp>
      <p:sp>
        <p:nvSpPr>
          <p:cNvPr id="4" name="مربع نص 3"/>
          <p:cNvSpPr txBox="1"/>
          <p:nvPr/>
        </p:nvSpPr>
        <p:spPr>
          <a:xfrm>
            <a:off x="4286248" y="1000108"/>
            <a:ext cx="37449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539750" y="2438400"/>
            <a:ext cx="75723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3</a:t>
            </a:r>
            <a:r>
              <a:rPr lang="ar-EG" sz="2800" b="1">
                <a:solidFill>
                  <a:srgbClr val="0000CC"/>
                </a:solidFill>
                <a:latin typeface="Tahoma" pitchFamily="34" charset="0"/>
                <a:ea typeface="Tahoma" pitchFamily="34" charset="0"/>
                <a:cs typeface="Tahoma" pitchFamily="34" charset="0"/>
              </a:rPr>
              <a:t>- استعمل مصادر وبيانات كنت قد جمعتها في هذا المختبر لتحديد أثر خيارتك الصحية في جسمك.</a:t>
            </a:r>
            <a:endParaRPr lang="en-US" sz="2800" b="1">
              <a:solidFill>
                <a:srgbClr val="0000CC"/>
              </a:solidFill>
              <a:latin typeface="Tahoma" pitchFamily="34" charset="0"/>
              <a:ea typeface="Tahoma" pitchFamily="34" charset="0"/>
              <a:cs typeface="Tahoma" pitchFamily="34" charset="0"/>
            </a:endParaRPr>
          </a:p>
        </p:txBody>
      </p:sp>
      <p:sp>
        <p:nvSpPr>
          <p:cNvPr id="4" name="مربع نص 3"/>
          <p:cNvSpPr txBox="1"/>
          <p:nvPr/>
        </p:nvSpPr>
        <p:spPr>
          <a:xfrm>
            <a:off x="4214810" y="1142984"/>
            <a:ext cx="37449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59632" y="3789040"/>
            <a:ext cx="6670524" cy="199585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4400" b="1" dirty="0">
                <a:solidFill>
                  <a:srgbClr val="0000CC"/>
                </a:solidFill>
                <a:latin typeface="Tahoma" pitchFamily="34" charset="0"/>
                <a:ea typeface="Tahoma" pitchFamily="34" charset="0"/>
                <a:cs typeface="Tahoma" pitchFamily="34" charset="0"/>
              </a:rPr>
              <a:t>علم الأحياء والمجتمع</a:t>
            </a:r>
          </a:p>
        </p:txBody>
      </p:sp>
      <p:sp>
        <p:nvSpPr>
          <p:cNvPr id="3077" name="مربع نص 3"/>
          <p:cNvSpPr txBox="1">
            <a:spLocks noChangeArrowheads="1"/>
          </p:cNvSpPr>
          <p:nvPr/>
        </p:nvSpPr>
        <p:spPr bwMode="auto">
          <a:xfrm>
            <a:off x="4143372" y="1714488"/>
            <a:ext cx="3384571" cy="730877"/>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إثراء علمى</a:t>
            </a:r>
            <a:endParaRPr lang="ar-SA" sz="2800" b="1">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 calcmode="lin" valueType="num">
                                      <p:cBhvr>
                                        <p:cTn id="9" dur="500" fill="hold"/>
                                        <p:tgtEl>
                                          <p:spTgt spid="3077"/>
                                        </p:tgtEl>
                                        <p:attrNameLst>
                                          <p:attrName>style.rotation</p:attrName>
                                        </p:attrNameLst>
                                      </p:cBhvr>
                                      <p:tavLst>
                                        <p:tav tm="0">
                                          <p:val>
                                            <p:fltVal val="360"/>
                                          </p:val>
                                        </p:tav>
                                        <p:tav tm="100000">
                                          <p:val>
                                            <p:fltVal val="0"/>
                                          </p:val>
                                        </p:tav>
                                      </p:tavLst>
                                    </p:anim>
                                    <p:animEffect transition="in" filter="fade">
                                      <p:cBhvr>
                                        <p:cTn id="10" dur="500"/>
                                        <p:tgtEl>
                                          <p:spTgt spid="307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builtIn="1"/>
                                        </p:tgtEl>
                                      </p:cMediaNode>
                                    </p:audio>
                                  </p:sub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857250" y="2436813"/>
            <a:ext cx="75723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4</a:t>
            </a:r>
            <a:r>
              <a:rPr lang="ar-EG" sz="2800" b="1" dirty="0">
                <a:solidFill>
                  <a:srgbClr val="0000CC"/>
                </a:solidFill>
                <a:latin typeface="Tahoma" pitchFamily="34" charset="0"/>
                <a:ea typeface="Tahoma" pitchFamily="34" charset="0"/>
                <a:cs typeface="Tahoma" pitchFamily="34" charset="0"/>
              </a:rPr>
              <a:t>- اختر وسائط العرض المتعددة التي تشمل الفيديو والملصقات والكتيبات.....إلخ.</a:t>
            </a:r>
            <a:endParaRPr lang="en-US" sz="2800" b="1" dirty="0">
              <a:solidFill>
                <a:srgbClr val="0000CC"/>
              </a:solidFill>
              <a:latin typeface="Tahoma" pitchFamily="34" charset="0"/>
              <a:ea typeface="Tahoma" pitchFamily="34" charset="0"/>
              <a:cs typeface="Tahoma" pitchFamily="34" charset="0"/>
            </a:endParaRPr>
          </a:p>
        </p:txBody>
      </p:sp>
      <p:sp>
        <p:nvSpPr>
          <p:cNvPr id="4" name="مربع نص 3"/>
          <p:cNvSpPr txBox="1"/>
          <p:nvPr/>
        </p:nvSpPr>
        <p:spPr>
          <a:xfrm>
            <a:off x="4071934" y="1285860"/>
            <a:ext cx="37449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827088" y="2724150"/>
            <a:ext cx="75723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5</a:t>
            </a:r>
            <a:r>
              <a:rPr lang="ar-EG" sz="2800" b="1" dirty="0">
                <a:solidFill>
                  <a:srgbClr val="0000CC"/>
                </a:solidFill>
                <a:latin typeface="Tahoma" pitchFamily="34" charset="0"/>
                <a:ea typeface="Tahoma" pitchFamily="34" charset="0"/>
                <a:cs typeface="Tahoma" pitchFamily="34" charset="0"/>
              </a:rPr>
              <a:t>- شارك زملاءك في عرضك. حتى يتمكن الآخرون من الإفادة مما تعلموه.</a:t>
            </a:r>
            <a:endParaRPr lang="en-US" sz="2800" b="1" dirty="0">
              <a:solidFill>
                <a:srgbClr val="0000CC"/>
              </a:solidFill>
              <a:latin typeface="Tahoma" pitchFamily="34" charset="0"/>
              <a:ea typeface="Tahoma" pitchFamily="34" charset="0"/>
              <a:cs typeface="Tahoma" pitchFamily="34" charset="0"/>
            </a:endParaRPr>
          </a:p>
        </p:txBody>
      </p:sp>
      <p:sp>
        <p:nvSpPr>
          <p:cNvPr id="4" name="مربع نص 3"/>
          <p:cNvSpPr txBox="1"/>
          <p:nvPr/>
        </p:nvSpPr>
        <p:spPr>
          <a:xfrm>
            <a:off x="4429124" y="1000108"/>
            <a:ext cx="37449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a:spLocks noChangeArrowheads="1"/>
          </p:cNvSpPr>
          <p:nvPr/>
        </p:nvSpPr>
        <p:spPr bwMode="auto">
          <a:xfrm>
            <a:off x="827088" y="2797175"/>
            <a:ext cx="75723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6</a:t>
            </a:r>
            <a:r>
              <a:rPr lang="ar-EG" sz="2800" b="1" dirty="0">
                <a:solidFill>
                  <a:srgbClr val="0000CC"/>
                </a:solidFill>
                <a:latin typeface="Tahoma" pitchFamily="34" charset="0"/>
                <a:ea typeface="Tahoma" pitchFamily="34" charset="0"/>
                <a:cs typeface="Tahoma" pitchFamily="34" charset="0"/>
              </a:rPr>
              <a:t>- استعمل معلومات التقويم التي زودك بها معلمك لتقويم أثر العرض.</a:t>
            </a:r>
            <a:endParaRPr lang="en-US" sz="2800" b="1" dirty="0">
              <a:solidFill>
                <a:srgbClr val="0000CC"/>
              </a:solidFill>
              <a:latin typeface="Tahoma" pitchFamily="34" charset="0"/>
              <a:ea typeface="Tahoma" pitchFamily="34" charset="0"/>
              <a:cs typeface="Tahoma" pitchFamily="34" charset="0"/>
            </a:endParaRPr>
          </a:p>
        </p:txBody>
      </p:sp>
      <p:sp>
        <p:nvSpPr>
          <p:cNvPr id="4" name="مربع نص 3"/>
          <p:cNvSpPr txBox="1"/>
          <p:nvPr/>
        </p:nvSpPr>
        <p:spPr>
          <a:xfrm>
            <a:off x="4714876" y="1285860"/>
            <a:ext cx="374491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357290" y="2714620"/>
            <a:ext cx="642937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حلل ثم استنتج</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714348" y="2000240"/>
            <a:ext cx="7345363"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1</a:t>
            </a:r>
            <a:r>
              <a:rPr lang="ar-EG" sz="2800" b="1" dirty="0">
                <a:solidFill>
                  <a:srgbClr val="0000CC"/>
                </a:solidFill>
                <a:latin typeface="Tahoma" pitchFamily="34" charset="0"/>
                <a:ea typeface="Tahoma" pitchFamily="34" charset="0"/>
                <a:cs typeface="Tahoma" pitchFamily="34" charset="0"/>
              </a:rPr>
              <a:t>- صف الجمهور المستهدف؟ وكيف تم تطوير المعلومات المتضمنة لتناسب هؤلاء الحضور؟</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2"/>
                                          </p:stCondLst>
                                        </p:cTn>
                                        <p:tgtEl>
                                          <p:spTgt spid="7"/>
                                        </p:tgtEl>
                                      </p:cBhvr>
                                      <p:to x="100000" y="60000"/>
                                    </p:animScale>
                                    <p:animScale>
                                      <p:cBhvr>
                                        <p:cTn id="14" dur="41"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1" decel="50000">
                                          <p:stCondLst>
                                            <p:cond delay="335"/>
                                          </p:stCondLst>
                                        </p:cTn>
                                        <p:tgtEl>
                                          <p:spTgt spid="7"/>
                                        </p:tgtEl>
                                      </p:cBhvr>
                                      <p:to x="100000" y="100000"/>
                                    </p:animScale>
                                    <p:animScale>
                                      <p:cBhvr>
                                        <p:cTn id="17" dur="7">
                                          <p:stCondLst>
                                            <p:cond delay="410"/>
                                          </p:stCondLst>
                                        </p:cTn>
                                        <p:tgtEl>
                                          <p:spTgt spid="7"/>
                                        </p:tgtEl>
                                      </p:cBhvr>
                                      <p:to x="100000" y="90000"/>
                                    </p:animScale>
                                    <p:animScale>
                                      <p:cBhvr>
                                        <p:cTn id="18" dur="41"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1" decel="50000">
                                          <p:stCondLst>
                                            <p:cond delay="458"/>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77 - اعلان اهمال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285852" y="2428868"/>
            <a:ext cx="65976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2</a:t>
            </a:r>
            <a:r>
              <a:rPr lang="ar-EG" sz="2800" b="1" dirty="0">
                <a:solidFill>
                  <a:srgbClr val="0000CC"/>
                </a:solidFill>
                <a:latin typeface="Tahoma" pitchFamily="34" charset="0"/>
                <a:ea typeface="Tahoma" pitchFamily="34" charset="0"/>
                <a:cs typeface="Tahoma" pitchFamily="34" charset="0"/>
              </a:rPr>
              <a:t>- لخص النقاط المهمة في عرضك.</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77 - اعلان اهمال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571604" y="1928802"/>
            <a:ext cx="695642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3</a:t>
            </a:r>
            <a:r>
              <a:rPr lang="ar-EG" sz="2800" b="1" dirty="0">
                <a:solidFill>
                  <a:srgbClr val="0000CC"/>
                </a:solidFill>
                <a:latin typeface="Tahoma" pitchFamily="34" charset="0"/>
                <a:ea typeface="Tahoma" pitchFamily="34" charset="0"/>
                <a:cs typeface="Tahoma" pitchFamily="34" charset="0"/>
              </a:rPr>
              <a:t>- وضح كيف تؤثر الخيارات الصحية السليمة التي وصفتها في أجهزة جسمك؟</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77 - اعلان اهمال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785786" y="2000240"/>
            <a:ext cx="7500938"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4</a:t>
            </a:r>
            <a:r>
              <a:rPr lang="ar-EG" sz="2800" b="1" dirty="0">
                <a:solidFill>
                  <a:srgbClr val="0000CC"/>
                </a:solidFill>
                <a:latin typeface="Tahoma" pitchFamily="34" charset="0"/>
                <a:ea typeface="Tahoma" pitchFamily="34" charset="0"/>
                <a:cs typeface="Tahoma" pitchFamily="34" charset="0"/>
              </a:rPr>
              <a:t>- قوم هل تعتقد أن عرضك سيؤثر في خيارات زملائك الصحية؟ وضح إجابتك.</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77 - اعلان اهمال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428728" y="2071678"/>
            <a:ext cx="642937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5</a:t>
            </a:r>
            <a:r>
              <a:rPr lang="ar-EG" sz="2800" b="1" dirty="0">
                <a:solidFill>
                  <a:srgbClr val="0000CC"/>
                </a:solidFill>
                <a:latin typeface="Tahoma" pitchFamily="34" charset="0"/>
                <a:ea typeface="Tahoma" pitchFamily="34" charset="0"/>
                <a:cs typeface="Tahoma" pitchFamily="34" charset="0"/>
              </a:rPr>
              <a:t>- انقد العرض كيف يمكن أن تزيد من فاعلية عرضك؟</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77 - اعلان اهمال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43504" y="1071546"/>
            <a:ext cx="299793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مشاركة المجتمع</a:t>
            </a:r>
          </a:p>
        </p:txBody>
      </p:sp>
      <p:sp>
        <p:nvSpPr>
          <p:cNvPr id="1026" name="Rectangle 2"/>
          <p:cNvSpPr>
            <a:spLocks noChangeArrowheads="1"/>
          </p:cNvSpPr>
          <p:nvPr/>
        </p:nvSpPr>
        <p:spPr bwMode="auto">
          <a:xfrm>
            <a:off x="1357313" y="2159000"/>
            <a:ext cx="6786562" cy="3144393"/>
          </a:xfrm>
          <a:prstGeom prst="plaqu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أبدع اختر واحداٌ أو أكثر من أنماط السلوك الصحية السليمة في عرضك، وصمم دراسة مسحية لجمع معلومات عن الخيارات التي يقوم </a:t>
            </a:r>
            <a:r>
              <a:rPr lang="ar-EG" sz="2800" b="1" dirty="0" err="1">
                <a:solidFill>
                  <a:srgbClr val="0000CC"/>
                </a:solidFill>
                <a:latin typeface="Tahoma" pitchFamily="34" charset="0"/>
                <a:ea typeface="Tahoma" pitchFamily="34" charset="0"/>
                <a:cs typeface="Tahoma" pitchFamily="34" charset="0"/>
              </a:rPr>
              <a:t>بها</a:t>
            </a:r>
            <a:r>
              <a:rPr lang="ar-EG" sz="2800" b="1" dirty="0">
                <a:solidFill>
                  <a:srgbClr val="0000CC"/>
                </a:solidFill>
                <a:latin typeface="Tahoma" pitchFamily="34" charset="0"/>
                <a:ea typeface="Tahoma" pitchFamily="34" charset="0"/>
                <a:cs typeface="Tahoma" pitchFamily="34" charset="0"/>
              </a:rPr>
              <a:t> زملاؤك والمتعلقة بأنماط السلوك الصحية السليمة.</a:t>
            </a: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strVal val="#ppt_w+.3"/>
                                          </p:val>
                                        </p:tav>
                                        <p:tav tm="100000">
                                          <p:val>
                                            <p:strVal val="#ppt_w"/>
                                          </p:val>
                                        </p:tav>
                                      </p:tavLst>
                                    </p:anim>
                                    <p:anim calcmode="lin" valueType="num">
                                      <p:cBhvr>
                                        <p:cTn id="8" dur="500" fill="hold"/>
                                        <p:tgtEl>
                                          <p:spTgt spid="1025"/>
                                        </p:tgtEl>
                                        <p:attrNameLst>
                                          <p:attrName>ppt_h</p:attrName>
                                        </p:attrNameLst>
                                      </p:cBhvr>
                                      <p:tavLst>
                                        <p:tav tm="0">
                                          <p:val>
                                            <p:strVal val="#ppt_h"/>
                                          </p:val>
                                        </p:tav>
                                        <p:tav tm="100000">
                                          <p:val>
                                            <p:strVal val="#ppt_h"/>
                                          </p:val>
                                        </p:tav>
                                      </p:tavLst>
                                    </p:anim>
                                    <p:animEffect transition="in" filter="fade">
                                      <p:cBhvr>
                                        <p:cTn id="9" dur="500"/>
                                        <p:tgtEl>
                                          <p:spTgt spid="102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strVal val="#ppt_w*0.70"/>
                                          </p:val>
                                        </p:tav>
                                        <p:tav tm="100000">
                                          <p:val>
                                            <p:strVal val="#ppt_w"/>
                                          </p:val>
                                        </p:tav>
                                      </p:tavLst>
                                    </p:anim>
                                    <p:anim calcmode="lin" valueType="num">
                                      <p:cBhvr>
                                        <p:cTn id="15" dur="500" fill="hold"/>
                                        <p:tgtEl>
                                          <p:spTgt spid="1026"/>
                                        </p:tgtEl>
                                        <p:attrNameLst>
                                          <p:attrName>ppt_h</p:attrName>
                                        </p:attrNameLst>
                                      </p:cBhvr>
                                      <p:tavLst>
                                        <p:tav tm="0">
                                          <p:val>
                                            <p:strVal val="#ppt_h"/>
                                          </p:val>
                                        </p:tav>
                                        <p:tav tm="100000">
                                          <p:val>
                                            <p:strVal val="#ppt_h"/>
                                          </p:val>
                                        </p:tav>
                                      </p:tavLst>
                                    </p:anim>
                                    <p:animEffect transition="in" filter="fade">
                                      <p:cBhvr>
                                        <p:cTn id="16" dur="500"/>
                                        <p:tgtEl>
                                          <p:spTgt spid="1026"/>
                                        </p:tgtEl>
                                      </p:cBhvr>
                                    </p:animEffect>
                                  </p:childTnLst>
                                  <p:subTnLst>
                                    <p:audio>
                                      <p:cMediaNode>
                                        <p:cTn display="0" masterRel="sameClick">
                                          <p:stCondLst>
                                            <p:cond evt="begin" delay="0">
                                              <p:tn val="12"/>
                                            </p:cond>
                                          </p:stCondLst>
                                          <p:endCondLst>
                                            <p:cond evt="onStopAudio" delay="0">
                                              <p:tgtEl>
                                                <p:sldTgt/>
                                              </p:tgtEl>
                                            </p:cond>
                                          </p:endCondLst>
                                        </p:cTn>
                                        <p:tgtEl>
                                          <p:sndTgt r:embed="rId4" name="cp_res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p:cNvSpPr txBox="1">
            <a:spLocks noChangeArrowheads="1"/>
          </p:cNvSpPr>
          <p:nvPr/>
        </p:nvSpPr>
        <p:spPr bwMode="auto">
          <a:xfrm>
            <a:off x="1763712" y="2276475"/>
            <a:ext cx="5880121" cy="2417516"/>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5400" b="1" dirty="0">
                <a:solidFill>
                  <a:srgbClr val="0000CC"/>
                </a:solidFill>
                <a:latin typeface="Tahoma" pitchFamily="34" charset="0"/>
                <a:ea typeface="Tahoma" pitchFamily="34" charset="0"/>
                <a:cs typeface="Tahoma" pitchFamily="34" charset="0"/>
              </a:rPr>
              <a:t>الزئبق والبيئة</a:t>
            </a:r>
            <a:endParaRPr lang="en-US" sz="54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3"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00063" y="1285875"/>
            <a:ext cx="8001000"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في عام </a:t>
            </a:r>
            <a:r>
              <a:rPr lang="en-US" sz="2800" b="1" dirty="0">
                <a:solidFill>
                  <a:srgbClr val="0000CC"/>
                </a:solidFill>
                <a:latin typeface="Tahoma" pitchFamily="34" charset="0"/>
                <a:ea typeface="Tahoma" pitchFamily="34" charset="0"/>
                <a:cs typeface="Tahoma" pitchFamily="34" charset="0"/>
              </a:rPr>
              <a:t>1950</a:t>
            </a:r>
            <a:r>
              <a:rPr lang="ar-EG" sz="2800" b="1" dirty="0">
                <a:solidFill>
                  <a:srgbClr val="0000CC"/>
                </a:solidFill>
                <a:latin typeface="Tahoma" pitchFamily="34" charset="0"/>
                <a:ea typeface="Tahoma" pitchFamily="34" charset="0"/>
                <a:cs typeface="Tahoma" pitchFamily="34" charset="0"/>
              </a:rPr>
              <a:t>م أصيب الكثير من المقيمين في المنطقة المحيطة بخليج ميرامانا في جنوب غرب اليابان بمرض يسبب تلفاٌ في الدماغ، وتشوهات في الولادة، وقد يؤدي إلي الموت أحياناٌ. وقد وجد العلماء أن سبب ذلك هو إلقاء المصانع للزئبق في ماء الخليج. وقد مرض الكثير ممن أكلوا السمك الملوث بالزئبق.</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style.rotation</p:attrName>
                                        </p:attrNameLst>
                                      </p:cBhvr>
                                      <p:tavLst>
                                        <p:tav tm="0">
                                          <p:val>
                                            <p:fltVal val="720"/>
                                          </p:val>
                                        </p:tav>
                                        <p:tav tm="100000">
                                          <p:val>
                                            <p:fltVal val="0"/>
                                          </p:val>
                                        </p:tav>
                                      </p:tavLst>
                                    </p:anim>
                                    <p:anim calcmode="lin" valueType="num">
                                      <p:cBhvr>
                                        <p:cTn id="9" dur="1000" fill="hold"/>
                                        <p:tgtEl>
                                          <p:spTgt spid="14338"/>
                                        </p:tgtEl>
                                        <p:attrNameLst>
                                          <p:attrName>ppt_h</p:attrName>
                                        </p:attrNameLst>
                                      </p:cBhvr>
                                      <p:tavLst>
                                        <p:tav tm="0">
                                          <p:val>
                                            <p:fltVal val="0"/>
                                          </p:val>
                                        </p:tav>
                                        <p:tav tm="100000">
                                          <p:val>
                                            <p:strVal val="#ppt_h"/>
                                          </p:val>
                                        </p:tav>
                                      </p:tavLst>
                                    </p:anim>
                                    <p:anim calcmode="lin" valueType="num">
                                      <p:cBhvr>
                                        <p:cTn id="10" dur="1000" fill="hold"/>
                                        <p:tgtEl>
                                          <p:spTgt spid="143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500063" y="869950"/>
            <a:ext cx="8001000" cy="293516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مصادر </a:t>
            </a:r>
            <a:r>
              <a:rPr lang="ar-EG" sz="2800" b="1" dirty="0" err="1">
                <a:solidFill>
                  <a:srgbClr val="0000CC"/>
                </a:solidFill>
                <a:latin typeface="Tahoma" pitchFamily="34" charset="0"/>
                <a:ea typeface="Tahoma" pitchFamily="34" charset="0"/>
                <a:cs typeface="Tahoma" pitchFamily="34" charset="0"/>
              </a:rPr>
              <a:t>الزئبق</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err="1">
                <a:solidFill>
                  <a:srgbClr val="0000CC"/>
                </a:solidFill>
                <a:latin typeface="Tahoma" pitchFamily="34" charset="0"/>
                <a:ea typeface="Tahoma" pitchFamily="34" charset="0"/>
                <a:cs typeface="Tahoma" pitchFamily="34" charset="0"/>
              </a:rPr>
              <a:t>الزئبق</a:t>
            </a:r>
            <a:r>
              <a:rPr lang="ar-EG" sz="2800" b="1" dirty="0">
                <a:solidFill>
                  <a:srgbClr val="0000CC"/>
                </a:solidFill>
                <a:latin typeface="Tahoma" pitchFamily="34" charset="0"/>
                <a:ea typeface="Tahoma" pitchFamily="34" charset="0"/>
                <a:cs typeface="Tahoma" pitchFamily="34" charset="0"/>
              </a:rPr>
              <a:t> معدن سائل عند درجة حرارة </a:t>
            </a:r>
            <a:r>
              <a:rPr lang="ar-EG" sz="2800" b="1" dirty="0" err="1">
                <a:solidFill>
                  <a:srgbClr val="0000CC"/>
                </a:solidFill>
                <a:latin typeface="Tahoma" pitchFamily="34" charset="0"/>
                <a:ea typeface="Tahoma" pitchFamily="34" charset="0"/>
                <a:cs typeface="Tahoma" pitchFamily="34" charset="0"/>
              </a:rPr>
              <a:t>الغرفة.</a:t>
            </a:r>
            <a:r>
              <a:rPr lang="ar-EG" sz="2800" b="1" dirty="0">
                <a:solidFill>
                  <a:srgbClr val="0000CC"/>
                </a:solidFill>
                <a:latin typeface="Tahoma" pitchFamily="34" charset="0"/>
                <a:ea typeface="Tahoma" pitchFamily="34" charset="0"/>
                <a:cs typeface="Tahoma" pitchFamily="34" charset="0"/>
              </a:rPr>
              <a:t> ويكون </a:t>
            </a:r>
            <a:r>
              <a:rPr lang="ar-EG" sz="2800" b="1" dirty="0" err="1">
                <a:solidFill>
                  <a:srgbClr val="0000CC"/>
                </a:solidFill>
                <a:latin typeface="Tahoma" pitchFamily="34" charset="0"/>
                <a:ea typeface="Tahoma" pitchFamily="34" charset="0"/>
                <a:cs typeface="Tahoma" pitchFamily="34" charset="0"/>
              </a:rPr>
              <a:t>الزئبق</a:t>
            </a:r>
            <a:r>
              <a:rPr lang="ar-EG" sz="2800" b="1" dirty="0">
                <a:solidFill>
                  <a:srgbClr val="0000CC"/>
                </a:solidFill>
                <a:latin typeface="Tahoma" pitchFamily="34" charset="0"/>
                <a:ea typeface="Tahoma" pitchFamily="34" charset="0"/>
                <a:cs typeface="Tahoma" pitchFamily="34" charset="0"/>
              </a:rPr>
              <a:t> مركبات شديدة السمية للإنسان، ويعد جزءاٌ من البيئة منذ مدة </a:t>
            </a:r>
            <a:r>
              <a:rPr lang="ar-EG" sz="2800" b="1" dirty="0" err="1">
                <a:solidFill>
                  <a:srgbClr val="0000CC"/>
                </a:solidFill>
                <a:latin typeface="Tahoma" pitchFamily="34" charset="0"/>
                <a:ea typeface="Tahoma" pitchFamily="34" charset="0"/>
                <a:cs typeface="Tahoma" pitchFamily="34" charset="0"/>
              </a:rPr>
              <a:t>طويلة.</a:t>
            </a:r>
            <a:r>
              <a:rPr lang="ar-EG" sz="2800" b="1" dirty="0">
                <a:solidFill>
                  <a:srgbClr val="0000CC"/>
                </a:solidFill>
                <a:latin typeface="Tahoma" pitchFamily="34" charset="0"/>
                <a:ea typeface="Tahoma" pitchFamily="34" charset="0"/>
                <a:cs typeface="Tahoma" pitchFamily="34" charset="0"/>
              </a:rPr>
              <a:t> وتطلق البراكين </a:t>
            </a:r>
            <a:r>
              <a:rPr lang="ar-EG" sz="2800" b="1" dirty="0" err="1">
                <a:solidFill>
                  <a:srgbClr val="0000CC"/>
                </a:solidFill>
                <a:latin typeface="Tahoma" pitchFamily="34" charset="0"/>
                <a:ea typeface="Tahoma" pitchFamily="34" charset="0"/>
                <a:cs typeface="Tahoma" pitchFamily="34" charset="0"/>
              </a:rPr>
              <a:t>وتجوية</a:t>
            </a:r>
            <a:r>
              <a:rPr lang="ar-EG" sz="2800" b="1" dirty="0">
                <a:solidFill>
                  <a:srgbClr val="0000CC"/>
                </a:solidFill>
                <a:latin typeface="Tahoma" pitchFamily="34" charset="0"/>
                <a:ea typeface="Tahoma" pitchFamily="34" charset="0"/>
                <a:cs typeface="Tahoma" pitchFamily="34" charset="0"/>
              </a:rPr>
              <a:t> الصخور عادة </a:t>
            </a:r>
            <a:r>
              <a:rPr lang="ar-EG" sz="2800" b="1" dirty="0" err="1">
                <a:solidFill>
                  <a:srgbClr val="0000CC"/>
                </a:solidFill>
                <a:latin typeface="Tahoma" pitchFamily="34" charset="0"/>
                <a:ea typeface="Tahoma" pitchFamily="34" charset="0"/>
                <a:cs typeface="Tahoma" pitchFamily="34" charset="0"/>
              </a:rPr>
              <a:t>الزئبق</a:t>
            </a:r>
            <a:r>
              <a:rPr lang="ar-EG" sz="2800" b="1" dirty="0">
                <a:solidFill>
                  <a:srgbClr val="0000CC"/>
                </a:solidFill>
                <a:latin typeface="Tahoma" pitchFamily="34" charset="0"/>
                <a:ea typeface="Tahoma" pitchFamily="34" charset="0"/>
                <a:cs typeface="Tahoma" pitchFamily="34" charset="0"/>
              </a:rPr>
              <a:t> في البيئة، حيث يستخدم في الكثير من عمليات التصنيع.</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500063" y="1069975"/>
            <a:ext cx="8001000"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ويتسرب الزئبق إلى التربة وشبكة أنابيب الماء عن طريق إلقاء المواد والأشياء التي تحتوي عليه في مكاب النفايات وحرقها، ومنها الفحم الصناعي والنفايات الصناعية. وينطلق الزئبق في الهواء، حيث ينفث المصنع المدار بطاقة الفحم أكثر من </a:t>
            </a:r>
            <a:r>
              <a:rPr lang="en-US" sz="2800" b="1" dirty="0">
                <a:solidFill>
                  <a:srgbClr val="0000CC"/>
                </a:solidFill>
                <a:latin typeface="Tahoma" pitchFamily="34" charset="0"/>
                <a:ea typeface="Tahoma" pitchFamily="34" charset="0"/>
                <a:cs typeface="Tahoma" pitchFamily="34" charset="0"/>
              </a:rPr>
              <a:t>50.000Kg</a:t>
            </a:r>
            <a:r>
              <a:rPr lang="ar-EG" sz="2800" b="1" dirty="0">
                <a:solidFill>
                  <a:srgbClr val="0000CC"/>
                </a:solidFill>
                <a:latin typeface="Tahoma" pitchFamily="34" charset="0"/>
                <a:ea typeface="Tahoma" pitchFamily="34" charset="0"/>
                <a:cs typeface="Tahoma" pitchFamily="34" charset="0"/>
              </a:rPr>
              <a:t> زئبق في الهواء كل عام، إذا استعمل فحماٌ يحتوي على الزئبق.</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85813" y="571500"/>
            <a:ext cx="7572375" cy="590931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الزئبق في السلسلة الغذائية تعد السلسة الغذائية المصدر الرئيس لتعرض الإنسان للزئبق، الذي يتسرب إليها عندما تغسل الأمطار الهواء الملوث بالزئبق، وعندما تختلط التربة وفتات الصخور بالمياه السطحية، فتحول البكتريا الموجودة في الماء الزئبق إلى مركب عضوي يسمي ميثيل الزئبق، ينتقل إلى الجسم ويصل الأنسجة والأعضاء بسهولة، وعندما يصل إلى الكلى يصعب التخلص منه. ونتيجة لذلك يتراكم ميثيل الزئبق في أنسجة السمك والحيوانات البحرية الأخرى. ويصبح هذا التراكم أكبر في المخلوقات التي تعيش مدة أطول، أو التي توجد في قمة السلسلة الغذائية.</a:t>
            </a:r>
            <a:endParaRPr lang="en-US" sz="2800" b="1" dirty="0" smtClean="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143372" y="714356"/>
            <a:ext cx="4471988" cy="474591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الزئبق وتأثيره يعد السمك والمحار غذاءٌ مهماٌ وطعاماٌ صحياٌ؛ لأنه يحتوي على بروتينات صحية ومواد غذائية أخرى. ولكن السمك والمحار يحتويان على الزئبق، كما في الجدول الآتي. لماذا تعتقد أن سمك القرش يحتوي على أعلى تركيز للزئبق؟</a:t>
            </a:r>
            <a:endParaRPr lang="en-US" sz="2800" b="1" dirty="0">
              <a:solidFill>
                <a:srgbClr val="0000CC"/>
              </a:solidFill>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4"/>
          <a:srcRect/>
          <a:stretch>
            <a:fillRect/>
          </a:stretch>
        </p:blipFill>
        <p:spPr bwMode="auto">
          <a:xfrm>
            <a:off x="468313" y="2565400"/>
            <a:ext cx="3598862" cy="3435350"/>
          </a:xfrm>
          <a:prstGeom prst="rect">
            <a:avLst/>
          </a:prstGeom>
          <a:noFill/>
          <a:ln w="9525">
            <a:noFill/>
            <a:miter lim="800000"/>
            <a:headEnd/>
            <a:tailEnd/>
          </a:ln>
        </p:spPr>
      </p:pic>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lose.wav"/>
                                        </p:tgtEl>
                                      </p:cMediaNode>
                                    </p:audio>
                                  </p:subTnLst>
                                </p:cTn>
                              </p:par>
                              <p:par>
                                <p:cTn id="8" presetID="1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plus(i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750" y="398463"/>
            <a:ext cx="8072438" cy="552151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وعلى الرغم من أن السمك يزود الجسم بالبروتين الجيد والفيتامينات والمعادن، فقد أوصت إدارة الغذاء والدواء بأنه يجب أن يكون تركيز ميثيل الزئبق في المأكولات البحرية في أثناء فترة الحمل والرضاعة أقل من المعدل. ويجب ألا تتناول الحامل الأنواع التي تحتوي على مستوي عال من ميثيل الزئبق أكثر من مرتين في الأسبوع. تستطيع النساء تناول </a:t>
            </a:r>
            <a:r>
              <a:rPr lang="en-US" sz="2800" b="1" dirty="0">
                <a:solidFill>
                  <a:srgbClr val="0000CC"/>
                </a:solidFill>
                <a:latin typeface="Tahoma" pitchFamily="34" charset="0"/>
                <a:ea typeface="Tahoma" pitchFamily="34" charset="0"/>
                <a:cs typeface="Tahoma" pitchFamily="34" charset="0"/>
              </a:rPr>
              <a:t>340g</a:t>
            </a:r>
            <a:r>
              <a:rPr lang="ar-EG" sz="2800" b="1" dirty="0">
                <a:solidFill>
                  <a:srgbClr val="0000CC"/>
                </a:solidFill>
                <a:latin typeface="Tahoma" pitchFamily="34" charset="0"/>
                <a:ea typeface="Tahoma" pitchFamily="34" charset="0"/>
                <a:cs typeface="Tahoma" pitchFamily="34" charset="0"/>
              </a:rPr>
              <a:t> من الروبيان أو سمك التونا المعلب، أو السلمون أسبوعياٌ. ويحتوي سمك البكورة زئبقاٌ أكثر من التونا الخفيفة المعلبة، لذا يجب ألا تأكل النساء أكثر من </a:t>
            </a:r>
            <a:r>
              <a:rPr lang="en-US" sz="2800" b="1" dirty="0">
                <a:solidFill>
                  <a:srgbClr val="0000CC"/>
                </a:solidFill>
                <a:latin typeface="Tahoma" pitchFamily="34" charset="0"/>
                <a:ea typeface="Tahoma" pitchFamily="34" charset="0"/>
                <a:cs typeface="Tahoma" pitchFamily="34" charset="0"/>
              </a:rPr>
              <a:t>170g</a:t>
            </a:r>
            <a:r>
              <a:rPr lang="ar-EG" sz="2800" b="1" dirty="0">
                <a:solidFill>
                  <a:srgbClr val="0000CC"/>
                </a:solidFill>
                <a:latin typeface="Tahoma" pitchFamily="34" charset="0"/>
                <a:ea typeface="Tahoma" pitchFamily="34" charset="0"/>
                <a:cs typeface="Tahoma" pitchFamily="34" charset="0"/>
              </a:rPr>
              <a:t> أسبوعياٌ منه. ويجب أن يتبع ذلك مع الصغار، فيأكلوا كميات أقل من السمك.</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checke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lo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سمة Office">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761</Words>
  <Application>Microsoft Office PowerPoint</Application>
  <PresentationFormat>On-screen Show (4:3)</PresentationFormat>
  <Paragraphs>42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سمة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Prince of persia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أحياء 2 - التعليم الثانوى - نظام المقررات - مسار العلوم الطبيعية- الفصل السادس</dc:title>
  <dc:subject>1- إثراء علمي + مختبر الأحياء</dc:subject>
  <cp:keywords>حقيبة إنجاز المعلم والمعلمة</cp:keywords>
  <cp:lastModifiedBy>Al-Ashraf</cp:lastModifiedBy>
  <cp:revision>752</cp:revision>
  <dcterms:created xsi:type="dcterms:W3CDTF">2012-07-29T20:59:12Z</dcterms:created>
  <dcterms:modified xsi:type="dcterms:W3CDTF">2016-08-02T09:12:50Z</dcterms:modified>
</cp:coreProperties>
</file>