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0"/>
  </p:notesMasterIdLst>
  <p:sldIdLst>
    <p:sldId id="290" r:id="rId2"/>
    <p:sldId id="258" r:id="rId3"/>
    <p:sldId id="259" r:id="rId4"/>
    <p:sldId id="266" r:id="rId5"/>
    <p:sldId id="268" r:id="rId6"/>
    <p:sldId id="344" r:id="rId7"/>
    <p:sldId id="350" r:id="rId8"/>
    <p:sldId id="351" r:id="rId9"/>
    <p:sldId id="352" r:id="rId10"/>
    <p:sldId id="356" r:id="rId11"/>
    <p:sldId id="357" r:id="rId12"/>
    <p:sldId id="353" r:id="rId13"/>
    <p:sldId id="354" r:id="rId14"/>
    <p:sldId id="355" r:id="rId15"/>
    <p:sldId id="264" r:id="rId16"/>
    <p:sldId id="275" r:id="rId17"/>
    <p:sldId id="274" r:id="rId18"/>
    <p:sldId id="273" r:id="rId19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C687"/>
    <a:srgbClr val="BC5CAC"/>
    <a:srgbClr val="3579BD"/>
    <a:srgbClr val="0B76A0"/>
    <a:srgbClr val="58B461"/>
    <a:srgbClr val="FFFFFF"/>
    <a:srgbClr val="FF6600"/>
    <a:srgbClr val="CE88C2"/>
    <a:srgbClr val="869170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714" autoAdjust="0"/>
    <p:restoredTop sz="94660"/>
  </p:normalViewPr>
  <p:slideViewPr>
    <p:cSldViewPr snapToGrid="0">
      <p:cViewPr varScale="1">
        <p:scale>
          <a:sx n="56" d="100"/>
          <a:sy n="56" d="100"/>
        </p:scale>
        <p:origin x="8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D530112D-0F08-4021-9A79-D1F389BF0709}" type="datetimeFigureOut">
              <a:rPr lang="ar-SA" smtClean="0"/>
              <a:t>24/05/46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E144244-E8F0-4494-9D5D-AAB5C16D52A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48731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4400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FC5234-8B5B-85A0-A2AF-2C7D743D23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813A2BEB-E693-894C-0EC5-BD1D94E4DE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90ED874E-5DCE-35EE-C0AC-42528B685C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3641C38B-C2FE-EF30-6C87-43B48926F0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10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221295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7DC035-77FF-52F1-2D12-67A149C175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772FF94F-5260-6AA0-49DB-EA5F5D8D81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9E347A2C-BEA1-9453-CC28-49A368C72E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064DEEC5-C808-090E-54BC-3B37E9DC81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036054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B7A4A1-AF2B-7C07-C288-1312E802D3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11B68C28-624C-5C96-DE64-0E690C774C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B87A2292-06A3-F2F6-47DE-A2924B6283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DBB6081-3B4B-94E1-6EA7-D09A846644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819942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6AE7FC-C1B7-27A0-CA84-4BC6306AAB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E2186763-4ED9-F5A0-4AB2-5CA2758A14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5FDA5C8F-57E0-10D6-4338-EB7E4D3E45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E2520DEE-A2D8-5C8D-13D0-1805037113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4853230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F036AC-2C82-6273-01E5-0321911079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FB8E8FEF-76F7-98C2-40DC-306ACECC65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77548787-DFBF-0AB7-4F66-7C4A1CB2E9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7557EF6B-833F-1D12-90B5-3B3C4563FC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602000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3686107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9794945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17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5501213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18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595832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972295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508910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708459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005066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4FCBA6-092C-3B78-0761-B54A7F5340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ED511F3D-6B16-0109-BAF9-F6B2CC0531E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78F65F39-2802-2A6A-6CA5-F20E7FDEDA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63C02E73-8CF7-F26B-B186-8D6EA9A48A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65487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D7A3ED-1B34-2AA1-1E13-07A570C127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1BB6461B-3891-1BAC-6F88-E0C486A7B2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FF3450A4-5132-DCB5-9503-1A19F61C42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88F3C69C-2CEE-17D8-4969-EABCB91D20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7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208824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173E64-FB01-4BE1-5C85-9A50B28DEB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80101B8F-A735-5B68-F8D2-ADC1B24E37B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D8C03304-00A2-40D5-D3DB-980A0BE27E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CB3E0B53-FC9A-6217-BCAC-A61E267F27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8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787579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6C3C1C-5207-9345-4A64-285429B4D2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5C583AAF-E8B6-B008-0A4C-842011D919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68E437C1-C6E0-7DE5-5465-9D161B11C6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8B8333AB-51EC-5454-BAD3-399D0236DF9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9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442742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BF455A2-56E2-982F-404C-8EB45B9F06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F802288-9EFD-B9DE-4574-2A6E114506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E2BFF3E-2A3A-935F-8F1C-64A2FBAE6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24/05/46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8303B5C-BDDD-C7B6-EC85-3A50950AB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487AC74-F1CC-2F1B-30BE-CBC2321B0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1220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0BB6A54-D28C-9FE0-2D1B-D158229618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D02E3F3-FCCB-AEA2-4B6B-7D9F5574B5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EF23DAF-EFD0-5D94-6075-BA27F589C4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C616122-7126-3BD5-6666-300F69759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24/05/46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5120A67-9B44-7EA4-1680-30FDE11DC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B12F7F8-0712-CAD7-24A4-94B62A342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53302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0AFEC84-96C6-84DC-9A89-4182EA447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B74BE874-CB1A-598A-4C89-3814700283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B381BBD-44CA-E0C7-F236-D2D5FC4E68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AF307CD-1732-ACD8-89BE-929F945B8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24/05/46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EEFB2AF-11A9-081A-1794-126F54789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187E466-8E3A-E5FD-7DDD-8FE4615E8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917932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65EC7CF-5B4F-0556-0947-0919EE99F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AB48E3F-CB3D-7E0F-C4C7-3F402B03B2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B7EE2C4-47B5-1716-254C-D66BC478B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24/05/46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F02F6D9-96DC-46D9-3142-83F0516F9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F41B90E-0405-F6AD-D140-15250B0CF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459444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C07E572A-608C-1FA0-13E4-8CA48B9886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B50061F-FD5A-78A0-8543-39607AE818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D20D564-D958-F49E-B444-2CE69D468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24/05/46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5F0FA1D-D02D-94BF-A710-5DEA66542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A812D2A-D5AD-1FEF-192E-9D4052DF0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57538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69CBC9A-EF41-5943-1912-229D9B982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A2E3143-FDFD-F180-0312-72234CFAAB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FAAA191-0512-AAD4-26B3-FADF62797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24/05/46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F7D6912-318D-1C97-B928-A8E7C90FD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29EB55D-30FD-7B90-4BC7-9DA784A1C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9994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56B07DA-D520-F09D-247E-605817D92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F0BA419-D541-65D3-1120-718190B46C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6641F9B-4923-10A4-4194-149A09F54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24/05/46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2F0FFED-CC9D-AC73-4CDB-31360946E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51E7DC6-009B-10DE-FBD5-FD6723E20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18580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987CE60-11AD-7ACD-A939-71C18991E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B818D4A-E9B6-C067-5D0D-ED5B7B8B72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CBECF84-B461-494A-2838-D3670E6CD7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06A373F-BB11-DC3D-FE1F-325C0A210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24/05/46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D077A90-DC64-C12F-6F41-2E79A75B0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3913EED-5BD9-32DD-F738-0C4E90EFB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0477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3DAABDE-01C5-0F84-0E57-08B28E289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3EDD66C-908D-C50A-1C37-8A2DC0B37F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EEAF56F-A05D-810A-289D-4EDE0FAA7E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890198DE-7E41-0490-458B-185EFDB808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39FAD686-97A7-11A3-D788-4CBF32CA4A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3B1EFBF3-DF14-55D0-B88B-28A01B718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24/05/46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93FD97FE-9238-7809-97B8-0C7684339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7C660262-2124-2869-BCFA-24FF12E32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8759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A5481EA-DCF0-EC83-3F0E-573274E12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C7EBA8C3-1B3D-1FB4-5C9A-298BCEB56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24/05/46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717ADE48-C332-52BF-7F25-0495177B0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B108553D-CAF8-5243-17EB-4B9902A71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248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24/05/46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1579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24/05/46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557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24/05/46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97118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6BEFC4D0-679E-3081-856B-E53EDE40C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D9DD5E9-D306-CE93-8417-14FE3CB92F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0639550-3CB5-CF58-F7E6-B524A62280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FE9D1B-2837-423C-9143-CC02A33D2692}" type="datetimeFigureOut">
              <a:rPr lang="ar-SA" smtClean="0"/>
              <a:t>24/05/46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38A743D-28AB-CA19-1DCF-C3645CDCA5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DBF7FC2-9380-9019-AF2E-08BB905AFC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716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1" r:id="rId8"/>
    <p:sldLayoutId id="2147483660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3" Type="http://schemas.openxmlformats.org/officeDocument/2006/relationships/image" Target="../media/image1.jpe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../../&#1575;&#1604;&#1587;&#1580;&#1604;&#1575;&#1578;/&#1587;&#1580;&#1604;%201446.xlsm" TargetMode="External"/><Relationship Id="rId5" Type="http://schemas.openxmlformats.org/officeDocument/2006/relationships/image" Target="../media/image3.jpg"/><Relationship Id="rId10" Type="http://schemas.openxmlformats.org/officeDocument/2006/relationships/image" Target="../media/image7.png"/><Relationship Id="rId4" Type="http://schemas.openxmlformats.org/officeDocument/2006/relationships/image" Target="../media/image2.jpeg"/><Relationship Id="rId9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2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5" Type="http://schemas.openxmlformats.org/officeDocument/2006/relationships/image" Target="../media/image3.jpg"/><Relationship Id="rId10" Type="http://schemas.openxmlformats.org/officeDocument/2006/relationships/image" Target="../media/image12.png"/><Relationship Id="rId4" Type="http://schemas.openxmlformats.org/officeDocument/2006/relationships/image" Target="../media/image2.jpeg"/><Relationship Id="rId9" Type="http://schemas.openxmlformats.org/officeDocument/2006/relationships/image" Target="../media/image24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5" Type="http://schemas.openxmlformats.org/officeDocument/2006/relationships/image" Target="../media/image3.jpg"/><Relationship Id="rId10" Type="http://schemas.openxmlformats.org/officeDocument/2006/relationships/image" Target="../media/image25.png"/><Relationship Id="rId4" Type="http://schemas.openxmlformats.org/officeDocument/2006/relationships/image" Target="../media/image2.jpeg"/><Relationship Id="rId9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1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5" Type="http://schemas.openxmlformats.org/officeDocument/2006/relationships/image" Target="../media/image3.jpg"/><Relationship Id="rId10" Type="http://schemas.openxmlformats.org/officeDocument/2006/relationships/image" Target="../media/image26.png"/><Relationship Id="rId4" Type="http://schemas.openxmlformats.org/officeDocument/2006/relationships/image" Target="../media/image2.jpeg"/><Relationship Id="rId9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5" Type="http://schemas.openxmlformats.org/officeDocument/2006/relationships/image" Target="../media/image3.jpg"/><Relationship Id="rId10" Type="http://schemas.openxmlformats.org/officeDocument/2006/relationships/image" Target="../media/image27.png"/><Relationship Id="rId4" Type="http://schemas.openxmlformats.org/officeDocument/2006/relationships/image" Target="../media/image2.jpeg"/><Relationship Id="rId9" Type="http://schemas.openxmlformats.org/officeDocument/2006/relationships/image" Target="../media/image12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1.jpe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1.jpe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3.jpg"/><Relationship Id="rId4" Type="http://schemas.openxmlformats.org/officeDocument/2006/relationships/image" Target="../media/image2.jpeg"/><Relationship Id="rId9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image" Target="../media/image1.jpe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3.jpg"/><Relationship Id="rId10" Type="http://schemas.openxmlformats.org/officeDocument/2006/relationships/image" Target="../media/image16.png"/><Relationship Id="rId4" Type="http://schemas.openxmlformats.org/officeDocument/2006/relationships/image" Target="../media/image2.jpeg"/><Relationship Id="rId9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5" Type="http://schemas.openxmlformats.org/officeDocument/2006/relationships/image" Target="../media/image3.jpg"/><Relationship Id="rId10" Type="http://schemas.openxmlformats.org/officeDocument/2006/relationships/image" Target="../media/image12.png"/><Relationship Id="rId4" Type="http://schemas.openxmlformats.org/officeDocument/2006/relationships/image" Target="../media/image2.jpeg"/><Relationship Id="rId9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5" Type="http://schemas.openxmlformats.org/officeDocument/2006/relationships/image" Target="../media/image3.jpg"/><Relationship Id="rId10" Type="http://schemas.openxmlformats.org/officeDocument/2006/relationships/image" Target="../media/image20.png"/><Relationship Id="rId4" Type="http://schemas.openxmlformats.org/officeDocument/2006/relationships/image" Target="../media/image2.jpeg"/><Relationship Id="rId9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1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5" Type="http://schemas.openxmlformats.org/officeDocument/2006/relationships/image" Target="../media/image3.jpg"/><Relationship Id="rId10" Type="http://schemas.openxmlformats.org/officeDocument/2006/relationships/image" Target="../media/image21.png"/><Relationship Id="rId4" Type="http://schemas.openxmlformats.org/officeDocument/2006/relationships/image" Target="../media/image2.jpeg"/><Relationship Id="rId9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2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7281C035-21BA-1515-38EA-26540E0FFD04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C9E6FD20-B90F-AB8B-626B-3A87090CF206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مهاراتي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7DDB1D0-3957-27ED-5455-2C39535B06C1}"/>
              </a:ext>
            </a:extLst>
          </p:cNvPr>
          <p:cNvSpPr txBox="1"/>
          <p:nvPr/>
        </p:nvSpPr>
        <p:spPr>
          <a:xfrm rot="16200000">
            <a:off x="10917933" y="226232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FEEBEF63-B8AE-2CB2-6B18-980B2348ED13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3E6A7CB9-988A-907A-393A-764118491830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F2ABF481-265F-AA5E-3E76-DC70D07DFB8C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9AB6A7C7-4D7D-FDC8-12FE-82F5C539C7D9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363689D8-F1B1-BB15-B14A-53E53DE8CC4A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7DAB44B1-589F-FAAE-E923-E7804EC9F821}"/>
              </a:ext>
            </a:extLst>
          </p:cNvPr>
          <p:cNvSpPr/>
          <p:nvPr/>
        </p:nvSpPr>
        <p:spPr>
          <a:xfrm>
            <a:off x="11388712" y="699444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26A834D8-BC7C-A458-3BBA-6C9553BFA292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graphicFrame>
        <p:nvGraphicFramePr>
          <p:cNvPr id="31" name="جدول 30">
            <a:extLst>
              <a:ext uri="{FF2B5EF4-FFF2-40B4-BE49-F238E27FC236}">
                <a16:creationId xmlns:a16="http://schemas.microsoft.com/office/drawing/2014/main" id="{35CF97F9-8AC5-7705-F65F-2A83713C5F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6413756"/>
              </p:ext>
            </p:extLst>
          </p:nvPr>
        </p:nvGraphicFramePr>
        <p:xfrm>
          <a:off x="375211" y="389828"/>
          <a:ext cx="10952149" cy="605431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0952149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6105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cs typeface="AGA Aladdin Regular" pitchFamily="2" charset="-78"/>
                        </a:rPr>
                        <a:t>الثلاثاء</a:t>
                      </a:r>
                      <a:r>
                        <a:rPr lang="ar-SA" sz="3200" dirty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AGA Aladdin Regular" pitchFamily="2" charset="-78"/>
                        </a:rPr>
                        <a:t>    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التاريخ/</a:t>
                      </a:r>
                      <a:r>
                        <a:rPr lang="ar-SA" sz="3200" dirty="0">
                          <a:cs typeface="AGA Aladdin Regular" pitchFamily="2" charset="-78"/>
                        </a:rPr>
                        <a:t>1446/05/24</a:t>
                      </a:r>
                      <a:r>
                        <a:rPr lang="ar-SA" sz="3200" dirty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AGA Aladdin Regular" pitchFamily="2" charset="-78"/>
                        </a:rPr>
                        <a:t>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الحصة/ </a:t>
                      </a:r>
                      <a:r>
                        <a:rPr lang="ar-SA" sz="3200" dirty="0">
                          <a:cs typeface="AGA Aladdin Regular" pitchFamily="2" charset="-78"/>
                        </a:rPr>
                        <a:t>الرابعة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2922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dirty="0">
                          <a:solidFill>
                            <a:srgbClr val="C00000"/>
                          </a:solidFill>
                          <a:cs typeface="AGA Aladdin Regular" pitchFamily="2" charset="-78"/>
                        </a:rPr>
                        <a:t>الموضوع/ </a:t>
                      </a:r>
                      <a:r>
                        <a:rPr lang="ar-SA" sz="400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cs typeface="AGA Aladdin Regular" pitchFamily="2" charset="-78"/>
                        </a:rPr>
                        <a:t>دوال ومتباينات الجذر التربيعي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74596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pic>
        <p:nvPicPr>
          <p:cNvPr id="36" name="صورة 35">
            <a:extLst>
              <a:ext uri="{FF2B5EF4-FFF2-40B4-BE49-F238E27FC236}">
                <a16:creationId xmlns:a16="http://schemas.microsoft.com/office/drawing/2014/main" id="{E1B9892B-CA8D-CF3C-180E-05F4CD618FA2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sp>
        <p:nvSpPr>
          <p:cNvPr id="25" name="مربع نص 24">
            <a:extLst>
              <a:ext uri="{FF2B5EF4-FFF2-40B4-BE49-F238E27FC236}">
                <a16:creationId xmlns:a16="http://schemas.microsoft.com/office/drawing/2014/main" id="{064C8A53-4755-5734-8B2A-0C221A71FED1}"/>
              </a:ext>
            </a:extLst>
          </p:cNvPr>
          <p:cNvSpPr txBox="1"/>
          <p:nvPr/>
        </p:nvSpPr>
        <p:spPr>
          <a:xfrm>
            <a:off x="9080272" y="1832657"/>
            <a:ext cx="239172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0"/>
            <a:r>
              <a:rPr lang="ar-SA" sz="3200" b="1" dirty="0">
                <a:solidFill>
                  <a:srgbClr val="BC5CA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حل الواجب:</a:t>
            </a: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80A2559D-9E37-9876-EE4A-C18EA3C1EE06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7" name="رسم 6" descr="دفتر العناوين مع تعبئة خالصة">
            <a:hlinkClick r:id="rId6" action="ppaction://hlinkfile"/>
            <a:extLst>
              <a:ext uri="{FF2B5EF4-FFF2-40B4-BE49-F238E27FC236}">
                <a16:creationId xmlns:a16="http://schemas.microsoft.com/office/drawing/2014/main" id="{7EC52051-9654-2F71-4829-536915ED2EE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54196" y="1777900"/>
            <a:ext cx="1318181" cy="1318181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6" name="مربع نص 25">
                <a:extLst>
                  <a:ext uri="{FF2B5EF4-FFF2-40B4-BE49-F238E27FC236}">
                    <a16:creationId xmlns:a16="http://schemas.microsoft.com/office/drawing/2014/main" id="{F8D8BA4E-ADE3-99E2-1D28-69FA8F820D5B}"/>
                  </a:ext>
                </a:extLst>
              </p:cNvPr>
              <p:cNvSpPr txBox="1"/>
              <p:nvPr/>
            </p:nvSpPr>
            <p:spPr>
              <a:xfrm>
                <a:off x="6182225" y="2449635"/>
                <a:ext cx="5432018" cy="1077218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l" rtl="0"/>
                <a:r>
                  <a:rPr lang="en-US" sz="3200" b="1" dirty="0">
                    <a:solidFill>
                      <a:srgbClr val="BC5CAC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15)</a:t>
                </a:r>
                <a:r>
                  <a:rPr lang="ar-SA" sz="3200" b="1" dirty="0">
                    <a:solidFill>
                      <a:srgbClr val="BC5CAC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المجال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ar-SA" sz="3200" b="1" i="1" smtClean="0">
                            <a:solidFill>
                              <a:srgbClr val="BC5CAC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</m:ctrlPr>
                      </m:dPr>
                      <m:e>
                        <m:r>
                          <a:rPr lang="en-US" sz="3200" b="1" i="1" smtClean="0">
                            <a:solidFill>
                              <a:srgbClr val="BC5CAC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  <m:t>𝒙</m:t>
                        </m:r>
                        <m:r>
                          <a:rPr lang="en-US" sz="3200" b="1" i="1">
                            <a:solidFill>
                              <a:srgbClr val="BC5CA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 panose="020F0502020204030204" pitchFamily="34" charset="0"/>
                          </a:rPr>
                          <m:t>∖</m:t>
                        </m:r>
                        <m:r>
                          <a:rPr lang="en-US" sz="3200" b="1" i="1" smtClean="0">
                            <a:solidFill>
                              <a:srgbClr val="BC5CAC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  <m:t>𝒙</m:t>
                        </m:r>
                        <m:r>
                          <a:rPr lang="ar-SA" sz="3200" b="1" i="1">
                            <a:solidFill>
                              <a:srgbClr val="BC5CAC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  <m:t>≥</m:t>
                        </m:r>
                        <m:r>
                          <a:rPr lang="ar-SA" sz="3200" b="1" i="1" smtClean="0">
                            <a:solidFill>
                              <a:srgbClr val="BC5CAC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  <m:t>𝟐</m:t>
                        </m:r>
                      </m:e>
                    </m:d>
                  </m:oMath>
                </a14:m>
                <a:endParaRPr lang="ar-SA" sz="3200" b="1" dirty="0">
                  <a:solidFill>
                    <a:srgbClr val="BC5CAC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l" rtl="0"/>
                <a:r>
                  <a:rPr lang="ar-SA" sz="3200" b="1" dirty="0">
                    <a:solidFill>
                      <a:srgbClr val="BC5CAC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المدى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ar-SA" sz="3200" b="1" i="1">
                            <a:solidFill>
                              <a:srgbClr val="BC5CAC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</m:ctrlPr>
                      </m:dPr>
                      <m:e>
                        <m:r>
                          <a:rPr lang="en-US" sz="3200" b="1" i="1">
                            <a:solidFill>
                              <a:srgbClr val="BC5CAC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  <m:t>𝒇</m:t>
                        </m:r>
                        <m:d>
                          <m:dPr>
                            <m:ctrlPr>
                              <a:rPr lang="en-US" sz="3200" b="1" i="1">
                                <a:solidFill>
                                  <a:srgbClr val="BC5CAC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Calibri" panose="020F0502020204030204" pitchFamily="34" charset="0"/>
                              </a:rPr>
                            </m:ctrlPr>
                          </m:dPr>
                          <m:e>
                            <m:r>
                              <a:rPr lang="en-US" sz="3200" b="1" i="1">
                                <a:solidFill>
                                  <a:srgbClr val="BC5CAC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Calibri" panose="020F0502020204030204" pitchFamily="34" charset="0"/>
                              </a:rPr>
                              <m:t>𝒙</m:t>
                            </m:r>
                          </m:e>
                        </m:d>
                        <m:r>
                          <a:rPr lang="en-US" sz="3200" b="1" i="1">
                            <a:solidFill>
                              <a:srgbClr val="BC5CA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 panose="020F0502020204030204" pitchFamily="34" charset="0"/>
                          </a:rPr>
                          <m:t>∖</m:t>
                        </m:r>
                        <m:r>
                          <a:rPr lang="en-US" sz="3200" b="1" i="1">
                            <a:solidFill>
                              <a:srgbClr val="BC5CAC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  <m:t>𝒇</m:t>
                        </m:r>
                        <m:d>
                          <m:dPr>
                            <m:ctrlPr>
                              <a:rPr lang="en-US" sz="3200" b="1" i="1">
                                <a:solidFill>
                                  <a:srgbClr val="BC5CAC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Calibri" panose="020F0502020204030204" pitchFamily="34" charset="0"/>
                              </a:rPr>
                            </m:ctrlPr>
                          </m:dPr>
                          <m:e>
                            <m:r>
                              <a:rPr lang="en-US" sz="3200" b="1" i="1">
                                <a:solidFill>
                                  <a:srgbClr val="BC5CAC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Calibri" panose="020F0502020204030204" pitchFamily="34" charset="0"/>
                              </a:rPr>
                              <m:t>𝒙</m:t>
                            </m:r>
                          </m:e>
                        </m:d>
                        <m:r>
                          <a:rPr lang="ar-SA" sz="3200" b="1" i="1">
                            <a:solidFill>
                              <a:srgbClr val="BC5CAC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  <m:t>≥</m:t>
                        </m:r>
                        <m:r>
                          <a:rPr lang="ar-SA" sz="3200" b="1" i="1" smtClean="0">
                            <a:solidFill>
                              <a:srgbClr val="BC5CAC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  <m:t>−</m:t>
                        </m:r>
                        <m:r>
                          <a:rPr lang="ar-SA" sz="3200" b="1" i="1" smtClean="0">
                            <a:solidFill>
                              <a:srgbClr val="BC5CAC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  <m:t>𝟖</m:t>
                        </m:r>
                      </m:e>
                    </m:d>
                  </m:oMath>
                </a14:m>
                <a:endParaRPr lang="en-US" sz="3200" b="1" dirty="0">
                  <a:solidFill>
                    <a:srgbClr val="BC5CAC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26" name="مربع نص 25">
                <a:extLst>
                  <a:ext uri="{FF2B5EF4-FFF2-40B4-BE49-F238E27FC236}">
                    <a16:creationId xmlns:a16="http://schemas.microsoft.com/office/drawing/2014/main" id="{F8D8BA4E-ADE3-99E2-1D28-69FA8F820D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2225" y="2449635"/>
                <a:ext cx="5432018" cy="1077218"/>
              </a:xfrm>
              <a:prstGeom prst="rect">
                <a:avLst/>
              </a:prstGeom>
              <a:blipFill>
                <a:blip r:embed="rId9"/>
                <a:stretch>
                  <a:fillRect l="-2918" t="-6780" b="-18079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8" name="صورة 27">
            <a:extLst>
              <a:ext uri="{FF2B5EF4-FFF2-40B4-BE49-F238E27FC236}">
                <a16:creationId xmlns:a16="http://schemas.microsoft.com/office/drawing/2014/main" id="{603753BF-B5C3-445A-6150-DC1300816872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752638" y="1792112"/>
            <a:ext cx="4175324" cy="4526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86241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D944D5-6145-A1FF-3DDF-268D6CB113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51DA001B-312B-43E3-1FD5-68E4EB45355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E8A82CAF-A641-2902-E3C9-4420E03D362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767B8AE0-68B3-95A8-2DD5-25AE70B409C3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438D1475-85C2-2D41-F8C4-59947F66D323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CB999959-B59E-EC26-0881-8D4B8CF2F713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D5F9FA77-9121-1271-7660-6674F3A27F49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88B4EAFE-30CF-01DA-B0C3-B61F5045012E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B8D5C69A-548A-98AA-909D-A226B6733EA9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7A1F18E2-0C84-2D30-7EC8-ACFB9FE3DC0F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88BD74EC-F22E-23B1-EC9C-12631C838DB7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307E450C-3177-914F-789B-A459AFE5A9A7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C32D0F49-6239-EBDA-1073-264EB4E5AF23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E73EF3B9-C5DF-7246-F7B4-B11E35C7A4B5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4DF90BB3-C1EC-8F81-4F39-47987A3DFC1F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ECF3C840-C7FF-53E7-9685-245CE5824701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3F076CBD-1BCE-456A-9544-A97251FFDC29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182D6619-B0B3-55CB-8696-534460AD464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A63D8EE8-28FA-0988-6F25-A45A61B5DCE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451F4C9B-2682-D429-636C-F7184B105896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21C71436-ECDC-FFB9-09AE-D7C4564C9325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81307766-71C5-2504-E5BF-6496D88C7181}"/>
              </a:ext>
            </a:extLst>
          </p:cNvPr>
          <p:cNvSpPr/>
          <p:nvPr/>
        </p:nvSpPr>
        <p:spPr>
          <a:xfrm>
            <a:off x="11389909" y="2592498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20C8120D-83AF-7CC6-D99E-E124A54E59D5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7EA3F65B-F776-5559-B977-8E4F057A4E1C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EC6EF07B-9F93-73BC-A3CA-EA16A22874B0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D6ADEF8F-9C76-E267-0EB2-89598E0E953A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9777C785-A4D7-F13C-81D5-C3AA5CCA970F}"/>
              </a:ext>
            </a:extLst>
          </p:cNvPr>
          <p:cNvSpPr txBox="1"/>
          <p:nvPr/>
        </p:nvSpPr>
        <p:spPr>
          <a:xfrm>
            <a:off x="9034572" y="713062"/>
            <a:ext cx="2530421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العلاقات والدوال 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العكسية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1446/05/24</a:t>
            </a: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34B2C106-BBCA-5611-535B-512B7D0AF65C}"/>
              </a:ext>
            </a:extLst>
          </p:cNvPr>
          <p:cNvSpPr txBox="1"/>
          <p:nvPr/>
        </p:nvSpPr>
        <p:spPr>
          <a:xfrm>
            <a:off x="8995687" y="4137243"/>
            <a:ext cx="2234609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تمثيل متباينة الجذر التربيعي بيانيًا.</a:t>
            </a:r>
          </a:p>
        </p:txBody>
      </p:sp>
      <p:pic>
        <p:nvPicPr>
          <p:cNvPr id="26" name="صورة 25">
            <a:extLst>
              <a:ext uri="{FF2B5EF4-FFF2-40B4-BE49-F238E27FC236}">
                <a16:creationId xmlns:a16="http://schemas.microsoft.com/office/drawing/2014/main" id="{6C7466FD-B027-D6E6-990A-B100B1DE515A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t="46559"/>
          <a:stretch/>
        </p:blipFill>
        <p:spPr>
          <a:xfrm>
            <a:off x="9034572" y="1972788"/>
            <a:ext cx="2543175" cy="2000482"/>
          </a:xfrm>
          <a:prstGeom prst="rect">
            <a:avLst/>
          </a:prstGeom>
        </p:spPr>
      </p:pic>
      <p:cxnSp>
        <p:nvCxnSpPr>
          <p:cNvPr id="44" name="رابط مستقيم 43">
            <a:extLst>
              <a:ext uri="{FF2B5EF4-FFF2-40B4-BE49-F238E27FC236}">
                <a16:creationId xmlns:a16="http://schemas.microsoft.com/office/drawing/2014/main" id="{0C6E3012-B84B-2C25-93E8-54249DFC90CC}"/>
              </a:ext>
            </a:extLst>
          </p:cNvPr>
          <p:cNvCxnSpPr>
            <a:cxnSpLocks/>
          </p:cNvCxnSpPr>
          <p:nvPr/>
        </p:nvCxnSpPr>
        <p:spPr>
          <a:xfrm>
            <a:off x="9031534" y="706094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5" name="رابط مستقيم 44">
            <a:extLst>
              <a:ext uri="{FF2B5EF4-FFF2-40B4-BE49-F238E27FC236}">
                <a16:creationId xmlns:a16="http://schemas.microsoft.com/office/drawing/2014/main" id="{50AC5539-AEA5-8F1E-5DFA-C30DA8FB4CE1}"/>
              </a:ext>
            </a:extLst>
          </p:cNvPr>
          <p:cNvCxnSpPr>
            <a:cxnSpLocks/>
          </p:cNvCxnSpPr>
          <p:nvPr/>
        </p:nvCxnSpPr>
        <p:spPr>
          <a:xfrm>
            <a:off x="9031534" y="706094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2A0D92DE-10A8-AF3B-E69E-F196E7D43C17}"/>
              </a:ext>
            </a:extLst>
          </p:cNvPr>
          <p:cNvGrpSpPr/>
          <p:nvPr/>
        </p:nvGrpSpPr>
        <p:grpSpPr>
          <a:xfrm>
            <a:off x="1737550" y="946990"/>
            <a:ext cx="6723185" cy="4953215"/>
            <a:chOff x="2503724" y="1491916"/>
            <a:chExt cx="6723185" cy="4953215"/>
          </a:xfrm>
        </p:grpSpPr>
        <p:sp>
          <p:nvSpPr>
            <p:cNvPr id="47" name="مربع نص 46">
              <a:extLst>
                <a:ext uri="{FF2B5EF4-FFF2-40B4-BE49-F238E27FC236}">
                  <a16:creationId xmlns:a16="http://schemas.microsoft.com/office/drawing/2014/main" id="{38EA1781-5E59-774F-C6FA-AD065075B160}"/>
                </a:ext>
              </a:extLst>
            </p:cNvPr>
            <p:cNvSpPr txBox="1"/>
            <p:nvPr/>
          </p:nvSpPr>
          <p:spPr>
            <a:xfrm>
              <a:off x="6400799" y="1491916"/>
              <a:ext cx="2771963" cy="378565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3200" dirty="0">
                  <a:solidFill>
                    <a:srgbClr val="C00000"/>
                  </a:solidFill>
                  <a:cs typeface="AGA Aladdin Regular" pitchFamily="2" charset="-78"/>
                </a:rPr>
                <a:t>اتجاه منطقة الحل:</a:t>
              </a:r>
            </a:p>
            <a:p>
              <a:pPr marL="285750" indent="-285750">
                <a:buFont typeface="Wingdings" panose="05000000000000000000" pitchFamily="2" charset="2"/>
                <a:buChar char="v"/>
              </a:pPr>
              <a:r>
                <a:rPr lang="en-US" sz="3200" dirty="0">
                  <a:solidFill>
                    <a:schemeClr val="accent5">
                      <a:lumMod val="50000"/>
                    </a:schemeClr>
                  </a:solidFill>
                  <a:cs typeface="AGA Aladdin Regular" pitchFamily="2" charset="-78"/>
                </a:rPr>
                <a:t>Y </a:t>
              </a:r>
              <a:r>
                <a:rPr lang="ar-SA" sz="3200" dirty="0">
                  <a:solidFill>
                    <a:schemeClr val="accent5">
                      <a:lumMod val="50000"/>
                    </a:schemeClr>
                  </a:solidFill>
                  <a:cs typeface="AGA Aladdin Regular" pitchFamily="2" charset="-78"/>
                </a:rPr>
                <a:t> موجبة </a:t>
              </a:r>
            </a:p>
            <a:p>
              <a:r>
                <a:rPr lang="ar-SA" sz="4400" dirty="0">
                  <a:solidFill>
                    <a:srgbClr val="ED7D3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   &lt;,≤</a:t>
              </a:r>
            </a:p>
            <a:p>
              <a:endParaRPr lang="ar-SA" sz="4400" dirty="0">
                <a:solidFill>
                  <a:srgbClr val="ED7D3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ar-SA" sz="4400" dirty="0">
                <a:solidFill>
                  <a:srgbClr val="ED7D3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r>
                <a:rPr lang="ar-SA" sz="4400" dirty="0">
                  <a:solidFill>
                    <a:srgbClr val="ED7D3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   </a:t>
              </a:r>
              <a:r>
                <a:rPr lang="ar-SA" sz="4400" dirty="0">
                  <a:solidFill>
                    <a:srgbClr val="00B0F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&gt;,≥</a:t>
              </a:r>
            </a:p>
          </p:txBody>
        </p:sp>
        <p:sp>
          <p:nvSpPr>
            <p:cNvPr id="48" name="سهم: لأعلى 47">
              <a:extLst>
                <a:ext uri="{FF2B5EF4-FFF2-40B4-BE49-F238E27FC236}">
                  <a16:creationId xmlns:a16="http://schemas.microsoft.com/office/drawing/2014/main" id="{4FF4F866-861B-B229-EEBD-A015A51A498D}"/>
                </a:ext>
              </a:extLst>
            </p:cNvPr>
            <p:cNvSpPr/>
            <p:nvPr/>
          </p:nvSpPr>
          <p:spPr>
            <a:xfrm>
              <a:off x="8318347" y="3261390"/>
              <a:ext cx="880896" cy="1013755"/>
            </a:xfrm>
            <a:prstGeom prst="up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49" name="سهم: لأعلى 48">
              <a:extLst>
                <a:ext uri="{FF2B5EF4-FFF2-40B4-BE49-F238E27FC236}">
                  <a16:creationId xmlns:a16="http://schemas.microsoft.com/office/drawing/2014/main" id="{B7939D5E-D85F-C690-171E-3B39EA9DC2E0}"/>
                </a:ext>
              </a:extLst>
            </p:cNvPr>
            <p:cNvSpPr/>
            <p:nvPr/>
          </p:nvSpPr>
          <p:spPr>
            <a:xfrm rot="5400000">
              <a:off x="7276794" y="3327820"/>
              <a:ext cx="880896" cy="1013755"/>
            </a:xfrm>
            <a:prstGeom prst="up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50" name="سهم: لأعلى 49">
              <a:extLst>
                <a:ext uri="{FF2B5EF4-FFF2-40B4-BE49-F238E27FC236}">
                  <a16:creationId xmlns:a16="http://schemas.microsoft.com/office/drawing/2014/main" id="{51A1DA60-672E-45EB-1539-490BC055DF0E}"/>
                </a:ext>
              </a:extLst>
            </p:cNvPr>
            <p:cNvSpPr/>
            <p:nvPr/>
          </p:nvSpPr>
          <p:spPr>
            <a:xfrm rot="16200000" flipH="1">
              <a:off x="7237900" y="5490105"/>
              <a:ext cx="880896" cy="1013755"/>
            </a:xfrm>
            <a:prstGeom prst="upArrow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51" name="سهم: لأعلى 50">
              <a:extLst>
                <a:ext uri="{FF2B5EF4-FFF2-40B4-BE49-F238E27FC236}">
                  <a16:creationId xmlns:a16="http://schemas.microsoft.com/office/drawing/2014/main" id="{A1E43951-C89E-936C-A615-52925C2C3F18}"/>
                </a:ext>
              </a:extLst>
            </p:cNvPr>
            <p:cNvSpPr/>
            <p:nvPr/>
          </p:nvSpPr>
          <p:spPr>
            <a:xfrm rot="10800000" flipH="1">
              <a:off x="8346013" y="5431376"/>
              <a:ext cx="880896" cy="1013755"/>
            </a:xfrm>
            <a:prstGeom prst="upArrow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52" name="مربع نص 51">
              <a:extLst>
                <a:ext uri="{FF2B5EF4-FFF2-40B4-BE49-F238E27FC236}">
                  <a16:creationId xmlns:a16="http://schemas.microsoft.com/office/drawing/2014/main" id="{CABB9FCF-37D8-2CA0-7511-D7F9562DF456}"/>
                </a:ext>
              </a:extLst>
            </p:cNvPr>
            <p:cNvSpPr txBox="1"/>
            <p:nvPr/>
          </p:nvSpPr>
          <p:spPr>
            <a:xfrm>
              <a:off x="2503724" y="1491916"/>
              <a:ext cx="2771963" cy="378565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3200" dirty="0">
                  <a:solidFill>
                    <a:srgbClr val="C00000"/>
                  </a:solidFill>
                  <a:cs typeface="AGA Aladdin Regular" pitchFamily="2" charset="-78"/>
                </a:rPr>
                <a:t> </a:t>
              </a:r>
            </a:p>
            <a:p>
              <a:pPr marL="285750" indent="-285750">
                <a:buFont typeface="Wingdings" panose="05000000000000000000" pitchFamily="2" charset="2"/>
                <a:buChar char="v"/>
              </a:pPr>
              <a:r>
                <a:rPr lang="en-US" sz="3200" dirty="0">
                  <a:solidFill>
                    <a:schemeClr val="accent5">
                      <a:lumMod val="50000"/>
                    </a:schemeClr>
                  </a:solidFill>
                  <a:cs typeface="AGA Aladdin Regular" pitchFamily="2" charset="-78"/>
                </a:rPr>
                <a:t>Y </a:t>
              </a:r>
              <a:r>
                <a:rPr lang="ar-SA" sz="3200" dirty="0">
                  <a:solidFill>
                    <a:schemeClr val="accent5">
                      <a:lumMod val="50000"/>
                    </a:schemeClr>
                  </a:solidFill>
                  <a:cs typeface="AGA Aladdin Regular" pitchFamily="2" charset="-78"/>
                </a:rPr>
                <a:t> سالبة </a:t>
              </a:r>
            </a:p>
            <a:p>
              <a:r>
                <a:rPr lang="ar-SA" sz="4400" dirty="0">
                  <a:solidFill>
                    <a:srgbClr val="ED7D3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   </a:t>
              </a:r>
              <a:r>
                <a:rPr lang="ar-SA" sz="4400" dirty="0">
                  <a:solidFill>
                    <a:srgbClr val="00B0F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&lt;,≤</a:t>
              </a:r>
            </a:p>
            <a:p>
              <a:endParaRPr lang="ar-SA" sz="4400" dirty="0">
                <a:solidFill>
                  <a:srgbClr val="ED7D3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ar-SA" sz="4400" dirty="0">
                <a:solidFill>
                  <a:srgbClr val="ED7D3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r>
                <a:rPr lang="ar-SA" sz="4400" dirty="0">
                  <a:solidFill>
                    <a:srgbClr val="ED7D3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   &gt;,≥</a:t>
              </a:r>
            </a:p>
          </p:txBody>
        </p:sp>
        <p:sp>
          <p:nvSpPr>
            <p:cNvPr id="53" name="سهم: لأعلى 52">
              <a:extLst>
                <a:ext uri="{FF2B5EF4-FFF2-40B4-BE49-F238E27FC236}">
                  <a16:creationId xmlns:a16="http://schemas.microsoft.com/office/drawing/2014/main" id="{4B7D7DEF-1B0A-DFF5-8EC6-28E49DD1D737}"/>
                </a:ext>
              </a:extLst>
            </p:cNvPr>
            <p:cNvSpPr/>
            <p:nvPr/>
          </p:nvSpPr>
          <p:spPr>
            <a:xfrm>
              <a:off x="4335355" y="5366084"/>
              <a:ext cx="880896" cy="1013755"/>
            </a:xfrm>
            <a:prstGeom prst="up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54" name="سهم: لأعلى 53">
              <a:extLst>
                <a:ext uri="{FF2B5EF4-FFF2-40B4-BE49-F238E27FC236}">
                  <a16:creationId xmlns:a16="http://schemas.microsoft.com/office/drawing/2014/main" id="{5AD5C950-B963-1B80-1A60-90FFBED452A7}"/>
                </a:ext>
              </a:extLst>
            </p:cNvPr>
            <p:cNvSpPr/>
            <p:nvPr/>
          </p:nvSpPr>
          <p:spPr>
            <a:xfrm rot="5400000">
              <a:off x="3293802" y="5432514"/>
              <a:ext cx="880896" cy="1013755"/>
            </a:xfrm>
            <a:prstGeom prst="up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55" name="سهم: لأعلى 54">
              <a:extLst>
                <a:ext uri="{FF2B5EF4-FFF2-40B4-BE49-F238E27FC236}">
                  <a16:creationId xmlns:a16="http://schemas.microsoft.com/office/drawing/2014/main" id="{C09F5193-F9A0-C445-55C5-FB74BA10E2F2}"/>
                </a:ext>
              </a:extLst>
            </p:cNvPr>
            <p:cNvSpPr/>
            <p:nvPr/>
          </p:nvSpPr>
          <p:spPr>
            <a:xfrm rot="16200000" flipH="1">
              <a:off x="3227243" y="3327820"/>
              <a:ext cx="880896" cy="1013755"/>
            </a:xfrm>
            <a:prstGeom prst="upArrow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56" name="سهم: لأعلى 55">
              <a:extLst>
                <a:ext uri="{FF2B5EF4-FFF2-40B4-BE49-F238E27FC236}">
                  <a16:creationId xmlns:a16="http://schemas.microsoft.com/office/drawing/2014/main" id="{2136C3A1-DCB6-5215-9FE0-07D706A56A41}"/>
                </a:ext>
              </a:extLst>
            </p:cNvPr>
            <p:cNvSpPr/>
            <p:nvPr/>
          </p:nvSpPr>
          <p:spPr>
            <a:xfrm rot="10800000" flipH="1">
              <a:off x="4335356" y="3269091"/>
              <a:ext cx="880896" cy="1013755"/>
            </a:xfrm>
            <a:prstGeom prst="upArrow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8FFB6485-C4F5-599C-B90C-500469263791}"/>
              </a:ext>
            </a:extLst>
          </p:cNvPr>
          <p:cNvGrpSpPr/>
          <p:nvPr/>
        </p:nvGrpSpPr>
        <p:grpSpPr>
          <a:xfrm>
            <a:off x="589637" y="515782"/>
            <a:ext cx="1919123" cy="1919123"/>
            <a:chOff x="4394515" y="2890724"/>
            <a:chExt cx="1919123" cy="1919123"/>
          </a:xfrm>
        </p:grpSpPr>
        <p:pic>
          <p:nvPicPr>
            <p:cNvPr id="58" name="Picture 4" descr="Take A Walk Text | 3D Animated Clipart for PowerPoint - PresenterMedia.com">
              <a:extLst>
                <a:ext uri="{FF2B5EF4-FFF2-40B4-BE49-F238E27FC236}">
                  <a16:creationId xmlns:a16="http://schemas.microsoft.com/office/drawing/2014/main" id="{F085425C-BE79-6CA2-25B6-53B20CD6342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94515" y="2890724"/>
              <a:ext cx="1919123" cy="19191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9" name="مربع نص 58">
              <a:extLst>
                <a:ext uri="{FF2B5EF4-FFF2-40B4-BE49-F238E27FC236}">
                  <a16:creationId xmlns:a16="http://schemas.microsoft.com/office/drawing/2014/main" id="{2294A9F6-D704-764A-6EA3-41CADF841BD7}"/>
                </a:ext>
              </a:extLst>
            </p:cNvPr>
            <p:cNvSpPr txBox="1"/>
            <p:nvPr/>
          </p:nvSpPr>
          <p:spPr>
            <a:xfrm>
              <a:off x="4976162" y="3162048"/>
              <a:ext cx="1229964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4000" dirty="0">
                  <a:solidFill>
                    <a:srgbClr val="CC00CC"/>
                  </a:solidFill>
                  <a:cs typeface="AGA Aladdin Regular" pitchFamily="2" charset="-78"/>
                </a:rPr>
                <a:t>تذكري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051390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D34412-3F0E-8309-E916-AFB11D3534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B65F705-A704-F343-5299-2348CB3ACC7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4E32DCD5-EB56-D458-D32E-D53CE6CD1B5D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DCD9E351-35BA-A5E1-FF56-3EE24E01CBDB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DD834DC7-B35A-CD66-7DB5-207535E8BD48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94AD7AA2-4C2F-95B5-2BAF-9D2E2F2D2A4F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27551C8-30C1-3F28-559B-7E0AC769710A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068B6527-81EF-FE5A-2269-941FE29EEBAD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1D8AD167-B722-5863-C01B-248E9C8846DC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BE8146A3-9729-CD43-FA67-C9A0C43F4160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4052FB53-E3B8-89FD-BE06-C0359143A2E9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23835DB4-8E90-055F-7A02-6593C1949094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C1AFD473-9792-BC80-B255-1DCCEEB24111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FA19A6DE-B682-FA09-2055-FE1BA59081DB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4C3A308E-4770-59F2-20B2-8281F1439543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3E106195-5962-AE09-5A19-11CD097D7C91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E543FEDE-D537-1DEA-F9B7-70BF581E0039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5F92F336-A035-91E4-3911-9C01EE23763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DA5B459E-ACC7-87BE-9464-2B099AEF3E8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212F8D19-F342-A9CA-70EC-090D4DBD4AEB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DC1DBF39-8BD5-ED25-ED30-37F63EA6F646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99F5FE6E-AA79-4409-6EA1-109498CD76F2}"/>
              </a:ext>
            </a:extLst>
          </p:cNvPr>
          <p:cNvSpPr/>
          <p:nvPr/>
        </p:nvSpPr>
        <p:spPr>
          <a:xfrm>
            <a:off x="11389909" y="2592498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1FB07E57-1293-669D-45DF-FCBFA2443AE0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27FA7E9C-59FD-272D-697F-929B96F2337E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0016DE2F-007D-DDA1-266F-96ACAAB57295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21BD4B6F-DCCD-4CD3-9DAE-4D9750BBD502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40AD89F-1940-B190-AB65-B76D81941975}"/>
              </a:ext>
            </a:extLst>
          </p:cNvPr>
          <p:cNvSpPr txBox="1"/>
          <p:nvPr/>
        </p:nvSpPr>
        <p:spPr>
          <a:xfrm>
            <a:off x="9034572" y="713062"/>
            <a:ext cx="2530421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العلاقات والدوال 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العكسية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1446/05/24</a:t>
            </a: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A6D01A5F-E1A5-B1FC-6566-D0795F494B41}"/>
              </a:ext>
            </a:extLst>
          </p:cNvPr>
          <p:cNvSpPr txBox="1"/>
          <p:nvPr/>
        </p:nvSpPr>
        <p:spPr>
          <a:xfrm>
            <a:off x="8995687" y="4137243"/>
            <a:ext cx="2234609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استعمال التمثيل البياني لتحليل دوال الجذر التربيعي</a:t>
            </a:r>
          </a:p>
        </p:txBody>
      </p:sp>
      <p:pic>
        <p:nvPicPr>
          <p:cNvPr id="26" name="صورة 25">
            <a:extLst>
              <a:ext uri="{FF2B5EF4-FFF2-40B4-BE49-F238E27FC236}">
                <a16:creationId xmlns:a16="http://schemas.microsoft.com/office/drawing/2014/main" id="{F8A336BF-D10A-37F8-EA3B-116127812DBB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t="46559"/>
          <a:stretch/>
        </p:blipFill>
        <p:spPr>
          <a:xfrm>
            <a:off x="9034572" y="1972788"/>
            <a:ext cx="2543175" cy="2000482"/>
          </a:xfrm>
          <a:prstGeom prst="rect">
            <a:avLst/>
          </a:prstGeom>
        </p:spPr>
      </p:pic>
      <p:pic>
        <p:nvPicPr>
          <p:cNvPr id="27" name="صورة 26">
            <a:extLst>
              <a:ext uri="{FF2B5EF4-FFF2-40B4-BE49-F238E27FC236}">
                <a16:creationId xmlns:a16="http://schemas.microsoft.com/office/drawing/2014/main" id="{F99A1950-2473-B9B6-C31E-CEE7FF9C2CDD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27093" y="2202475"/>
            <a:ext cx="8886160" cy="1815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49860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B0E8DA-1D07-AB8A-B8C5-5CD953BBB8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1AF7D20C-0592-0F7E-9D1B-683ACC3129D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8BACF262-EC7A-F242-7BF8-8DFBCD590980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B0A6678A-6A77-7A19-45CC-CA6A1B5CA986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5A22C3B-2D97-68A9-CA94-CBA202186891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1426C354-3A25-F486-36DD-07FA85AADE77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30CBB6AF-891F-E220-C7D2-A3D3E9DEB38B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0842D2C-E9E7-76C9-8CA6-E462E7A0FECC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E0E4E54-53C1-A692-9E3F-926A45FDC53B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DF74BDFA-D4F0-FF40-915A-3DE21645C3D8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F35A95F2-4CF1-6489-81FC-022D6DCEEC7D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476EFB98-FE0D-D099-AFA3-10965ED7F3C3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7ED10C8-63F4-234E-3CB6-67FB0E1D933F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E7F96257-B092-2791-5BC9-5AA058A33B2E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E0ED5FD9-44AC-D448-8C3D-9F3D69798304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ADCD4132-1606-A189-6777-B8F3D73DD1E2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99678F17-B30F-2133-7085-24E52EF5A4FA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9E34169A-3E12-66AA-5F92-0B988DDA926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CD36510D-25A3-9D71-B1B4-A0EBFC4F1A3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D705DB14-6575-270B-D149-7F28A4995F89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EFCA0868-B95E-22F8-5874-9E180B50D18C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AD009E37-2204-1775-CF89-8245CFBE17DB}"/>
              </a:ext>
            </a:extLst>
          </p:cNvPr>
          <p:cNvSpPr/>
          <p:nvPr/>
        </p:nvSpPr>
        <p:spPr>
          <a:xfrm>
            <a:off x="11396455" y="3225715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06CAB0F0-8569-B73B-A51A-03F13A371568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F0FC07FB-4D2F-27B4-BB08-2E2084CAEAE1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6291F1FD-104E-1C0B-D83E-88AFE7A39A96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7" name="مجموعة 36">
            <a:extLst>
              <a:ext uri="{FF2B5EF4-FFF2-40B4-BE49-F238E27FC236}">
                <a16:creationId xmlns:a16="http://schemas.microsoft.com/office/drawing/2014/main" id="{1335BDDD-A582-E91D-762E-4727CED3A22C}"/>
              </a:ext>
            </a:extLst>
          </p:cNvPr>
          <p:cNvGrpSpPr/>
          <p:nvPr/>
        </p:nvGrpSpPr>
        <p:grpSpPr>
          <a:xfrm>
            <a:off x="6096000" y="354397"/>
            <a:ext cx="3046633" cy="1064340"/>
            <a:chOff x="6096000" y="354397"/>
            <a:chExt cx="3046633" cy="1064340"/>
          </a:xfrm>
        </p:grpSpPr>
        <p:pic>
          <p:nvPicPr>
            <p:cNvPr id="1034" name="Picture 10">
              <a:extLst>
                <a:ext uri="{FF2B5EF4-FFF2-40B4-BE49-F238E27FC236}">
                  <a16:creationId xmlns:a16="http://schemas.microsoft.com/office/drawing/2014/main" id="{DA774A6B-4B88-6F4E-F7B0-A366374C182C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81454"/>
            <a:stretch/>
          </p:blipFill>
          <p:spPr bwMode="auto">
            <a:xfrm>
              <a:off x="6096000" y="354397"/>
              <a:ext cx="3046633" cy="1064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5" name="مربع نص 34">
              <a:extLst>
                <a:ext uri="{FF2B5EF4-FFF2-40B4-BE49-F238E27FC236}">
                  <a16:creationId xmlns:a16="http://schemas.microsoft.com/office/drawing/2014/main" id="{B4047318-4406-85B1-FFDE-17CF5B10BC3B}"/>
                </a:ext>
              </a:extLst>
            </p:cNvPr>
            <p:cNvSpPr txBox="1"/>
            <p:nvPr/>
          </p:nvSpPr>
          <p:spPr>
            <a:xfrm>
              <a:off x="6297930" y="545401"/>
              <a:ext cx="2594027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36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تحقق من فهمك</a:t>
              </a:r>
            </a:p>
          </p:txBody>
        </p:sp>
      </p:grpSp>
      <p:grpSp>
        <p:nvGrpSpPr>
          <p:cNvPr id="58" name="مجموعة 57">
            <a:extLst>
              <a:ext uri="{FF2B5EF4-FFF2-40B4-BE49-F238E27FC236}">
                <a16:creationId xmlns:a16="http://schemas.microsoft.com/office/drawing/2014/main" id="{443B6873-8EC1-F79E-71B0-B0910E40C852}"/>
              </a:ext>
            </a:extLst>
          </p:cNvPr>
          <p:cNvGrpSpPr/>
          <p:nvPr/>
        </p:nvGrpSpPr>
        <p:grpSpPr>
          <a:xfrm>
            <a:off x="8443254" y="5619391"/>
            <a:ext cx="3647049" cy="835239"/>
            <a:chOff x="8481060" y="5458558"/>
            <a:chExt cx="3647049" cy="835239"/>
          </a:xfrm>
        </p:grpSpPr>
        <p:grpSp>
          <p:nvGrpSpPr>
            <p:cNvPr id="55" name="مجموعة 54">
              <a:extLst>
                <a:ext uri="{FF2B5EF4-FFF2-40B4-BE49-F238E27FC236}">
                  <a16:creationId xmlns:a16="http://schemas.microsoft.com/office/drawing/2014/main" id="{BEE247B3-2E2A-A131-11A0-8FDC9F4569D0}"/>
                </a:ext>
              </a:extLst>
            </p:cNvPr>
            <p:cNvGrpSpPr/>
            <p:nvPr/>
          </p:nvGrpSpPr>
          <p:grpSpPr>
            <a:xfrm>
              <a:off x="8481060" y="5458558"/>
              <a:ext cx="3647049" cy="835239"/>
              <a:chOff x="8481060" y="5458558"/>
              <a:chExt cx="3647049" cy="835239"/>
            </a:xfrm>
          </p:grpSpPr>
          <p:pic>
            <p:nvPicPr>
              <p:cNvPr id="51" name="Picture 16">
                <a:extLst>
                  <a:ext uri="{FF2B5EF4-FFF2-40B4-BE49-F238E27FC236}">
                    <a16:creationId xmlns:a16="http://schemas.microsoft.com/office/drawing/2014/main" id="{8DCFBD55-64FD-37BA-A087-CEB9D15E41A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7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31586" b="55437"/>
              <a:stretch/>
            </p:blipFill>
            <p:spPr bwMode="auto">
              <a:xfrm>
                <a:off x="8481060" y="5458558"/>
                <a:ext cx="3647049" cy="83523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52" name="مربع نص 51">
                <a:extLst>
                  <a:ext uri="{FF2B5EF4-FFF2-40B4-BE49-F238E27FC236}">
                    <a16:creationId xmlns:a16="http://schemas.microsoft.com/office/drawing/2014/main" id="{0205B0D0-AEA2-0E65-C40E-78CD3E7F75D8}"/>
                  </a:ext>
                </a:extLst>
              </p:cNvPr>
              <p:cNvSpPr txBox="1"/>
              <p:nvPr/>
            </p:nvSpPr>
            <p:spPr>
              <a:xfrm>
                <a:off x="9711299" y="5637318"/>
                <a:ext cx="1470843" cy="52322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800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GA Aladdin Regular" pitchFamily="2" charset="-78"/>
                  </a:rPr>
                  <a:t>تعلم ذاتي</a:t>
                </a:r>
              </a:p>
            </p:txBody>
          </p:sp>
        </p:grpSp>
        <p:pic>
          <p:nvPicPr>
            <p:cNvPr id="57" name="صورة 56">
              <a:extLst>
                <a:ext uri="{FF2B5EF4-FFF2-40B4-BE49-F238E27FC236}">
                  <a16:creationId xmlns:a16="http://schemas.microsoft.com/office/drawing/2014/main" id="{02FD85A9-EF88-A103-A21C-99D8735A5A3F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177910" y="5588931"/>
              <a:ext cx="532922" cy="578341"/>
            </a:xfrm>
            <a:prstGeom prst="rect">
              <a:avLst/>
            </a:prstGeom>
          </p:spPr>
        </p:pic>
      </p:grp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98E3D5B9-71FF-9AA4-17EC-57377D2B1401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4F8FD498-98EF-97EF-6596-DB13DBA6779A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50202"/>
          <a:stretch/>
        </p:blipFill>
        <p:spPr>
          <a:xfrm>
            <a:off x="63412" y="1291633"/>
            <a:ext cx="8899853" cy="799884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F952A193-D3A9-4A69-7B0B-1ADB194A8340}"/>
              </a:ext>
            </a:extLst>
          </p:cNvPr>
          <p:cNvSpPr txBox="1"/>
          <p:nvPr/>
        </p:nvSpPr>
        <p:spPr>
          <a:xfrm>
            <a:off x="9034572" y="713062"/>
            <a:ext cx="2530421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العلاقات والدوال 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العكسية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1446/05/24</a:t>
            </a: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EEEA595D-3576-B2E0-5042-EDA5C1C08D0C}"/>
              </a:ext>
            </a:extLst>
          </p:cNvPr>
          <p:cNvSpPr txBox="1"/>
          <p:nvPr/>
        </p:nvSpPr>
        <p:spPr>
          <a:xfrm>
            <a:off x="8995687" y="4137243"/>
            <a:ext cx="2234609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استعمال التمثيل البياني لتحليل دوال الجذر التربيعي</a:t>
            </a:r>
          </a:p>
        </p:txBody>
      </p:sp>
      <p:pic>
        <p:nvPicPr>
          <p:cNvPr id="27" name="صورة 26">
            <a:extLst>
              <a:ext uri="{FF2B5EF4-FFF2-40B4-BE49-F238E27FC236}">
                <a16:creationId xmlns:a16="http://schemas.microsoft.com/office/drawing/2014/main" id="{D1E63042-7C7B-F69B-AE48-46BA5DC53F73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t="46559"/>
          <a:stretch/>
        </p:blipFill>
        <p:spPr>
          <a:xfrm>
            <a:off x="9034572" y="1972788"/>
            <a:ext cx="2543175" cy="2000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11122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F70976-03E0-7F5C-BD00-10A39B721F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7ED7C388-CC83-161C-88EE-8684B74DB53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92DE8810-C782-FA10-3F63-2A4B90B36170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5471FC2F-AA19-2EA4-8C38-EAB252639843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F745C074-17CC-BBF3-E75C-5EFC726EC790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38FC29A8-AC21-512A-9CF1-AC7F6FA85D09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7AA2C24B-C612-7496-1800-9994A55B9D58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96C9141B-C672-6A53-8486-49A506EE3CCE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83F90B0D-39C3-C0FB-FA46-1383C918FE46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1E1DD2C1-FC70-E09D-CFF0-BDC313908B0E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9EE24918-434D-802B-9D09-A495C7D25F94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1159A4E2-A427-CE0D-1D14-1879A5640479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F339C7C9-41C8-37E3-321D-E647AF12EE6D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3D851ADB-FD0B-A339-8FB7-10AC25515106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16A40BFA-8240-2857-68E1-ADA38C68C02C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CD429128-D144-F843-F7BD-037A802EE93C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980D348E-A0D7-AC82-04E5-7989426439AA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7D2B4175-9FF5-95AE-0292-C7C9CDB17A4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58DAEF36-0DEB-E5F6-E6AE-A9C3B040CEC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C9D503FB-E219-15C7-D2BF-36782B5A071E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74C57F1A-0A74-7406-927F-66DEE7B6D3DD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F7F44253-8DDE-C21B-3E4D-CFA244164342}"/>
              </a:ext>
            </a:extLst>
          </p:cNvPr>
          <p:cNvSpPr/>
          <p:nvPr/>
        </p:nvSpPr>
        <p:spPr>
          <a:xfrm>
            <a:off x="11396455" y="3860062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B26E01CD-31EE-AAC1-9A6F-60205B0560FD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AB6D6416-0515-D9BC-14C9-4B0EFDF0F272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4954345E-05FC-F68C-2663-F9C9F70022F7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6" name="مجموعة 35">
            <a:extLst>
              <a:ext uri="{FF2B5EF4-FFF2-40B4-BE49-F238E27FC236}">
                <a16:creationId xmlns:a16="http://schemas.microsoft.com/office/drawing/2014/main" id="{C48C9220-30B6-7B54-A6D5-A918B3EEE04E}"/>
              </a:ext>
            </a:extLst>
          </p:cNvPr>
          <p:cNvGrpSpPr/>
          <p:nvPr/>
        </p:nvGrpSpPr>
        <p:grpSpPr>
          <a:xfrm>
            <a:off x="6096000" y="373560"/>
            <a:ext cx="3046815" cy="1017203"/>
            <a:chOff x="4941387" y="2006737"/>
            <a:chExt cx="3046815" cy="1017203"/>
          </a:xfrm>
        </p:grpSpPr>
        <p:pic>
          <p:nvPicPr>
            <p:cNvPr id="31" name="Picture 12">
              <a:extLst>
                <a:ext uri="{FF2B5EF4-FFF2-40B4-BE49-F238E27FC236}">
                  <a16:creationId xmlns:a16="http://schemas.microsoft.com/office/drawing/2014/main" id="{5672DD78-2989-59C3-97AC-75B0CAEE20A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6000" b="16969"/>
            <a:stretch/>
          </p:blipFill>
          <p:spPr bwMode="auto">
            <a:xfrm>
              <a:off x="4941387" y="2006737"/>
              <a:ext cx="3046815" cy="10172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" name="مربع نص 31">
              <a:extLst>
                <a:ext uri="{FF2B5EF4-FFF2-40B4-BE49-F238E27FC236}">
                  <a16:creationId xmlns:a16="http://schemas.microsoft.com/office/drawing/2014/main" id="{9C3E7FED-646D-0C62-8202-74161196BA28}"/>
                </a:ext>
              </a:extLst>
            </p:cNvPr>
            <p:cNvSpPr txBox="1"/>
            <p:nvPr/>
          </p:nvSpPr>
          <p:spPr>
            <a:xfrm>
              <a:off x="5864719" y="2130618"/>
              <a:ext cx="1200150" cy="76944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4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تـــأكد</a:t>
              </a:r>
            </a:p>
          </p:txBody>
        </p:sp>
      </p:grpSp>
      <p:grpSp>
        <p:nvGrpSpPr>
          <p:cNvPr id="39" name="مجموعة 38">
            <a:extLst>
              <a:ext uri="{FF2B5EF4-FFF2-40B4-BE49-F238E27FC236}">
                <a16:creationId xmlns:a16="http://schemas.microsoft.com/office/drawing/2014/main" id="{51689B6C-2DB9-CEE4-32B7-B88766ACF950}"/>
              </a:ext>
            </a:extLst>
          </p:cNvPr>
          <p:cNvGrpSpPr/>
          <p:nvPr/>
        </p:nvGrpSpPr>
        <p:grpSpPr>
          <a:xfrm>
            <a:off x="8475459" y="5605906"/>
            <a:ext cx="3582640" cy="835239"/>
            <a:chOff x="8556201" y="5562604"/>
            <a:chExt cx="3582640" cy="835239"/>
          </a:xfrm>
        </p:grpSpPr>
        <p:pic>
          <p:nvPicPr>
            <p:cNvPr id="41" name="Picture 16">
              <a:extLst>
                <a:ext uri="{FF2B5EF4-FFF2-40B4-BE49-F238E27FC236}">
                  <a16:creationId xmlns:a16="http://schemas.microsoft.com/office/drawing/2014/main" id="{9FD8EBDB-05A9-8DFE-73A2-863BA1B62D27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8" t="81009" r="-558" b="6014"/>
            <a:stretch/>
          </p:blipFill>
          <p:spPr bwMode="auto">
            <a:xfrm>
              <a:off x="8556201" y="5562604"/>
              <a:ext cx="3582640" cy="8352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5" name="مربع نص 34">
              <a:extLst>
                <a:ext uri="{FF2B5EF4-FFF2-40B4-BE49-F238E27FC236}">
                  <a16:creationId xmlns:a16="http://schemas.microsoft.com/office/drawing/2014/main" id="{26B593FB-CA66-7659-F17B-D36E9CA62D9B}"/>
                </a:ext>
              </a:extLst>
            </p:cNvPr>
            <p:cNvSpPr txBox="1"/>
            <p:nvPr/>
          </p:nvSpPr>
          <p:spPr>
            <a:xfrm>
              <a:off x="9711299" y="5637318"/>
              <a:ext cx="1470843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8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تعلم أقران</a:t>
              </a:r>
            </a:p>
          </p:txBody>
        </p:sp>
        <p:pic>
          <p:nvPicPr>
            <p:cNvPr id="38" name="صورة 37">
              <a:extLst>
                <a:ext uri="{FF2B5EF4-FFF2-40B4-BE49-F238E27FC236}">
                  <a16:creationId xmlns:a16="http://schemas.microsoft.com/office/drawing/2014/main" id="{23C7723D-A492-FA78-BE55-1AB5D3CC537E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294264" y="5597999"/>
              <a:ext cx="466644" cy="562674"/>
            </a:xfrm>
            <a:prstGeom prst="rect">
              <a:avLst/>
            </a:prstGeom>
          </p:spPr>
        </p:pic>
      </p:grp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75928CFA-2AB3-103A-2459-7F851FD3244C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E752A078-7EEE-58D3-1A64-38CF0952D318}"/>
              </a:ext>
            </a:extLst>
          </p:cNvPr>
          <p:cNvSpPr txBox="1"/>
          <p:nvPr/>
        </p:nvSpPr>
        <p:spPr>
          <a:xfrm>
            <a:off x="9034572" y="713062"/>
            <a:ext cx="2530421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العلاقات والدوال 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العكسية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1446/05/24</a:t>
            </a: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2EDD121A-B21F-3C28-5547-1D9E15D5C4B1}"/>
              </a:ext>
            </a:extLst>
          </p:cNvPr>
          <p:cNvSpPr txBox="1"/>
          <p:nvPr/>
        </p:nvSpPr>
        <p:spPr>
          <a:xfrm>
            <a:off x="8995687" y="4137243"/>
            <a:ext cx="2234609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استعمال التمثيل البياني لتحليل دوال الجذر التربيعي</a:t>
            </a:r>
          </a:p>
        </p:txBody>
      </p:sp>
      <p:pic>
        <p:nvPicPr>
          <p:cNvPr id="26" name="صورة 25">
            <a:extLst>
              <a:ext uri="{FF2B5EF4-FFF2-40B4-BE49-F238E27FC236}">
                <a16:creationId xmlns:a16="http://schemas.microsoft.com/office/drawing/2014/main" id="{91DF468F-7362-C646-B066-DFFB6CA30862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t="46559"/>
          <a:stretch/>
        </p:blipFill>
        <p:spPr>
          <a:xfrm>
            <a:off x="9034572" y="1972788"/>
            <a:ext cx="2543175" cy="2000482"/>
          </a:xfrm>
          <a:prstGeom prst="rect">
            <a:avLst/>
          </a:prstGeom>
        </p:spPr>
      </p:pic>
      <p:pic>
        <p:nvPicPr>
          <p:cNvPr id="27" name="صورة 26">
            <a:extLst>
              <a:ext uri="{FF2B5EF4-FFF2-40B4-BE49-F238E27FC236}">
                <a16:creationId xmlns:a16="http://schemas.microsoft.com/office/drawing/2014/main" id="{12E35F24-84A2-AD7D-8164-B667E9F85F87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-195411" y="1157920"/>
            <a:ext cx="9242504" cy="2417576"/>
          </a:xfrm>
          <a:custGeom>
            <a:avLst/>
            <a:gdLst>
              <a:gd name="connsiteX0" fmla="*/ 0 w 8888387"/>
              <a:gd name="connsiteY0" fmla="*/ 0 h 2324949"/>
              <a:gd name="connsiteX1" fmla="*/ 2360880 w 8888387"/>
              <a:gd name="connsiteY1" fmla="*/ 0 h 2324949"/>
              <a:gd name="connsiteX2" fmla="*/ 2360880 w 8888387"/>
              <a:gd name="connsiteY2" fmla="*/ 647958 h 2324949"/>
              <a:gd name="connsiteX3" fmla="*/ 5869624 w 8888387"/>
              <a:gd name="connsiteY3" fmla="*/ 647958 h 2324949"/>
              <a:gd name="connsiteX4" fmla="*/ 5869624 w 8888387"/>
              <a:gd name="connsiteY4" fmla="*/ 0 h 2324949"/>
              <a:gd name="connsiteX5" fmla="*/ 8888387 w 8888387"/>
              <a:gd name="connsiteY5" fmla="*/ 0 h 2324949"/>
              <a:gd name="connsiteX6" fmla="*/ 8888387 w 8888387"/>
              <a:gd name="connsiteY6" fmla="*/ 2324949 h 2324949"/>
              <a:gd name="connsiteX7" fmla="*/ 0 w 8888387"/>
              <a:gd name="connsiteY7" fmla="*/ 2324949 h 2324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888387" h="2324949">
                <a:moveTo>
                  <a:pt x="0" y="0"/>
                </a:moveTo>
                <a:lnTo>
                  <a:pt x="2360880" y="0"/>
                </a:lnTo>
                <a:lnTo>
                  <a:pt x="2360880" y="647958"/>
                </a:lnTo>
                <a:lnTo>
                  <a:pt x="5869624" y="647958"/>
                </a:lnTo>
                <a:lnTo>
                  <a:pt x="5869624" y="0"/>
                </a:lnTo>
                <a:lnTo>
                  <a:pt x="8888387" y="0"/>
                </a:lnTo>
                <a:lnTo>
                  <a:pt x="8888387" y="2324949"/>
                </a:lnTo>
                <a:lnTo>
                  <a:pt x="0" y="2324949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4237808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0F96CB-2C1B-67C7-529E-C9DAE83EEA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6CA45E91-FCA1-BD2E-0ECC-22ACD5653A6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BA0A586D-B8EB-A2A5-E59C-517B4940696B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312F8E9C-AEA8-3573-43F3-084C0EDA5659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BCDFF94-E686-726D-D31F-8AE63409EDC7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26967F0C-0C7E-5A54-18EC-5EC5B9EF4849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55785CDE-0FA8-387F-9949-E1BD601C6BE8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268BA3C3-907A-FABE-055E-56828C0E6445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5C65B700-0632-9470-5C24-38CC7773FBE2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BADB1A1A-C174-21DA-F1EF-F65C17271B8A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33445F23-914E-0EB9-FDA8-0888C5AB1136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9EE02870-BFF4-ED30-CD63-09C31341C3FB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31F19595-2439-B01F-921B-4FA8279A503F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774E0A18-9915-6990-7193-FDF80273F634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B327A24F-0008-2A28-7781-CE97CB8FA664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09DAFBE8-60E6-21D4-A9DD-9ACEF5C987D8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7C288878-124D-EC59-3DAF-A015599D64F2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8A2DAA0F-C796-5584-201A-3C00F64C18E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1BD09641-113F-ED99-244E-CB9121176D0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367840C5-DFB8-9B44-917A-1171ADC5FFDE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A3AD4249-025E-36C1-431C-8F66E68B04DD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0BE81298-7C3A-7185-702F-13FE0E50114F}"/>
              </a:ext>
            </a:extLst>
          </p:cNvPr>
          <p:cNvSpPr/>
          <p:nvPr/>
        </p:nvSpPr>
        <p:spPr>
          <a:xfrm>
            <a:off x="11392584" y="4462359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5ADA9799-094E-F1C0-F9B2-CF49FB7BB706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178D908E-DD44-DEE4-3CCB-A49DE559BB74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D956931A-C553-E77A-3057-0B741D599C1F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4" name="مجموعة 33">
            <a:extLst>
              <a:ext uri="{FF2B5EF4-FFF2-40B4-BE49-F238E27FC236}">
                <a16:creationId xmlns:a16="http://schemas.microsoft.com/office/drawing/2014/main" id="{0A7E14F3-EBA3-BB41-F900-40908062F563}"/>
              </a:ext>
            </a:extLst>
          </p:cNvPr>
          <p:cNvGrpSpPr/>
          <p:nvPr/>
        </p:nvGrpSpPr>
        <p:grpSpPr>
          <a:xfrm>
            <a:off x="6028772" y="373560"/>
            <a:ext cx="3088927" cy="993101"/>
            <a:chOff x="4113637" y="3710825"/>
            <a:chExt cx="3088927" cy="993101"/>
          </a:xfrm>
        </p:grpSpPr>
        <p:pic>
          <p:nvPicPr>
            <p:cNvPr id="1038" name="Picture 14">
              <a:extLst>
                <a:ext uri="{FF2B5EF4-FFF2-40B4-BE49-F238E27FC236}">
                  <a16:creationId xmlns:a16="http://schemas.microsoft.com/office/drawing/2014/main" id="{4AE07D4F-F354-EE14-9EF2-AF2FAB71352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9947" b="33500"/>
            <a:stretch/>
          </p:blipFill>
          <p:spPr bwMode="auto">
            <a:xfrm>
              <a:off x="4113637" y="3710825"/>
              <a:ext cx="3088927" cy="9931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3" name="مربع نص 32">
              <a:extLst>
                <a:ext uri="{FF2B5EF4-FFF2-40B4-BE49-F238E27FC236}">
                  <a16:creationId xmlns:a16="http://schemas.microsoft.com/office/drawing/2014/main" id="{C9AB5D4F-D9A3-DE2C-28E7-0D068D9F01DE}"/>
                </a:ext>
              </a:extLst>
            </p:cNvPr>
            <p:cNvSpPr txBox="1"/>
            <p:nvPr/>
          </p:nvSpPr>
          <p:spPr>
            <a:xfrm>
              <a:off x="4922679" y="3822655"/>
              <a:ext cx="1470843" cy="76944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4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تدرب</a:t>
              </a:r>
            </a:p>
          </p:txBody>
        </p:sp>
      </p:grpSp>
      <p:grpSp>
        <p:nvGrpSpPr>
          <p:cNvPr id="44" name="مجموعة 43">
            <a:extLst>
              <a:ext uri="{FF2B5EF4-FFF2-40B4-BE49-F238E27FC236}">
                <a16:creationId xmlns:a16="http://schemas.microsoft.com/office/drawing/2014/main" id="{984ACE66-7EC2-67DD-0499-7FA2408BC232}"/>
              </a:ext>
            </a:extLst>
          </p:cNvPr>
          <p:cNvGrpSpPr/>
          <p:nvPr/>
        </p:nvGrpSpPr>
        <p:grpSpPr>
          <a:xfrm>
            <a:off x="8507662" y="5692522"/>
            <a:ext cx="3518233" cy="701962"/>
            <a:chOff x="8556201" y="5516826"/>
            <a:chExt cx="3518233" cy="701962"/>
          </a:xfrm>
        </p:grpSpPr>
        <p:pic>
          <p:nvPicPr>
            <p:cNvPr id="2050" name="Picture 2">
              <a:extLst>
                <a:ext uri="{FF2B5EF4-FFF2-40B4-BE49-F238E27FC236}">
                  <a16:creationId xmlns:a16="http://schemas.microsoft.com/office/drawing/2014/main" id="{269DD4E7-4C90-9E25-0CBD-8487E17EE9A5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0526" b="79239"/>
            <a:stretch/>
          </p:blipFill>
          <p:spPr bwMode="auto">
            <a:xfrm>
              <a:off x="8556201" y="5516826"/>
              <a:ext cx="3518233" cy="7019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0" name="مربع نص 39">
              <a:extLst>
                <a:ext uri="{FF2B5EF4-FFF2-40B4-BE49-F238E27FC236}">
                  <a16:creationId xmlns:a16="http://schemas.microsoft.com/office/drawing/2014/main" id="{9586A7B7-C817-CE6F-7280-247A66394666}"/>
                </a:ext>
              </a:extLst>
            </p:cNvPr>
            <p:cNvSpPr txBox="1"/>
            <p:nvPr/>
          </p:nvSpPr>
          <p:spPr>
            <a:xfrm>
              <a:off x="9711299" y="5637318"/>
              <a:ext cx="1470843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8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تعلم تعاوني</a:t>
              </a:r>
            </a:p>
          </p:txBody>
        </p:sp>
        <p:pic>
          <p:nvPicPr>
            <p:cNvPr id="43" name="صورة 42">
              <a:extLst>
                <a:ext uri="{FF2B5EF4-FFF2-40B4-BE49-F238E27FC236}">
                  <a16:creationId xmlns:a16="http://schemas.microsoft.com/office/drawing/2014/main" id="{03F83FF9-E2E6-AC9F-6E39-47D9C2F0C483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248368" y="5627171"/>
              <a:ext cx="503499" cy="543513"/>
            </a:xfrm>
            <a:prstGeom prst="rect">
              <a:avLst/>
            </a:prstGeom>
          </p:spPr>
        </p:pic>
      </p:grp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D9257084-397E-89B5-A868-5C7EB6F562DE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C9D5C0F6-B023-BD89-4B05-4D9A5AED6327}"/>
              </a:ext>
            </a:extLst>
          </p:cNvPr>
          <p:cNvSpPr txBox="1"/>
          <p:nvPr/>
        </p:nvSpPr>
        <p:spPr>
          <a:xfrm>
            <a:off x="9034572" y="713062"/>
            <a:ext cx="2530421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العلاقات والدوال 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العكسية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1446/05/24</a:t>
            </a: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AD5F6BA7-FFBC-2B41-FA4F-C4397F41E673}"/>
              </a:ext>
            </a:extLst>
          </p:cNvPr>
          <p:cNvSpPr txBox="1"/>
          <p:nvPr/>
        </p:nvSpPr>
        <p:spPr>
          <a:xfrm>
            <a:off x="8995687" y="4137243"/>
            <a:ext cx="2234609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استعمال التمثيل البياني لتحليل دوال الجذر التربيعي</a:t>
            </a:r>
          </a:p>
        </p:txBody>
      </p:sp>
      <p:pic>
        <p:nvPicPr>
          <p:cNvPr id="26" name="صورة 25">
            <a:extLst>
              <a:ext uri="{FF2B5EF4-FFF2-40B4-BE49-F238E27FC236}">
                <a16:creationId xmlns:a16="http://schemas.microsoft.com/office/drawing/2014/main" id="{302ED3B4-3C94-BC85-711E-1ACD6E1B929D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t="46559"/>
          <a:stretch/>
        </p:blipFill>
        <p:spPr>
          <a:xfrm>
            <a:off x="9034572" y="1972788"/>
            <a:ext cx="2543175" cy="2000482"/>
          </a:xfrm>
          <a:prstGeom prst="rect">
            <a:avLst/>
          </a:prstGeom>
        </p:spPr>
      </p:pic>
      <p:pic>
        <p:nvPicPr>
          <p:cNvPr id="30" name="صورة 29">
            <a:extLst>
              <a:ext uri="{FF2B5EF4-FFF2-40B4-BE49-F238E27FC236}">
                <a16:creationId xmlns:a16="http://schemas.microsoft.com/office/drawing/2014/main" id="{FD91A8C5-3302-5CE5-6DA1-36ACA07B7FCA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0339"/>
          <a:stretch/>
        </p:blipFill>
        <p:spPr>
          <a:xfrm>
            <a:off x="4713704" y="1200579"/>
            <a:ext cx="4301254" cy="2103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12392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301000A2-82AE-B38F-EFF3-C79F979572B1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511C94E-57B5-AC6E-0D84-FC5A9D094599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0E19983-81BB-B428-FB60-0BCFCFD2F083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A026B60-1DDE-A48E-B673-C3B93342D4FB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DC84374A-CD98-0A2D-E35B-BA8FC0A109FF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5E5E5FFD-A416-2FC3-518C-D196BE56BE57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47DECDF1-B7BC-7C2F-FBE3-9B596273C9DF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3B620830-7B35-09BA-9166-5B93611D91EF}"/>
              </a:ext>
            </a:extLst>
          </p:cNvPr>
          <p:cNvSpPr/>
          <p:nvPr/>
        </p:nvSpPr>
        <p:spPr>
          <a:xfrm>
            <a:off x="11401568" y="5110062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A7D4EF09-8D9F-3851-2283-F1D7C941434C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graphicFrame>
        <p:nvGraphicFramePr>
          <p:cNvPr id="12" name="جدول 11">
            <a:extLst>
              <a:ext uri="{FF2B5EF4-FFF2-40B4-BE49-F238E27FC236}">
                <a16:creationId xmlns:a16="http://schemas.microsoft.com/office/drawing/2014/main" id="{16BB1B9A-314B-7F61-100B-B261CC1F6E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5084760"/>
              </p:ext>
            </p:extLst>
          </p:nvPr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8" name="صورة 27">
            <a:extLst>
              <a:ext uri="{FF2B5EF4-FFF2-40B4-BE49-F238E27FC236}">
                <a16:creationId xmlns:a16="http://schemas.microsoft.com/office/drawing/2014/main" id="{C49F5768-BFAE-E823-64F1-5BF7BD208115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E9E5B3F0-6B9C-0941-AF7E-9891C1FC5405}"/>
              </a:ext>
            </a:extLst>
          </p:cNvPr>
          <p:cNvGrpSpPr/>
          <p:nvPr/>
        </p:nvGrpSpPr>
        <p:grpSpPr>
          <a:xfrm>
            <a:off x="6123182" y="417074"/>
            <a:ext cx="3046815" cy="1017203"/>
            <a:chOff x="4941387" y="2038821"/>
            <a:chExt cx="3046815" cy="1017203"/>
          </a:xfrm>
        </p:grpSpPr>
        <p:pic>
          <p:nvPicPr>
            <p:cNvPr id="48" name="Picture 12">
              <a:extLst>
                <a:ext uri="{FF2B5EF4-FFF2-40B4-BE49-F238E27FC236}">
                  <a16:creationId xmlns:a16="http://schemas.microsoft.com/office/drawing/2014/main" id="{1DABF146-D638-0650-6DD3-8BB1FC14DA9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63" t="17989" r="-963" b="64980"/>
            <a:stretch/>
          </p:blipFill>
          <p:spPr bwMode="auto">
            <a:xfrm>
              <a:off x="4941387" y="2038821"/>
              <a:ext cx="3046815" cy="10172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9" name="مربع نص 48">
              <a:extLst>
                <a:ext uri="{FF2B5EF4-FFF2-40B4-BE49-F238E27FC236}">
                  <a16:creationId xmlns:a16="http://schemas.microsoft.com/office/drawing/2014/main" id="{86E80852-F1A6-63E1-329B-EFCCA435AB7C}"/>
                </a:ext>
              </a:extLst>
            </p:cNvPr>
            <p:cNvSpPr txBox="1"/>
            <p:nvPr/>
          </p:nvSpPr>
          <p:spPr>
            <a:xfrm>
              <a:off x="5691549" y="2130618"/>
              <a:ext cx="1546490" cy="76944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4400" dirty="0">
                  <a:solidFill>
                    <a:srgbClr val="F2F2F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تحصيلي</a:t>
              </a:r>
            </a:p>
          </p:txBody>
        </p:sp>
      </p:grpSp>
      <p:grpSp>
        <p:nvGrpSpPr>
          <p:cNvPr id="34" name="مجموعة 33">
            <a:extLst>
              <a:ext uri="{FF2B5EF4-FFF2-40B4-BE49-F238E27FC236}">
                <a16:creationId xmlns:a16="http://schemas.microsoft.com/office/drawing/2014/main" id="{267BA20F-A7DD-2647-8E4C-064A89C12FD2}"/>
              </a:ext>
            </a:extLst>
          </p:cNvPr>
          <p:cNvGrpSpPr/>
          <p:nvPr/>
        </p:nvGrpSpPr>
        <p:grpSpPr>
          <a:xfrm>
            <a:off x="-227589" y="5609268"/>
            <a:ext cx="3647049" cy="835239"/>
            <a:chOff x="8481060" y="5458558"/>
            <a:chExt cx="3647049" cy="835239"/>
          </a:xfrm>
        </p:grpSpPr>
        <p:grpSp>
          <p:nvGrpSpPr>
            <p:cNvPr id="35" name="مجموعة 34">
              <a:extLst>
                <a:ext uri="{FF2B5EF4-FFF2-40B4-BE49-F238E27FC236}">
                  <a16:creationId xmlns:a16="http://schemas.microsoft.com/office/drawing/2014/main" id="{8A7A8A07-F279-69FA-4E6D-C38D3B1FF3FF}"/>
                </a:ext>
              </a:extLst>
            </p:cNvPr>
            <p:cNvGrpSpPr/>
            <p:nvPr/>
          </p:nvGrpSpPr>
          <p:grpSpPr>
            <a:xfrm>
              <a:off x="8481060" y="5458558"/>
              <a:ext cx="3647049" cy="835239"/>
              <a:chOff x="8481060" y="5458558"/>
              <a:chExt cx="3647049" cy="835239"/>
            </a:xfrm>
          </p:grpSpPr>
          <p:pic>
            <p:nvPicPr>
              <p:cNvPr id="37" name="Picture 16">
                <a:extLst>
                  <a:ext uri="{FF2B5EF4-FFF2-40B4-BE49-F238E27FC236}">
                    <a16:creationId xmlns:a16="http://schemas.microsoft.com/office/drawing/2014/main" id="{94B221DF-50BF-75AA-2516-54C511F6B79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7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31586" b="55437"/>
              <a:stretch/>
            </p:blipFill>
            <p:spPr bwMode="auto">
              <a:xfrm>
                <a:off x="8481060" y="5458558"/>
                <a:ext cx="3647049" cy="83523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8" name="مربع نص 37">
                <a:extLst>
                  <a:ext uri="{FF2B5EF4-FFF2-40B4-BE49-F238E27FC236}">
                    <a16:creationId xmlns:a16="http://schemas.microsoft.com/office/drawing/2014/main" id="{5ACA44AC-AE97-4E2B-E692-4A8D36D95EC7}"/>
                  </a:ext>
                </a:extLst>
              </p:cNvPr>
              <p:cNvSpPr txBox="1"/>
              <p:nvPr/>
            </p:nvSpPr>
            <p:spPr>
              <a:xfrm>
                <a:off x="9711299" y="5637318"/>
                <a:ext cx="1470843" cy="52322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800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GA Aladdin Regular" pitchFamily="2" charset="-78"/>
                  </a:rPr>
                  <a:t>تعلم ذاتي</a:t>
                </a:r>
              </a:p>
            </p:txBody>
          </p:sp>
        </p:grpSp>
        <p:pic>
          <p:nvPicPr>
            <p:cNvPr id="36" name="صورة 35">
              <a:extLst>
                <a:ext uri="{FF2B5EF4-FFF2-40B4-BE49-F238E27FC236}">
                  <a16:creationId xmlns:a16="http://schemas.microsoft.com/office/drawing/2014/main" id="{899D7132-9FDA-23D2-AD42-DF79618CFD61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177910" y="5588931"/>
              <a:ext cx="532922" cy="578341"/>
            </a:xfrm>
            <a:prstGeom prst="rect">
              <a:avLst/>
            </a:prstGeom>
          </p:spPr>
        </p:pic>
      </p:grp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9F2F3A5D-5EFF-068A-097A-FB5896DF5A8F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33A75EAF-4DF0-3D7D-1E99-F864FBF6585D}"/>
              </a:ext>
            </a:extLst>
          </p:cNvPr>
          <p:cNvSpPr txBox="1"/>
          <p:nvPr/>
        </p:nvSpPr>
        <p:spPr>
          <a:xfrm>
            <a:off x="9034572" y="713062"/>
            <a:ext cx="2530421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العلاقات والدوال 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العكسية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1446/05/24</a:t>
            </a: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94CCDFEA-0B48-22C3-3D68-060E79130F52}"/>
              </a:ext>
            </a:extLst>
          </p:cNvPr>
          <p:cNvSpPr txBox="1"/>
          <p:nvPr/>
        </p:nvSpPr>
        <p:spPr>
          <a:xfrm>
            <a:off x="8995687" y="4137243"/>
            <a:ext cx="2234609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استعمال التمثيل البياني لتحليل دوال الجذر التربيعي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تمثيل متباينة الجذر التربيعي بيانيًا.</a:t>
            </a:r>
          </a:p>
        </p:txBody>
      </p:sp>
      <p:pic>
        <p:nvPicPr>
          <p:cNvPr id="26" name="صورة 25">
            <a:extLst>
              <a:ext uri="{FF2B5EF4-FFF2-40B4-BE49-F238E27FC236}">
                <a16:creationId xmlns:a16="http://schemas.microsoft.com/office/drawing/2014/main" id="{7822A841-F07D-83BD-2F3B-21A24C53EB63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t="46559"/>
          <a:stretch/>
        </p:blipFill>
        <p:spPr>
          <a:xfrm>
            <a:off x="9034572" y="1972788"/>
            <a:ext cx="2543175" cy="2000482"/>
          </a:xfrm>
          <a:prstGeom prst="rect">
            <a:avLst/>
          </a:prstGeom>
        </p:spPr>
      </p:pic>
      <p:pic>
        <p:nvPicPr>
          <p:cNvPr id="29" name="صورة 28">
            <a:extLst>
              <a:ext uri="{FF2B5EF4-FFF2-40B4-BE49-F238E27FC236}">
                <a16:creationId xmlns:a16="http://schemas.microsoft.com/office/drawing/2014/main" id="{A330EB43-2AEF-B61A-4F21-CC57B8E3B148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" t="2020" r="908"/>
          <a:stretch/>
        </p:blipFill>
        <p:spPr>
          <a:xfrm>
            <a:off x="339372" y="1521351"/>
            <a:ext cx="8580054" cy="2610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48935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301000A2-82AE-B38F-EFF3-C79F979572B1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511C94E-57B5-AC6E-0D84-FC5A9D094599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0E19983-81BB-B428-FB60-0BCFCFD2F083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A026B60-1DDE-A48E-B673-C3B93342D4FB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DC84374A-CD98-0A2D-E35B-BA8FC0A109FF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5E5E5FFD-A416-2FC3-518C-D196BE56BE57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47DECDF1-B7BC-7C2F-FBE3-9B596273C9DF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3B620830-7B35-09BA-9166-5B93611D91EF}"/>
              </a:ext>
            </a:extLst>
          </p:cNvPr>
          <p:cNvSpPr/>
          <p:nvPr/>
        </p:nvSpPr>
        <p:spPr>
          <a:xfrm>
            <a:off x="11401568" y="5110062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A7D4EF09-8D9F-3851-2283-F1D7C941434C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pic>
        <p:nvPicPr>
          <p:cNvPr id="28" name="صورة 27">
            <a:extLst>
              <a:ext uri="{FF2B5EF4-FFF2-40B4-BE49-F238E27FC236}">
                <a16:creationId xmlns:a16="http://schemas.microsoft.com/office/drawing/2014/main" id="{C49F5768-BFAE-E823-64F1-5BF7BD208115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1" name="مجموعة 30">
            <a:extLst>
              <a:ext uri="{FF2B5EF4-FFF2-40B4-BE49-F238E27FC236}">
                <a16:creationId xmlns:a16="http://schemas.microsoft.com/office/drawing/2014/main" id="{3C1741B0-B173-5C27-FE1D-04F21323DE3D}"/>
              </a:ext>
            </a:extLst>
          </p:cNvPr>
          <p:cNvGrpSpPr/>
          <p:nvPr/>
        </p:nvGrpSpPr>
        <p:grpSpPr>
          <a:xfrm>
            <a:off x="6068816" y="395199"/>
            <a:ext cx="3046815" cy="1017203"/>
            <a:chOff x="4941387" y="2038821"/>
            <a:chExt cx="3046815" cy="1017203"/>
          </a:xfrm>
        </p:grpSpPr>
        <p:pic>
          <p:nvPicPr>
            <p:cNvPr id="32" name="Picture 12">
              <a:extLst>
                <a:ext uri="{FF2B5EF4-FFF2-40B4-BE49-F238E27FC236}">
                  <a16:creationId xmlns:a16="http://schemas.microsoft.com/office/drawing/2014/main" id="{28FB058A-336F-EB0C-8BD5-BBC2CB3E03CF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63" t="17989" r="-963" b="64980"/>
            <a:stretch/>
          </p:blipFill>
          <p:spPr bwMode="auto">
            <a:xfrm>
              <a:off x="4941387" y="2038821"/>
              <a:ext cx="3046815" cy="10172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3" name="مربع نص 32">
              <a:extLst>
                <a:ext uri="{FF2B5EF4-FFF2-40B4-BE49-F238E27FC236}">
                  <a16:creationId xmlns:a16="http://schemas.microsoft.com/office/drawing/2014/main" id="{8D4C1BB7-8933-A528-934A-3DC0565775B1}"/>
                </a:ext>
              </a:extLst>
            </p:cNvPr>
            <p:cNvSpPr txBox="1"/>
            <p:nvPr/>
          </p:nvSpPr>
          <p:spPr>
            <a:xfrm>
              <a:off x="5205235" y="2316590"/>
              <a:ext cx="2519118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مهارات التفكير العليا</a:t>
              </a:r>
            </a:p>
          </p:txBody>
        </p:sp>
      </p:grp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A3CFC8C1-D2CF-9602-4BC5-A2453D42D2FA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6DC62E6C-2142-6C54-4E44-BC9A9A92978D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sp>
        <p:nvSpPr>
          <p:cNvPr id="12" name="مربع نص 11">
            <a:extLst>
              <a:ext uri="{FF2B5EF4-FFF2-40B4-BE49-F238E27FC236}">
                <a16:creationId xmlns:a16="http://schemas.microsoft.com/office/drawing/2014/main" id="{47B8B6AA-A6C2-DFA2-89BB-93906FCFF1A2}"/>
              </a:ext>
            </a:extLst>
          </p:cNvPr>
          <p:cNvSpPr txBox="1"/>
          <p:nvPr/>
        </p:nvSpPr>
        <p:spPr>
          <a:xfrm>
            <a:off x="9034572" y="713062"/>
            <a:ext cx="2530421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العلاقات والدوال 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العكسية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1446/05/24</a:t>
            </a: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407A3376-E305-B756-3D0D-3645403D5B5E}"/>
              </a:ext>
            </a:extLst>
          </p:cNvPr>
          <p:cNvSpPr txBox="1"/>
          <p:nvPr/>
        </p:nvSpPr>
        <p:spPr>
          <a:xfrm>
            <a:off x="8995687" y="4137243"/>
            <a:ext cx="2234609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استعمال التمثيل البياني لتحليل دوال الجذر التربيعي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تمثيل متباينة الجذر التربيعي بيانيًا.</a:t>
            </a:r>
          </a:p>
        </p:txBody>
      </p:sp>
      <p:pic>
        <p:nvPicPr>
          <p:cNvPr id="26" name="صورة 25">
            <a:extLst>
              <a:ext uri="{FF2B5EF4-FFF2-40B4-BE49-F238E27FC236}">
                <a16:creationId xmlns:a16="http://schemas.microsoft.com/office/drawing/2014/main" id="{65C7C433-8802-1245-82DD-D48BD4ECAC0F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t="46559"/>
          <a:stretch/>
        </p:blipFill>
        <p:spPr>
          <a:xfrm>
            <a:off x="9034572" y="1972788"/>
            <a:ext cx="2543175" cy="2000482"/>
          </a:xfrm>
          <a:prstGeom prst="rect">
            <a:avLst/>
          </a:prstGeom>
        </p:spPr>
      </p:pic>
      <p:pic>
        <p:nvPicPr>
          <p:cNvPr id="29" name="صورة 28">
            <a:extLst>
              <a:ext uri="{FF2B5EF4-FFF2-40B4-BE49-F238E27FC236}">
                <a16:creationId xmlns:a16="http://schemas.microsoft.com/office/drawing/2014/main" id="{A7AFD9A3-CAFA-928E-0142-8D0CDB40A9B7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99393" y="1210505"/>
            <a:ext cx="8858680" cy="4929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77568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301000A2-82AE-B38F-EFF3-C79F979572B1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511C94E-57B5-AC6E-0D84-FC5A9D094599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0E19983-81BB-B428-FB60-0BCFCFD2F083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A026B60-1DDE-A48E-B673-C3B93342D4FB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DC84374A-CD98-0A2D-E35B-BA8FC0A109FF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5E5E5FFD-A416-2FC3-518C-D196BE56BE57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47DECDF1-B7BC-7C2F-FBE3-9B596273C9DF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3B620830-7B35-09BA-9166-5B93611D91EF}"/>
              </a:ext>
            </a:extLst>
          </p:cNvPr>
          <p:cNvSpPr/>
          <p:nvPr/>
        </p:nvSpPr>
        <p:spPr>
          <a:xfrm>
            <a:off x="11401568" y="5110062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A7D4EF09-8D9F-3851-2283-F1D7C941434C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graphicFrame>
        <p:nvGraphicFramePr>
          <p:cNvPr id="12" name="جدول 11">
            <a:extLst>
              <a:ext uri="{FF2B5EF4-FFF2-40B4-BE49-F238E27FC236}">
                <a16:creationId xmlns:a16="http://schemas.microsoft.com/office/drawing/2014/main" id="{16BB1B9A-314B-7F61-100B-B261CC1F6E96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8" name="صورة 27">
            <a:extLst>
              <a:ext uri="{FF2B5EF4-FFF2-40B4-BE49-F238E27FC236}">
                <a16:creationId xmlns:a16="http://schemas.microsoft.com/office/drawing/2014/main" id="{C49F5768-BFAE-E823-64F1-5BF7BD208115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aphicFrame>
        <p:nvGraphicFramePr>
          <p:cNvPr id="5" name="جدول 21">
            <a:extLst>
              <a:ext uri="{FF2B5EF4-FFF2-40B4-BE49-F238E27FC236}">
                <a16:creationId xmlns:a16="http://schemas.microsoft.com/office/drawing/2014/main" id="{34B09AAF-6512-3363-5F7D-F4A398E54C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3802039"/>
              </p:ext>
            </p:extLst>
          </p:nvPr>
        </p:nvGraphicFramePr>
        <p:xfrm>
          <a:off x="640105" y="1117812"/>
          <a:ext cx="8127999" cy="514768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5932232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76084353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15785482"/>
                    </a:ext>
                  </a:extLst>
                </a:gridCol>
              </a:tblGrid>
              <a:tr h="786396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ماذا أعرف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 أريد أن أعرف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ماذا تعلمت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021184"/>
                  </a:ext>
                </a:extLst>
              </a:tr>
              <a:tr h="4361289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2986090"/>
                  </a:ext>
                </a:extLst>
              </a:tr>
            </a:tbl>
          </a:graphicData>
        </a:graphic>
      </p:graphicFrame>
      <p:sp>
        <p:nvSpPr>
          <p:cNvPr id="29" name="مربع نص 28">
            <a:extLst>
              <a:ext uri="{FF2B5EF4-FFF2-40B4-BE49-F238E27FC236}">
                <a16:creationId xmlns:a16="http://schemas.microsoft.com/office/drawing/2014/main" id="{DEDA969B-1DC3-8757-30B0-A71874EF68C8}"/>
              </a:ext>
            </a:extLst>
          </p:cNvPr>
          <p:cNvSpPr txBox="1"/>
          <p:nvPr/>
        </p:nvSpPr>
        <p:spPr>
          <a:xfrm>
            <a:off x="2871203" y="376704"/>
            <a:ext cx="438061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dirty="0">
                <a:solidFill>
                  <a:schemeClr val="accent6">
                    <a:lumMod val="75000"/>
                  </a:schemeClr>
                </a:solidFill>
                <a:cs typeface="AGA Aladdin Regular" pitchFamily="2" charset="-78"/>
              </a:rPr>
              <a:t>جدول التعلم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9D42A3D3-7F95-8449-00CD-568126D3536F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0462A354-686A-0F63-75C7-B7F2BEEB931F}"/>
              </a:ext>
            </a:extLst>
          </p:cNvPr>
          <p:cNvSpPr txBox="1"/>
          <p:nvPr/>
        </p:nvSpPr>
        <p:spPr>
          <a:xfrm>
            <a:off x="9034572" y="713062"/>
            <a:ext cx="2530421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العلاقات والدوال 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العكسية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1446/05/24</a:t>
            </a:r>
          </a:p>
        </p:txBody>
      </p: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9F49761E-D8EC-25ED-7D13-AEEBA5439FF2}"/>
              </a:ext>
            </a:extLst>
          </p:cNvPr>
          <p:cNvSpPr txBox="1"/>
          <p:nvPr/>
        </p:nvSpPr>
        <p:spPr>
          <a:xfrm>
            <a:off x="8995687" y="4137243"/>
            <a:ext cx="2234609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استعمال التمثيل البياني لتحليل دوال الجذر التربيعي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تمثيل متباينة الجذر التربيعي بيانيًا.</a:t>
            </a:r>
          </a:p>
        </p:txBody>
      </p:sp>
      <p:pic>
        <p:nvPicPr>
          <p:cNvPr id="27" name="صورة 26">
            <a:extLst>
              <a:ext uri="{FF2B5EF4-FFF2-40B4-BE49-F238E27FC236}">
                <a16:creationId xmlns:a16="http://schemas.microsoft.com/office/drawing/2014/main" id="{75355610-0FBA-DD5B-860D-A4318919424E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t="46559"/>
          <a:stretch/>
        </p:blipFill>
        <p:spPr>
          <a:xfrm>
            <a:off x="9034572" y="1972788"/>
            <a:ext cx="2543175" cy="2000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1340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0" y="-1143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301000A2-82AE-B38F-EFF3-C79F979572B1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511C94E-57B5-AC6E-0D84-FC5A9D094599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0E19983-81BB-B428-FB60-0BCFCFD2F083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A026B60-1DDE-A48E-B673-C3B93342D4FB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DC84374A-CD98-0A2D-E35B-BA8FC0A109FF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5E5E5FFD-A416-2FC3-518C-D196BE56BE57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47DECDF1-B7BC-7C2F-FBE3-9B596273C9DF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3B620830-7B35-09BA-9166-5B93611D91EF}"/>
              </a:ext>
            </a:extLst>
          </p:cNvPr>
          <p:cNvSpPr/>
          <p:nvPr/>
        </p:nvSpPr>
        <p:spPr>
          <a:xfrm>
            <a:off x="11401568" y="5110062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A7D4EF09-8D9F-3851-2283-F1D7C941434C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graphicFrame>
        <p:nvGraphicFramePr>
          <p:cNvPr id="12" name="جدول 11">
            <a:extLst>
              <a:ext uri="{FF2B5EF4-FFF2-40B4-BE49-F238E27FC236}">
                <a16:creationId xmlns:a16="http://schemas.microsoft.com/office/drawing/2014/main" id="{16BB1B9A-314B-7F61-100B-B261CC1F6E96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8" name="صورة 27">
            <a:extLst>
              <a:ext uri="{FF2B5EF4-FFF2-40B4-BE49-F238E27FC236}">
                <a16:creationId xmlns:a16="http://schemas.microsoft.com/office/drawing/2014/main" id="{C49F5768-BFAE-E823-64F1-5BF7BD208115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44" name="مجموعة 43">
            <a:extLst>
              <a:ext uri="{FF2B5EF4-FFF2-40B4-BE49-F238E27FC236}">
                <a16:creationId xmlns:a16="http://schemas.microsoft.com/office/drawing/2014/main" id="{0BA0433A-9D3A-947A-A869-2AB9D1779326}"/>
              </a:ext>
            </a:extLst>
          </p:cNvPr>
          <p:cNvGrpSpPr/>
          <p:nvPr/>
        </p:nvGrpSpPr>
        <p:grpSpPr>
          <a:xfrm>
            <a:off x="6123182" y="384990"/>
            <a:ext cx="3046815" cy="1017203"/>
            <a:chOff x="4941387" y="2006737"/>
            <a:chExt cx="3046815" cy="1017203"/>
          </a:xfrm>
        </p:grpSpPr>
        <p:pic>
          <p:nvPicPr>
            <p:cNvPr id="45" name="Picture 12">
              <a:extLst>
                <a:ext uri="{FF2B5EF4-FFF2-40B4-BE49-F238E27FC236}">
                  <a16:creationId xmlns:a16="http://schemas.microsoft.com/office/drawing/2014/main" id="{640599E7-9EF0-EEF9-6110-D8812652BC64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2" t="33658" r="-432" b="49311"/>
            <a:stretch/>
          </p:blipFill>
          <p:spPr bwMode="auto">
            <a:xfrm>
              <a:off x="4941387" y="2006737"/>
              <a:ext cx="3046815" cy="10172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6" name="مربع نص 45">
              <a:extLst>
                <a:ext uri="{FF2B5EF4-FFF2-40B4-BE49-F238E27FC236}">
                  <a16:creationId xmlns:a16="http://schemas.microsoft.com/office/drawing/2014/main" id="{CF228DA7-B509-BD45-9C24-B76E2D01DD61}"/>
                </a:ext>
              </a:extLst>
            </p:cNvPr>
            <p:cNvSpPr txBox="1"/>
            <p:nvPr/>
          </p:nvSpPr>
          <p:spPr>
            <a:xfrm>
              <a:off x="5691549" y="2130618"/>
              <a:ext cx="1546490" cy="76944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4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الواجب</a:t>
              </a:r>
            </a:p>
          </p:txBody>
        </p:sp>
      </p:grpSp>
      <p:sp>
        <p:nvSpPr>
          <p:cNvPr id="31" name="مربع نص 30">
            <a:extLst>
              <a:ext uri="{FF2B5EF4-FFF2-40B4-BE49-F238E27FC236}">
                <a16:creationId xmlns:a16="http://schemas.microsoft.com/office/drawing/2014/main" id="{47467B57-244B-7AC9-CD1C-370BB97D9014}"/>
              </a:ext>
            </a:extLst>
          </p:cNvPr>
          <p:cNvSpPr txBox="1"/>
          <p:nvPr/>
        </p:nvSpPr>
        <p:spPr>
          <a:xfrm>
            <a:off x="2288740" y="1506346"/>
            <a:ext cx="496824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dirty="0">
                <a:solidFill>
                  <a:srgbClr val="00B0F0"/>
                </a:solidFill>
                <a:cs typeface="AGA Aladdin Regular" pitchFamily="2" charset="-78"/>
              </a:rPr>
              <a:t>25 - 31</a:t>
            </a:r>
          </a:p>
          <a:p>
            <a:pPr algn="ctr"/>
            <a:r>
              <a:rPr lang="ar-SA" sz="4800" dirty="0">
                <a:solidFill>
                  <a:srgbClr val="C00000"/>
                </a:solidFill>
                <a:cs typeface="AGA Aladdin Regular" pitchFamily="2" charset="-78"/>
              </a:rPr>
              <a:t>صفحة</a:t>
            </a:r>
            <a:r>
              <a:rPr lang="ar-SA" sz="4800" dirty="0">
                <a:solidFill>
                  <a:srgbClr val="00B0F0"/>
                </a:solidFill>
                <a:cs typeface="AGA Aladdin Regular" pitchFamily="2" charset="-78"/>
              </a:rPr>
              <a:t> 28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7C66BE51-E2A0-94A9-0A27-7A944C3D1EDC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62E57A73-22D9-871E-512C-83BCDD8D86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5264" y="3725345"/>
            <a:ext cx="7935192" cy="126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3600" b="0" i="0" u="none" strike="noStrike" cap="none" normalizeH="0" baseline="0" dirty="0">
                <a:ln>
                  <a:noFill/>
                </a:ln>
                <a:solidFill>
                  <a:srgbClr val="8B248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تذكري يا جميلتي:</a:t>
            </a:r>
            <a:endParaRPr kumimoji="0" lang="en-US" altLang="ar-SA" sz="3600" b="0" i="0" u="none" strike="noStrike" cap="none" normalizeH="0" baseline="0" dirty="0">
              <a:ln>
                <a:noFill/>
              </a:ln>
              <a:solidFill>
                <a:srgbClr val="8B248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ar-SA" sz="4000" b="0" i="0" dirty="0">
                <a:solidFill>
                  <a:srgbClr val="80C68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الآمال العظيمة تصنع الأشخاص العظماء.</a:t>
            </a:r>
            <a:endParaRPr lang="ar-SA" sz="4000" dirty="0">
              <a:solidFill>
                <a:srgbClr val="80C687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0961EEC4-BC61-7747-67F3-CDBE745A0F72}"/>
              </a:ext>
            </a:extLst>
          </p:cNvPr>
          <p:cNvSpPr txBox="1"/>
          <p:nvPr/>
        </p:nvSpPr>
        <p:spPr>
          <a:xfrm>
            <a:off x="9034572" y="713062"/>
            <a:ext cx="2530421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العلاقات والدوال 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العكسية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1446/05/24</a:t>
            </a:r>
          </a:p>
        </p:txBody>
      </p: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196784E2-0287-3860-B6F2-B0CB145D6313}"/>
              </a:ext>
            </a:extLst>
          </p:cNvPr>
          <p:cNvSpPr txBox="1"/>
          <p:nvPr/>
        </p:nvSpPr>
        <p:spPr>
          <a:xfrm>
            <a:off x="8995687" y="4137243"/>
            <a:ext cx="2234609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استعمال التمثيل البياني لتحليل دوال الجذر التربيعي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تمثيل متباينة الجذر التربيعي بيانيًا.</a:t>
            </a:r>
          </a:p>
        </p:txBody>
      </p:sp>
      <p:pic>
        <p:nvPicPr>
          <p:cNvPr id="27" name="صورة 26">
            <a:extLst>
              <a:ext uri="{FF2B5EF4-FFF2-40B4-BE49-F238E27FC236}">
                <a16:creationId xmlns:a16="http://schemas.microsoft.com/office/drawing/2014/main" id="{A311ED46-7FDA-95B8-850C-539F31738A5C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t="46559"/>
          <a:stretch/>
        </p:blipFill>
        <p:spPr>
          <a:xfrm>
            <a:off x="9034572" y="1972788"/>
            <a:ext cx="2543175" cy="2000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656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5460F1B3-11CB-2C22-2B8B-DF9009ADC867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726DFAC3-CD81-7832-A8FE-F8572AA245E8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77AFEF7D-AB2A-931C-EFBD-1F901A08E2A7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11097A9C-AC3D-120E-A444-BF0DA42D8E1F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BA5D8967-5A3A-48C7-6E34-21D3438E6FE1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C90BF595-81F0-1359-B714-F755AD80711C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D026D824-D7CD-0A00-3700-2F96CD37D554}"/>
              </a:ext>
            </a:extLst>
          </p:cNvPr>
          <p:cNvSpPr/>
          <p:nvPr/>
        </p:nvSpPr>
        <p:spPr>
          <a:xfrm>
            <a:off x="11388712" y="1323168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93D8CF60-DA66-912E-1F60-4EEA8E40024F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graphicFrame>
        <p:nvGraphicFramePr>
          <p:cNvPr id="10" name="جدول 9">
            <a:extLst>
              <a:ext uri="{FF2B5EF4-FFF2-40B4-BE49-F238E27FC236}">
                <a16:creationId xmlns:a16="http://schemas.microsoft.com/office/drawing/2014/main" id="{105AAAC2-0322-C92B-F704-CA4BC61817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2314618"/>
              </p:ext>
            </p:extLst>
          </p:nvPr>
        </p:nvGraphicFramePr>
        <p:xfrm>
          <a:off x="408562" y="384990"/>
          <a:ext cx="10952149" cy="605431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0952149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6105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cs typeface="AGA Aladdin Regular" pitchFamily="2" charset="-78"/>
                        </a:rPr>
                        <a:t>الثلاثاء</a:t>
                      </a:r>
                      <a:r>
                        <a:rPr lang="ar-SA" sz="3200" dirty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AGA Aladdin Regular" pitchFamily="2" charset="-78"/>
                        </a:rPr>
                        <a:t>    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التاريخ/</a:t>
                      </a:r>
                      <a:r>
                        <a:rPr lang="ar-SA" sz="3200" dirty="0">
                          <a:cs typeface="AGA Aladdin Regular" pitchFamily="2" charset="-78"/>
                        </a:rPr>
                        <a:t>1446/05/24</a:t>
                      </a:r>
                      <a:r>
                        <a:rPr lang="ar-SA" sz="3200" dirty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AGA Aladdin Regular" pitchFamily="2" charset="-78"/>
                        </a:rPr>
                        <a:t>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الحصة/ </a:t>
                      </a:r>
                      <a:r>
                        <a:rPr lang="ar-SA" sz="3200" dirty="0">
                          <a:cs typeface="AGA Aladdin Regular" pitchFamily="2" charset="-78"/>
                        </a:rPr>
                        <a:t>الرابعة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2922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dirty="0">
                          <a:solidFill>
                            <a:srgbClr val="C00000"/>
                          </a:solidFill>
                          <a:cs typeface="AGA Aladdin Regular" pitchFamily="2" charset="-78"/>
                        </a:rPr>
                        <a:t>الموضوع/ </a:t>
                      </a:r>
                      <a:r>
                        <a:rPr lang="ar-SA" sz="400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cs typeface="AGA Aladdin Regular" pitchFamily="2" charset="-78"/>
                        </a:rPr>
                        <a:t>دوال ومتباينات الجذر التربيعي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74596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sp>
        <p:nvSpPr>
          <p:cNvPr id="13" name="مربع نص 12">
            <a:extLst>
              <a:ext uri="{FF2B5EF4-FFF2-40B4-BE49-F238E27FC236}">
                <a16:creationId xmlns:a16="http://schemas.microsoft.com/office/drawing/2014/main" id="{1687256C-87E7-FF67-932E-4415CD3D3BFE}"/>
              </a:ext>
            </a:extLst>
          </p:cNvPr>
          <p:cNvSpPr txBox="1"/>
          <p:nvPr/>
        </p:nvSpPr>
        <p:spPr>
          <a:xfrm>
            <a:off x="9080272" y="1832657"/>
            <a:ext cx="239172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0"/>
            <a:r>
              <a:rPr lang="ar-SA" sz="32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اختبار قصير</a:t>
            </a:r>
          </a:p>
        </p:txBody>
      </p:sp>
      <p:pic>
        <p:nvPicPr>
          <p:cNvPr id="26" name="صورة 25">
            <a:extLst>
              <a:ext uri="{FF2B5EF4-FFF2-40B4-BE49-F238E27FC236}">
                <a16:creationId xmlns:a16="http://schemas.microsoft.com/office/drawing/2014/main" id="{5168265E-10E9-63D0-1525-F35E75F03F19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8" name="مجموعة 37">
            <a:extLst>
              <a:ext uri="{FF2B5EF4-FFF2-40B4-BE49-F238E27FC236}">
                <a16:creationId xmlns:a16="http://schemas.microsoft.com/office/drawing/2014/main" id="{3C9055B7-F7D0-19FD-4FF0-66AB40B4E5A3}"/>
              </a:ext>
            </a:extLst>
          </p:cNvPr>
          <p:cNvGrpSpPr/>
          <p:nvPr/>
        </p:nvGrpSpPr>
        <p:grpSpPr>
          <a:xfrm>
            <a:off x="-54369" y="5470639"/>
            <a:ext cx="3647049" cy="835239"/>
            <a:chOff x="8443254" y="5025031"/>
            <a:chExt cx="3647049" cy="835239"/>
          </a:xfrm>
        </p:grpSpPr>
        <p:grpSp>
          <p:nvGrpSpPr>
            <p:cNvPr id="32" name="مجموعة 31">
              <a:extLst>
                <a:ext uri="{FF2B5EF4-FFF2-40B4-BE49-F238E27FC236}">
                  <a16:creationId xmlns:a16="http://schemas.microsoft.com/office/drawing/2014/main" id="{C7B77D5D-00EE-9177-4CBB-C39FCFAC008D}"/>
                </a:ext>
              </a:extLst>
            </p:cNvPr>
            <p:cNvGrpSpPr/>
            <p:nvPr/>
          </p:nvGrpSpPr>
          <p:grpSpPr>
            <a:xfrm>
              <a:off x="8443254" y="5025031"/>
              <a:ext cx="3647049" cy="835239"/>
              <a:chOff x="8481060" y="5458558"/>
              <a:chExt cx="3647049" cy="835239"/>
            </a:xfrm>
          </p:grpSpPr>
          <p:pic>
            <p:nvPicPr>
              <p:cNvPr id="34" name="Picture 16">
                <a:extLst>
                  <a:ext uri="{FF2B5EF4-FFF2-40B4-BE49-F238E27FC236}">
                    <a16:creationId xmlns:a16="http://schemas.microsoft.com/office/drawing/2014/main" id="{839D09D8-945D-7484-1FD5-C305AB98AE6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6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6" t="44806" r="-1956" b="42217"/>
              <a:stretch/>
            </p:blipFill>
            <p:spPr bwMode="auto">
              <a:xfrm>
                <a:off x="8481060" y="5458558"/>
                <a:ext cx="3647049" cy="83523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5" name="مربع نص 34">
                <a:extLst>
                  <a:ext uri="{FF2B5EF4-FFF2-40B4-BE49-F238E27FC236}">
                    <a16:creationId xmlns:a16="http://schemas.microsoft.com/office/drawing/2014/main" id="{E8C0D33E-8C24-723F-DC44-7EAF8AFCEA2C}"/>
                  </a:ext>
                </a:extLst>
              </p:cNvPr>
              <p:cNvSpPr txBox="1"/>
              <p:nvPr/>
            </p:nvSpPr>
            <p:spPr>
              <a:xfrm>
                <a:off x="9645166" y="5630535"/>
                <a:ext cx="1470843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GA Aladdin Regular" pitchFamily="2" charset="-78"/>
                  </a:rPr>
                  <a:t>تقويم تشخيصي</a:t>
                </a:r>
              </a:p>
            </p:txBody>
          </p:sp>
        </p:grpSp>
        <p:pic>
          <p:nvPicPr>
            <p:cNvPr id="37" name="صورة 36">
              <a:extLst>
                <a:ext uri="{FF2B5EF4-FFF2-40B4-BE49-F238E27FC236}">
                  <a16:creationId xmlns:a16="http://schemas.microsoft.com/office/drawing/2014/main" id="{3D5D0E8D-49AB-1591-837F-AD1D513563C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134272" y="5174163"/>
              <a:ext cx="457431" cy="445801"/>
            </a:xfrm>
            <a:prstGeom prst="rect">
              <a:avLst/>
            </a:prstGeom>
          </p:spPr>
        </p:pic>
      </p:grp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EAA92E8F-F048-C5C5-E9F8-9E6887402B91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25" name="صورة 24">
            <a:extLst>
              <a:ext uri="{FF2B5EF4-FFF2-40B4-BE49-F238E27FC236}">
                <a16:creationId xmlns:a16="http://schemas.microsoft.com/office/drawing/2014/main" id="{2132994D-58D4-834D-933F-3C6F3D8957B2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796189" y="2308841"/>
            <a:ext cx="7334250" cy="809625"/>
          </a:xfrm>
          <a:prstGeom prst="rect">
            <a:avLst/>
          </a:prstGeom>
        </p:spPr>
      </p:pic>
      <p:pic>
        <p:nvPicPr>
          <p:cNvPr id="29" name="صورة 28">
            <a:extLst>
              <a:ext uri="{FF2B5EF4-FFF2-40B4-BE49-F238E27FC236}">
                <a16:creationId xmlns:a16="http://schemas.microsoft.com/office/drawing/2014/main" id="{8AD94B5B-E527-8ED9-A460-6011D6C1FF85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629272" y="2706776"/>
            <a:ext cx="6836819" cy="1696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4328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EE689DC1-E22F-DF0F-C9F5-D88D4F7477F6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F1CC241B-4FA7-ADFE-15B5-8982C9FC2ACF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4EC8A6A5-D287-416C-4D74-AFF0B14EFC71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D7F1A8F3-24FE-AA7B-A69C-3CC789888852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03D8F006-0D00-50BE-8970-95CDABD73715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7C8A44D-9EF7-C6C8-81DB-56C122313E77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A819E48A-5986-6B81-AC7A-0E2E0CCC8839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8A3AB25E-7DB2-A72C-0680-515A9A9A1042}"/>
              </a:ext>
            </a:extLst>
          </p:cNvPr>
          <p:cNvSpPr/>
          <p:nvPr/>
        </p:nvSpPr>
        <p:spPr>
          <a:xfrm>
            <a:off x="11396455" y="1972664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29" name="جدول 28">
            <a:extLst>
              <a:ext uri="{FF2B5EF4-FFF2-40B4-BE49-F238E27FC236}">
                <a16:creationId xmlns:a16="http://schemas.microsoft.com/office/drawing/2014/main" id="{9325A173-DCA8-455F-623D-3EE0949079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2430343"/>
              </p:ext>
            </p:extLst>
          </p:nvPr>
        </p:nvGraphicFramePr>
        <p:xfrm>
          <a:off x="408562" y="384990"/>
          <a:ext cx="10952149" cy="6054309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2686050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  <a:gridCol w="5957948">
                  <a:extLst>
                    <a:ext uri="{9D8B030D-6E8A-4147-A177-3AD203B41FA5}">
                      <a16:colId xmlns:a16="http://schemas.microsoft.com/office/drawing/2014/main" val="1915451380"/>
                    </a:ext>
                  </a:extLst>
                </a:gridCol>
              </a:tblGrid>
              <a:tr h="561057">
                <a:tc grid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cs typeface="AGA Aladdin Regular" pitchFamily="2" charset="-78"/>
                        </a:rPr>
                        <a:t>الثلاثاء</a:t>
                      </a:r>
                      <a:r>
                        <a:rPr lang="ar-SA" sz="3200" dirty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AGA Aladdin Regular" pitchFamily="2" charset="-78"/>
                        </a:rPr>
                        <a:t>    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التاريخ/</a:t>
                      </a:r>
                      <a:r>
                        <a:rPr lang="ar-SA" sz="3200" dirty="0">
                          <a:cs typeface="AGA Aladdin Regular" pitchFamily="2" charset="-78"/>
                        </a:rPr>
                        <a:t>1446/05/24</a:t>
                      </a:r>
                      <a:r>
                        <a:rPr lang="ar-SA" sz="3200" dirty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AGA Aladdin Regular" pitchFamily="2" charset="-78"/>
                        </a:rPr>
                        <a:t>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الحصة/ </a:t>
                      </a:r>
                      <a:r>
                        <a:rPr lang="ar-SA" sz="3200" dirty="0">
                          <a:cs typeface="AGA Aladdin Regular" pitchFamily="2" charset="-78"/>
                        </a:rPr>
                        <a:t>الرابعة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29226">
                <a:tc rowSpan="2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dirty="0">
                          <a:solidFill>
                            <a:srgbClr val="C00000"/>
                          </a:solidFill>
                          <a:cs typeface="AGA Aladdin Regular" pitchFamily="2" charset="-78"/>
                        </a:rPr>
                        <a:t>الموضوع/ </a:t>
                      </a:r>
                      <a:r>
                        <a:rPr lang="ar-SA" sz="400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cs typeface="AGA Aladdin Regular" pitchFamily="2" charset="-78"/>
                        </a:rPr>
                        <a:t>دوال ومتباينات الجذر التربيعي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745963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sp>
        <p:nvSpPr>
          <p:cNvPr id="5" name="مربع نص 4">
            <a:extLst>
              <a:ext uri="{FF2B5EF4-FFF2-40B4-BE49-F238E27FC236}">
                <a16:creationId xmlns:a16="http://schemas.microsoft.com/office/drawing/2014/main" id="{ECB60AA9-E5E0-AF03-63D8-954031199D44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D09F41AF-1685-0C2E-D49E-E6BA99CBBBE9}"/>
              </a:ext>
            </a:extLst>
          </p:cNvPr>
          <p:cNvSpPr txBox="1"/>
          <p:nvPr/>
        </p:nvSpPr>
        <p:spPr>
          <a:xfrm>
            <a:off x="596919" y="1730509"/>
            <a:ext cx="5712990" cy="206210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3200" dirty="0">
                <a:solidFill>
                  <a:srgbClr val="7030A0"/>
                </a:solidFill>
                <a:cs typeface="AGA Aladdin Regular" pitchFamily="2" charset="-78"/>
              </a:rPr>
              <a:t>استعمال التمثيل البياني لتحليل دوال الجذر التربيعي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3200" dirty="0">
                <a:solidFill>
                  <a:srgbClr val="7030A0"/>
                </a:solidFill>
                <a:cs typeface="AGA Aladdin Regular" pitchFamily="2" charset="-78"/>
              </a:rPr>
              <a:t>تمثيل متباينة الجذر التربيعي بيانيًا.</a:t>
            </a:r>
          </a:p>
        </p:txBody>
      </p:sp>
      <p:pic>
        <p:nvPicPr>
          <p:cNvPr id="34" name="صورة 33">
            <a:extLst>
              <a:ext uri="{FF2B5EF4-FFF2-40B4-BE49-F238E27FC236}">
                <a16:creationId xmlns:a16="http://schemas.microsoft.com/office/drawing/2014/main" id="{02092F25-7020-A681-FA1F-69C32BF2DCCB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5C7DA623-788B-89CB-C81A-EC7EEB3C08CC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28" name="صورة 27">
            <a:extLst>
              <a:ext uri="{FF2B5EF4-FFF2-40B4-BE49-F238E27FC236}">
                <a16:creationId xmlns:a16="http://schemas.microsoft.com/office/drawing/2014/main" id="{228B7148-99B1-5615-68F2-5CE1A8B7319B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942478" y="1681875"/>
            <a:ext cx="2543175" cy="3743325"/>
          </a:xfrm>
          <a:prstGeom prst="rect">
            <a:avLst/>
          </a:prstGeom>
        </p:spPr>
      </p:pic>
      <p:pic>
        <p:nvPicPr>
          <p:cNvPr id="30" name="صورة 29">
            <a:extLst>
              <a:ext uri="{FF2B5EF4-FFF2-40B4-BE49-F238E27FC236}">
                <a16:creationId xmlns:a16="http://schemas.microsoft.com/office/drawing/2014/main" id="{080AA9DA-F975-B01A-6C9A-89AB968F6A87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609134" y="1594075"/>
            <a:ext cx="2190750" cy="2886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772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EE689DC1-E22F-DF0F-C9F5-D88D4F7477F6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F1CC241B-4FA7-ADFE-15B5-8982C9FC2ACF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4EC8A6A5-D287-416C-4D74-AFF0B14EFC71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D7F1A8F3-24FE-AA7B-A69C-3CC789888852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03D8F006-0D00-50BE-8970-95CDABD73715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7C8A44D-9EF7-C6C8-81DB-56C122313E77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A819E48A-5986-6B81-AC7A-0E2E0CCC8839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8A3AB25E-7DB2-A72C-0680-515A9A9A1042}"/>
              </a:ext>
            </a:extLst>
          </p:cNvPr>
          <p:cNvSpPr/>
          <p:nvPr/>
        </p:nvSpPr>
        <p:spPr>
          <a:xfrm>
            <a:off x="11396455" y="1972664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ECB60AA9-E5E0-AF03-63D8-954031199D44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pic>
        <p:nvPicPr>
          <p:cNvPr id="34" name="صورة 33">
            <a:extLst>
              <a:ext uri="{FF2B5EF4-FFF2-40B4-BE49-F238E27FC236}">
                <a16:creationId xmlns:a16="http://schemas.microsoft.com/office/drawing/2014/main" id="{02092F25-7020-A681-FA1F-69C32BF2DCCB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11577C41-0F35-CB91-250A-5CB5FDE17567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graphicFrame>
        <p:nvGraphicFramePr>
          <p:cNvPr id="30" name="جدول 21">
            <a:extLst>
              <a:ext uri="{FF2B5EF4-FFF2-40B4-BE49-F238E27FC236}">
                <a16:creationId xmlns:a16="http://schemas.microsoft.com/office/drawing/2014/main" id="{FDD95F5F-D475-1260-7080-0C76484E98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1979643"/>
              </p:ext>
            </p:extLst>
          </p:nvPr>
        </p:nvGraphicFramePr>
        <p:xfrm>
          <a:off x="640105" y="1117812"/>
          <a:ext cx="8127999" cy="514768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5932232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76084353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15785482"/>
                    </a:ext>
                  </a:extLst>
                </a:gridCol>
              </a:tblGrid>
              <a:tr h="786396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ماذا أعرف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 أريد أن أعرف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ماذا تعلمت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021184"/>
                  </a:ext>
                </a:extLst>
              </a:tr>
              <a:tr h="4361289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2986090"/>
                  </a:ext>
                </a:extLst>
              </a:tr>
            </a:tbl>
          </a:graphicData>
        </a:graphic>
      </p:graphicFrame>
      <p:sp>
        <p:nvSpPr>
          <p:cNvPr id="31" name="مربع نص 30">
            <a:extLst>
              <a:ext uri="{FF2B5EF4-FFF2-40B4-BE49-F238E27FC236}">
                <a16:creationId xmlns:a16="http://schemas.microsoft.com/office/drawing/2014/main" id="{F033FAE2-25F3-D496-4B38-BD7FDC9610A7}"/>
              </a:ext>
            </a:extLst>
          </p:cNvPr>
          <p:cNvSpPr txBox="1"/>
          <p:nvPr/>
        </p:nvSpPr>
        <p:spPr>
          <a:xfrm>
            <a:off x="2871203" y="376704"/>
            <a:ext cx="438061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dirty="0">
                <a:solidFill>
                  <a:schemeClr val="accent6">
                    <a:lumMod val="75000"/>
                  </a:schemeClr>
                </a:solidFill>
                <a:cs typeface="AGA Aladdin Regular" pitchFamily="2" charset="-78"/>
              </a:rPr>
              <a:t>جدول التعلم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BE2CCA0D-68E6-0DBD-14F3-977717ECF397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29" name="مربع نص 28">
            <a:extLst>
              <a:ext uri="{FF2B5EF4-FFF2-40B4-BE49-F238E27FC236}">
                <a16:creationId xmlns:a16="http://schemas.microsoft.com/office/drawing/2014/main" id="{19CD6246-F4A3-8176-F97C-A6B875E9565D}"/>
              </a:ext>
            </a:extLst>
          </p:cNvPr>
          <p:cNvSpPr txBox="1"/>
          <p:nvPr/>
        </p:nvSpPr>
        <p:spPr>
          <a:xfrm>
            <a:off x="9034572" y="713062"/>
            <a:ext cx="2530421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العلاقات والدوال 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العكسية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1446/05/24</a:t>
            </a:r>
          </a:p>
        </p:txBody>
      </p: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48EC1D37-F50C-A313-F9F3-65F198E8E259}"/>
              </a:ext>
            </a:extLst>
          </p:cNvPr>
          <p:cNvSpPr txBox="1"/>
          <p:nvPr/>
        </p:nvSpPr>
        <p:spPr>
          <a:xfrm>
            <a:off x="8995687" y="4137243"/>
            <a:ext cx="2234609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استعمال التمثيل البياني لتحليل دوال الجذر التربيعي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تمثيل متباينة الجذر التربيعي بيانيًا.</a:t>
            </a:r>
          </a:p>
        </p:txBody>
      </p:sp>
      <p:pic>
        <p:nvPicPr>
          <p:cNvPr id="25" name="صورة 24">
            <a:extLst>
              <a:ext uri="{FF2B5EF4-FFF2-40B4-BE49-F238E27FC236}">
                <a16:creationId xmlns:a16="http://schemas.microsoft.com/office/drawing/2014/main" id="{32E33CCC-98B9-7462-DFCE-7C0921EC210D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t="46559"/>
          <a:stretch/>
        </p:blipFill>
        <p:spPr>
          <a:xfrm>
            <a:off x="9034572" y="1972788"/>
            <a:ext cx="2543175" cy="2000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503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120027D5-E339-5EF9-E0BE-1A06B102BBA2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8C030C33-BA0A-F8BA-DCE2-49EDEAA75CFD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AAB1B3D5-7639-CA57-1F93-65E5D18193C9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C8CE523-5A09-EEA0-AB51-8F16FDF05D66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5AFEB5B9-86C0-C769-E5DE-12AA5752B665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D3EF8841-A31A-B0D6-90CB-D4A98A2157A5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99D4CFFA-5914-994D-766A-58C8ACEF3BC2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FA3FADE3-6A26-3BB3-C0A0-2849A2F61F20}"/>
              </a:ext>
            </a:extLst>
          </p:cNvPr>
          <p:cNvSpPr/>
          <p:nvPr/>
        </p:nvSpPr>
        <p:spPr>
          <a:xfrm>
            <a:off x="11389909" y="2592498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A4C83C1E-A443-CA08-F33E-6407FD10A84A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CA8A3E4E-8D37-C25A-C165-5DDCB02595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8625640"/>
              </p:ext>
            </p:extLst>
          </p:nvPr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FD4C7B41-67D4-C43C-4063-CDE2FBDCB8BE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44" name="مجموعة 43">
            <a:extLst>
              <a:ext uri="{FF2B5EF4-FFF2-40B4-BE49-F238E27FC236}">
                <a16:creationId xmlns:a16="http://schemas.microsoft.com/office/drawing/2014/main" id="{4DCEC715-7553-1D8D-CC0D-934D7FA73B23}"/>
              </a:ext>
            </a:extLst>
          </p:cNvPr>
          <p:cNvGrpSpPr/>
          <p:nvPr/>
        </p:nvGrpSpPr>
        <p:grpSpPr>
          <a:xfrm>
            <a:off x="-227589" y="5703700"/>
            <a:ext cx="3518233" cy="701962"/>
            <a:chOff x="8556201" y="5516826"/>
            <a:chExt cx="3518233" cy="701962"/>
          </a:xfrm>
        </p:grpSpPr>
        <p:pic>
          <p:nvPicPr>
            <p:cNvPr id="45" name="Picture 2">
              <a:extLst>
                <a:ext uri="{FF2B5EF4-FFF2-40B4-BE49-F238E27FC236}">
                  <a16:creationId xmlns:a16="http://schemas.microsoft.com/office/drawing/2014/main" id="{D18D4A6D-22C4-934B-B4C4-1BE067E8EEF1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0526" b="79239"/>
            <a:stretch/>
          </p:blipFill>
          <p:spPr bwMode="auto">
            <a:xfrm>
              <a:off x="8556201" y="5516826"/>
              <a:ext cx="3518233" cy="7019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6" name="مربع نص 45">
              <a:extLst>
                <a:ext uri="{FF2B5EF4-FFF2-40B4-BE49-F238E27FC236}">
                  <a16:creationId xmlns:a16="http://schemas.microsoft.com/office/drawing/2014/main" id="{83CCEB56-0D9B-EE64-6A50-784D4C8D907A}"/>
                </a:ext>
              </a:extLst>
            </p:cNvPr>
            <p:cNvSpPr txBox="1"/>
            <p:nvPr/>
          </p:nvSpPr>
          <p:spPr>
            <a:xfrm>
              <a:off x="9711299" y="5637318"/>
              <a:ext cx="1470843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8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تعلم تعاوني</a:t>
              </a:r>
            </a:p>
          </p:txBody>
        </p:sp>
        <p:pic>
          <p:nvPicPr>
            <p:cNvPr id="47" name="صورة 46">
              <a:extLst>
                <a:ext uri="{FF2B5EF4-FFF2-40B4-BE49-F238E27FC236}">
                  <a16:creationId xmlns:a16="http://schemas.microsoft.com/office/drawing/2014/main" id="{121508AB-BF42-1213-4EEC-87FFDC06F1E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248368" y="5627171"/>
              <a:ext cx="503499" cy="543513"/>
            </a:xfrm>
            <a:prstGeom prst="rect">
              <a:avLst/>
            </a:prstGeom>
          </p:spPr>
        </p:pic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F0267AE4-6257-76B9-BA3D-E0D16A79C13C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grpSp>
        <p:nvGrpSpPr>
          <p:cNvPr id="12" name="مجموعة 11">
            <a:extLst>
              <a:ext uri="{FF2B5EF4-FFF2-40B4-BE49-F238E27FC236}">
                <a16:creationId xmlns:a16="http://schemas.microsoft.com/office/drawing/2014/main" id="{461DFFEF-7BED-C948-3AED-046409478971}"/>
              </a:ext>
            </a:extLst>
          </p:cNvPr>
          <p:cNvGrpSpPr/>
          <p:nvPr/>
        </p:nvGrpSpPr>
        <p:grpSpPr>
          <a:xfrm>
            <a:off x="6096000" y="354397"/>
            <a:ext cx="3046633" cy="1064340"/>
            <a:chOff x="6096000" y="354397"/>
            <a:chExt cx="3046633" cy="1064340"/>
          </a:xfrm>
        </p:grpSpPr>
        <p:pic>
          <p:nvPicPr>
            <p:cNvPr id="25" name="Picture 10">
              <a:extLst>
                <a:ext uri="{FF2B5EF4-FFF2-40B4-BE49-F238E27FC236}">
                  <a16:creationId xmlns:a16="http://schemas.microsoft.com/office/drawing/2014/main" id="{A3E24CDE-93E0-79B5-D635-59B78A123A0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49" t="32402" r="-1249" b="49052"/>
            <a:stretch/>
          </p:blipFill>
          <p:spPr bwMode="auto">
            <a:xfrm>
              <a:off x="6096000" y="354397"/>
              <a:ext cx="3046633" cy="1064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7" name="مربع نص 26">
              <a:extLst>
                <a:ext uri="{FF2B5EF4-FFF2-40B4-BE49-F238E27FC236}">
                  <a16:creationId xmlns:a16="http://schemas.microsoft.com/office/drawing/2014/main" id="{A13AA901-FA0B-E2C1-384E-22E34486F8FD}"/>
                </a:ext>
              </a:extLst>
            </p:cNvPr>
            <p:cNvSpPr txBox="1"/>
            <p:nvPr/>
          </p:nvSpPr>
          <p:spPr>
            <a:xfrm>
              <a:off x="6846071" y="501847"/>
              <a:ext cx="1546490" cy="769441"/>
            </a:xfrm>
            <a:prstGeom prst="rect">
              <a:avLst/>
            </a:prstGeom>
            <a:noFill/>
            <a:effectLst>
              <a:outerShdw blurRad="50800" dist="50800" dir="5400000" algn="ctr" rotWithShape="0">
                <a:schemeClr val="tx1"/>
              </a:outerShdw>
            </a:effectLst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4400" dirty="0">
                  <a:solidFill>
                    <a:srgbClr val="F2F2F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إثراء</a:t>
              </a:r>
            </a:p>
          </p:txBody>
        </p:sp>
      </p:grp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0B734986-CE0A-1409-0956-29BFE4A9C30A}"/>
              </a:ext>
            </a:extLst>
          </p:cNvPr>
          <p:cNvSpPr txBox="1"/>
          <p:nvPr/>
        </p:nvSpPr>
        <p:spPr>
          <a:xfrm>
            <a:off x="9032842" y="883529"/>
            <a:ext cx="2530421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العلاقات والدوال 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العكسية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1446/05/24</a:t>
            </a:r>
          </a:p>
        </p:txBody>
      </p:sp>
      <p:sp>
        <p:nvSpPr>
          <p:cNvPr id="28" name="مربع نص 27">
            <a:extLst>
              <a:ext uri="{FF2B5EF4-FFF2-40B4-BE49-F238E27FC236}">
                <a16:creationId xmlns:a16="http://schemas.microsoft.com/office/drawing/2014/main" id="{0BFB3C8C-B873-5EC0-E0E5-D532E219FB32}"/>
              </a:ext>
            </a:extLst>
          </p:cNvPr>
          <p:cNvSpPr txBox="1"/>
          <p:nvPr/>
        </p:nvSpPr>
        <p:spPr>
          <a:xfrm>
            <a:off x="9006900" y="3698304"/>
            <a:ext cx="2234609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استعمال التمثيل البياني لتحليل دوال الجذر التربيعي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تمثيل متباينة الجذر التربيعي بيانيًا.</a:t>
            </a:r>
          </a:p>
        </p:txBody>
      </p:sp>
      <p:pic>
        <p:nvPicPr>
          <p:cNvPr id="30" name="صورة 29">
            <a:extLst>
              <a:ext uri="{FF2B5EF4-FFF2-40B4-BE49-F238E27FC236}">
                <a16:creationId xmlns:a16="http://schemas.microsoft.com/office/drawing/2014/main" id="{834A484C-B181-3216-6FF0-42CE1F61FE10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l="502" t="764" r="-502" b="83467"/>
          <a:stretch/>
        </p:blipFill>
        <p:spPr>
          <a:xfrm>
            <a:off x="8920044" y="2122218"/>
            <a:ext cx="2543175" cy="590282"/>
          </a:xfrm>
          <a:prstGeom prst="rect">
            <a:avLst/>
          </a:prstGeom>
        </p:spPr>
      </p:pic>
      <p:pic>
        <p:nvPicPr>
          <p:cNvPr id="36" name="صورة 35">
            <a:extLst>
              <a:ext uri="{FF2B5EF4-FFF2-40B4-BE49-F238E27FC236}">
                <a16:creationId xmlns:a16="http://schemas.microsoft.com/office/drawing/2014/main" id="{C964CCA5-98F1-1550-A6D1-B63396B3D93E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85412" y="1325143"/>
            <a:ext cx="8457955" cy="3014586"/>
          </a:xfrm>
          <a:prstGeom prst="rect">
            <a:avLst/>
          </a:prstGeom>
        </p:spPr>
      </p:pic>
      <p:pic>
        <p:nvPicPr>
          <p:cNvPr id="39" name="صورة 38">
            <a:extLst>
              <a:ext uri="{FF2B5EF4-FFF2-40B4-BE49-F238E27FC236}">
                <a16:creationId xmlns:a16="http://schemas.microsoft.com/office/drawing/2014/main" id="{227E21EA-A9DC-711A-0B42-FA82FBE75B9B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l="3191" t="60886" r="-3191" b="20697"/>
          <a:stretch/>
        </p:blipFill>
        <p:spPr>
          <a:xfrm>
            <a:off x="9049001" y="2755852"/>
            <a:ext cx="2543175" cy="689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97225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DC4EF3-F8F6-D5BF-501B-689E709CEB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3B1559A1-08A3-B2A0-8CE0-69B3BBE7260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4C4B172A-81B8-2F7E-8CB6-3D40134E0739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CD0A40F1-2157-3045-8108-C168120DB1C6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C5C9EE8F-705F-E99D-1ADA-C1F498F904F0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C330E0BE-7ED7-D57C-0C04-997DA1239317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BDF8C9CD-F3A9-79F2-EBEE-B5B1705091D3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3B0E7E40-8F08-EB23-67DE-7FC6709B0B95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0EABA8AC-1ADE-5B6C-69CF-D10B90F1E123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0D408909-5E24-F908-2306-BB72EE9E259A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8F35E689-4C5E-1AE0-EE87-42FE6D3EB85B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1F6D2C66-03F8-F7B5-DC54-F9260669B9AF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A154B0F7-EE2A-9797-3438-714D2127153B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ECDABCC1-F2EA-9174-C1B5-04B26DE4B949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435A013-C1DC-87ED-FEEA-1335568DE9CB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D40F7226-CA08-954C-D3D9-83E2524F50A3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25DECB7C-5187-1683-F0A8-942E5A15EFBB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C54CFC77-4FD0-E469-86F2-30032BE7FCB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4C50DCAA-798F-A17A-E953-620EFD547DD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EADD4D81-E428-1B8E-F173-DB8B084FC2EA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788C95FE-AF6F-30C6-C571-9382AFBA81B4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4B216D7C-149C-B6E7-6565-B85E2449D9B1}"/>
              </a:ext>
            </a:extLst>
          </p:cNvPr>
          <p:cNvSpPr/>
          <p:nvPr/>
        </p:nvSpPr>
        <p:spPr>
          <a:xfrm>
            <a:off x="11396455" y="3225715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DA89EC0D-1AB4-5BA9-45ED-7587F9463A79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FAF941D8-282B-625C-3EAC-B9A714E2C23C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FA0F3D13-6D2E-60C5-BFD0-A8C049BDEAE5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7" name="مجموعة 36">
            <a:extLst>
              <a:ext uri="{FF2B5EF4-FFF2-40B4-BE49-F238E27FC236}">
                <a16:creationId xmlns:a16="http://schemas.microsoft.com/office/drawing/2014/main" id="{C4872710-7B4B-7C7D-EEE8-17FEF3FDA1D5}"/>
              </a:ext>
            </a:extLst>
          </p:cNvPr>
          <p:cNvGrpSpPr/>
          <p:nvPr/>
        </p:nvGrpSpPr>
        <p:grpSpPr>
          <a:xfrm>
            <a:off x="6096000" y="354397"/>
            <a:ext cx="3046633" cy="1064340"/>
            <a:chOff x="6096000" y="354397"/>
            <a:chExt cx="3046633" cy="1064340"/>
          </a:xfrm>
        </p:grpSpPr>
        <p:pic>
          <p:nvPicPr>
            <p:cNvPr id="1034" name="Picture 10">
              <a:extLst>
                <a:ext uri="{FF2B5EF4-FFF2-40B4-BE49-F238E27FC236}">
                  <a16:creationId xmlns:a16="http://schemas.microsoft.com/office/drawing/2014/main" id="{962781EA-348B-5BCE-E462-C1B1BCDA0716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81454"/>
            <a:stretch/>
          </p:blipFill>
          <p:spPr bwMode="auto">
            <a:xfrm>
              <a:off x="6096000" y="354397"/>
              <a:ext cx="3046633" cy="1064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5" name="مربع نص 34">
              <a:extLst>
                <a:ext uri="{FF2B5EF4-FFF2-40B4-BE49-F238E27FC236}">
                  <a16:creationId xmlns:a16="http://schemas.microsoft.com/office/drawing/2014/main" id="{96F05533-9F62-E4B0-2F50-A3A4E043AA10}"/>
                </a:ext>
              </a:extLst>
            </p:cNvPr>
            <p:cNvSpPr txBox="1"/>
            <p:nvPr/>
          </p:nvSpPr>
          <p:spPr>
            <a:xfrm>
              <a:off x="6297930" y="545401"/>
              <a:ext cx="2594027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36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تحقق من فهمك</a:t>
              </a:r>
            </a:p>
          </p:txBody>
        </p:sp>
      </p:grpSp>
      <p:grpSp>
        <p:nvGrpSpPr>
          <p:cNvPr id="58" name="مجموعة 57">
            <a:extLst>
              <a:ext uri="{FF2B5EF4-FFF2-40B4-BE49-F238E27FC236}">
                <a16:creationId xmlns:a16="http://schemas.microsoft.com/office/drawing/2014/main" id="{880D04A3-34E9-D590-C91F-F330056D9D3E}"/>
              </a:ext>
            </a:extLst>
          </p:cNvPr>
          <p:cNvGrpSpPr/>
          <p:nvPr/>
        </p:nvGrpSpPr>
        <p:grpSpPr>
          <a:xfrm>
            <a:off x="8443254" y="5619391"/>
            <a:ext cx="3647049" cy="835239"/>
            <a:chOff x="8481060" y="5458558"/>
            <a:chExt cx="3647049" cy="835239"/>
          </a:xfrm>
        </p:grpSpPr>
        <p:grpSp>
          <p:nvGrpSpPr>
            <p:cNvPr id="55" name="مجموعة 54">
              <a:extLst>
                <a:ext uri="{FF2B5EF4-FFF2-40B4-BE49-F238E27FC236}">
                  <a16:creationId xmlns:a16="http://schemas.microsoft.com/office/drawing/2014/main" id="{76C5A7CF-285D-D3EA-936E-646D790CB796}"/>
                </a:ext>
              </a:extLst>
            </p:cNvPr>
            <p:cNvGrpSpPr/>
            <p:nvPr/>
          </p:nvGrpSpPr>
          <p:grpSpPr>
            <a:xfrm>
              <a:off x="8481060" y="5458558"/>
              <a:ext cx="3647049" cy="835239"/>
              <a:chOff x="8481060" y="5458558"/>
              <a:chExt cx="3647049" cy="835239"/>
            </a:xfrm>
          </p:grpSpPr>
          <p:pic>
            <p:nvPicPr>
              <p:cNvPr id="51" name="Picture 16">
                <a:extLst>
                  <a:ext uri="{FF2B5EF4-FFF2-40B4-BE49-F238E27FC236}">
                    <a16:creationId xmlns:a16="http://schemas.microsoft.com/office/drawing/2014/main" id="{D7400D18-BDE8-A8A4-B45F-2A65D11F70F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7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31586" b="55437"/>
              <a:stretch/>
            </p:blipFill>
            <p:spPr bwMode="auto">
              <a:xfrm>
                <a:off x="8481060" y="5458558"/>
                <a:ext cx="3647049" cy="83523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52" name="مربع نص 51">
                <a:extLst>
                  <a:ext uri="{FF2B5EF4-FFF2-40B4-BE49-F238E27FC236}">
                    <a16:creationId xmlns:a16="http://schemas.microsoft.com/office/drawing/2014/main" id="{90AA31C0-2BF5-4072-CB01-DE101CB54F4A}"/>
                  </a:ext>
                </a:extLst>
              </p:cNvPr>
              <p:cNvSpPr txBox="1"/>
              <p:nvPr/>
            </p:nvSpPr>
            <p:spPr>
              <a:xfrm>
                <a:off x="9711299" y="5637318"/>
                <a:ext cx="1470843" cy="52322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800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GA Aladdin Regular" pitchFamily="2" charset="-78"/>
                  </a:rPr>
                  <a:t>تعلم ذاتي</a:t>
                </a:r>
              </a:p>
            </p:txBody>
          </p:sp>
        </p:grpSp>
        <p:pic>
          <p:nvPicPr>
            <p:cNvPr id="57" name="صورة 56">
              <a:extLst>
                <a:ext uri="{FF2B5EF4-FFF2-40B4-BE49-F238E27FC236}">
                  <a16:creationId xmlns:a16="http://schemas.microsoft.com/office/drawing/2014/main" id="{1621F8A3-0181-1BD1-EA59-F44EFA46FF93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177910" y="5588931"/>
              <a:ext cx="532922" cy="578341"/>
            </a:xfrm>
            <a:prstGeom prst="rect">
              <a:avLst/>
            </a:prstGeom>
          </p:spPr>
        </p:pic>
      </p:grp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F042D510-4EBD-84A1-18E7-33D650632669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34C3D681-E553-083A-C3DC-D3FCEF043851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34429"/>
          <a:stretch/>
        </p:blipFill>
        <p:spPr>
          <a:xfrm>
            <a:off x="298949" y="1377898"/>
            <a:ext cx="8737178" cy="1166919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8D64926D-F0DC-59DC-4B84-E3441278C24B}"/>
              </a:ext>
            </a:extLst>
          </p:cNvPr>
          <p:cNvSpPr txBox="1"/>
          <p:nvPr/>
        </p:nvSpPr>
        <p:spPr>
          <a:xfrm>
            <a:off x="9034572" y="713062"/>
            <a:ext cx="2530421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العلاقات والدوال 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العكسية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1446/05/24</a:t>
            </a: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F2A28298-EB9E-4DE4-98DA-25D8DDC53D40}"/>
              </a:ext>
            </a:extLst>
          </p:cNvPr>
          <p:cNvSpPr txBox="1"/>
          <p:nvPr/>
        </p:nvSpPr>
        <p:spPr>
          <a:xfrm>
            <a:off x="8995687" y="4137243"/>
            <a:ext cx="2234609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استعمال التمثيل البياني لتحليل دوال الجذر التربيعي</a:t>
            </a:r>
          </a:p>
        </p:txBody>
      </p:sp>
      <p:pic>
        <p:nvPicPr>
          <p:cNvPr id="27" name="صورة 26">
            <a:extLst>
              <a:ext uri="{FF2B5EF4-FFF2-40B4-BE49-F238E27FC236}">
                <a16:creationId xmlns:a16="http://schemas.microsoft.com/office/drawing/2014/main" id="{79FA93AE-A096-FEEA-3644-C3C17586E9DE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t="46559"/>
          <a:stretch/>
        </p:blipFill>
        <p:spPr>
          <a:xfrm>
            <a:off x="9034572" y="1972788"/>
            <a:ext cx="2543175" cy="2000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63160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B0DF7D-5BC5-687D-F4E6-33F522D3E2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C86001CB-6931-25A5-0F59-C9B7FE718AD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CC375822-4A3D-206D-5AF7-F9685878E6F5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92337235-304C-E3E5-3C57-A896376B4E01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9FD43744-5940-FEFF-7B15-BCFF4814A0B4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5BDC88F0-1520-E26C-C262-66F036D1A867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2EFB240D-00E6-99AE-B044-AD292769D8DE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A205BA9E-2517-58ED-CB7D-0FCB5AAC1E6A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3DA45E48-3B26-9997-2006-C06114D28C6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4302776D-FFA3-D028-B2B5-5175A946E0AF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51035AF3-54F9-FFD8-46F4-576910198E46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9850BCFA-A4D0-354F-7910-927773139F39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F37C15DA-D3D8-4B79-B572-896789274FEC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63B543C9-51E1-1719-FE27-4B211180E782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8FC2C913-9C25-D11E-AD8D-8D86F2312DA5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B7F71B9F-317F-7D8A-37CB-23B98E285B6B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B56B25E8-40B8-CF73-1A33-6DD0271C3E88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D32E7D81-D2BF-DF8E-2BEE-C7038BFE6F4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A5FF4F3E-849D-AC3F-0C5E-AE80545C9F0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CBD118F6-4C09-AC3A-32BE-9C4914996D7E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F8BB08F7-CD26-3926-824E-28F1400A1DBD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46D350F2-04A3-26CE-16AE-808650CBD2D6}"/>
              </a:ext>
            </a:extLst>
          </p:cNvPr>
          <p:cNvSpPr/>
          <p:nvPr/>
        </p:nvSpPr>
        <p:spPr>
          <a:xfrm>
            <a:off x="11396455" y="3860062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B1A83051-4FFA-1EF7-DC21-340AF07FDDD5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BE2B480B-DD26-4607-06D7-5FA7D9CF781A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59FDA35B-A8CB-ED30-AD0F-DE18616E8DB9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6" name="مجموعة 35">
            <a:extLst>
              <a:ext uri="{FF2B5EF4-FFF2-40B4-BE49-F238E27FC236}">
                <a16:creationId xmlns:a16="http://schemas.microsoft.com/office/drawing/2014/main" id="{8B94C61F-E6DC-ED88-DFCB-A7F26C445916}"/>
              </a:ext>
            </a:extLst>
          </p:cNvPr>
          <p:cNvGrpSpPr/>
          <p:nvPr/>
        </p:nvGrpSpPr>
        <p:grpSpPr>
          <a:xfrm>
            <a:off x="6096000" y="373560"/>
            <a:ext cx="3046815" cy="1017203"/>
            <a:chOff x="4941387" y="2006737"/>
            <a:chExt cx="3046815" cy="1017203"/>
          </a:xfrm>
        </p:grpSpPr>
        <p:pic>
          <p:nvPicPr>
            <p:cNvPr id="31" name="Picture 12">
              <a:extLst>
                <a:ext uri="{FF2B5EF4-FFF2-40B4-BE49-F238E27FC236}">
                  <a16:creationId xmlns:a16="http://schemas.microsoft.com/office/drawing/2014/main" id="{F7F0C145-6FE0-C7AE-3E34-67AE81A86B3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6000" b="16969"/>
            <a:stretch/>
          </p:blipFill>
          <p:spPr bwMode="auto">
            <a:xfrm>
              <a:off x="4941387" y="2006737"/>
              <a:ext cx="3046815" cy="10172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" name="مربع نص 31">
              <a:extLst>
                <a:ext uri="{FF2B5EF4-FFF2-40B4-BE49-F238E27FC236}">
                  <a16:creationId xmlns:a16="http://schemas.microsoft.com/office/drawing/2014/main" id="{96B78426-E186-0A87-F339-0CA45080197C}"/>
                </a:ext>
              </a:extLst>
            </p:cNvPr>
            <p:cNvSpPr txBox="1"/>
            <p:nvPr/>
          </p:nvSpPr>
          <p:spPr>
            <a:xfrm>
              <a:off x="5864719" y="2130618"/>
              <a:ext cx="1200150" cy="76944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4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تـــأكد</a:t>
              </a:r>
            </a:p>
          </p:txBody>
        </p:sp>
      </p:grpSp>
      <p:grpSp>
        <p:nvGrpSpPr>
          <p:cNvPr id="39" name="مجموعة 38">
            <a:extLst>
              <a:ext uri="{FF2B5EF4-FFF2-40B4-BE49-F238E27FC236}">
                <a16:creationId xmlns:a16="http://schemas.microsoft.com/office/drawing/2014/main" id="{B578E4B7-6439-FCFE-E300-E03175ABDB52}"/>
              </a:ext>
            </a:extLst>
          </p:cNvPr>
          <p:cNvGrpSpPr/>
          <p:nvPr/>
        </p:nvGrpSpPr>
        <p:grpSpPr>
          <a:xfrm>
            <a:off x="8475459" y="5605906"/>
            <a:ext cx="3582640" cy="835239"/>
            <a:chOff x="8556201" y="5562604"/>
            <a:chExt cx="3582640" cy="835239"/>
          </a:xfrm>
        </p:grpSpPr>
        <p:pic>
          <p:nvPicPr>
            <p:cNvPr id="41" name="Picture 16">
              <a:extLst>
                <a:ext uri="{FF2B5EF4-FFF2-40B4-BE49-F238E27FC236}">
                  <a16:creationId xmlns:a16="http://schemas.microsoft.com/office/drawing/2014/main" id="{195730C4-203A-E4AD-9C87-283A2D44BD76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8" t="81009" r="-558" b="6014"/>
            <a:stretch/>
          </p:blipFill>
          <p:spPr bwMode="auto">
            <a:xfrm>
              <a:off x="8556201" y="5562604"/>
              <a:ext cx="3582640" cy="8352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5" name="مربع نص 34">
              <a:extLst>
                <a:ext uri="{FF2B5EF4-FFF2-40B4-BE49-F238E27FC236}">
                  <a16:creationId xmlns:a16="http://schemas.microsoft.com/office/drawing/2014/main" id="{C745139C-05F7-B33D-A0CA-F2F455DFD88B}"/>
                </a:ext>
              </a:extLst>
            </p:cNvPr>
            <p:cNvSpPr txBox="1"/>
            <p:nvPr/>
          </p:nvSpPr>
          <p:spPr>
            <a:xfrm>
              <a:off x="9711299" y="5637318"/>
              <a:ext cx="1470843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8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تعلم أقران</a:t>
              </a:r>
            </a:p>
          </p:txBody>
        </p:sp>
        <p:pic>
          <p:nvPicPr>
            <p:cNvPr id="38" name="صورة 37">
              <a:extLst>
                <a:ext uri="{FF2B5EF4-FFF2-40B4-BE49-F238E27FC236}">
                  <a16:creationId xmlns:a16="http://schemas.microsoft.com/office/drawing/2014/main" id="{E6248C4E-1762-C5FC-B974-48EF9FDDB313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294264" y="5597999"/>
              <a:ext cx="466644" cy="562674"/>
            </a:xfrm>
            <a:prstGeom prst="rect">
              <a:avLst/>
            </a:prstGeom>
          </p:spPr>
        </p:pic>
      </p:grp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F51F9DAA-DF6A-2125-7CB5-CCA4942144C3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7C06509E-4393-881B-1488-F0B204D826DE}"/>
              </a:ext>
            </a:extLst>
          </p:cNvPr>
          <p:cNvSpPr txBox="1"/>
          <p:nvPr/>
        </p:nvSpPr>
        <p:spPr>
          <a:xfrm>
            <a:off x="9034572" y="713062"/>
            <a:ext cx="2530421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العلاقات والدوال 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العكسية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1446/05/24</a:t>
            </a: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DA07D1E3-6650-5680-142D-D87BED401B42}"/>
              </a:ext>
            </a:extLst>
          </p:cNvPr>
          <p:cNvSpPr txBox="1"/>
          <p:nvPr/>
        </p:nvSpPr>
        <p:spPr>
          <a:xfrm>
            <a:off x="8995687" y="4137243"/>
            <a:ext cx="2234609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استعمال التمثيل البياني لتحليل دوال الجذر التربيعي</a:t>
            </a:r>
          </a:p>
        </p:txBody>
      </p:sp>
      <p:pic>
        <p:nvPicPr>
          <p:cNvPr id="26" name="صورة 25">
            <a:extLst>
              <a:ext uri="{FF2B5EF4-FFF2-40B4-BE49-F238E27FC236}">
                <a16:creationId xmlns:a16="http://schemas.microsoft.com/office/drawing/2014/main" id="{E948C984-8E0B-BF4E-0ED7-45DE680602A2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t="46559"/>
          <a:stretch/>
        </p:blipFill>
        <p:spPr>
          <a:xfrm>
            <a:off x="9034572" y="1972788"/>
            <a:ext cx="2543175" cy="2000482"/>
          </a:xfrm>
          <a:prstGeom prst="rect">
            <a:avLst/>
          </a:prstGeom>
        </p:spPr>
      </p:pic>
      <p:pic>
        <p:nvPicPr>
          <p:cNvPr id="27" name="صورة 26">
            <a:extLst>
              <a:ext uri="{FF2B5EF4-FFF2-40B4-BE49-F238E27FC236}">
                <a16:creationId xmlns:a16="http://schemas.microsoft.com/office/drawing/2014/main" id="{5410701F-2709-DB00-97CF-947589D36056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32300" y="1216457"/>
            <a:ext cx="8721093" cy="1601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7158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845574-5742-9FC0-9BBD-218E2A71E5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A5A21151-C9BB-14C6-85B3-FCCE26804FE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348AFE81-A6B4-E242-D9D5-96A905C554E8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18D10E13-6DC7-5169-7F4C-75E164E14C6B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DA53FAD4-AD17-242A-3B48-D3C616406A18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23037C07-D144-F782-422F-6B1F83010623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2CD16950-2496-3B0E-B7EC-9CB930983873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0049561F-0E34-A1F7-C3D3-8765C31BFDC1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B639F7C-53DA-E44B-260F-2DAD1CDEDD58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5D78DECE-8CB1-306D-B457-D09DBDC0A789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C47B7FC9-0B3F-F98B-1A7E-EB4D67B49C8A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4ADE0D13-97EA-9BB2-EA4C-18213AEE078F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E9CBF362-5BA0-44A5-F7D4-1731C151017B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1263BDE9-8167-0D4D-BF67-4E40932A1476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158335FD-47D1-DFCF-3A82-737BE844D75D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E96C2084-3CA2-8156-FB57-0D2996865E4B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3F067E41-1617-EBE3-413F-BEA9C55C0086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8D3EADA3-C755-4439-92A0-F9E4486511A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E93B873B-835C-3A88-658E-4ADA1E64091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D002080F-42EA-4F7E-8FCB-67D1AE3A4639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8CA64294-7A3F-933D-CE0E-F81BEE1FD40A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814CD5FE-E379-7DF2-FB83-811E35B4AAC4}"/>
              </a:ext>
            </a:extLst>
          </p:cNvPr>
          <p:cNvSpPr/>
          <p:nvPr/>
        </p:nvSpPr>
        <p:spPr>
          <a:xfrm>
            <a:off x="11392584" y="4462359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9A8AB06D-F44B-6089-9DAA-533098714EC9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CF6E598C-FE8F-C972-CC6B-C5DBB96305B1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7BF2B89E-44C8-59AE-3F2C-1932809D4286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4" name="مجموعة 33">
            <a:extLst>
              <a:ext uri="{FF2B5EF4-FFF2-40B4-BE49-F238E27FC236}">
                <a16:creationId xmlns:a16="http://schemas.microsoft.com/office/drawing/2014/main" id="{99C08D7B-78AA-81FF-DAAC-2A7A45791D94}"/>
              </a:ext>
            </a:extLst>
          </p:cNvPr>
          <p:cNvGrpSpPr/>
          <p:nvPr/>
        </p:nvGrpSpPr>
        <p:grpSpPr>
          <a:xfrm>
            <a:off x="6028772" y="373560"/>
            <a:ext cx="3088927" cy="993101"/>
            <a:chOff x="4113637" y="3710825"/>
            <a:chExt cx="3088927" cy="993101"/>
          </a:xfrm>
        </p:grpSpPr>
        <p:pic>
          <p:nvPicPr>
            <p:cNvPr id="1038" name="Picture 14">
              <a:extLst>
                <a:ext uri="{FF2B5EF4-FFF2-40B4-BE49-F238E27FC236}">
                  <a16:creationId xmlns:a16="http://schemas.microsoft.com/office/drawing/2014/main" id="{13C5BE31-03EC-D9B8-BFF8-16AE5C8239EA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9947" b="33500"/>
            <a:stretch/>
          </p:blipFill>
          <p:spPr bwMode="auto">
            <a:xfrm>
              <a:off x="4113637" y="3710825"/>
              <a:ext cx="3088927" cy="9931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3" name="مربع نص 32">
              <a:extLst>
                <a:ext uri="{FF2B5EF4-FFF2-40B4-BE49-F238E27FC236}">
                  <a16:creationId xmlns:a16="http://schemas.microsoft.com/office/drawing/2014/main" id="{38823CB0-137F-754A-A116-D8AF90B5CF21}"/>
                </a:ext>
              </a:extLst>
            </p:cNvPr>
            <p:cNvSpPr txBox="1"/>
            <p:nvPr/>
          </p:nvSpPr>
          <p:spPr>
            <a:xfrm>
              <a:off x="4922679" y="3822655"/>
              <a:ext cx="1470843" cy="76944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4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تدرب</a:t>
              </a:r>
            </a:p>
          </p:txBody>
        </p:sp>
      </p:grpSp>
      <p:grpSp>
        <p:nvGrpSpPr>
          <p:cNvPr id="44" name="مجموعة 43">
            <a:extLst>
              <a:ext uri="{FF2B5EF4-FFF2-40B4-BE49-F238E27FC236}">
                <a16:creationId xmlns:a16="http://schemas.microsoft.com/office/drawing/2014/main" id="{04F6D73A-5837-FB70-2817-789AE86C4132}"/>
              </a:ext>
            </a:extLst>
          </p:cNvPr>
          <p:cNvGrpSpPr/>
          <p:nvPr/>
        </p:nvGrpSpPr>
        <p:grpSpPr>
          <a:xfrm>
            <a:off x="8507662" y="5692522"/>
            <a:ext cx="3518233" cy="701962"/>
            <a:chOff x="8556201" y="5516826"/>
            <a:chExt cx="3518233" cy="701962"/>
          </a:xfrm>
        </p:grpSpPr>
        <p:pic>
          <p:nvPicPr>
            <p:cNvPr id="2050" name="Picture 2">
              <a:extLst>
                <a:ext uri="{FF2B5EF4-FFF2-40B4-BE49-F238E27FC236}">
                  <a16:creationId xmlns:a16="http://schemas.microsoft.com/office/drawing/2014/main" id="{855402B8-5240-586E-75E4-63688193258F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0526" b="79239"/>
            <a:stretch/>
          </p:blipFill>
          <p:spPr bwMode="auto">
            <a:xfrm>
              <a:off x="8556201" y="5516826"/>
              <a:ext cx="3518233" cy="7019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0" name="مربع نص 39">
              <a:extLst>
                <a:ext uri="{FF2B5EF4-FFF2-40B4-BE49-F238E27FC236}">
                  <a16:creationId xmlns:a16="http://schemas.microsoft.com/office/drawing/2014/main" id="{CD7C51A8-5E95-19B8-5BA4-61548DD0A2A6}"/>
                </a:ext>
              </a:extLst>
            </p:cNvPr>
            <p:cNvSpPr txBox="1"/>
            <p:nvPr/>
          </p:nvSpPr>
          <p:spPr>
            <a:xfrm>
              <a:off x="9711299" y="5637318"/>
              <a:ext cx="1470843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8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تعلم تعاوني</a:t>
              </a:r>
            </a:p>
          </p:txBody>
        </p:sp>
        <p:pic>
          <p:nvPicPr>
            <p:cNvPr id="43" name="صورة 42">
              <a:extLst>
                <a:ext uri="{FF2B5EF4-FFF2-40B4-BE49-F238E27FC236}">
                  <a16:creationId xmlns:a16="http://schemas.microsoft.com/office/drawing/2014/main" id="{A966D59B-98F5-94BC-D3F6-8870E3E25632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248368" y="5627171"/>
              <a:ext cx="503499" cy="543513"/>
            </a:xfrm>
            <a:prstGeom prst="rect">
              <a:avLst/>
            </a:prstGeom>
          </p:spPr>
        </p:pic>
      </p:grp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300EDBA1-497E-DA33-155F-1887421D2E72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047C6EEA-C1CD-92C7-1C6C-5216C0A9D781}"/>
              </a:ext>
            </a:extLst>
          </p:cNvPr>
          <p:cNvSpPr txBox="1"/>
          <p:nvPr/>
        </p:nvSpPr>
        <p:spPr>
          <a:xfrm>
            <a:off x="9034572" y="713062"/>
            <a:ext cx="2530421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العلاقات والدوال 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العكسية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1446/05/24</a:t>
            </a:r>
          </a:p>
        </p:txBody>
      </p:sp>
      <p:sp>
        <p:nvSpPr>
          <p:cNvPr id="27" name="مربع نص 26">
            <a:extLst>
              <a:ext uri="{FF2B5EF4-FFF2-40B4-BE49-F238E27FC236}">
                <a16:creationId xmlns:a16="http://schemas.microsoft.com/office/drawing/2014/main" id="{560D90F6-651F-4643-9642-5117C5AB1CB0}"/>
              </a:ext>
            </a:extLst>
          </p:cNvPr>
          <p:cNvSpPr txBox="1"/>
          <p:nvPr/>
        </p:nvSpPr>
        <p:spPr>
          <a:xfrm>
            <a:off x="8995687" y="4137243"/>
            <a:ext cx="2234609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استعمال التمثيل البياني لتحليل دوال الجذر التربيعي</a:t>
            </a:r>
          </a:p>
        </p:txBody>
      </p:sp>
      <p:pic>
        <p:nvPicPr>
          <p:cNvPr id="30" name="صورة 29">
            <a:extLst>
              <a:ext uri="{FF2B5EF4-FFF2-40B4-BE49-F238E27FC236}">
                <a16:creationId xmlns:a16="http://schemas.microsoft.com/office/drawing/2014/main" id="{DBE30F46-0687-0ED7-6047-6C2734A4FDBB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t="46559"/>
          <a:stretch/>
        </p:blipFill>
        <p:spPr>
          <a:xfrm>
            <a:off x="9034572" y="1972788"/>
            <a:ext cx="2543175" cy="2000482"/>
          </a:xfrm>
          <a:prstGeom prst="rect">
            <a:avLst/>
          </a:prstGeom>
        </p:spPr>
      </p:pic>
      <p:pic>
        <p:nvPicPr>
          <p:cNvPr id="35" name="صورة 34">
            <a:extLst>
              <a:ext uri="{FF2B5EF4-FFF2-40B4-BE49-F238E27FC236}">
                <a16:creationId xmlns:a16="http://schemas.microsoft.com/office/drawing/2014/main" id="{3E0F1BB8-389F-B724-F2E6-E2A97B07898B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71974" y="1284287"/>
            <a:ext cx="8530889" cy="1454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7824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6CC539-486A-D21A-0523-5DCC16BE72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357607D-C909-897A-AA89-02FFC80EC5E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40EC3572-0060-3CE8-EF8F-FD6E53933A49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751D4CA8-973C-ADF0-3EE2-0B8A0C4CA2FF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5B116385-239D-1162-1326-2BF7DF08DB85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3DD87486-BD16-D4C0-4604-E172F4E70662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9E0F45B-91FB-C3F8-6047-54F9E61EF86F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EC24AB92-506F-5874-6226-F55F728C6053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FF1A301-39E7-764C-351D-3DB781B39AF0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061051C2-27DA-1143-E48B-8BF244E7C11F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35953351-D87B-DA21-D3A6-737E3D6C6714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245A1560-4FF1-D443-7578-9FE8A3CC18C8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9A4BE643-D6EF-370D-3D24-6571E5F74028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9E6D02B1-0492-003B-E03E-E4E80A31D0C4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5BA98D02-E54C-D829-11FF-D03A54D4FDDD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A9AD7796-D085-CBE7-78BB-961F39568484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5B389A6F-8FBA-297B-002B-17ADD503FE3E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14BC65A0-A821-7678-EAAC-68AF5B9BF32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A189E505-990E-3FE3-8FB9-950BE2096BB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6FA80C41-EF1B-68BC-52FE-8029E31F073C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D2379068-840B-3679-4894-08CEA873FED7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89B067C9-82E5-E3FC-89DB-48306172BA09}"/>
              </a:ext>
            </a:extLst>
          </p:cNvPr>
          <p:cNvSpPr/>
          <p:nvPr/>
        </p:nvSpPr>
        <p:spPr>
          <a:xfrm>
            <a:off x="11389909" y="2592498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E7B976E9-519B-AA63-5687-A512F4115E53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D5CF1B0B-EB87-78C6-B39B-FA7427878EA5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A82C3081-8728-03AD-FB6C-50D3E1B3FE88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053F1D79-A96F-D103-8735-25ED575E6A80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560F8B97-B108-13AB-A116-87D7692CE8AC}"/>
              </a:ext>
            </a:extLst>
          </p:cNvPr>
          <p:cNvSpPr txBox="1"/>
          <p:nvPr/>
        </p:nvSpPr>
        <p:spPr>
          <a:xfrm>
            <a:off x="9034572" y="713062"/>
            <a:ext cx="2530421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العلاقات والدوال 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العكسية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1446/05/24</a:t>
            </a: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BB654C6C-2139-090C-D217-DA771DE8C963}"/>
              </a:ext>
            </a:extLst>
          </p:cNvPr>
          <p:cNvSpPr txBox="1"/>
          <p:nvPr/>
        </p:nvSpPr>
        <p:spPr>
          <a:xfrm>
            <a:off x="8995687" y="4137243"/>
            <a:ext cx="2234609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تمثيل متباينة الجذر التربيعي بيانيًا.</a:t>
            </a:r>
          </a:p>
        </p:txBody>
      </p:sp>
      <p:pic>
        <p:nvPicPr>
          <p:cNvPr id="26" name="صورة 25">
            <a:extLst>
              <a:ext uri="{FF2B5EF4-FFF2-40B4-BE49-F238E27FC236}">
                <a16:creationId xmlns:a16="http://schemas.microsoft.com/office/drawing/2014/main" id="{9BD619A6-0E40-4748-4599-125DE7BDD76A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t="46559"/>
          <a:stretch/>
        </p:blipFill>
        <p:spPr>
          <a:xfrm>
            <a:off x="9034572" y="1972788"/>
            <a:ext cx="2543175" cy="2000482"/>
          </a:xfrm>
          <a:prstGeom prst="rect">
            <a:avLst/>
          </a:prstGeom>
        </p:spPr>
      </p:pic>
      <p:cxnSp>
        <p:nvCxnSpPr>
          <p:cNvPr id="27" name="رابط مستقيم 26">
            <a:extLst>
              <a:ext uri="{FF2B5EF4-FFF2-40B4-BE49-F238E27FC236}">
                <a16:creationId xmlns:a16="http://schemas.microsoft.com/office/drawing/2014/main" id="{8058EC87-1E58-6562-09EF-90CC3B8CC989}"/>
              </a:ext>
            </a:extLst>
          </p:cNvPr>
          <p:cNvCxnSpPr>
            <a:cxnSpLocks/>
          </p:cNvCxnSpPr>
          <p:nvPr/>
        </p:nvCxnSpPr>
        <p:spPr>
          <a:xfrm>
            <a:off x="9116633" y="811366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8" name="رابط مستقيم 27">
            <a:extLst>
              <a:ext uri="{FF2B5EF4-FFF2-40B4-BE49-F238E27FC236}">
                <a16:creationId xmlns:a16="http://schemas.microsoft.com/office/drawing/2014/main" id="{3C406B71-46C9-FED4-474F-DED384727F37}"/>
              </a:ext>
            </a:extLst>
          </p:cNvPr>
          <p:cNvCxnSpPr>
            <a:cxnSpLocks/>
          </p:cNvCxnSpPr>
          <p:nvPr/>
        </p:nvCxnSpPr>
        <p:spPr>
          <a:xfrm>
            <a:off x="9116633" y="811366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0" name="مربع نص 29">
            <a:extLst>
              <a:ext uri="{FF2B5EF4-FFF2-40B4-BE49-F238E27FC236}">
                <a16:creationId xmlns:a16="http://schemas.microsoft.com/office/drawing/2014/main" id="{72EAE242-05E5-C6F1-3C98-10F3E6B294AA}"/>
              </a:ext>
            </a:extLst>
          </p:cNvPr>
          <p:cNvSpPr txBox="1"/>
          <p:nvPr/>
        </p:nvSpPr>
        <p:spPr>
          <a:xfrm>
            <a:off x="1883046" y="850180"/>
            <a:ext cx="6051448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400" dirty="0">
                <a:solidFill>
                  <a:srgbClr val="C00000"/>
                </a:solidFill>
                <a:cs typeface="AGA Aladdin Regular" pitchFamily="2" charset="-78"/>
              </a:rPr>
              <a:t>خطوات تمثيل المتباينة الخطية:</a:t>
            </a:r>
          </a:p>
        </p:txBody>
      </p:sp>
      <p:sp>
        <p:nvSpPr>
          <p:cNvPr id="31" name="مربع نص 30">
            <a:extLst>
              <a:ext uri="{FF2B5EF4-FFF2-40B4-BE49-F238E27FC236}">
                <a16:creationId xmlns:a16="http://schemas.microsoft.com/office/drawing/2014/main" id="{BAFD6F18-5E03-06B2-4E7E-0F41B1D9E728}"/>
              </a:ext>
            </a:extLst>
          </p:cNvPr>
          <p:cNvSpPr txBox="1"/>
          <p:nvPr/>
        </p:nvSpPr>
        <p:spPr>
          <a:xfrm>
            <a:off x="5491403" y="2298675"/>
            <a:ext cx="2771963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chemeClr val="accent5">
                    <a:lumMod val="50000"/>
                  </a:schemeClr>
                </a:solidFill>
                <a:cs typeface="AGA Aladdin Regular" pitchFamily="2" charset="-78"/>
              </a:rPr>
              <a:t>استبدال إشارة المتباينة بإشارة المساواة</a:t>
            </a:r>
          </a:p>
        </p:txBody>
      </p:sp>
      <p:sp>
        <p:nvSpPr>
          <p:cNvPr id="32" name="مربع نص 31">
            <a:extLst>
              <a:ext uri="{FF2B5EF4-FFF2-40B4-BE49-F238E27FC236}">
                <a16:creationId xmlns:a16="http://schemas.microsoft.com/office/drawing/2014/main" id="{62828A1C-3F51-74DA-D38A-F6AF11263D9F}"/>
              </a:ext>
            </a:extLst>
          </p:cNvPr>
          <p:cNvSpPr txBox="1"/>
          <p:nvPr/>
        </p:nvSpPr>
        <p:spPr>
          <a:xfrm>
            <a:off x="4634717" y="4404824"/>
            <a:ext cx="3925587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chemeClr val="accent5">
                    <a:lumMod val="50000"/>
                  </a:schemeClr>
                </a:solidFill>
                <a:cs typeface="AGA Aladdin Regular" pitchFamily="2" charset="-78"/>
              </a:rPr>
              <a:t>وضع </a:t>
            </a:r>
            <a:r>
              <a:rPr lang="en-US" sz="2800" dirty="0">
                <a:solidFill>
                  <a:srgbClr val="C00000"/>
                </a:solidFill>
                <a:cs typeface="AGA Aladdin Regular" pitchFamily="2" charset="-78"/>
              </a:rPr>
              <a:t>x=0</a:t>
            </a:r>
            <a:r>
              <a:rPr lang="ar-SA" sz="2800" dirty="0">
                <a:solidFill>
                  <a:schemeClr val="accent5">
                    <a:lumMod val="50000"/>
                  </a:schemeClr>
                </a:solidFill>
                <a:cs typeface="AGA Aladdin Regular" pitchFamily="2" charset="-78"/>
              </a:rPr>
              <a:t> وحل المعادلة لإيجاد قيمة </a:t>
            </a:r>
            <a:r>
              <a:rPr lang="en-US" sz="2800" dirty="0">
                <a:solidFill>
                  <a:schemeClr val="accent5">
                    <a:lumMod val="50000"/>
                  </a:schemeClr>
                </a:solidFill>
                <a:cs typeface="AGA Aladdin Regular" pitchFamily="2" charset="-78"/>
              </a:rPr>
              <a:t>y</a:t>
            </a:r>
            <a:r>
              <a:rPr lang="ar-SA" sz="2800" dirty="0">
                <a:solidFill>
                  <a:schemeClr val="accent5">
                    <a:lumMod val="50000"/>
                  </a:schemeClr>
                </a:solidFill>
                <a:cs typeface="AGA Aladdin Regular" pitchFamily="2" charset="-78"/>
              </a:rPr>
              <a:t> وكتابة النقطة</a:t>
            </a:r>
          </a:p>
          <a:p>
            <a:pPr algn="ctr"/>
            <a:r>
              <a:rPr lang="ar-SA" sz="2800" dirty="0">
                <a:solidFill>
                  <a:schemeClr val="accent5">
                    <a:lumMod val="50000"/>
                  </a:schemeClr>
                </a:solidFill>
                <a:cs typeface="AGA Aladdin Regular" pitchFamily="2" charset="-78"/>
              </a:rPr>
              <a:t>وضع </a:t>
            </a:r>
            <a:r>
              <a:rPr lang="en-US" sz="2800" dirty="0">
                <a:solidFill>
                  <a:srgbClr val="C00000"/>
                </a:solidFill>
                <a:cs typeface="AGA Aladdin Regular" pitchFamily="2" charset="-78"/>
              </a:rPr>
              <a:t>y=0</a:t>
            </a:r>
            <a:r>
              <a:rPr lang="ar-SA" sz="2800" dirty="0">
                <a:solidFill>
                  <a:schemeClr val="accent5">
                    <a:lumMod val="50000"/>
                  </a:schemeClr>
                </a:solidFill>
                <a:cs typeface="AGA Aladdin Regular" pitchFamily="2" charset="-78"/>
              </a:rPr>
              <a:t> وحل المعادلة لإيجاد قيمة </a:t>
            </a:r>
            <a:r>
              <a:rPr lang="en-US" sz="2800" dirty="0">
                <a:solidFill>
                  <a:schemeClr val="accent5">
                    <a:lumMod val="50000"/>
                  </a:schemeClr>
                </a:solidFill>
                <a:cs typeface="AGA Aladdin Regular" pitchFamily="2" charset="-78"/>
              </a:rPr>
              <a:t>x</a:t>
            </a:r>
            <a:r>
              <a:rPr lang="ar-SA" sz="2800" dirty="0">
                <a:solidFill>
                  <a:schemeClr val="accent5">
                    <a:lumMod val="50000"/>
                  </a:schemeClr>
                </a:solidFill>
                <a:cs typeface="AGA Aladdin Regular" pitchFamily="2" charset="-78"/>
              </a:rPr>
              <a:t> وكتابة النقطة</a:t>
            </a:r>
          </a:p>
        </p:txBody>
      </p:sp>
      <p:sp>
        <p:nvSpPr>
          <p:cNvPr id="33" name="مربع نص 32">
            <a:extLst>
              <a:ext uri="{FF2B5EF4-FFF2-40B4-BE49-F238E27FC236}">
                <a16:creationId xmlns:a16="http://schemas.microsoft.com/office/drawing/2014/main" id="{3F373F17-303A-A0F5-9227-EFF3E93761B5}"/>
              </a:ext>
            </a:extLst>
          </p:cNvPr>
          <p:cNvSpPr txBox="1"/>
          <p:nvPr/>
        </p:nvSpPr>
        <p:spPr>
          <a:xfrm>
            <a:off x="979398" y="1867787"/>
            <a:ext cx="2771963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chemeClr val="accent5">
                    <a:lumMod val="50000"/>
                  </a:schemeClr>
                </a:solidFill>
                <a:cs typeface="AGA Aladdin Regular" pitchFamily="2" charset="-78"/>
              </a:rPr>
              <a:t>تحديد النقطتين على المستوى الاحداثي ورسم المستقيم </a:t>
            </a:r>
          </a:p>
        </p:txBody>
      </p:sp>
      <p:sp>
        <p:nvSpPr>
          <p:cNvPr id="34" name="مستطيل 33">
            <a:extLst>
              <a:ext uri="{FF2B5EF4-FFF2-40B4-BE49-F238E27FC236}">
                <a16:creationId xmlns:a16="http://schemas.microsoft.com/office/drawing/2014/main" id="{DE834F97-766E-A6D9-58A4-13EAEADB1E4A}"/>
              </a:ext>
            </a:extLst>
          </p:cNvPr>
          <p:cNvSpPr/>
          <p:nvPr/>
        </p:nvSpPr>
        <p:spPr>
          <a:xfrm>
            <a:off x="7934494" y="1683122"/>
            <a:ext cx="800219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9600" b="0" cap="none" spc="0" dirty="0">
                <a:ln w="0"/>
                <a:solidFill>
                  <a:srgbClr val="00B050"/>
                </a:solidFill>
                <a:effectLst>
                  <a:reflection blurRad="6350" stA="53000" endA="300" endPos="35500" dir="5400000" sy="-90000" algn="bl" rotWithShape="0"/>
                </a:effectLst>
                <a:cs typeface="AGA Aladdin Regular" pitchFamily="2" charset="-78"/>
              </a:rPr>
              <a:t>1</a:t>
            </a:r>
          </a:p>
        </p:txBody>
      </p:sp>
      <p:sp>
        <p:nvSpPr>
          <p:cNvPr id="35" name="مستطيل 34">
            <a:extLst>
              <a:ext uri="{FF2B5EF4-FFF2-40B4-BE49-F238E27FC236}">
                <a16:creationId xmlns:a16="http://schemas.microsoft.com/office/drawing/2014/main" id="{3E4A7AC1-D59E-B689-E7F0-EBA2B66BF944}"/>
              </a:ext>
            </a:extLst>
          </p:cNvPr>
          <p:cNvSpPr/>
          <p:nvPr/>
        </p:nvSpPr>
        <p:spPr>
          <a:xfrm>
            <a:off x="8166984" y="4009152"/>
            <a:ext cx="800219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9600" b="0" cap="none" spc="0" dirty="0">
                <a:ln w="0"/>
                <a:solidFill>
                  <a:srgbClr val="00B050"/>
                </a:solidFill>
                <a:effectLst>
                  <a:reflection blurRad="6350" stA="53000" endA="300" endPos="35500" dir="5400000" sy="-90000" algn="bl" rotWithShape="0"/>
                </a:effectLst>
                <a:cs typeface="AGA Aladdin Regular" pitchFamily="2" charset="-78"/>
              </a:rPr>
              <a:t>2</a:t>
            </a:r>
          </a:p>
        </p:txBody>
      </p:sp>
      <p:sp>
        <p:nvSpPr>
          <p:cNvPr id="36" name="مستطيل 35">
            <a:extLst>
              <a:ext uri="{FF2B5EF4-FFF2-40B4-BE49-F238E27FC236}">
                <a16:creationId xmlns:a16="http://schemas.microsoft.com/office/drawing/2014/main" id="{A0E2FD97-D456-DDBB-842B-B1C440DCE3FD}"/>
              </a:ext>
            </a:extLst>
          </p:cNvPr>
          <p:cNvSpPr/>
          <p:nvPr/>
        </p:nvSpPr>
        <p:spPr>
          <a:xfrm>
            <a:off x="3644833" y="1683122"/>
            <a:ext cx="800219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9600" b="0" cap="none" spc="0" dirty="0">
                <a:ln w="0"/>
                <a:solidFill>
                  <a:srgbClr val="00B050"/>
                </a:solidFill>
                <a:effectLst>
                  <a:reflection blurRad="6350" stA="53000" endA="300" endPos="35500" dir="5400000" sy="-90000" algn="bl" rotWithShape="0"/>
                </a:effectLst>
                <a:cs typeface="AGA Aladdin Regular" pitchFamily="2" charset="-78"/>
              </a:rPr>
              <a:t>3</a:t>
            </a:r>
          </a:p>
        </p:txBody>
      </p:sp>
      <p:sp>
        <p:nvSpPr>
          <p:cNvPr id="37" name="مربع نص 36">
            <a:extLst>
              <a:ext uri="{FF2B5EF4-FFF2-40B4-BE49-F238E27FC236}">
                <a16:creationId xmlns:a16="http://schemas.microsoft.com/office/drawing/2014/main" id="{100AD383-0A14-EAE1-A7E7-A49DAE1E3032}"/>
              </a:ext>
            </a:extLst>
          </p:cNvPr>
          <p:cNvSpPr txBox="1"/>
          <p:nvPr/>
        </p:nvSpPr>
        <p:spPr>
          <a:xfrm>
            <a:off x="904161" y="4660945"/>
            <a:ext cx="2771963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chemeClr val="accent5">
                    <a:lumMod val="50000"/>
                  </a:schemeClr>
                </a:solidFill>
                <a:cs typeface="AGA Aladdin Regular" pitchFamily="2" charset="-78"/>
              </a:rPr>
              <a:t>تظليل منطقة الحل</a:t>
            </a:r>
          </a:p>
        </p:txBody>
      </p:sp>
      <p:sp>
        <p:nvSpPr>
          <p:cNvPr id="38" name="مستطيل 37">
            <a:extLst>
              <a:ext uri="{FF2B5EF4-FFF2-40B4-BE49-F238E27FC236}">
                <a16:creationId xmlns:a16="http://schemas.microsoft.com/office/drawing/2014/main" id="{A5696F6B-6A1C-86C1-4EF8-83D234655A36}"/>
              </a:ext>
            </a:extLst>
          </p:cNvPr>
          <p:cNvSpPr/>
          <p:nvPr/>
        </p:nvSpPr>
        <p:spPr>
          <a:xfrm>
            <a:off x="3498741" y="4216363"/>
            <a:ext cx="800219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9600" b="0" cap="none" spc="0" dirty="0">
                <a:ln w="0"/>
                <a:solidFill>
                  <a:srgbClr val="00B050"/>
                </a:solidFill>
                <a:effectLst>
                  <a:reflection blurRad="6350" stA="53000" endA="300" endPos="35500" dir="5400000" sy="-90000" algn="bl" rotWithShape="0"/>
                </a:effectLst>
                <a:cs typeface="AGA Aladdin Regular" pitchFamily="2" charset="-78"/>
              </a:rPr>
              <a:t>4</a:t>
            </a:r>
          </a:p>
        </p:txBody>
      </p:sp>
      <p:grpSp>
        <p:nvGrpSpPr>
          <p:cNvPr id="39" name="مجموعة 38">
            <a:extLst>
              <a:ext uri="{FF2B5EF4-FFF2-40B4-BE49-F238E27FC236}">
                <a16:creationId xmlns:a16="http://schemas.microsoft.com/office/drawing/2014/main" id="{236CC8F2-61A4-E9DA-2F1D-95458988A5E7}"/>
              </a:ext>
            </a:extLst>
          </p:cNvPr>
          <p:cNvGrpSpPr/>
          <p:nvPr/>
        </p:nvGrpSpPr>
        <p:grpSpPr>
          <a:xfrm>
            <a:off x="553220" y="459624"/>
            <a:ext cx="1919123" cy="1919123"/>
            <a:chOff x="4394515" y="2890724"/>
            <a:chExt cx="1919123" cy="1919123"/>
          </a:xfrm>
        </p:grpSpPr>
        <p:pic>
          <p:nvPicPr>
            <p:cNvPr id="40" name="Picture 4" descr="Take A Walk Text | 3D Animated Clipart for PowerPoint - PresenterMedia.com">
              <a:extLst>
                <a:ext uri="{FF2B5EF4-FFF2-40B4-BE49-F238E27FC236}">
                  <a16:creationId xmlns:a16="http://schemas.microsoft.com/office/drawing/2014/main" id="{CFE37F11-BE48-105B-C404-17D3E42AF67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94515" y="2890724"/>
              <a:ext cx="1919123" cy="19191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1" name="مربع نص 40">
              <a:extLst>
                <a:ext uri="{FF2B5EF4-FFF2-40B4-BE49-F238E27FC236}">
                  <a16:creationId xmlns:a16="http://schemas.microsoft.com/office/drawing/2014/main" id="{6440E7C3-EF75-3670-9EC0-68FA88BDA257}"/>
                </a:ext>
              </a:extLst>
            </p:cNvPr>
            <p:cNvSpPr txBox="1"/>
            <p:nvPr/>
          </p:nvSpPr>
          <p:spPr>
            <a:xfrm>
              <a:off x="4976162" y="3162048"/>
              <a:ext cx="1229964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4000" dirty="0">
                  <a:solidFill>
                    <a:srgbClr val="CC00CC"/>
                  </a:solidFill>
                  <a:cs typeface="AGA Aladdin Regular" pitchFamily="2" charset="-78"/>
                </a:rPr>
                <a:t>تذكري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8555820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4199</TotalTime>
  <Words>753</Words>
  <Application>Microsoft Office PowerPoint</Application>
  <PresentationFormat>شاشة عريضة</PresentationFormat>
  <Paragraphs>344</Paragraphs>
  <Slides>18</Slides>
  <Notes>18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7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18</vt:i4>
      </vt:variant>
    </vt:vector>
  </HeadingPairs>
  <TitlesOfParts>
    <vt:vector size="26" baseType="lpstr">
      <vt:lpstr>AGA Aladdin Regular</vt:lpstr>
      <vt:lpstr>Aptos</vt:lpstr>
      <vt:lpstr>Aptos Display</vt:lpstr>
      <vt:lpstr>Arial</vt:lpstr>
      <vt:lpstr>Calibri</vt:lpstr>
      <vt:lpstr>Cambria Math</vt:lpstr>
      <vt:lpstr>Wingdings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User67R</dc:creator>
  <cp:lastModifiedBy>User67R</cp:lastModifiedBy>
  <cp:revision>219</cp:revision>
  <dcterms:created xsi:type="dcterms:W3CDTF">2024-08-19T04:20:33Z</dcterms:created>
  <dcterms:modified xsi:type="dcterms:W3CDTF">2024-11-25T20:33:06Z</dcterms:modified>
</cp:coreProperties>
</file>