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0"/>
  </p:notesMasterIdLst>
  <p:sldIdLst>
    <p:sldId id="546" r:id="rId2"/>
    <p:sldId id="547" r:id="rId3"/>
    <p:sldId id="1083" r:id="rId4"/>
    <p:sldId id="1119" r:id="rId5"/>
    <p:sldId id="1145" r:id="rId6"/>
    <p:sldId id="1175" r:id="rId7"/>
    <p:sldId id="1174" r:id="rId8"/>
    <p:sldId id="1122" r:id="rId9"/>
    <p:sldId id="1152" r:id="rId10"/>
    <p:sldId id="1120" r:id="rId11"/>
    <p:sldId id="1124" r:id="rId12"/>
    <p:sldId id="1147" r:id="rId13"/>
    <p:sldId id="1172" r:id="rId14"/>
    <p:sldId id="1180" r:id="rId15"/>
    <p:sldId id="1181" r:id="rId16"/>
    <p:sldId id="1159" r:id="rId17"/>
    <p:sldId id="1188" r:id="rId18"/>
    <p:sldId id="1183" r:id="rId19"/>
    <p:sldId id="1169" r:id="rId20"/>
    <p:sldId id="1177" r:id="rId21"/>
    <p:sldId id="1167" r:id="rId22"/>
    <p:sldId id="1189" r:id="rId23"/>
    <p:sldId id="1186" r:id="rId24"/>
    <p:sldId id="1190" r:id="rId25"/>
    <p:sldId id="1187" r:id="rId26"/>
    <p:sldId id="1100" r:id="rId27"/>
    <p:sldId id="1133" r:id="rId28"/>
    <p:sldId id="1081" r:id="rId2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  <a:srgbClr val="FFFF99"/>
    <a:srgbClr val="FFFFCC"/>
    <a:srgbClr val="339933"/>
    <a:srgbClr val="99FF66"/>
    <a:srgbClr val="68F88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6A3B2-3880-4178-8345-E9C49B825796}" v="1" dt="2023-03-18T20:05:23.0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652" autoAdjust="0"/>
    <p:restoredTop sz="94630" autoAdjust="0"/>
  </p:normalViewPr>
  <p:slideViewPr>
    <p:cSldViewPr snapToGrid="0">
      <p:cViewPr varScale="1">
        <p:scale>
          <a:sx n="59" d="100"/>
          <a:sy n="59" d="100"/>
        </p:scale>
        <p:origin x="912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1E76A3B2-3880-4178-8345-E9C49B825796}"/>
    <pc:docChg chg="modSld">
      <pc:chgData name="ماجد الحكمي" userId="c15e6e485a5a4051" providerId="LiveId" clId="{1E76A3B2-3880-4178-8345-E9C49B825796}" dt="2023-03-18T20:05:31.810" v="14" actId="20577"/>
      <pc:docMkLst>
        <pc:docMk/>
      </pc:docMkLst>
      <pc:sldChg chg="modSp mod">
        <pc:chgData name="ماجد الحكمي" userId="c15e6e485a5a4051" providerId="LiveId" clId="{1E76A3B2-3880-4178-8345-E9C49B825796}" dt="2023-03-18T20:05:31.810" v="14" actId="20577"/>
        <pc:sldMkLst>
          <pc:docMk/>
          <pc:sldMk cId="1641655702" sldId="546"/>
        </pc:sldMkLst>
        <pc:graphicFrameChg chg="mod modGraphic">
          <ac:chgData name="ماجد الحكمي" userId="c15e6e485a5a4051" providerId="LiveId" clId="{1E76A3B2-3880-4178-8345-E9C49B825796}" dt="2023-03-18T20:05:31.810" v="14" actId="20577"/>
          <ac:graphicFrameMkLst>
            <pc:docMk/>
            <pc:sldMk cId="1641655702" sldId="546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50A948-D846-43A6-B769-27FC2FEF4089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33945E5-9B13-4D2E-849F-6836D7440E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569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141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82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194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709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40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35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604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327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802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086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785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28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lideplayer.com/slide/5849299/" TargetMode="External"/><Relationship Id="rId5" Type="http://schemas.openxmlformats.org/officeDocument/2006/relationships/image" Target="../media/image12.gif"/><Relationship Id="rId4" Type="http://schemas.openxmlformats.org/officeDocument/2006/relationships/hyperlink" Target="http://www.google.com.sa/url?sa=i&amp;rct=j&amp;q=&amp;esrc=s&amp;source=images&amp;cd=&amp;cad=rja&amp;uact=8&amp;ved=0ahUKEwifgunv4czJAhVERQ8KHXQ6B2gQjRwIBw&amp;url=http://www.dynamicscience.com.au/tester/solutions1/chemistry/organic/solubilityofethane.htm&amp;psig=AFQjCNG7HdXkK_ExayMoqNZ4HQCjguaDxg&amp;ust=144968130124580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hyperlink" Target="http://www.google.com.sa/url?sa=i&amp;rct=j&amp;q=&amp;esrc=s&amp;source=images&amp;cd=&amp;cad=rja&amp;uact=8&amp;ved=0ahUKEwjv3pTx4szJAhVFYA8KHVA5DQIQjRwIBw&amp;url=http://www.youtube.com/watch?v%3DvBMGNzRYngk&amp;psig=AFQjCNG7HdXkK_ExayMoqNZ4HQCjguaDxg&amp;ust=1449681301245801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hyperlink" Target="http://www.google.com.sa/url?sa=i&amp;rct=j&amp;q=&amp;esrc=s&amp;source=images&amp;cd=&amp;cad=rja&amp;uact=8&amp;ved=0ahUKEwik0OXl7MzJAhVC9w4KHQ2BARsQjRwIBw&amp;url=http://www.4college.co.uk/as/df/shapealk.php&amp;psig=AFQjCNGR1qs4_QoMiId56mHnjYNlsZHP1g&amp;ust=144968408508720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/>
          <p:cNvGrpSpPr/>
          <p:nvPr/>
        </p:nvGrpSpPr>
        <p:grpSpPr>
          <a:xfrm>
            <a:off x="54592" y="-105703"/>
            <a:ext cx="12078269" cy="6963703"/>
            <a:chOff x="54592" y="-105703"/>
            <a:chExt cx="12078269" cy="6963703"/>
          </a:xfrm>
        </p:grpSpPr>
        <p:pic>
          <p:nvPicPr>
            <p:cNvPr id="20" name="Picture 4" descr="http://www.tatweer.edu.sa/sites/all/themes/tatweer/images/background1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46" r="35076"/>
            <a:stretch/>
          </p:blipFill>
          <p:spPr bwMode="auto">
            <a:xfrm>
              <a:off x="54592" y="-105703"/>
              <a:ext cx="12078269" cy="25180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055" y="5512302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7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49609"/>
              </p:ext>
            </p:extLst>
          </p:nvPr>
        </p:nvGraphicFramePr>
        <p:xfrm>
          <a:off x="1499544" y="1501251"/>
          <a:ext cx="9793296" cy="289560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{3B4B98B0-60AC-42C2-AFA5-B58CD77FA1E5}</a:tableStyleId>
              </a:tblPr>
              <a:tblGrid>
                <a:gridCol w="2868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الصف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baseline="0" dirty="0">
                          <a:solidFill>
                            <a:srgbClr val="0070C0"/>
                          </a:solidFill>
                        </a:rPr>
                        <a:t>الثاني ثانوي </a:t>
                      </a:r>
                      <a:r>
                        <a:rPr lang="ar-SA" sz="2800" b="1" baseline="0" dirty="0">
                          <a:solidFill>
                            <a:srgbClr val="FF0000"/>
                          </a:solidFill>
                        </a:rPr>
                        <a:t>( نظام المسارات)</a:t>
                      </a:r>
                      <a:endParaRPr lang="ar-SA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المادة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70C0"/>
                          </a:solidFill>
                        </a:rPr>
                        <a:t>كيمياء 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</a:rPr>
                        <a:t>2-3</a:t>
                      </a:r>
                      <a:endParaRPr lang="ar-SA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الفصل الدراسي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baseline="0" dirty="0">
                          <a:solidFill>
                            <a:srgbClr val="0070C0"/>
                          </a:solidFill>
                        </a:rPr>
                        <a:t>الثالث </a:t>
                      </a:r>
                      <a:endParaRPr lang="ar-SA" sz="2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عنوان الدرس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eaLnBrk="0" fontAlgn="base" hangingPunct="0">
                        <a:spcAft>
                          <a:spcPct val="0"/>
                        </a:spcAft>
                      </a:pPr>
                      <a:r>
                        <a:rPr lang="ar-SA" sz="2800" b="1" dirty="0">
                          <a:solidFill>
                            <a:srgbClr val="FF0000"/>
                          </a:solidFill>
                          <a:latin typeface="Sakkal Majalla" pitchFamily="2" charset="-78"/>
                        </a:rPr>
                        <a:t>الألكانات الحلقية وخصائص الألكانات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المعلم المقدَم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>
                          <a:solidFill>
                            <a:srgbClr val="0070C0"/>
                          </a:solidFill>
                        </a:rPr>
                        <a:t>ماجد الحكمي</a:t>
                      </a:r>
                      <a:endParaRPr lang="ar-SA" sz="2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65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مربع نص 23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25- 10</a:t>
            </a:r>
            <a:endParaRPr lang="ar-SA" sz="2400" b="1" dirty="0"/>
          </a:p>
        </p:txBody>
      </p:sp>
      <p:sp>
        <p:nvSpPr>
          <p:cNvPr id="50" name="مربع نص 49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51" name="مربع نص 50"/>
          <p:cNvSpPr txBox="1"/>
          <p:nvPr/>
        </p:nvSpPr>
        <p:spPr>
          <a:xfrm>
            <a:off x="5207968" y="105001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61" y="2031441"/>
            <a:ext cx="2872010" cy="1443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7" y="2224296"/>
            <a:ext cx="1373111" cy="1585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841198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مربع نص 20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25- 11</a:t>
            </a:r>
            <a:endParaRPr lang="ar-SA" sz="24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33" name="مربع نص 32"/>
          <p:cNvSpPr txBox="1"/>
          <p:nvPr/>
        </p:nvSpPr>
        <p:spPr>
          <a:xfrm>
            <a:off x="5207968" y="105001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7" y="2224296"/>
            <a:ext cx="1373111" cy="1585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61" y="2031441"/>
            <a:ext cx="2872010" cy="1443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مربع نص 35"/>
          <p:cNvSpPr txBox="1"/>
          <p:nvPr/>
        </p:nvSpPr>
        <p:spPr>
          <a:xfrm>
            <a:off x="7877254" y="3949079"/>
            <a:ext cx="28580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ميثيل بنتان حلقي </a:t>
            </a:r>
          </a:p>
        </p:txBody>
      </p:sp>
      <p:sp>
        <p:nvSpPr>
          <p:cNvPr id="37" name="مربع نص 36"/>
          <p:cNvSpPr txBox="1"/>
          <p:nvPr/>
        </p:nvSpPr>
        <p:spPr>
          <a:xfrm>
            <a:off x="1156414" y="3834138"/>
            <a:ext cx="28580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1- بروبيل حلقي بنتان </a:t>
            </a:r>
          </a:p>
        </p:txBody>
      </p:sp>
      <p:sp>
        <p:nvSpPr>
          <p:cNvPr id="1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4074496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25- 12</a:t>
            </a:r>
            <a:endParaRPr lang="ar-SA" sz="24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30" name="مربع نص 29"/>
          <p:cNvSpPr txBox="1"/>
          <p:nvPr/>
        </p:nvSpPr>
        <p:spPr>
          <a:xfrm>
            <a:off x="5207968" y="105001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652" y="2452856"/>
            <a:ext cx="2183353" cy="1540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006" y="1872863"/>
            <a:ext cx="1937186" cy="175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سداسي 32"/>
          <p:cNvSpPr/>
          <p:nvPr/>
        </p:nvSpPr>
        <p:spPr>
          <a:xfrm rot="16395688">
            <a:off x="2003502" y="2335695"/>
            <a:ext cx="1302532" cy="1157367"/>
          </a:xfrm>
          <a:prstGeom prst="hexagon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945594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25- 13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5207968" y="101953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652" y="2452856"/>
            <a:ext cx="2183353" cy="1540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مربع نص 13"/>
          <p:cNvSpPr txBox="1"/>
          <p:nvPr/>
        </p:nvSpPr>
        <p:spPr>
          <a:xfrm>
            <a:off x="7471509" y="4312998"/>
            <a:ext cx="34250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70C0"/>
                </a:solidFill>
              </a:rPr>
              <a:t>2،1 – ثنائي ميثيل بروبان حلقي</a:t>
            </a: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006" y="1872863"/>
            <a:ext cx="1937186" cy="175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مربع نص 16"/>
          <p:cNvSpPr txBox="1"/>
          <p:nvPr/>
        </p:nvSpPr>
        <p:spPr>
          <a:xfrm>
            <a:off x="1016101" y="4294879"/>
            <a:ext cx="27786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70C0"/>
                </a:solidFill>
              </a:rPr>
              <a:t>3،1-ثنائي هكسان حلقي</a:t>
            </a:r>
          </a:p>
        </p:txBody>
      </p:sp>
      <p:sp>
        <p:nvSpPr>
          <p:cNvPr id="21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709776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2" name="Picture 4" descr="http://4.bp.blogspot.com/-AoycJx07BfQ/T15I6M9orVI/AAAAAAAAAac/9B7Yi1OR7SY/s1600/%D8%B5%D9%88%D8%B1%D8%A9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9" y="677509"/>
            <a:ext cx="2886719" cy="222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مربع نص 22"/>
          <p:cNvSpPr txBox="1"/>
          <p:nvPr/>
        </p:nvSpPr>
        <p:spPr>
          <a:xfrm>
            <a:off x="10214579" y="1012674"/>
            <a:ext cx="18173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5207968" y="1019530"/>
            <a:ext cx="568863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سمي المركبات الحلقية الآتي: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25- 14</a:t>
            </a:r>
            <a:endParaRPr lang="ar-SA" sz="2400" b="1" dirty="0"/>
          </a:p>
        </p:txBody>
      </p:sp>
      <p:sp>
        <p:nvSpPr>
          <p:cNvPr id="11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4145516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1" name="Picture 4" descr="http://4.bp.blogspot.com/-AoycJx07BfQ/T15I6M9orVI/AAAAAAAAAac/9B7Yi1OR7SY/s1600/%D8%B5%D9%88%D8%B1%D8%A9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9" y="677509"/>
            <a:ext cx="2886719" cy="222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10214579" y="1012674"/>
            <a:ext cx="18173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23" name="مربع نص 22"/>
          <p:cNvSpPr txBox="1"/>
          <p:nvPr/>
        </p:nvSpPr>
        <p:spPr>
          <a:xfrm>
            <a:off x="5207968" y="1019530"/>
            <a:ext cx="568863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سمي المركبات الحلقية الآتي: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4366588" y="2434321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6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4168468" y="1996440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1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4435168" y="1436390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5025088" y="1436390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3</a:t>
            </a:r>
            <a:endParaRPr lang="ar-SA" sz="2400" b="1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5318760" y="1920239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4</a:t>
            </a:r>
            <a:endParaRPr lang="ar-SA" sz="24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5078428" y="2442865"/>
            <a:ext cx="198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5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1707951" y="3639698"/>
            <a:ext cx="45110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1-كلورو 2-ميثيل </a:t>
            </a:r>
            <a:r>
              <a:rPr lang="ar-SA" sz="2800" b="1" dirty="0" err="1">
                <a:solidFill>
                  <a:srgbClr val="0070C0"/>
                </a:solidFill>
              </a:rPr>
              <a:t>هكسان</a:t>
            </a:r>
            <a:r>
              <a:rPr lang="ar-SA" sz="2800" b="1" dirty="0">
                <a:solidFill>
                  <a:srgbClr val="0070C0"/>
                </a:solidFill>
              </a:rPr>
              <a:t> حلقي</a:t>
            </a:r>
          </a:p>
        </p:txBody>
      </p:sp>
      <p:sp>
        <p:nvSpPr>
          <p:cNvPr id="31" name="مربع نص 30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25- 15</a:t>
            </a:r>
            <a:endParaRPr lang="ar-SA" sz="2400" b="1" dirty="0"/>
          </a:p>
        </p:txBody>
      </p:sp>
      <p:sp>
        <p:nvSpPr>
          <p:cNvPr id="19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60100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مربع نص 20"/>
          <p:cNvSpPr txBox="1"/>
          <p:nvPr/>
        </p:nvSpPr>
        <p:spPr>
          <a:xfrm>
            <a:off x="6948264" y="1018525"/>
            <a:ext cx="475252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خصائص الألكانات الفيزيائية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5440680" y="2558643"/>
            <a:ext cx="644299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2060"/>
                </a:solidFill>
              </a:rPr>
              <a:t>- تعتبر الألكانات جزيئات غير قطبية  (علل )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6033884" y="3234290"/>
            <a:ext cx="5256584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لأن روابطها جميعا غير قطبية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5440680" y="4021683"/>
            <a:ext cx="644299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2060"/>
                </a:solidFill>
              </a:rPr>
              <a:t>- لا تذوب جزيئات الألكانات في الماء (علل )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8275320" y="1832608"/>
            <a:ext cx="355848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0070C0"/>
                </a:solidFill>
              </a:rPr>
              <a:t>ذائبية </a:t>
            </a:r>
            <a:r>
              <a:rPr lang="ar-SA" sz="3200" b="1" dirty="0">
                <a:solidFill>
                  <a:srgbClr val="0070C0"/>
                </a:solidFill>
                <a:latin typeface="Sakkal Majalla" pitchFamily="2" charset="-78"/>
              </a:rPr>
              <a:t>الألكانات</a:t>
            </a:r>
            <a:r>
              <a:rPr lang="ar-SA" sz="3200" b="1" dirty="0">
                <a:solidFill>
                  <a:srgbClr val="0070C0"/>
                </a:solidFill>
              </a:rPr>
              <a:t> 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8669659" y="4698254"/>
            <a:ext cx="2480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لأن الماء جزيء  قطبي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25- 16</a:t>
            </a:r>
            <a:endParaRPr lang="ar-SA" sz="2400" b="1" dirty="0"/>
          </a:p>
        </p:txBody>
      </p:sp>
      <p:pic>
        <p:nvPicPr>
          <p:cNvPr id="1026" name="Picture 2" descr="http://www.dynamicscience.com.au/tester/solutions1/chemistry/organic/solubilityethn.gif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13" y="3442402"/>
            <a:ext cx="3767555" cy="251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slideplayer.com/19/5849299/slides/slide_50.jpg">
            <a:hlinkClick r:id="rId6"/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2" t="43135" r="37841" b="4520"/>
          <a:stretch/>
        </p:blipFill>
        <p:spPr bwMode="auto">
          <a:xfrm>
            <a:off x="645263" y="877150"/>
            <a:ext cx="2783738" cy="199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4074661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مربع نص 20"/>
          <p:cNvSpPr txBox="1"/>
          <p:nvPr/>
        </p:nvSpPr>
        <p:spPr>
          <a:xfrm>
            <a:off x="6948264" y="1018525"/>
            <a:ext cx="475252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خصائص الألكانات الفيزيائية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8275320" y="1832608"/>
            <a:ext cx="355848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0070C0"/>
                </a:solidFill>
              </a:rPr>
              <a:t>ذائبية </a:t>
            </a:r>
            <a:r>
              <a:rPr lang="ar-SA" sz="3200" b="1" dirty="0">
                <a:solidFill>
                  <a:srgbClr val="0070C0"/>
                </a:solidFill>
                <a:latin typeface="Sakkal Majalla" pitchFamily="2" charset="-78"/>
              </a:rPr>
              <a:t>الألكانات</a:t>
            </a:r>
            <a:r>
              <a:rPr lang="ar-SA" sz="3200" b="1" dirty="0">
                <a:solidFill>
                  <a:srgbClr val="0070C0"/>
                </a:solidFill>
              </a:rPr>
              <a:t> :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221480" y="2534479"/>
            <a:ext cx="7784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altLang="ar-SA" sz="2800" b="1" dirty="0">
                <a:latin typeface="Arial" pitchFamily="34" charset="0"/>
              </a:rPr>
              <a:t>- </a:t>
            </a:r>
            <a:r>
              <a:rPr lang="ar-SA" altLang="ar-SA" sz="2800" b="1" dirty="0">
                <a:solidFill>
                  <a:srgbClr val="002060"/>
                </a:solidFill>
                <a:latin typeface="Arial" pitchFamily="34" charset="0"/>
              </a:rPr>
              <a:t>الألكانات تذوب في المذيبات الغير قطبية مثل:</a:t>
            </a:r>
          </a:p>
          <a:p>
            <a:r>
              <a:rPr lang="ar-SA" altLang="ar-SA" sz="2800" b="1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ar-SA" altLang="ar-SA" sz="2400" b="1" dirty="0">
                <a:solidFill>
                  <a:srgbClr val="FF0000"/>
                </a:solidFill>
                <a:latin typeface="Arial" pitchFamily="34" charset="0"/>
              </a:rPr>
              <a:t>( الزيوت – البنزين – رابع كلوريدالكربون - الكلوروفورم – وغيرها )</a:t>
            </a:r>
            <a:endParaRPr lang="en-US" altLang="ar-SA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25- 17</a:t>
            </a:r>
            <a:endParaRPr lang="ar-SA" sz="2400" b="1" dirty="0"/>
          </a:p>
        </p:txBody>
      </p:sp>
      <p:pic>
        <p:nvPicPr>
          <p:cNvPr id="2050" name="Picture 2" descr="http://i.ytimg.com/vi/vBMGNzRYngk/maxresdefault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6" y="2929344"/>
            <a:ext cx="4532194" cy="267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691875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مربع نص 10"/>
          <p:cNvSpPr txBox="1"/>
          <p:nvPr/>
        </p:nvSpPr>
        <p:spPr>
          <a:xfrm>
            <a:off x="7239000" y="1985008"/>
            <a:ext cx="447288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0070C0"/>
                </a:solidFill>
              </a:rPr>
              <a:t>درجة غليان </a:t>
            </a:r>
            <a:r>
              <a:rPr lang="ar-SA" sz="3600" b="1" dirty="0">
                <a:solidFill>
                  <a:srgbClr val="0070C0"/>
                </a:solidFill>
                <a:latin typeface="Sakkal Majalla" pitchFamily="2" charset="-78"/>
              </a:rPr>
              <a:t>الألكانات</a:t>
            </a:r>
            <a:r>
              <a:rPr lang="ar-SA" sz="3600" b="1" dirty="0">
                <a:solidFill>
                  <a:srgbClr val="0070C0"/>
                </a:solidFill>
              </a:rPr>
              <a:t> :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1493520" y="4169004"/>
            <a:ext cx="10359672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وذلك لأن التجاذب بين جزيئات الماء أكبر من تجاذب الميثان وذلك لقطبية الماء على عكس الميثان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2072640" y="3056990"/>
            <a:ext cx="976884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لماذا درجة غليان الماء أعلى بكثير من الميثان رغم تشابهما في الكتلة الجزيئية؟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6948264" y="1049005"/>
            <a:ext cx="475252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خصائص الألكانات الفيزيائية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25- 18</a:t>
            </a:r>
            <a:endParaRPr lang="ar-SA" sz="2400" b="1" dirty="0"/>
          </a:p>
        </p:txBody>
      </p:sp>
      <p:sp>
        <p:nvSpPr>
          <p:cNvPr id="19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1597268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مربع نص 18"/>
          <p:cNvSpPr txBox="1"/>
          <p:nvPr/>
        </p:nvSpPr>
        <p:spPr>
          <a:xfrm>
            <a:off x="7063800" y="2228848"/>
            <a:ext cx="447288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0070C0"/>
                </a:solidFill>
              </a:rPr>
              <a:t>النشاط الكيميائي للألكانات 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6948264" y="1231885"/>
            <a:ext cx="475252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خصائص الألكانات الكيميائية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2287824" y="4509904"/>
            <a:ext cx="9551952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arenR"/>
            </a:pPr>
            <a:r>
              <a:rPr lang="ar-SA" sz="2800" b="1" dirty="0"/>
              <a:t>لعدم احتوائها على شحنات موجبة وسالبة. </a:t>
            </a:r>
          </a:p>
          <a:p>
            <a:pPr marL="342900" indent="-342900">
              <a:buAutoNum type="arabicParenR"/>
            </a:pPr>
            <a:endParaRPr lang="ar-SA" sz="2800" b="1" dirty="0"/>
          </a:p>
          <a:p>
            <a:pPr marL="342900" indent="-342900">
              <a:buAutoNum type="arabicParenR"/>
            </a:pPr>
            <a:r>
              <a:rPr lang="ar-SA" sz="2800" b="1" dirty="0"/>
              <a:t>الروابط بين الكربون والكربون والهيدروجين قوية فتحتاج لطاقة لتكسيرها.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746655" y="3430786"/>
            <a:ext cx="4881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002060"/>
                </a:solidFill>
              </a:rPr>
              <a:t>لماذا النشاط الكيميائي للألكانات ضعيف؟ </a:t>
            </a:r>
            <a:endParaRPr lang="ar-SA" sz="2800" dirty="0">
              <a:solidFill>
                <a:srgbClr val="00206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25- 19</a:t>
            </a:r>
            <a:endParaRPr lang="ar-SA" sz="2400" b="1" dirty="0"/>
          </a:p>
        </p:txBody>
      </p:sp>
      <p:sp>
        <p:nvSpPr>
          <p:cNvPr id="12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328727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6600929" y="3021754"/>
            <a:ext cx="1258099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lvl="0"/>
            <a:r>
              <a:rPr lang="ar-SA" sz="4800" b="1" dirty="0">
                <a:solidFill>
                  <a:srgbClr val="FF0000"/>
                </a:solidFill>
              </a:rPr>
              <a:t>لنبدأ</a:t>
            </a:r>
          </a:p>
        </p:txBody>
      </p:sp>
      <p:pic>
        <p:nvPicPr>
          <p:cNvPr id="1026" name="Picture 2" descr="Set of 3D Dimension Saudi Arab Man in Different Professional and Business Man Characters and Avatars in traditional Cloths or Thobe Isolated in WHite Background. Editable Vector Illustratio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74" t="51808"/>
          <a:stretch/>
        </p:blipFill>
        <p:spPr bwMode="auto">
          <a:xfrm>
            <a:off x="4049487" y="2248939"/>
            <a:ext cx="2234726" cy="229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1905327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0" name="مربع نص 39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>
                <a:solidFill>
                  <a:schemeClr val="tx1"/>
                </a:solidFill>
              </a:rPr>
              <a:t>رتب الألكانات التالية تصاعديا حسب درجة غليانها  :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995160" y="2110419"/>
            <a:ext cx="193929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ar-SA" sz="2800" b="1" dirty="0">
                <a:latin typeface="Arial" pitchFamily="34" charset="0"/>
              </a:rPr>
              <a:t>C</a:t>
            </a:r>
            <a:r>
              <a:rPr lang="en-US" altLang="ar-SA" sz="2800" b="1" baseline="-25000" dirty="0">
                <a:latin typeface="Arial" pitchFamily="34" charset="0"/>
              </a:rPr>
              <a:t>7</a:t>
            </a:r>
            <a:r>
              <a:rPr lang="en-US" altLang="ar-SA" sz="2800" b="1" dirty="0">
                <a:latin typeface="Arial" pitchFamily="34" charset="0"/>
              </a:rPr>
              <a:t>H</a:t>
            </a:r>
            <a:r>
              <a:rPr lang="en-US" altLang="ar-SA" sz="2800" b="1" baseline="-25000" dirty="0">
                <a:latin typeface="Arial" pitchFamily="34" charset="0"/>
              </a:rPr>
              <a:t>16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2606040" y="2095180"/>
            <a:ext cx="183070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ar-SA" sz="2800" b="1" dirty="0">
                <a:latin typeface="Arial" pitchFamily="34" charset="0"/>
              </a:rPr>
              <a:t>C</a:t>
            </a:r>
            <a:r>
              <a:rPr lang="en-US" altLang="ar-SA" sz="2800" b="1" baseline="-25000" dirty="0">
                <a:latin typeface="Arial" pitchFamily="34" charset="0"/>
              </a:rPr>
              <a:t>8</a:t>
            </a:r>
            <a:r>
              <a:rPr lang="en-US" altLang="ar-SA" sz="2800" b="1" dirty="0">
                <a:latin typeface="Arial" pitchFamily="34" charset="0"/>
              </a:rPr>
              <a:t>H</a:t>
            </a:r>
            <a:r>
              <a:rPr lang="en-US" altLang="ar-SA" sz="2800" b="1" baseline="-25000" dirty="0">
                <a:latin typeface="Arial" pitchFamily="34" charset="0"/>
              </a:rPr>
              <a:t>18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9400703" y="2110420"/>
            <a:ext cx="1495897" cy="415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latin typeface="Arial" charset="0"/>
                <a:cs typeface="Arial" charset="0"/>
              </a:rPr>
              <a:t>C</a:t>
            </a:r>
            <a:r>
              <a:rPr lang="en-US" sz="2800" b="1" baseline="-25000" dirty="0">
                <a:latin typeface="Arial" charset="0"/>
                <a:cs typeface="Arial" charset="0"/>
              </a:rPr>
              <a:t>2</a:t>
            </a:r>
            <a:r>
              <a:rPr lang="en-US" sz="2800" b="1" dirty="0">
                <a:latin typeface="Arial" charset="0"/>
                <a:cs typeface="Arial" charset="0"/>
              </a:rPr>
              <a:t>H</a:t>
            </a:r>
            <a:r>
              <a:rPr lang="en-US" sz="2800" b="1" baseline="-25000" dirty="0"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86350" y="2099626"/>
            <a:ext cx="1756410" cy="4159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latin typeface="Arial" charset="0"/>
                <a:cs typeface="Arial" charset="0"/>
              </a:rPr>
              <a:t>C</a:t>
            </a:r>
            <a:r>
              <a:rPr lang="en-US" sz="2800" b="1" baseline="-25000" dirty="0">
                <a:latin typeface="Arial" charset="0"/>
                <a:cs typeface="Arial" charset="0"/>
              </a:rPr>
              <a:t>3</a:t>
            </a:r>
            <a:r>
              <a:rPr lang="en-US" sz="2800" b="1" dirty="0">
                <a:latin typeface="Arial" charset="0"/>
                <a:cs typeface="Arial" charset="0"/>
              </a:rPr>
              <a:t>H</a:t>
            </a:r>
            <a:r>
              <a:rPr lang="en-US" sz="2800" b="1" baseline="-25000" dirty="0"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627995" y="2119331"/>
            <a:ext cx="5372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1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8540115" y="2119331"/>
            <a:ext cx="5372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</a:t>
            </a:r>
            <a:endParaRPr lang="ar-SA" sz="24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6452235" y="2119331"/>
            <a:ext cx="5372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4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4168140" y="2100616"/>
            <a:ext cx="5372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5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25- 20</a:t>
            </a:r>
            <a:endParaRPr lang="ar-SA" sz="2400" b="1" dirty="0"/>
          </a:p>
        </p:txBody>
      </p:sp>
      <p:sp>
        <p:nvSpPr>
          <p:cNvPr id="17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3827338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8" name="مربع نص 47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1864230" y="1960372"/>
            <a:ext cx="1534289" cy="1170488"/>
            <a:chOff x="1738" y="12915"/>
            <a:chExt cx="914" cy="978"/>
          </a:xfrm>
        </p:grpSpPr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1738" y="12915"/>
              <a:ext cx="703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cxnSp>
          <p:nvCxnSpPr>
            <p:cNvPr id="15" name="AutoShape 5"/>
            <p:cNvCxnSpPr>
              <a:cxnSpLocks noChangeShapeType="1"/>
            </p:cNvCxnSpPr>
            <p:nvPr/>
          </p:nvCxnSpPr>
          <p:spPr bwMode="auto">
            <a:xfrm flipH="1">
              <a:off x="2452" y="13603"/>
              <a:ext cx="2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6"/>
            <p:cNvCxnSpPr>
              <a:cxnSpLocks noChangeShapeType="1"/>
            </p:cNvCxnSpPr>
            <p:nvPr/>
          </p:nvCxnSpPr>
          <p:spPr bwMode="auto">
            <a:xfrm>
              <a:off x="2433" y="13603"/>
              <a:ext cx="1" cy="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مستطيل 18"/>
          <p:cNvSpPr/>
          <p:nvPr/>
        </p:nvSpPr>
        <p:spPr>
          <a:xfrm>
            <a:off x="3398519" y="249139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2562656" y="3228570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207968" y="1019530"/>
            <a:ext cx="568863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سمي المركبات الحلقية الآتي: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589" y="1765182"/>
            <a:ext cx="3011487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مربع نص 22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25- 21</a:t>
            </a:r>
            <a:endParaRPr lang="ar-SA" sz="2400" b="1" dirty="0"/>
          </a:p>
        </p:txBody>
      </p:sp>
      <p:sp>
        <p:nvSpPr>
          <p:cNvPr id="2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1589121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8" name="مربع نص 47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1864230" y="1960372"/>
            <a:ext cx="1534289" cy="1170488"/>
            <a:chOff x="1738" y="12915"/>
            <a:chExt cx="914" cy="978"/>
          </a:xfrm>
        </p:grpSpPr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1738" y="12915"/>
              <a:ext cx="703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cxnSp>
          <p:nvCxnSpPr>
            <p:cNvPr id="15" name="AutoShape 5"/>
            <p:cNvCxnSpPr>
              <a:cxnSpLocks noChangeShapeType="1"/>
            </p:cNvCxnSpPr>
            <p:nvPr/>
          </p:nvCxnSpPr>
          <p:spPr bwMode="auto">
            <a:xfrm flipH="1">
              <a:off x="2452" y="13603"/>
              <a:ext cx="2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6"/>
            <p:cNvCxnSpPr>
              <a:cxnSpLocks noChangeShapeType="1"/>
            </p:cNvCxnSpPr>
            <p:nvPr/>
          </p:nvCxnSpPr>
          <p:spPr bwMode="auto">
            <a:xfrm>
              <a:off x="2433" y="13603"/>
              <a:ext cx="1" cy="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مستطيل 18"/>
          <p:cNvSpPr/>
          <p:nvPr/>
        </p:nvSpPr>
        <p:spPr>
          <a:xfrm>
            <a:off x="3398519" y="249139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2562656" y="3228570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207968" y="1019530"/>
            <a:ext cx="568863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/>
              <a:t>سمي المركبات الحلقية الآتي: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589" y="1765182"/>
            <a:ext cx="3011487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مربع نص 22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25- 21</a:t>
            </a:r>
            <a:endParaRPr lang="ar-SA" sz="2400" b="1" dirty="0"/>
          </a:p>
        </p:txBody>
      </p:sp>
      <p:sp>
        <p:nvSpPr>
          <p:cNvPr id="2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7178041" y="4312998"/>
            <a:ext cx="4175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70C0"/>
                </a:solidFill>
              </a:rPr>
              <a:t>4،2،1 – ثلاثي ميثيل </a:t>
            </a:r>
            <a:r>
              <a:rPr lang="ar-SA" sz="2400" b="1" dirty="0" err="1">
                <a:solidFill>
                  <a:srgbClr val="0070C0"/>
                </a:solidFill>
              </a:rPr>
              <a:t>هكسان</a:t>
            </a:r>
            <a:r>
              <a:rPr lang="ar-SA" sz="2400" b="1" dirty="0">
                <a:solidFill>
                  <a:srgbClr val="0070C0"/>
                </a:solidFill>
              </a:rPr>
              <a:t> حلقي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1016101" y="4294879"/>
            <a:ext cx="33188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70C0"/>
                </a:solidFill>
              </a:rPr>
              <a:t>1،1-ثنائي ميثيل بيوتان حلقي</a:t>
            </a:r>
          </a:p>
        </p:txBody>
      </p:sp>
    </p:spTree>
    <p:extLst>
      <p:ext uri="{BB962C8B-B14F-4D97-AF65-F5344CB8AC3E}">
        <p14:creationId xmlns:p14="http://schemas.microsoft.com/office/powerpoint/2010/main" val="1963377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مربع نص 22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6405878" y="2131814"/>
            <a:ext cx="4820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/>
              <a:t>1</a:t>
            </a:r>
            <a:r>
              <a:rPr lang="ar-AE" sz="3600" dirty="0"/>
              <a:t> ـ إيثيل ـ </a:t>
            </a:r>
            <a:r>
              <a:rPr lang="ar-SA" sz="3600" dirty="0"/>
              <a:t>4</a:t>
            </a:r>
            <a:r>
              <a:rPr lang="ar-AE" sz="3600" dirty="0"/>
              <a:t> ـ ميثيل </a:t>
            </a:r>
            <a:r>
              <a:rPr lang="ar-SA" sz="3600" dirty="0"/>
              <a:t>حلقي بنتان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3840480" y="1132595"/>
            <a:ext cx="682752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اكتب الصيغة البنائية للمركب التالي: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25- 22</a:t>
            </a:r>
            <a:endParaRPr lang="ar-SA" sz="2400" b="1" dirty="0"/>
          </a:p>
        </p:txBody>
      </p:sp>
      <p:sp>
        <p:nvSpPr>
          <p:cNvPr id="11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4143274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-5914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مربع نص 22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3840480" y="1132595"/>
            <a:ext cx="682752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اكتب الصيغة البنائية للمركب التالي: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25- 22</a:t>
            </a:r>
            <a:endParaRPr lang="ar-SA" sz="2400" b="1" dirty="0"/>
          </a:p>
        </p:txBody>
      </p:sp>
      <p:sp>
        <p:nvSpPr>
          <p:cNvPr id="11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6405878" y="2131814"/>
            <a:ext cx="4820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dirty="0"/>
              <a:t>1</a:t>
            </a:r>
            <a:r>
              <a:rPr lang="ar-AE" sz="3600" dirty="0"/>
              <a:t> ـ إيثيل ـ </a:t>
            </a:r>
            <a:r>
              <a:rPr lang="ar-SA" sz="3600" dirty="0"/>
              <a:t>4</a:t>
            </a:r>
            <a:r>
              <a:rPr lang="ar-AE" sz="3600" dirty="0"/>
              <a:t> ـ ميثيل </a:t>
            </a:r>
            <a:r>
              <a:rPr lang="ar-SA" sz="3600" dirty="0"/>
              <a:t>حلقي بنتان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240280" y="2987040"/>
            <a:ext cx="2316480" cy="1645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ثلث متساوي الساقين 3"/>
          <p:cNvSpPr/>
          <p:nvPr/>
        </p:nvSpPr>
        <p:spPr>
          <a:xfrm>
            <a:off x="2240280" y="1891099"/>
            <a:ext cx="2316480" cy="1100406"/>
          </a:xfrm>
          <a:prstGeom prst="triangle">
            <a:avLst>
              <a:gd name="adj" fmla="val 51481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7" name="رابط مستقيم 6"/>
          <p:cNvCxnSpPr/>
          <p:nvPr/>
        </p:nvCxnSpPr>
        <p:spPr>
          <a:xfrm flipH="1">
            <a:off x="2255520" y="2980580"/>
            <a:ext cx="2240280" cy="1092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/>
          <p:cNvSpPr txBox="1"/>
          <p:nvPr/>
        </p:nvSpPr>
        <p:spPr>
          <a:xfrm>
            <a:off x="4267200" y="4191000"/>
            <a:ext cx="27127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CH</a:t>
            </a:r>
            <a:r>
              <a:rPr lang="en-US" sz="2800" b="1" dirty="0">
                <a:solidFill>
                  <a:srgbClr val="0070C0"/>
                </a:solidFill>
              </a:rPr>
              <a:t>3</a:t>
            </a:r>
            <a:r>
              <a:rPr lang="en-US" sz="4400" b="1" dirty="0">
                <a:solidFill>
                  <a:srgbClr val="0070C0"/>
                </a:solidFill>
              </a:rPr>
              <a:t>CH</a:t>
            </a:r>
            <a:r>
              <a:rPr lang="en-US" sz="2800" b="1" dirty="0">
                <a:solidFill>
                  <a:srgbClr val="0070C0"/>
                </a:solidFill>
              </a:rPr>
              <a:t>3</a:t>
            </a:r>
            <a:endParaRPr lang="ar-SA" sz="2800" b="1" dirty="0">
              <a:solidFill>
                <a:srgbClr val="0070C0"/>
              </a:solidFill>
            </a:endParaRPr>
          </a:p>
        </p:txBody>
      </p:sp>
      <p:cxnSp>
        <p:nvCxnSpPr>
          <p:cNvPr id="14" name="رابط مستقيم 13"/>
          <p:cNvCxnSpPr/>
          <p:nvPr/>
        </p:nvCxnSpPr>
        <p:spPr>
          <a:xfrm>
            <a:off x="4495800" y="463296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ربع نص 20"/>
          <p:cNvSpPr txBox="1"/>
          <p:nvPr/>
        </p:nvSpPr>
        <p:spPr>
          <a:xfrm>
            <a:off x="624840" y="2287339"/>
            <a:ext cx="172212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</a:rPr>
              <a:t>CH</a:t>
            </a:r>
            <a:r>
              <a:rPr lang="en-US" sz="2800" b="1" dirty="0">
                <a:solidFill>
                  <a:srgbClr val="0070C0"/>
                </a:solidFill>
              </a:rPr>
              <a:t>3</a:t>
            </a:r>
            <a:endParaRPr lang="ar-SA" sz="2800" b="1" dirty="0">
              <a:solidFill>
                <a:srgbClr val="0070C0"/>
              </a:solidFill>
            </a:endParaRPr>
          </a:p>
        </p:txBody>
      </p:sp>
      <p:cxnSp>
        <p:nvCxnSpPr>
          <p:cNvPr id="26" name="رابط مستقيم 25"/>
          <p:cNvCxnSpPr/>
          <p:nvPr/>
        </p:nvCxnSpPr>
        <p:spPr>
          <a:xfrm>
            <a:off x="4556760" y="2965340"/>
            <a:ext cx="0" cy="4179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>
            <a:off x="1965960" y="2839699"/>
            <a:ext cx="289560" cy="1518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613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9" name="جدول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776665"/>
              </p:ext>
            </p:extLst>
          </p:nvPr>
        </p:nvGraphicFramePr>
        <p:xfrm>
          <a:off x="640080" y="830367"/>
          <a:ext cx="11059224" cy="5234651"/>
        </p:xfrm>
        <a:graphic>
          <a:graphicData uri="http://schemas.openxmlformats.org/drawingml/2006/table">
            <a:tbl>
              <a:tblPr rtl="1" firstRow="1" bandRow="1">
                <a:tableStyleId>{F2DE63D5-997A-4646-A377-4702673A728D}</a:tableStyleId>
              </a:tblPr>
              <a:tblGrid>
                <a:gridCol w="1105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4862">
                <a:tc>
                  <a:txBody>
                    <a:bodyPr/>
                    <a:lstStyle/>
                    <a:p>
                      <a:pPr rtl="1"/>
                      <a:r>
                        <a:rPr lang="ar-SA" dirty="0">
                          <a:solidFill>
                            <a:srgbClr val="FF0000"/>
                          </a:solidFill>
                        </a:rPr>
                        <a:t>                                                          </a:t>
                      </a:r>
                      <a:r>
                        <a:rPr lang="ar-SA" sz="3600" dirty="0">
                          <a:solidFill>
                            <a:srgbClr val="FF0000"/>
                          </a:solidFill>
                        </a:rPr>
                        <a:t>تقويم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/>
                        <a:t>اختر</a:t>
                      </a:r>
                      <a:r>
                        <a:rPr lang="ar-SA" sz="3200" b="1" baseline="0" dirty="0"/>
                        <a:t> الاجابة الصحيحة من الخيارات المتاحة لكل فقرة: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449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/>
                        <a:t>1) في الألكانات</a:t>
                      </a:r>
                      <a:r>
                        <a:rPr lang="ar-SA" sz="3200" b="1" baseline="0" dirty="0"/>
                        <a:t> الحلقية يضاف لا سم المركب كلمة</a:t>
                      </a:r>
                      <a:endParaRPr lang="ar-SA" sz="32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/>
                        <a:t>أ) </a:t>
                      </a:r>
                      <a:r>
                        <a:rPr lang="ar-SA" sz="2800" b="1" dirty="0">
                          <a:latin typeface="Times New Roman" pitchFamily="18" charset="0"/>
                          <a:cs typeface="Arial" pitchFamily="34" charset="0"/>
                        </a:rPr>
                        <a:t>دائري</a:t>
                      </a:r>
                      <a:r>
                        <a:rPr lang="ar-SA" sz="2400" b="1" dirty="0"/>
                        <a:t>                                            </a:t>
                      </a:r>
                      <a:r>
                        <a:rPr lang="ar-SA" sz="2800" b="1" baseline="0" dirty="0"/>
                        <a:t>ب) </a:t>
                      </a:r>
                      <a:r>
                        <a:rPr kumimoji="0" lang="ar-SA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مغلق</a:t>
                      </a:r>
                      <a:r>
                        <a:rPr kumimoji="0" lang="en-US" sz="2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             </a:t>
                      </a:r>
                      <a:r>
                        <a:rPr lang="ar-SA" sz="2800" b="1" baseline="0" dirty="0"/>
                        <a:t>   ج)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حلقي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</a:t>
                      </a:r>
                      <a:endParaRPr kumimoji="0" lang="ar-SA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/>
                        <a:t>2) درجة غليان الماء ........ من درجة غليان الميثان</a:t>
                      </a:r>
                      <a:endParaRPr lang="ar-SA" sz="18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/>
                        <a:t>أ) أعلى                                       ب)</a:t>
                      </a:r>
                      <a:r>
                        <a:rPr lang="ar-SA" sz="2800" b="1" baseline="0" dirty="0"/>
                        <a:t> أقل                             ج) تساوي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6412">
                <a:tc>
                  <a:txBody>
                    <a:bodyPr/>
                    <a:lstStyle/>
                    <a:p>
                      <a:pPr rtl="1"/>
                      <a:r>
                        <a:rPr lang="ar-SA" sz="3600" b="1" dirty="0"/>
                        <a:t>3)</a:t>
                      </a:r>
                      <a:r>
                        <a:rPr lang="ar-SA" sz="3200" b="1" baseline="0" dirty="0"/>
                        <a:t> الألكانات ذات نشاط كيميائي قوي</a:t>
                      </a:r>
                      <a:endParaRPr lang="ar-SA" sz="3200" b="1" i="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/>
                        <a:t>أ)</a:t>
                      </a:r>
                      <a:r>
                        <a:rPr lang="ar-SA" sz="2400" b="1" baseline="0" dirty="0"/>
                        <a:t> عبارة صحيحة</a:t>
                      </a:r>
                      <a:r>
                        <a:rPr lang="ar-SA" sz="2400" b="1" dirty="0"/>
                        <a:t>                                              ب)</a:t>
                      </a:r>
                      <a:r>
                        <a:rPr lang="ar-SA" sz="2400" b="1" baseline="0" dirty="0"/>
                        <a:t> عبارة خاطئة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25- 23</a:t>
            </a:r>
            <a:endParaRPr lang="ar-SA" sz="2400" b="1" dirty="0"/>
          </a:p>
        </p:txBody>
      </p:sp>
      <p:sp>
        <p:nvSpPr>
          <p:cNvPr id="9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21763250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مربع نص 13"/>
          <p:cNvSpPr txBox="1"/>
          <p:nvPr/>
        </p:nvSpPr>
        <p:spPr>
          <a:xfrm>
            <a:off x="9357360" y="1037233"/>
            <a:ext cx="23387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C00000"/>
                </a:solidFill>
              </a:rPr>
              <a:t>الخلاصة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4774158" y="971827"/>
            <a:ext cx="2758831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</a:ln>
        </p:spPr>
        <p:txBody>
          <a:bodyPr wrap="square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ar-SA" sz="3200" b="1" dirty="0">
                <a:latin typeface="Sakkal Majalla" pitchFamily="2" charset="-78"/>
              </a:rPr>
              <a:t>الألكانات الحلقية</a:t>
            </a:r>
            <a:endParaRPr lang="ar-SA" sz="2400" b="1" dirty="0">
              <a:latin typeface="Sakkal Majalla" pitchFamily="2" charset="-78"/>
            </a:endParaRPr>
          </a:p>
        </p:txBody>
      </p:sp>
      <p:sp>
        <p:nvSpPr>
          <p:cNvPr id="4" name="سهم للأسفل 3"/>
          <p:cNvSpPr/>
          <p:nvPr/>
        </p:nvSpPr>
        <p:spPr>
          <a:xfrm>
            <a:off x="1246002" y="2338114"/>
            <a:ext cx="283181" cy="1014686"/>
          </a:xfrm>
          <a:prstGeom prst="downArrow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7" name="رابط مستقيم 6"/>
          <p:cNvCxnSpPr/>
          <p:nvPr/>
        </p:nvCxnSpPr>
        <p:spPr>
          <a:xfrm flipH="1">
            <a:off x="1306962" y="2327022"/>
            <a:ext cx="9596709" cy="5546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سهم للأسفل 23"/>
          <p:cNvSpPr/>
          <p:nvPr/>
        </p:nvSpPr>
        <p:spPr>
          <a:xfrm>
            <a:off x="7532989" y="2378611"/>
            <a:ext cx="283181" cy="1014686"/>
          </a:xfrm>
          <a:prstGeom prst="downArrow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سهم للأسفل 34"/>
          <p:cNvSpPr/>
          <p:nvPr/>
        </p:nvSpPr>
        <p:spPr>
          <a:xfrm>
            <a:off x="5974080" y="1557597"/>
            <a:ext cx="565497" cy="826672"/>
          </a:xfrm>
          <a:prstGeom prst="downArrow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9" name="سهم للأسفل 18"/>
          <p:cNvSpPr/>
          <p:nvPr/>
        </p:nvSpPr>
        <p:spPr>
          <a:xfrm>
            <a:off x="4446402" y="2353354"/>
            <a:ext cx="283181" cy="1014686"/>
          </a:xfrm>
          <a:prstGeom prst="downArrow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سهم للأسفل 21"/>
          <p:cNvSpPr/>
          <p:nvPr/>
        </p:nvSpPr>
        <p:spPr>
          <a:xfrm>
            <a:off x="10687669" y="2348131"/>
            <a:ext cx="283181" cy="1014686"/>
          </a:xfrm>
          <a:prstGeom prst="downArrow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9616440" y="3599710"/>
            <a:ext cx="2423160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eaLnBrk="0" fontAlgn="base" hangingPunct="0">
              <a:spcAft>
                <a:spcPct val="0"/>
              </a:spcAft>
            </a:pPr>
            <a:r>
              <a:rPr lang="ar-SA" sz="3200" b="1" dirty="0">
                <a:solidFill>
                  <a:schemeClr val="tx1"/>
                </a:solidFill>
              </a:rPr>
              <a:t> الصيغة العامة</a:t>
            </a:r>
          </a:p>
          <a:p>
            <a:pPr algn="ctr" eaLnBrk="0" fontAlgn="base" hangingPunct="0"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latin typeface="Sakkal Majalla" pitchFamily="2" charset="-78"/>
              </a:rPr>
              <a:t>CnH</a:t>
            </a:r>
            <a:r>
              <a:rPr lang="en-US" sz="3200" b="1" dirty="0">
                <a:solidFill>
                  <a:srgbClr val="FF0000"/>
                </a:solidFill>
                <a:latin typeface="Sakkal Majalla" pitchFamily="2" charset="-78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Sakkal Majalla" pitchFamily="2" charset="-78"/>
              </a:rPr>
              <a:t>n</a:t>
            </a:r>
            <a:endParaRPr lang="ar-SA" sz="3200" b="1" dirty="0">
              <a:solidFill>
                <a:srgbClr val="FF0000"/>
              </a:solidFill>
              <a:latin typeface="Sakkal Majalla" pitchFamily="2" charset="-78"/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6466550" y="3618727"/>
            <a:ext cx="2577807" cy="1715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</a:rPr>
              <a:t> تسمية الألكانات الحلقية</a:t>
            </a:r>
            <a:endParaRPr lang="ar-SA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3459480" y="3645579"/>
            <a:ext cx="2629357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</a:rPr>
              <a:t> خصائص الألكانات الفيزيائية</a:t>
            </a:r>
            <a:endParaRPr lang="ar-SA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239430" y="3645579"/>
            <a:ext cx="2642434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</a:rPr>
              <a:t>  خصائص الألكانات الكيميائية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25- 24</a:t>
            </a:r>
            <a:endParaRPr lang="ar-SA" sz="2400" b="1" dirty="0"/>
          </a:p>
        </p:txBody>
      </p:sp>
      <p:sp>
        <p:nvSpPr>
          <p:cNvPr id="20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2071095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62006" y="147134"/>
            <a:ext cx="72676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chemeClr val="bg1"/>
                </a:solidFill>
                <a:latin typeface="Sakkal Majalla" pitchFamily="2" charset="-78"/>
              </a:rPr>
              <a:t>المرحلة الثانوية -  المادة / رياضيات - عنوان الدرس / المنطق - 1</a:t>
            </a:r>
            <a:endParaRPr lang="en-US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4934" y="3105280"/>
            <a:ext cx="202060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Rectangle 20"/>
          <p:cNvSpPr/>
          <p:nvPr/>
        </p:nvSpPr>
        <p:spPr>
          <a:xfrm>
            <a:off x="3988848" y="2105255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Rectangle 21"/>
          <p:cNvSpPr/>
          <p:nvPr/>
        </p:nvSpPr>
        <p:spPr>
          <a:xfrm>
            <a:off x="4059538" y="3322041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23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مربع نص 14"/>
          <p:cNvSpPr txBox="1"/>
          <p:nvPr/>
        </p:nvSpPr>
        <p:spPr>
          <a:xfrm>
            <a:off x="4931492" y="1268760"/>
            <a:ext cx="2808312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المصادر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479224" y="2602297"/>
            <a:ext cx="820891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العبيكان كتاب الكيمياء الصف الثاني ثانوي نظام المقررات </a:t>
            </a:r>
          </a:p>
          <a:p>
            <a:pPr algn="ctr"/>
            <a:r>
              <a:rPr lang="ar-SA" sz="2800" b="1" dirty="0"/>
              <a:t>الفصل الدراسي الثاني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349342" y="4006805"/>
            <a:ext cx="77768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http://obeikaneducation.com/viewer/epubreader_new/index.php?id=322&amp;projid=&amp;type=free&amp;lang=ar_SA&amp;username=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25- 24</a:t>
            </a:r>
            <a:endParaRPr lang="ar-SA" sz="2400" b="1" dirty="0"/>
          </a:p>
        </p:txBody>
      </p:sp>
      <p:sp>
        <p:nvSpPr>
          <p:cNvPr id="2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3825426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62006" y="147134"/>
            <a:ext cx="72676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chemeClr val="bg1"/>
                </a:solidFill>
                <a:latin typeface="Sakkal Majalla" pitchFamily="2" charset="-78"/>
              </a:rPr>
              <a:t>المرحلة الثانوية -  المادة / رياضيات - عنوان الدرس / المنطق - 1</a:t>
            </a:r>
            <a:endParaRPr lang="en-US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545417" y="2210888"/>
            <a:ext cx="6969125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ar-SA" sz="2400" b="1" dirty="0"/>
              <a:t>للتواصل والاستفسارات من خلال: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الهاتف المجاني: 8004422220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حساب تويتر: </a:t>
            </a:r>
            <a:r>
              <a:rPr lang="en-US" sz="2400" b="1" dirty="0" err="1">
                <a:solidFill>
                  <a:schemeClr val="accent1"/>
                </a:solidFill>
              </a:rPr>
              <a:t>E_Doroos</a:t>
            </a:r>
            <a:r>
              <a:rPr lang="ar-SA" sz="2400" b="1" dirty="0">
                <a:solidFill>
                  <a:schemeClr val="accent1"/>
                </a:solidFill>
              </a:rPr>
              <a:t> @ </a:t>
            </a:r>
            <a:r>
              <a:rPr lang="ar-SA" sz="2400" b="1" dirty="0">
                <a:solidFill>
                  <a:schemeClr val="bg1"/>
                </a:solidFill>
              </a:rPr>
              <a:t>--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زر اطرح سؤالك     </a:t>
            </a:r>
            <a:r>
              <a:rPr lang="ar-SA" sz="2400" b="1" dirty="0">
                <a:solidFill>
                  <a:schemeClr val="bg1"/>
                </a:solidFill>
              </a:rPr>
              <a:t>-------------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رابط الدعم الفني  </a:t>
            </a:r>
            <a:r>
              <a:rPr lang="ar-SA" sz="2400" b="1" dirty="0">
                <a:solidFill>
                  <a:schemeClr val="bg1"/>
                </a:solidFill>
              </a:rPr>
              <a:t>---------------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598" y="4035998"/>
            <a:ext cx="1728358" cy="35241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5036"/>
          <a:stretch/>
        </p:blipFill>
        <p:spPr bwMode="auto">
          <a:xfrm>
            <a:off x="5040598" y="4592727"/>
            <a:ext cx="1728358" cy="36860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1939275" y="977456"/>
            <a:ext cx="69675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sz="2400" b="1" dirty="0">
                <a:latin typeface="Calibri" pitchFamily="34" charset="0"/>
              </a:rPr>
              <a:t>لمشاهدة الدرس مرة أخرى وغيره من الدروس من خلال:</a:t>
            </a:r>
          </a:p>
          <a:p>
            <a:pPr eaLnBrk="1" hangingPunct="1">
              <a:lnSpc>
                <a:spcPct val="150000"/>
              </a:lnSpc>
            </a:pPr>
            <a:r>
              <a:rPr lang="ar-SA" sz="2400" b="1" dirty="0">
                <a:solidFill>
                  <a:schemeClr val="accent1"/>
                </a:solidFill>
                <a:latin typeface="Calibri" pitchFamily="34" charset="0"/>
              </a:rPr>
              <a:t>بوابة دروس ثم قائمة الدروس المسجلة .</a:t>
            </a:r>
            <a:endParaRPr lang="en-US" sz="24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4934" y="3105280"/>
            <a:ext cx="202060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Rectangle 20"/>
          <p:cNvSpPr/>
          <p:nvPr/>
        </p:nvSpPr>
        <p:spPr>
          <a:xfrm>
            <a:off x="3988848" y="2105255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Rectangle 21"/>
          <p:cNvSpPr/>
          <p:nvPr/>
        </p:nvSpPr>
        <p:spPr>
          <a:xfrm>
            <a:off x="4059538" y="3322041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23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3575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مربع نص 3"/>
          <p:cNvSpPr txBox="1"/>
          <p:nvPr/>
        </p:nvSpPr>
        <p:spPr>
          <a:xfrm>
            <a:off x="9174480" y="1165064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الأهداف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3688080" y="3057939"/>
            <a:ext cx="794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*</a:t>
            </a:r>
            <a:r>
              <a:rPr lang="ar-SA" sz="2800" b="1" dirty="0">
                <a:solidFill>
                  <a:srgbClr val="0070C0"/>
                </a:solidFill>
              </a:rPr>
              <a:t> تُسمي</a:t>
            </a:r>
            <a:r>
              <a:rPr lang="ar-SA" sz="2800" b="1" dirty="0"/>
              <a:t> الألكين و الألكاين اعتماده على صيغته  البنائية 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25- 3</a:t>
            </a:r>
            <a:endParaRPr lang="ar-SA" sz="2400" b="1" dirty="0"/>
          </a:p>
        </p:txBody>
      </p:sp>
      <p:sp>
        <p:nvSpPr>
          <p:cNvPr id="15" name="مستطيل 14"/>
          <p:cNvSpPr/>
          <p:nvPr/>
        </p:nvSpPr>
        <p:spPr>
          <a:xfrm>
            <a:off x="5105400" y="2183958"/>
            <a:ext cx="6525108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</a:rPr>
              <a:t>* تَصف</a:t>
            </a:r>
            <a:r>
              <a:rPr lang="ar-SA" sz="2800" b="1" dirty="0"/>
              <a:t> الصيغ البنائية الألكينات والألكاينات </a:t>
            </a:r>
            <a:r>
              <a:rPr lang="ar-SA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مستطيل 16"/>
          <p:cNvSpPr/>
          <p:nvPr/>
        </p:nvSpPr>
        <p:spPr>
          <a:xfrm>
            <a:off x="3688080" y="3753678"/>
            <a:ext cx="78486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</a:rPr>
              <a:t>* تَكتب </a:t>
            </a:r>
            <a:r>
              <a:rPr lang="ar-SA" sz="2800" b="1" dirty="0"/>
              <a:t> الصيغ البنائية للألكين والألكاين إن اعطيت اسمه </a:t>
            </a:r>
            <a:r>
              <a:rPr lang="ar-SA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3688080" y="4469958"/>
            <a:ext cx="7848600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</a:rPr>
              <a:t>* تُقارن خصائص </a:t>
            </a:r>
            <a:r>
              <a:rPr lang="ar-SA" sz="2800" b="1" dirty="0"/>
              <a:t>الألكينات والألكاينات بخصائص الألكانات</a:t>
            </a:r>
            <a:r>
              <a:rPr lang="ar-SA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2151580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مربع نص 10"/>
          <p:cNvSpPr txBox="1"/>
          <p:nvPr/>
        </p:nvSpPr>
        <p:spPr>
          <a:xfrm>
            <a:off x="9174480" y="1378424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5897880" y="2529841"/>
            <a:ext cx="5638800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>
                <a:solidFill>
                  <a:schemeClr val="tx1"/>
                </a:solidFill>
              </a:rPr>
              <a:t>ما أبسط  جزيئات الألكانات الحلقية؟</a:t>
            </a:r>
            <a:endParaRPr lang="ar-SA" sz="2800" dirty="0">
              <a:solidFill>
                <a:schemeClr val="tx1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25- 4</a:t>
            </a:r>
            <a:endParaRPr lang="ar-SA" sz="2400" b="1" dirty="0"/>
          </a:p>
        </p:txBody>
      </p:sp>
      <p:pic>
        <p:nvPicPr>
          <p:cNvPr id="3076" name="Picture 4" descr="http://www.4college.co.uk/as/df/organic4.gif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26" t="22872" r="5210" b="-6202"/>
          <a:stretch/>
        </p:blipFill>
        <p:spPr bwMode="auto">
          <a:xfrm>
            <a:off x="464453" y="1508759"/>
            <a:ext cx="4803695" cy="327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92148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25- 5</a:t>
            </a:r>
            <a:endParaRPr lang="ar-SA" sz="2400" b="1" dirty="0"/>
          </a:p>
        </p:txBody>
      </p:sp>
      <p:sp>
        <p:nvSpPr>
          <p:cNvPr id="2" name="Rectangle 6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6426344" y="1231885"/>
            <a:ext cx="547260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ماذا نقصد بالهيدروكربون الحلقي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5349240" y="2672045"/>
            <a:ext cx="6625912" cy="52322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مركب هيدروكربوني يحتوي على حلقة هيدروكربونية</a:t>
            </a:r>
          </a:p>
        </p:txBody>
      </p:sp>
      <p:pic>
        <p:nvPicPr>
          <p:cNvPr id="73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354079" y="3195265"/>
            <a:ext cx="1901505" cy="1489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5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6" b="4586"/>
          <a:stretch/>
        </p:blipFill>
        <p:spPr bwMode="auto">
          <a:xfrm>
            <a:off x="536116" y="690235"/>
            <a:ext cx="1537433" cy="1729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3615319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25- 6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882168" y="1049439"/>
            <a:ext cx="6912768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ماذا نقصد بالألكانات ذات السلاسل المستقيمة؟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473512" y="2999884"/>
            <a:ext cx="490728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صيغتها</a:t>
            </a:r>
            <a:r>
              <a:rPr lang="ar-SA" sz="3200" dirty="0"/>
              <a:t> </a:t>
            </a:r>
            <a:r>
              <a:rPr lang="ar-SA" sz="3200" b="1" dirty="0"/>
              <a:t>العامة</a:t>
            </a:r>
            <a:r>
              <a:rPr lang="ar-SA" sz="3200" dirty="0"/>
              <a:t>:  </a:t>
            </a:r>
            <a:r>
              <a:rPr lang="en-US" sz="4400" b="1" dirty="0">
                <a:solidFill>
                  <a:srgbClr val="C00000"/>
                </a:solidFill>
              </a:rPr>
              <a:t>C</a:t>
            </a:r>
            <a:r>
              <a:rPr lang="en-US" sz="3200" b="1" dirty="0">
                <a:solidFill>
                  <a:srgbClr val="C00000"/>
                </a:solidFill>
              </a:rPr>
              <a:t>n</a:t>
            </a:r>
            <a:r>
              <a:rPr lang="en-US" sz="4400" b="1" dirty="0">
                <a:solidFill>
                  <a:srgbClr val="C00000"/>
                </a:solidFill>
              </a:rPr>
              <a:t>H</a:t>
            </a:r>
            <a:r>
              <a:rPr lang="en-US" sz="3200" b="1" dirty="0">
                <a:solidFill>
                  <a:srgbClr val="C00000"/>
                </a:solidFill>
              </a:rPr>
              <a:t>2n</a:t>
            </a:r>
            <a:endParaRPr lang="ar-SA" sz="3600" b="1" dirty="0">
              <a:solidFill>
                <a:srgbClr val="C00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218"/>
          <a:stretch/>
        </p:blipFill>
        <p:spPr bwMode="auto">
          <a:xfrm>
            <a:off x="377526" y="3384604"/>
            <a:ext cx="2003387" cy="153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02" b="13547"/>
          <a:stretch/>
        </p:blipFill>
        <p:spPr bwMode="auto">
          <a:xfrm>
            <a:off x="716280" y="1211409"/>
            <a:ext cx="1325880" cy="1514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2217847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25- 7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7013456" y="1159877"/>
            <a:ext cx="489654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تسمية الألكانات الحلقية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3261360" y="2167989"/>
            <a:ext cx="836060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marL="342900" indent="-342900">
              <a:buAutoNum type="arabicParenR"/>
            </a:pPr>
            <a:r>
              <a:rPr lang="ar-SA" sz="2800" b="1" dirty="0"/>
              <a:t>نتبع نفس الطريقة السابقة للألكانات مع اضافة كلمة حلقي.</a:t>
            </a:r>
          </a:p>
          <a:p>
            <a:pPr marL="342900" indent="-342900">
              <a:buAutoNum type="arabicParenR"/>
            </a:pPr>
            <a:endParaRPr lang="ar-SA" sz="2800" b="1" dirty="0"/>
          </a:p>
          <a:p>
            <a:pPr marL="342900" indent="-342900">
              <a:buAutoNum type="arabicParenR"/>
            </a:pPr>
            <a:r>
              <a:rPr lang="ar-SA" sz="2800" b="1" dirty="0"/>
              <a:t> يتم تحديد عدد ذرات الكربون في الحلقة  ويكون هو الاسم الرئيسي.</a:t>
            </a:r>
          </a:p>
          <a:p>
            <a:pPr marL="342900" indent="-342900">
              <a:buAutoNum type="arabicParenR"/>
            </a:pPr>
            <a:endParaRPr lang="ar-SA" sz="2800" b="1" dirty="0"/>
          </a:p>
          <a:p>
            <a:pPr marL="342900" indent="-342900">
              <a:buAutoNum type="arabicParenR"/>
            </a:pPr>
            <a:r>
              <a:rPr lang="ar-SA" sz="2800" b="1" dirty="0"/>
              <a:t>نبدأ الترقيم بحيث تعطي أقل مجموعة أرقام ممكنة للتفرعات. </a:t>
            </a:r>
            <a:r>
              <a:rPr lang="ar-SA" dirty="0"/>
              <a:t>.</a:t>
            </a:r>
          </a:p>
        </p:txBody>
      </p:sp>
      <p:sp>
        <p:nvSpPr>
          <p:cNvPr id="12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397585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مربع نص 24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25- 8</a:t>
            </a:r>
            <a:endParaRPr lang="ar-SA" sz="24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5207968" y="105001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sp>
        <p:nvSpPr>
          <p:cNvPr id="17" name="مثلث متساوي الساقين 16"/>
          <p:cNvSpPr/>
          <p:nvPr/>
        </p:nvSpPr>
        <p:spPr>
          <a:xfrm>
            <a:off x="1237852" y="1833384"/>
            <a:ext cx="2232248" cy="151216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8232304" y="2226960"/>
            <a:ext cx="2664296" cy="129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1261229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مربع نص 18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25- 9</a:t>
            </a:r>
            <a:endParaRPr lang="ar-SA" sz="2400" b="1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5207968" y="1050010"/>
            <a:ext cx="5688632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/>
              <a:t>سمي المركبات الحلقية الآتي:</a:t>
            </a:r>
          </a:p>
        </p:txBody>
      </p:sp>
      <p:sp>
        <p:nvSpPr>
          <p:cNvPr id="29" name="مثلث متساوي الساقين 28"/>
          <p:cNvSpPr/>
          <p:nvPr/>
        </p:nvSpPr>
        <p:spPr>
          <a:xfrm>
            <a:off x="1237852" y="1833384"/>
            <a:ext cx="2232248" cy="151216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29"/>
          <p:cNvSpPr/>
          <p:nvPr/>
        </p:nvSpPr>
        <p:spPr>
          <a:xfrm>
            <a:off x="8232304" y="2226960"/>
            <a:ext cx="2664296" cy="129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8232304" y="4001778"/>
            <a:ext cx="28580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بيوتان حلقي</a:t>
            </a:r>
          </a:p>
        </p:txBody>
      </p:sp>
      <p:sp>
        <p:nvSpPr>
          <p:cNvPr id="32" name="مربع نص 31"/>
          <p:cNvSpPr txBox="1"/>
          <p:nvPr/>
        </p:nvSpPr>
        <p:spPr>
          <a:xfrm>
            <a:off x="714454" y="3834138"/>
            <a:ext cx="28580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بروبان حلقي</a:t>
            </a:r>
          </a:p>
        </p:txBody>
      </p:sp>
      <p:sp>
        <p:nvSpPr>
          <p:cNvPr id="33" name="مربع نص 32"/>
          <p:cNvSpPr txBox="1"/>
          <p:nvPr/>
        </p:nvSpPr>
        <p:spPr>
          <a:xfrm>
            <a:off x="10214579" y="1012674"/>
            <a:ext cx="181734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</a:t>
            </a:r>
          </a:p>
        </p:txBody>
      </p:sp>
      <p:sp>
        <p:nvSpPr>
          <p:cNvPr id="14" name="TextBox 5"/>
          <p:cNvSpPr txBox="1"/>
          <p:nvPr/>
        </p:nvSpPr>
        <p:spPr>
          <a:xfrm>
            <a:off x="5288280" y="86174"/>
            <a:ext cx="68023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 - كيمياء/ الألكانات الحلقية وخصائص الألكانات</a:t>
            </a:r>
          </a:p>
        </p:txBody>
      </p:sp>
    </p:spTree>
    <p:extLst>
      <p:ext uri="{BB962C8B-B14F-4D97-AF65-F5344CB8AC3E}">
        <p14:creationId xmlns:p14="http://schemas.microsoft.com/office/powerpoint/2010/main" val="128468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10871</TotalTime>
  <Words>907</Words>
  <Application>Microsoft Office PowerPoint</Application>
  <PresentationFormat>شاشة عريضة</PresentationFormat>
  <Paragraphs>183</Paragraphs>
  <Slides>28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Sakkal Majalla</vt:lpstr>
      <vt:lpstr>Times New Roman</vt:lpstr>
      <vt:lpstr>Wingdings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ماجد الحكمي</cp:lastModifiedBy>
  <cp:revision>1432</cp:revision>
  <dcterms:created xsi:type="dcterms:W3CDTF">2015-08-27T08:53:28Z</dcterms:created>
  <dcterms:modified xsi:type="dcterms:W3CDTF">2023-03-18T20:05:34Z</dcterms:modified>
</cp:coreProperties>
</file>