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8"/>
  </p:notesMasterIdLst>
  <p:sldIdLst>
    <p:sldId id="256" r:id="rId2"/>
    <p:sldId id="339" r:id="rId3"/>
    <p:sldId id="356" r:id="rId4"/>
    <p:sldId id="386" r:id="rId5"/>
    <p:sldId id="381" r:id="rId6"/>
    <p:sldId id="385" r:id="rId7"/>
    <p:sldId id="387" r:id="rId8"/>
    <p:sldId id="389" r:id="rId9"/>
    <p:sldId id="390" r:id="rId10"/>
    <p:sldId id="388" r:id="rId11"/>
    <p:sldId id="392" r:id="rId12"/>
    <p:sldId id="396" r:id="rId13"/>
    <p:sldId id="393" r:id="rId14"/>
    <p:sldId id="375" r:id="rId15"/>
    <p:sldId id="395" r:id="rId16"/>
    <p:sldId id="270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0066"/>
    <a:srgbClr val="FF66FF"/>
    <a:srgbClr val="33CC33"/>
    <a:srgbClr val="D1ABAB"/>
    <a:srgbClr val="996633"/>
    <a:srgbClr val="0000CC"/>
    <a:srgbClr val="00FF00"/>
    <a:srgbClr val="EEEEEE"/>
    <a:srgbClr val="EAEAE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7DF18680-E054-41AD-8BC1-D1AEF772440D}" styleName="نمط متوسط 2 - تمييز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940675A-B579-460E-94D1-54222C63F5DA}" styleName="بلا نمط، شبكة جدول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BC89EF96-8CEA-46FF-86C4-4CE0E7609802}" styleName="نمط فاتح 3 - تمييز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632" autoAdjust="0"/>
    <p:restoredTop sz="94249" autoAdjust="0"/>
  </p:normalViewPr>
  <p:slideViewPr>
    <p:cSldViewPr snapToGrid="0">
      <p:cViewPr>
        <p:scale>
          <a:sx n="56" d="100"/>
          <a:sy n="56" d="100"/>
        </p:scale>
        <p:origin x="-595" y="18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fld id="{8C00A20A-FBFD-4D22-9E03-A910C254E419}" type="datetimeFigureOut">
              <a:rPr lang="en-GB" smtClean="0"/>
              <a:t>20/12/2022</a:t>
            </a:fld>
            <a:endParaRPr lang="en-GB"/>
          </a:p>
        </p:txBody>
      </p:sp>
      <p:sp>
        <p:nvSpPr>
          <p:cNvPr id="4" name="عنصر نائب لصورة الشريحة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en-GB"/>
          </a:p>
        </p:txBody>
      </p:sp>
      <p:sp>
        <p:nvSpPr>
          <p:cNvPr id="5" name="عنصر نائب للملاحظات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GB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fld id="{CC8A6C1F-7290-448E-B289-96CEC45128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880423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B54EE-DF0D-4FA1-B48F-C292469C25C4}" type="datetimeFigureOut">
              <a:rPr lang="en-US" smtClean="0"/>
              <a:t>12/20/2022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0112-F681-4D23-BAD6-386DBC2EFD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25182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B54EE-DF0D-4FA1-B48F-C292469C25C4}" type="datetimeFigureOut">
              <a:rPr lang="en-US" smtClean="0"/>
              <a:t>12/20/2022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0112-F681-4D23-BAD6-386DBC2EFD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37625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B54EE-DF0D-4FA1-B48F-C292469C25C4}" type="datetimeFigureOut">
              <a:rPr lang="en-US" smtClean="0"/>
              <a:t>12/20/2022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0112-F681-4D23-BAD6-386DBC2EFD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57873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B54EE-DF0D-4FA1-B48F-C292469C25C4}" type="datetimeFigureOut">
              <a:rPr lang="en-US" smtClean="0"/>
              <a:t>12/20/2022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0112-F681-4D23-BAD6-386DBC2EFD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32984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B54EE-DF0D-4FA1-B48F-C292469C25C4}" type="datetimeFigureOut">
              <a:rPr lang="en-US" smtClean="0"/>
              <a:t>12/20/2022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0112-F681-4D23-BAD6-386DBC2EFD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8137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B54EE-DF0D-4FA1-B48F-C292469C25C4}" type="datetimeFigureOut">
              <a:rPr lang="en-US" smtClean="0"/>
              <a:t>12/20/2022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0112-F681-4D23-BAD6-386DBC2EFD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54184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B54EE-DF0D-4FA1-B48F-C292469C25C4}" type="datetimeFigureOut">
              <a:rPr lang="en-US" smtClean="0"/>
              <a:t>12/20/2022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0112-F681-4D23-BAD6-386DBC2EFD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53367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B54EE-DF0D-4FA1-B48F-C292469C25C4}" type="datetimeFigureOut">
              <a:rPr lang="en-US" smtClean="0"/>
              <a:t>12/20/2022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0112-F681-4D23-BAD6-386DBC2EFD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45276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B54EE-DF0D-4FA1-B48F-C292469C25C4}" type="datetimeFigureOut">
              <a:rPr lang="en-US" smtClean="0"/>
              <a:t>12/20/2022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0112-F681-4D23-BAD6-386DBC2EFD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04740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B54EE-DF0D-4FA1-B48F-C292469C25C4}" type="datetimeFigureOut">
              <a:rPr lang="en-US" smtClean="0"/>
              <a:t>12/20/2022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0112-F681-4D23-BAD6-386DBC2EFD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71401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B54EE-DF0D-4FA1-B48F-C292469C25C4}" type="datetimeFigureOut">
              <a:rPr lang="en-US" smtClean="0"/>
              <a:t>12/20/2022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0112-F681-4D23-BAD6-386DBC2EFD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37353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BB54EE-DF0D-4FA1-B48F-C292469C25C4}" type="datetimeFigureOut">
              <a:rPr lang="en-US" smtClean="0"/>
              <a:t>12/20/2022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F20112-F681-4D23-BAD6-386DBC2EFD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99410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46000">
              <a:schemeClr val="bg1"/>
            </a:gs>
            <a:gs pos="0">
              <a:schemeClr val="bg1">
                <a:lumMod val="95000"/>
              </a:schemeClr>
            </a:gs>
            <a:gs pos="100000">
              <a:schemeClr val="bg1">
                <a:lumMod val="85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4">
            <a:extLst>
              <a:ext uri="{FF2B5EF4-FFF2-40B4-BE49-F238E27FC236}">
                <a16:creationId xmlns:a16="http://schemas.microsoft.com/office/drawing/2014/main" xmlns="" id="{C4A3FF74-FBAE-4D90-A08D-B52C0AD9806D}"/>
              </a:ext>
            </a:extLst>
          </p:cNvPr>
          <p:cNvSpPr txBox="1"/>
          <p:nvPr/>
        </p:nvSpPr>
        <p:spPr>
          <a:xfrm>
            <a:off x="1573473" y="1895732"/>
            <a:ext cx="922020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sz="32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algn="ctr" rtl="1"/>
            <a:endParaRPr lang="ar-BH" sz="2400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algn="ctr" rtl="1"/>
            <a:endParaRPr lang="ar-BH" sz="1100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algn="ctr" rtl="1"/>
            <a:endParaRPr lang="ar-BH" sz="500" b="1" dirty="0">
              <a:solidFill>
                <a:schemeClr val="accent5">
                  <a:lumMod val="75000"/>
                </a:schemeClr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algn="ctr" rtl="1"/>
            <a:r>
              <a:rPr lang="ar-BH" sz="88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أسلوبُ </a:t>
            </a:r>
            <a:r>
              <a:rPr lang="ar-BH" sz="8800" b="1" dirty="0" smtClean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الاسْتِثناء</a:t>
            </a:r>
            <a:endParaRPr lang="ar-BH" sz="4000" dirty="0">
              <a:solidFill>
                <a:srgbClr val="FF000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2554572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1">
            <a:extLst>
              <a:ext uri="{FF2B5EF4-FFF2-40B4-BE49-F238E27FC236}">
                <a16:creationId xmlns:a16="http://schemas.microsoft.com/office/drawing/2014/main" xmlns="" id="{0D87838E-C63E-4671-940F-E65668F5D035}"/>
              </a:ext>
            </a:extLst>
          </p:cNvPr>
          <p:cNvSpPr/>
          <p:nvPr/>
        </p:nvSpPr>
        <p:spPr>
          <a:xfrm>
            <a:off x="9530010" y="841728"/>
            <a:ext cx="1792074" cy="52322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ar-BH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أمثلة للتوضيح:</a:t>
            </a:r>
            <a:endParaRPr lang="en-US" sz="28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3" name="مستطيل 2">
            <a:extLst>
              <a:ext uri="{FF2B5EF4-FFF2-40B4-BE49-F238E27FC236}">
                <a16:creationId xmlns:a16="http://schemas.microsoft.com/office/drawing/2014/main" xmlns="" id="{20F1F2ED-2FC5-496B-A5CD-FBC0E11EDDFA}"/>
              </a:ext>
            </a:extLst>
          </p:cNvPr>
          <p:cNvSpPr/>
          <p:nvPr/>
        </p:nvSpPr>
        <p:spPr>
          <a:xfrm>
            <a:off x="7451737" y="1848458"/>
            <a:ext cx="390880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ar-BH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1- ما رأيتُ إلَّا </a:t>
            </a:r>
            <a:r>
              <a:rPr lang="ar-BH" sz="28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طالبًا</a:t>
            </a:r>
            <a:r>
              <a:rPr lang="ar-BH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.</a:t>
            </a:r>
            <a:endParaRPr lang="en-GB" sz="28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4" name="مستطيل 3">
            <a:extLst>
              <a:ext uri="{FF2B5EF4-FFF2-40B4-BE49-F238E27FC236}">
                <a16:creationId xmlns:a16="http://schemas.microsoft.com/office/drawing/2014/main" xmlns="" id="{06CB44A9-1BC6-4B45-9DC8-32FC846236F6}"/>
              </a:ext>
            </a:extLst>
          </p:cNvPr>
          <p:cNvSpPr/>
          <p:nvPr/>
        </p:nvSpPr>
        <p:spPr>
          <a:xfrm>
            <a:off x="4320792" y="1848458"/>
            <a:ext cx="4115534" cy="52322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r" rtl="1"/>
            <a:r>
              <a:rPr lang="ar-BH" sz="2800" dirty="0">
                <a:latin typeface="Sakkal Majalla" panose="02000000000000000000" pitchFamily="2" charset="-78"/>
                <a:cs typeface="Sakkal Majalla" panose="02000000000000000000" pitchFamily="2" charset="-78"/>
              </a:rPr>
              <a:t>ما إعرابُ المستثنى في المثال السَّابق؟</a:t>
            </a:r>
            <a:endParaRPr lang="en-GB" sz="2800" dirty="0"/>
          </a:p>
        </p:txBody>
      </p:sp>
      <p:cxnSp>
        <p:nvCxnSpPr>
          <p:cNvPr id="5" name="رابط كسهم مستقيم 4">
            <a:extLst>
              <a:ext uri="{FF2B5EF4-FFF2-40B4-BE49-F238E27FC236}">
                <a16:creationId xmlns:a16="http://schemas.microsoft.com/office/drawing/2014/main" xmlns="" id="{16707D42-9113-4EF6-B5D0-B3EB0C1E9B95}"/>
              </a:ext>
            </a:extLst>
          </p:cNvPr>
          <p:cNvCxnSpPr>
            <a:cxnSpLocks/>
          </p:cNvCxnSpPr>
          <p:nvPr/>
        </p:nvCxnSpPr>
        <p:spPr>
          <a:xfrm flipH="1">
            <a:off x="10426047" y="2727133"/>
            <a:ext cx="793820" cy="0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مستطيل 6">
            <a:extLst>
              <a:ext uri="{FF2B5EF4-FFF2-40B4-BE49-F238E27FC236}">
                <a16:creationId xmlns:a16="http://schemas.microsoft.com/office/drawing/2014/main" xmlns="" id="{00929B1A-9256-4C7D-BD59-0DE62510803F}"/>
              </a:ext>
            </a:extLst>
          </p:cNvPr>
          <p:cNvSpPr/>
          <p:nvPr/>
        </p:nvSpPr>
        <p:spPr>
          <a:xfrm>
            <a:off x="3462540" y="2465523"/>
            <a:ext cx="6697897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r>
              <a:rPr lang="ar-BH" sz="2800" dirty="0">
                <a:solidFill>
                  <a:schemeClr val="accent5">
                    <a:lumMod val="75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مفعولٌ به منصوبٌ وعلامةُ نصبهِ الفتحة الظَّاهرة على آخره.</a:t>
            </a:r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xmlns="" id="{EDD82D72-6B0F-42F1-A098-D3845AC73F67}"/>
              </a:ext>
            </a:extLst>
          </p:cNvPr>
          <p:cNvSpPr txBox="1">
            <a:spLocks/>
          </p:cNvSpPr>
          <p:nvPr/>
        </p:nvSpPr>
        <p:spPr>
          <a:xfrm>
            <a:off x="188537" y="192010"/>
            <a:ext cx="2149311" cy="458439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vert="horz" lIns="91440" tIns="45720" rIns="91440" bIns="45720" rtlCol="0" anchor="t">
            <a:normAutofit fontScale="92500"/>
          </a:bodyPr>
          <a:lstStyle>
            <a:lvl1pPr algn="l" defTabSz="457200" rtl="1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  <a:lvl2pPr rtl="1" eaLnBrk="1" hangingPunct="1">
              <a:defRPr>
                <a:solidFill>
                  <a:schemeClr val="tx2"/>
                </a:solidFill>
              </a:defRPr>
            </a:lvl2pPr>
            <a:lvl3pPr rtl="1" eaLnBrk="1" hangingPunct="1">
              <a:defRPr>
                <a:solidFill>
                  <a:schemeClr val="tx2"/>
                </a:solidFill>
              </a:defRPr>
            </a:lvl3pPr>
            <a:lvl4pPr rtl="1" eaLnBrk="1" hangingPunct="1">
              <a:defRPr>
                <a:solidFill>
                  <a:schemeClr val="tx2"/>
                </a:solidFill>
              </a:defRPr>
            </a:lvl4pPr>
            <a:lvl5pPr rtl="1" eaLnBrk="1" hangingPunct="1">
              <a:defRPr>
                <a:solidFill>
                  <a:schemeClr val="tx2"/>
                </a:solidFill>
              </a:defRPr>
            </a:lvl5pPr>
            <a:lvl6pPr rtl="1" eaLnBrk="1" hangingPunct="1">
              <a:defRPr>
                <a:solidFill>
                  <a:schemeClr val="tx2"/>
                </a:solidFill>
              </a:defRPr>
            </a:lvl6pPr>
            <a:lvl7pPr rtl="1" eaLnBrk="1" hangingPunct="1">
              <a:defRPr>
                <a:solidFill>
                  <a:schemeClr val="tx2"/>
                </a:solidFill>
              </a:defRPr>
            </a:lvl7pPr>
            <a:lvl8pPr rtl="1" eaLnBrk="1" hangingPunct="1">
              <a:defRPr>
                <a:solidFill>
                  <a:schemeClr val="tx2"/>
                </a:solidFill>
              </a:defRPr>
            </a:lvl8pPr>
            <a:lvl9pPr rtl="1" eaLnBrk="1" hangingPunct="1">
              <a:defRPr>
                <a:solidFill>
                  <a:schemeClr val="tx2"/>
                </a:solidFill>
              </a:defRPr>
            </a:lvl9pPr>
          </a:lstStyle>
          <a:p>
            <a:pPr algn="r"/>
            <a:r>
              <a:rPr lang="ar-BH" sz="2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لُغة عربيّة / المستثنى بإلَّا</a:t>
            </a:r>
            <a:endParaRPr lang="en-GB" sz="2400" b="1" dirty="0">
              <a:solidFill>
                <a:schemeClr val="bg1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3" name="مستطيل 12">
            <a:extLst>
              <a:ext uri="{FF2B5EF4-FFF2-40B4-BE49-F238E27FC236}">
                <a16:creationId xmlns:a16="http://schemas.microsoft.com/office/drawing/2014/main" xmlns="" id="{DA8ECCD6-20AE-40C5-A709-149C72D91F23}"/>
              </a:ext>
            </a:extLst>
          </p:cNvPr>
          <p:cNvSpPr/>
          <p:nvPr/>
        </p:nvSpPr>
        <p:spPr>
          <a:xfrm>
            <a:off x="7451737" y="3145860"/>
            <a:ext cx="390880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ar-BH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2- ما العلمُ إلَّا </a:t>
            </a:r>
            <a:r>
              <a:rPr lang="ar-BH" sz="28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نورٌ  </a:t>
            </a:r>
            <a:r>
              <a:rPr lang="ar-BH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يستضاء به.</a:t>
            </a:r>
            <a:endParaRPr lang="en-GB" sz="28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4" name="مستطيل 13">
            <a:extLst>
              <a:ext uri="{FF2B5EF4-FFF2-40B4-BE49-F238E27FC236}">
                <a16:creationId xmlns:a16="http://schemas.microsoft.com/office/drawing/2014/main" xmlns="" id="{35E8C994-BCF6-4671-A380-72C52E03E933}"/>
              </a:ext>
            </a:extLst>
          </p:cNvPr>
          <p:cNvSpPr/>
          <p:nvPr/>
        </p:nvSpPr>
        <p:spPr>
          <a:xfrm>
            <a:off x="3837266" y="3102685"/>
            <a:ext cx="4115534" cy="52322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r" rtl="1"/>
            <a:r>
              <a:rPr lang="ar-BH" sz="2800" dirty="0">
                <a:latin typeface="Sakkal Majalla" panose="02000000000000000000" pitchFamily="2" charset="-78"/>
                <a:cs typeface="Sakkal Majalla" panose="02000000000000000000" pitchFamily="2" charset="-78"/>
              </a:rPr>
              <a:t>ما إعرابُ المستثنى في المثال السَّابق؟</a:t>
            </a:r>
            <a:endParaRPr lang="en-GB" sz="2800" dirty="0"/>
          </a:p>
        </p:txBody>
      </p:sp>
      <p:cxnSp>
        <p:nvCxnSpPr>
          <p:cNvPr id="15" name="رابط كسهم مستقيم 14">
            <a:extLst>
              <a:ext uri="{FF2B5EF4-FFF2-40B4-BE49-F238E27FC236}">
                <a16:creationId xmlns:a16="http://schemas.microsoft.com/office/drawing/2014/main" xmlns="" id="{C026693F-451E-4F77-BF7F-2C2ADEE35D8F}"/>
              </a:ext>
            </a:extLst>
          </p:cNvPr>
          <p:cNvCxnSpPr>
            <a:cxnSpLocks/>
          </p:cNvCxnSpPr>
          <p:nvPr/>
        </p:nvCxnSpPr>
        <p:spPr>
          <a:xfrm flipH="1">
            <a:off x="10426047" y="4045142"/>
            <a:ext cx="793820" cy="0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مستطيل 15">
            <a:extLst>
              <a:ext uri="{FF2B5EF4-FFF2-40B4-BE49-F238E27FC236}">
                <a16:creationId xmlns:a16="http://schemas.microsoft.com/office/drawing/2014/main" xmlns="" id="{1D19F595-E757-484F-9BD6-DB17090B7EB0}"/>
              </a:ext>
            </a:extLst>
          </p:cNvPr>
          <p:cNvSpPr/>
          <p:nvPr/>
        </p:nvSpPr>
        <p:spPr>
          <a:xfrm>
            <a:off x="3462540" y="3783532"/>
            <a:ext cx="6697897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r>
              <a:rPr lang="ar-BH" sz="2800" dirty="0">
                <a:solidFill>
                  <a:schemeClr val="accent5">
                    <a:lumMod val="75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خبرٌ مرفوعٌ وعلامةُ رفعه الضمةُ الظاهرة على آخره.</a:t>
            </a:r>
          </a:p>
        </p:txBody>
      </p:sp>
      <p:sp>
        <p:nvSpPr>
          <p:cNvPr id="17" name="مستطيل 16">
            <a:extLst>
              <a:ext uri="{FF2B5EF4-FFF2-40B4-BE49-F238E27FC236}">
                <a16:creationId xmlns:a16="http://schemas.microsoft.com/office/drawing/2014/main" xmlns="" id="{7ED26137-DE3B-44C4-8E4F-DA9CAFD8A5D5}"/>
              </a:ext>
            </a:extLst>
          </p:cNvPr>
          <p:cNvSpPr/>
          <p:nvPr/>
        </p:nvSpPr>
        <p:spPr>
          <a:xfrm>
            <a:off x="4531807" y="4624643"/>
            <a:ext cx="678854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r>
              <a:rPr lang="ar-BH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3- "وما أرسلناك إلاّ مبشّرا ونذيرًا" (الفرقان/الآية 56)</a:t>
            </a:r>
            <a:endParaRPr lang="en-GB" sz="28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8" name="مستطيل 17">
            <a:extLst>
              <a:ext uri="{FF2B5EF4-FFF2-40B4-BE49-F238E27FC236}">
                <a16:creationId xmlns:a16="http://schemas.microsoft.com/office/drawing/2014/main" xmlns="" id="{47ED3941-38ED-4C5A-851B-E560169A076A}"/>
              </a:ext>
            </a:extLst>
          </p:cNvPr>
          <p:cNvSpPr/>
          <p:nvPr/>
        </p:nvSpPr>
        <p:spPr>
          <a:xfrm>
            <a:off x="577047" y="4624643"/>
            <a:ext cx="4115534" cy="52322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r" rtl="1"/>
            <a:r>
              <a:rPr lang="ar-BH" sz="2800" dirty="0">
                <a:latin typeface="Sakkal Majalla" panose="02000000000000000000" pitchFamily="2" charset="-78"/>
                <a:cs typeface="Sakkal Majalla" panose="02000000000000000000" pitchFamily="2" charset="-78"/>
              </a:rPr>
              <a:t>ما إعرابُ المستثنى في المثال السَّابق؟</a:t>
            </a:r>
            <a:endParaRPr lang="en-GB" sz="2800" dirty="0"/>
          </a:p>
        </p:txBody>
      </p:sp>
      <p:cxnSp>
        <p:nvCxnSpPr>
          <p:cNvPr id="19" name="رابط كسهم مستقيم 18">
            <a:extLst>
              <a:ext uri="{FF2B5EF4-FFF2-40B4-BE49-F238E27FC236}">
                <a16:creationId xmlns:a16="http://schemas.microsoft.com/office/drawing/2014/main" xmlns="" id="{8945C0FB-0020-42B1-A404-E6594875DA1F}"/>
              </a:ext>
            </a:extLst>
          </p:cNvPr>
          <p:cNvCxnSpPr>
            <a:cxnSpLocks/>
          </p:cNvCxnSpPr>
          <p:nvPr/>
        </p:nvCxnSpPr>
        <p:spPr>
          <a:xfrm flipH="1">
            <a:off x="10385854" y="5523925"/>
            <a:ext cx="793820" cy="0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مستطيل 19">
            <a:extLst>
              <a:ext uri="{FF2B5EF4-FFF2-40B4-BE49-F238E27FC236}">
                <a16:creationId xmlns:a16="http://schemas.microsoft.com/office/drawing/2014/main" xmlns="" id="{DD7E8E77-4D7A-424B-87C0-EE625234B9D3}"/>
              </a:ext>
            </a:extLst>
          </p:cNvPr>
          <p:cNvSpPr/>
          <p:nvPr/>
        </p:nvSpPr>
        <p:spPr>
          <a:xfrm>
            <a:off x="3422347" y="5262315"/>
            <a:ext cx="6697897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r>
              <a:rPr lang="ar-BH" sz="2800" dirty="0">
                <a:solidFill>
                  <a:schemeClr val="accent5">
                    <a:lumMod val="75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حالٌ منصوبة وعلامةُ نصبها الفتحة الظَّاهرة على آخرها.</a:t>
            </a:r>
          </a:p>
        </p:txBody>
      </p:sp>
    </p:spTree>
    <p:extLst>
      <p:ext uri="{BB962C8B-B14F-4D97-AF65-F5344CB8AC3E}">
        <p14:creationId xmlns:p14="http://schemas.microsoft.com/office/powerpoint/2010/main" val="23978723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10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41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10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68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2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10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  <p:bldP spid="4" grpId="0" animBg="1"/>
      <p:bldP spid="13" grpId="0"/>
      <p:bldP spid="14" grpId="0" animBg="1"/>
      <p:bldP spid="17" grpId="0"/>
      <p:bldP spid="18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مستطيل 2">
            <a:extLst>
              <a:ext uri="{FF2B5EF4-FFF2-40B4-BE49-F238E27FC236}">
                <a16:creationId xmlns:a16="http://schemas.microsoft.com/office/drawing/2014/main" xmlns="" id="{6BA9C55A-1DB6-4277-940E-F33A532548C3}"/>
              </a:ext>
            </a:extLst>
          </p:cNvPr>
          <p:cNvSpPr/>
          <p:nvPr/>
        </p:nvSpPr>
        <p:spPr>
          <a:xfrm>
            <a:off x="8681462" y="869246"/>
            <a:ext cx="1981633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ar-SA" sz="4400" b="1" u="sng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أَسْتَنْتِجُ أَنَّ</a:t>
            </a:r>
            <a:r>
              <a:rPr lang="ar-BH" sz="4400" b="1" u="sng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:</a:t>
            </a:r>
            <a:endParaRPr lang="en-US" sz="4400" b="1" u="sng" dirty="0">
              <a:solidFill>
                <a:srgbClr val="FF000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4" name="مستطيل: زوايا قطرية مستديرة 3">
            <a:extLst>
              <a:ext uri="{FF2B5EF4-FFF2-40B4-BE49-F238E27FC236}">
                <a16:creationId xmlns:a16="http://schemas.microsoft.com/office/drawing/2014/main" xmlns="" id="{22917F01-3722-4180-9779-BBEC7A50F7E7}"/>
              </a:ext>
            </a:extLst>
          </p:cNvPr>
          <p:cNvSpPr/>
          <p:nvPr/>
        </p:nvSpPr>
        <p:spPr>
          <a:xfrm>
            <a:off x="1674725" y="1857483"/>
            <a:ext cx="8842549" cy="3143033"/>
          </a:xfrm>
          <a:prstGeom prst="round2Diag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BH" sz="4400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المستثنى بإلَّا </a:t>
            </a:r>
            <a:r>
              <a:rPr lang="ar-BH" sz="4400" dirty="0">
                <a:solidFill>
                  <a:schemeClr val="accent5">
                    <a:lumMod val="75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يُعربُ بحَسَب موقعه في الجملة </a:t>
            </a:r>
          </a:p>
          <a:p>
            <a:pPr algn="ctr" rtl="1"/>
            <a:r>
              <a:rPr lang="ar-BH" sz="4400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إذا كان الكلام </a:t>
            </a:r>
            <a:r>
              <a:rPr lang="ar-BH" sz="4400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ناقصًا</a:t>
            </a:r>
            <a:r>
              <a:rPr lang="ar-BH" sz="4400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</a:t>
            </a:r>
            <a:r>
              <a:rPr lang="ar-BH" sz="4400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منفيَّا.</a:t>
            </a:r>
            <a:endParaRPr lang="en-GB" sz="4400" dirty="0">
              <a:solidFill>
                <a:srgbClr val="00B05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xmlns="" id="{52FCFB9A-6F6A-4425-9FEF-1885B95D9F1A}"/>
              </a:ext>
            </a:extLst>
          </p:cNvPr>
          <p:cNvSpPr txBox="1">
            <a:spLocks/>
          </p:cNvSpPr>
          <p:nvPr/>
        </p:nvSpPr>
        <p:spPr>
          <a:xfrm>
            <a:off x="188537" y="192010"/>
            <a:ext cx="2149311" cy="458439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vert="horz" lIns="91440" tIns="45720" rIns="91440" bIns="45720" rtlCol="0" anchor="t">
            <a:normAutofit fontScale="92500"/>
          </a:bodyPr>
          <a:lstStyle>
            <a:lvl1pPr algn="l" defTabSz="457200" rtl="1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  <a:lvl2pPr rtl="1" eaLnBrk="1" hangingPunct="1">
              <a:defRPr>
                <a:solidFill>
                  <a:schemeClr val="tx2"/>
                </a:solidFill>
              </a:defRPr>
            </a:lvl2pPr>
            <a:lvl3pPr rtl="1" eaLnBrk="1" hangingPunct="1">
              <a:defRPr>
                <a:solidFill>
                  <a:schemeClr val="tx2"/>
                </a:solidFill>
              </a:defRPr>
            </a:lvl3pPr>
            <a:lvl4pPr rtl="1" eaLnBrk="1" hangingPunct="1">
              <a:defRPr>
                <a:solidFill>
                  <a:schemeClr val="tx2"/>
                </a:solidFill>
              </a:defRPr>
            </a:lvl4pPr>
            <a:lvl5pPr rtl="1" eaLnBrk="1" hangingPunct="1">
              <a:defRPr>
                <a:solidFill>
                  <a:schemeClr val="tx2"/>
                </a:solidFill>
              </a:defRPr>
            </a:lvl5pPr>
            <a:lvl6pPr rtl="1" eaLnBrk="1" hangingPunct="1">
              <a:defRPr>
                <a:solidFill>
                  <a:schemeClr val="tx2"/>
                </a:solidFill>
              </a:defRPr>
            </a:lvl6pPr>
            <a:lvl7pPr rtl="1" eaLnBrk="1" hangingPunct="1">
              <a:defRPr>
                <a:solidFill>
                  <a:schemeClr val="tx2"/>
                </a:solidFill>
              </a:defRPr>
            </a:lvl7pPr>
            <a:lvl8pPr rtl="1" eaLnBrk="1" hangingPunct="1">
              <a:defRPr>
                <a:solidFill>
                  <a:schemeClr val="tx2"/>
                </a:solidFill>
              </a:defRPr>
            </a:lvl8pPr>
            <a:lvl9pPr rtl="1" eaLnBrk="1" hangingPunct="1">
              <a:defRPr>
                <a:solidFill>
                  <a:schemeClr val="tx2"/>
                </a:solidFill>
              </a:defRPr>
            </a:lvl9pPr>
          </a:lstStyle>
          <a:p>
            <a:pPr algn="r"/>
            <a:r>
              <a:rPr lang="ar-BH" sz="2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لُغة عربيّة / المستثنى بإلَّا</a:t>
            </a:r>
            <a:endParaRPr lang="en-GB" sz="2400" b="1" dirty="0">
              <a:solidFill>
                <a:schemeClr val="bg1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3860461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54CB705-27DB-4CDA-BE0D-E78F26720AC9}"/>
              </a:ext>
            </a:extLst>
          </p:cNvPr>
          <p:cNvSpPr txBox="1">
            <a:spLocks/>
          </p:cNvSpPr>
          <p:nvPr/>
        </p:nvSpPr>
        <p:spPr>
          <a:xfrm>
            <a:off x="188537" y="192010"/>
            <a:ext cx="2149311" cy="458439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vert="horz" lIns="91440" tIns="45720" rIns="91440" bIns="45720" rtlCol="0" anchor="t">
            <a:normAutofit fontScale="92500"/>
          </a:bodyPr>
          <a:lstStyle>
            <a:lvl1pPr algn="l" defTabSz="457200" rtl="1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  <a:lvl2pPr rtl="1" eaLnBrk="1" hangingPunct="1">
              <a:defRPr>
                <a:solidFill>
                  <a:schemeClr val="tx2"/>
                </a:solidFill>
              </a:defRPr>
            </a:lvl2pPr>
            <a:lvl3pPr rtl="1" eaLnBrk="1" hangingPunct="1">
              <a:defRPr>
                <a:solidFill>
                  <a:schemeClr val="tx2"/>
                </a:solidFill>
              </a:defRPr>
            </a:lvl3pPr>
            <a:lvl4pPr rtl="1" eaLnBrk="1" hangingPunct="1">
              <a:defRPr>
                <a:solidFill>
                  <a:schemeClr val="tx2"/>
                </a:solidFill>
              </a:defRPr>
            </a:lvl4pPr>
            <a:lvl5pPr rtl="1" eaLnBrk="1" hangingPunct="1">
              <a:defRPr>
                <a:solidFill>
                  <a:schemeClr val="tx2"/>
                </a:solidFill>
              </a:defRPr>
            </a:lvl5pPr>
            <a:lvl6pPr rtl="1" eaLnBrk="1" hangingPunct="1">
              <a:defRPr>
                <a:solidFill>
                  <a:schemeClr val="tx2"/>
                </a:solidFill>
              </a:defRPr>
            </a:lvl6pPr>
            <a:lvl7pPr rtl="1" eaLnBrk="1" hangingPunct="1">
              <a:defRPr>
                <a:solidFill>
                  <a:schemeClr val="tx2"/>
                </a:solidFill>
              </a:defRPr>
            </a:lvl7pPr>
            <a:lvl8pPr rtl="1" eaLnBrk="1" hangingPunct="1">
              <a:defRPr>
                <a:solidFill>
                  <a:schemeClr val="tx2"/>
                </a:solidFill>
              </a:defRPr>
            </a:lvl8pPr>
            <a:lvl9pPr rtl="1" eaLnBrk="1" hangingPunct="1">
              <a:defRPr>
                <a:solidFill>
                  <a:schemeClr val="tx2"/>
                </a:solidFill>
              </a:defRPr>
            </a:lvl9pPr>
          </a:lstStyle>
          <a:p>
            <a:pPr algn="r"/>
            <a:r>
              <a:rPr lang="ar-BH" sz="2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لُغة عربية / المستثنى بإلَّا</a:t>
            </a:r>
            <a:endParaRPr lang="en-GB" sz="2400" b="1" dirty="0">
              <a:solidFill>
                <a:schemeClr val="bg1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3" name="مستطيل: زوايا قطرية مستديرة 2">
            <a:extLst>
              <a:ext uri="{FF2B5EF4-FFF2-40B4-BE49-F238E27FC236}">
                <a16:creationId xmlns:a16="http://schemas.microsoft.com/office/drawing/2014/main" xmlns="" id="{8213ED55-DE71-42AD-A1E3-B099C5A4B938}"/>
              </a:ext>
            </a:extLst>
          </p:cNvPr>
          <p:cNvSpPr/>
          <p:nvPr/>
        </p:nvSpPr>
        <p:spPr>
          <a:xfrm>
            <a:off x="1748413" y="2566730"/>
            <a:ext cx="8842549" cy="1724540"/>
          </a:xfrm>
          <a:prstGeom prst="round2Diag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/>
            <a:r>
              <a:rPr lang="ar-BH" sz="60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النّشاط الختاميّ</a:t>
            </a:r>
            <a:endParaRPr lang="en-GB" sz="6000" b="1" dirty="0">
              <a:solidFill>
                <a:srgbClr val="FF000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41548856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مستطيل 2">
            <a:extLst>
              <a:ext uri="{FF2B5EF4-FFF2-40B4-BE49-F238E27FC236}">
                <a16:creationId xmlns:a16="http://schemas.microsoft.com/office/drawing/2014/main" xmlns="" id="{85D551C0-07C0-4833-B09B-A49D5A1EF36B}"/>
              </a:ext>
            </a:extLst>
          </p:cNvPr>
          <p:cNvSpPr/>
          <p:nvPr/>
        </p:nvSpPr>
        <p:spPr>
          <a:xfrm>
            <a:off x="3010329" y="992843"/>
            <a:ext cx="789032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r>
              <a:rPr lang="ar-BH" sz="36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1- أضعُ دائرةً حول حكم المستثنى بإلَّا  في الجمل الآتية:(5د)</a:t>
            </a:r>
            <a:endParaRPr lang="en-GB" sz="3600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4" name="مستطيل 3">
            <a:extLst>
              <a:ext uri="{FF2B5EF4-FFF2-40B4-BE49-F238E27FC236}">
                <a16:creationId xmlns:a16="http://schemas.microsoft.com/office/drawing/2014/main" xmlns="" id="{A7700ED2-C717-4D5C-842C-8426959E9904}"/>
              </a:ext>
            </a:extLst>
          </p:cNvPr>
          <p:cNvSpPr/>
          <p:nvPr/>
        </p:nvSpPr>
        <p:spPr>
          <a:xfrm>
            <a:off x="1528191" y="1689823"/>
            <a:ext cx="940690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r>
              <a:rPr lang="ar-BH" sz="3200" dirty="0">
                <a:latin typeface="Sakkal Majalla" panose="02000000000000000000" pitchFamily="2" charset="-78"/>
                <a:cs typeface="Sakkal Majalla" panose="02000000000000000000" pitchFamily="2" charset="-78"/>
              </a:rPr>
              <a:t>1- (حَفِظَ محمدٌ القرآن الكريمَ إلا سورتَيْن):</a:t>
            </a:r>
          </a:p>
        </p:txBody>
      </p:sp>
      <p:sp>
        <p:nvSpPr>
          <p:cNvPr id="5" name="مستطيل 4">
            <a:extLst>
              <a:ext uri="{FF2B5EF4-FFF2-40B4-BE49-F238E27FC236}">
                <a16:creationId xmlns:a16="http://schemas.microsoft.com/office/drawing/2014/main" xmlns="" id="{C28BC0AB-264C-4BF8-B95F-A670C2FFA409}"/>
              </a:ext>
            </a:extLst>
          </p:cNvPr>
          <p:cNvSpPr/>
          <p:nvPr/>
        </p:nvSpPr>
        <p:spPr>
          <a:xfrm>
            <a:off x="726419" y="2230330"/>
            <a:ext cx="399939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r>
              <a:rPr lang="ar-BH" sz="3200" dirty="0">
                <a:latin typeface="Sakkal Majalla" panose="02000000000000000000" pitchFamily="2" charset="-78"/>
                <a:cs typeface="Sakkal Majalla" panose="02000000000000000000" pitchFamily="2" charset="-78"/>
              </a:rPr>
              <a:t>ج-</a:t>
            </a:r>
            <a:r>
              <a:rPr lang="ar-BH" sz="3200" dirty="0">
                <a:solidFill>
                  <a:srgbClr val="C0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</a:t>
            </a:r>
            <a:r>
              <a:rPr lang="ar-BH" sz="3200" dirty="0">
                <a:latin typeface="Sakkal Majalla" panose="02000000000000000000" pitchFamily="2" charset="-78"/>
                <a:cs typeface="Sakkal Majalla" panose="02000000000000000000" pitchFamily="2" charset="-78"/>
              </a:rPr>
              <a:t>يُعربُ حسَب موقعه في الجملة.</a:t>
            </a:r>
            <a:endParaRPr lang="en-GB" sz="3200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6" name="مستطيل 5">
            <a:extLst>
              <a:ext uri="{FF2B5EF4-FFF2-40B4-BE49-F238E27FC236}">
                <a16:creationId xmlns:a16="http://schemas.microsoft.com/office/drawing/2014/main" xmlns="" id="{57FBA5F0-748B-4971-8FE0-926958C95916}"/>
              </a:ext>
            </a:extLst>
          </p:cNvPr>
          <p:cNvSpPr/>
          <p:nvPr/>
        </p:nvSpPr>
        <p:spPr>
          <a:xfrm>
            <a:off x="4962144" y="2219241"/>
            <a:ext cx="297739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r>
              <a:rPr lang="ar-BH" sz="3200" dirty="0">
                <a:latin typeface="Sakkal Majalla" panose="02000000000000000000" pitchFamily="2" charset="-78"/>
                <a:cs typeface="Sakkal Majalla" panose="02000000000000000000" pitchFamily="2" charset="-78"/>
              </a:rPr>
              <a:t>ب- واجب النَّصب.</a:t>
            </a:r>
            <a:endParaRPr lang="en-GB" sz="3200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7" name="مستطيل 6">
            <a:extLst>
              <a:ext uri="{FF2B5EF4-FFF2-40B4-BE49-F238E27FC236}">
                <a16:creationId xmlns:a16="http://schemas.microsoft.com/office/drawing/2014/main" xmlns="" id="{5CE97759-6E2C-4D03-B88D-1B2C7FD627D8}"/>
              </a:ext>
            </a:extLst>
          </p:cNvPr>
          <p:cNvSpPr/>
          <p:nvPr/>
        </p:nvSpPr>
        <p:spPr>
          <a:xfrm>
            <a:off x="8309880" y="2233433"/>
            <a:ext cx="2487235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r>
              <a:rPr lang="ar-BH" sz="3200" dirty="0">
                <a:latin typeface="Sakkal Majalla" panose="02000000000000000000" pitchFamily="2" charset="-78"/>
                <a:cs typeface="Sakkal Majalla" panose="02000000000000000000" pitchFamily="2" charset="-78"/>
              </a:rPr>
              <a:t>أ-  جائز النَّصب.</a:t>
            </a:r>
            <a:endParaRPr lang="en-GB" sz="3200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4" name="مستطيل 13">
            <a:extLst>
              <a:ext uri="{FF2B5EF4-FFF2-40B4-BE49-F238E27FC236}">
                <a16:creationId xmlns:a16="http://schemas.microsoft.com/office/drawing/2014/main" xmlns="" id="{F44BCA26-719A-4B13-A921-03CA0A37C356}"/>
              </a:ext>
            </a:extLst>
          </p:cNvPr>
          <p:cNvSpPr/>
          <p:nvPr/>
        </p:nvSpPr>
        <p:spPr>
          <a:xfrm>
            <a:off x="1562634" y="3094002"/>
            <a:ext cx="937245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ar-BH" sz="3200" dirty="0">
                <a:latin typeface="Sakkal Majalla" panose="02000000000000000000" pitchFamily="2" charset="-78"/>
                <a:cs typeface="Sakkal Majalla" panose="02000000000000000000" pitchFamily="2" charset="-78"/>
              </a:rPr>
              <a:t>2- (ما رأيتُ الطّبيباتِ إلَّا طبيبةً):</a:t>
            </a:r>
          </a:p>
        </p:txBody>
      </p:sp>
      <p:sp>
        <p:nvSpPr>
          <p:cNvPr id="15" name="مستطيل 14">
            <a:extLst>
              <a:ext uri="{FF2B5EF4-FFF2-40B4-BE49-F238E27FC236}">
                <a16:creationId xmlns:a16="http://schemas.microsoft.com/office/drawing/2014/main" xmlns="" id="{387A7F96-9CFB-49C7-8B31-2EAFF600B6F9}"/>
              </a:ext>
            </a:extLst>
          </p:cNvPr>
          <p:cNvSpPr/>
          <p:nvPr/>
        </p:nvSpPr>
        <p:spPr>
          <a:xfrm>
            <a:off x="8007780" y="3854871"/>
            <a:ext cx="267813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r>
              <a:rPr lang="ar-BH" sz="3200" dirty="0">
                <a:latin typeface="Sakkal Majalla" panose="02000000000000000000" pitchFamily="2" charset="-78"/>
                <a:cs typeface="Sakkal Majalla" panose="02000000000000000000" pitchFamily="2" charset="-78"/>
              </a:rPr>
              <a:t>أ-  جائز النَّصب.</a:t>
            </a:r>
            <a:endParaRPr lang="en-GB" sz="3200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6" name="مستطيل 15">
            <a:extLst>
              <a:ext uri="{FF2B5EF4-FFF2-40B4-BE49-F238E27FC236}">
                <a16:creationId xmlns:a16="http://schemas.microsoft.com/office/drawing/2014/main" xmlns="" id="{B7B8BD51-FE16-42A7-9576-91FBB56245C3}"/>
              </a:ext>
            </a:extLst>
          </p:cNvPr>
          <p:cNvSpPr/>
          <p:nvPr/>
        </p:nvSpPr>
        <p:spPr>
          <a:xfrm>
            <a:off x="5496448" y="3891612"/>
            <a:ext cx="2876915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r>
              <a:rPr lang="ar-BH" sz="3200" dirty="0">
                <a:latin typeface="Sakkal Majalla" panose="02000000000000000000" pitchFamily="2" charset="-78"/>
                <a:cs typeface="Sakkal Majalla" panose="02000000000000000000" pitchFamily="2" charset="-78"/>
              </a:rPr>
              <a:t>ب- واجب النَّصب.</a:t>
            </a:r>
            <a:endParaRPr lang="en-GB" sz="3200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7" name="مستطيل 16">
            <a:extLst>
              <a:ext uri="{FF2B5EF4-FFF2-40B4-BE49-F238E27FC236}">
                <a16:creationId xmlns:a16="http://schemas.microsoft.com/office/drawing/2014/main" xmlns="" id="{1C7C473F-0C39-4BCF-AAB0-7FA28AD35771}"/>
              </a:ext>
            </a:extLst>
          </p:cNvPr>
          <p:cNvSpPr/>
          <p:nvPr/>
        </p:nvSpPr>
        <p:spPr>
          <a:xfrm>
            <a:off x="726329" y="3780075"/>
            <a:ext cx="3999481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r>
              <a:rPr lang="ar-BH" sz="3200" dirty="0">
                <a:latin typeface="Sakkal Majalla" panose="02000000000000000000" pitchFamily="2" charset="-78"/>
                <a:cs typeface="Sakkal Majalla" panose="02000000000000000000" pitchFamily="2" charset="-78"/>
              </a:rPr>
              <a:t>ج-</a:t>
            </a:r>
            <a:r>
              <a:rPr lang="ar-BH" sz="3200" dirty="0">
                <a:solidFill>
                  <a:srgbClr val="C0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</a:t>
            </a:r>
            <a:r>
              <a:rPr lang="ar-BH" sz="3200" dirty="0">
                <a:latin typeface="Sakkal Majalla" panose="02000000000000000000" pitchFamily="2" charset="-78"/>
                <a:cs typeface="Sakkal Majalla" panose="02000000000000000000" pitchFamily="2" charset="-78"/>
              </a:rPr>
              <a:t>يُعربُ حسَب موقعه في الجملة.</a:t>
            </a:r>
            <a:endParaRPr lang="en-GB" sz="3200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8" name="مستطيل 17">
            <a:extLst>
              <a:ext uri="{FF2B5EF4-FFF2-40B4-BE49-F238E27FC236}">
                <a16:creationId xmlns:a16="http://schemas.microsoft.com/office/drawing/2014/main" xmlns="" id="{301C1757-7FCC-451E-80AE-4E07678E3E9B}"/>
              </a:ext>
            </a:extLst>
          </p:cNvPr>
          <p:cNvSpPr/>
          <p:nvPr/>
        </p:nvSpPr>
        <p:spPr>
          <a:xfrm>
            <a:off x="1528191" y="4871460"/>
            <a:ext cx="937245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ar-BH" sz="3200" dirty="0">
                <a:latin typeface="Sakkal Majalla" panose="02000000000000000000" pitchFamily="2" charset="-78"/>
                <a:cs typeface="Sakkal Majalla" panose="02000000000000000000" pitchFamily="2" charset="-78"/>
              </a:rPr>
              <a:t>3- (ما فازَ إلَّا المصلَّون).</a:t>
            </a:r>
          </a:p>
        </p:txBody>
      </p:sp>
      <p:sp>
        <p:nvSpPr>
          <p:cNvPr id="19" name="مستطيل 18">
            <a:extLst>
              <a:ext uri="{FF2B5EF4-FFF2-40B4-BE49-F238E27FC236}">
                <a16:creationId xmlns:a16="http://schemas.microsoft.com/office/drawing/2014/main" xmlns="" id="{7072E6C1-8BB8-4239-ABBB-A230CF0D72E6}"/>
              </a:ext>
            </a:extLst>
          </p:cNvPr>
          <p:cNvSpPr/>
          <p:nvPr/>
        </p:nvSpPr>
        <p:spPr>
          <a:xfrm>
            <a:off x="726329" y="5543238"/>
            <a:ext cx="3999391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r>
              <a:rPr lang="ar-BH" sz="3200" dirty="0">
                <a:latin typeface="Sakkal Majalla" panose="02000000000000000000" pitchFamily="2" charset="-78"/>
                <a:cs typeface="Sakkal Majalla" panose="02000000000000000000" pitchFamily="2" charset="-78"/>
              </a:rPr>
              <a:t>ج-</a:t>
            </a:r>
            <a:r>
              <a:rPr lang="ar-BH" sz="3200" dirty="0">
                <a:solidFill>
                  <a:srgbClr val="C0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</a:t>
            </a:r>
            <a:r>
              <a:rPr lang="ar-BH" sz="3200" dirty="0">
                <a:latin typeface="Sakkal Majalla" panose="02000000000000000000" pitchFamily="2" charset="-78"/>
                <a:cs typeface="Sakkal Majalla" panose="02000000000000000000" pitchFamily="2" charset="-78"/>
              </a:rPr>
              <a:t>يُعربُ حسَب موقعه في الجملة.</a:t>
            </a:r>
            <a:endParaRPr lang="en-GB" sz="3200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20" name="مستطيل 19">
            <a:extLst>
              <a:ext uri="{FF2B5EF4-FFF2-40B4-BE49-F238E27FC236}">
                <a16:creationId xmlns:a16="http://schemas.microsoft.com/office/drawing/2014/main" xmlns="" id="{438AF0DB-19A7-4578-BCC4-5B22110F0B8C}"/>
              </a:ext>
            </a:extLst>
          </p:cNvPr>
          <p:cNvSpPr/>
          <p:nvPr/>
        </p:nvSpPr>
        <p:spPr>
          <a:xfrm>
            <a:off x="5490385" y="5558919"/>
            <a:ext cx="2876915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r>
              <a:rPr lang="ar-BH" sz="3200" dirty="0">
                <a:latin typeface="Sakkal Majalla" panose="02000000000000000000" pitchFamily="2" charset="-78"/>
                <a:cs typeface="Sakkal Majalla" panose="02000000000000000000" pitchFamily="2" charset="-78"/>
              </a:rPr>
              <a:t>ب- واجب النَّصب.</a:t>
            </a:r>
            <a:endParaRPr lang="en-GB" sz="3200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21" name="مستطيل 20">
            <a:extLst>
              <a:ext uri="{FF2B5EF4-FFF2-40B4-BE49-F238E27FC236}">
                <a16:creationId xmlns:a16="http://schemas.microsoft.com/office/drawing/2014/main" xmlns="" id="{F4E2C610-4DE9-4196-91DD-9CA850697E0B}"/>
              </a:ext>
            </a:extLst>
          </p:cNvPr>
          <p:cNvSpPr/>
          <p:nvPr/>
        </p:nvSpPr>
        <p:spPr>
          <a:xfrm>
            <a:off x="8037941" y="5558920"/>
            <a:ext cx="267813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r>
              <a:rPr lang="ar-BH" sz="3200" dirty="0">
                <a:latin typeface="Sakkal Majalla" panose="02000000000000000000" pitchFamily="2" charset="-78"/>
                <a:cs typeface="Sakkal Majalla" panose="02000000000000000000" pitchFamily="2" charset="-78"/>
              </a:rPr>
              <a:t>أ-  جائز النَّصب.</a:t>
            </a:r>
            <a:endParaRPr lang="en-GB" sz="3200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23" name="شكل بيضاوي 22">
            <a:extLst>
              <a:ext uri="{FF2B5EF4-FFF2-40B4-BE49-F238E27FC236}">
                <a16:creationId xmlns:a16="http://schemas.microsoft.com/office/drawing/2014/main" xmlns="" id="{C855D72A-9FE0-4F70-AC1F-523658048D44}"/>
              </a:ext>
            </a:extLst>
          </p:cNvPr>
          <p:cNvSpPr/>
          <p:nvPr/>
        </p:nvSpPr>
        <p:spPr>
          <a:xfrm>
            <a:off x="7517549" y="2266599"/>
            <a:ext cx="421993" cy="450681"/>
          </a:xfrm>
          <a:prstGeom prst="ellipse">
            <a:avLst/>
          </a:prstGeom>
          <a:noFill/>
          <a:ln w="28575"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sz="280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24" name="شكل بيضاوي 23">
            <a:extLst>
              <a:ext uri="{FF2B5EF4-FFF2-40B4-BE49-F238E27FC236}">
                <a16:creationId xmlns:a16="http://schemas.microsoft.com/office/drawing/2014/main" xmlns="" id="{13D46346-1F1E-4D64-A80D-E91A1F8D06ED}"/>
              </a:ext>
            </a:extLst>
          </p:cNvPr>
          <p:cNvSpPr/>
          <p:nvPr/>
        </p:nvSpPr>
        <p:spPr>
          <a:xfrm>
            <a:off x="10284972" y="3871555"/>
            <a:ext cx="431106" cy="450681"/>
          </a:xfrm>
          <a:prstGeom prst="ellipse">
            <a:avLst/>
          </a:prstGeom>
          <a:noFill/>
          <a:ln w="28575"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sz="2800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25" name="شكل بيضاوي 24">
            <a:extLst>
              <a:ext uri="{FF2B5EF4-FFF2-40B4-BE49-F238E27FC236}">
                <a16:creationId xmlns:a16="http://schemas.microsoft.com/office/drawing/2014/main" xmlns="" id="{BAB8989D-D6E5-4B62-9289-4DE5042AFA55}"/>
              </a:ext>
            </a:extLst>
          </p:cNvPr>
          <p:cNvSpPr/>
          <p:nvPr/>
        </p:nvSpPr>
        <p:spPr>
          <a:xfrm>
            <a:off x="4255119" y="5590360"/>
            <a:ext cx="470601" cy="450681"/>
          </a:xfrm>
          <a:prstGeom prst="ellipse">
            <a:avLst/>
          </a:prstGeom>
          <a:noFill/>
          <a:ln w="28575"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sz="280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26" name="Title 1">
            <a:extLst>
              <a:ext uri="{FF2B5EF4-FFF2-40B4-BE49-F238E27FC236}">
                <a16:creationId xmlns:a16="http://schemas.microsoft.com/office/drawing/2014/main" xmlns="" id="{E664280B-57AC-47E2-B56E-7A0E896D5142}"/>
              </a:ext>
            </a:extLst>
          </p:cNvPr>
          <p:cNvSpPr txBox="1">
            <a:spLocks/>
          </p:cNvSpPr>
          <p:nvPr/>
        </p:nvSpPr>
        <p:spPr>
          <a:xfrm>
            <a:off x="10120045" y="192010"/>
            <a:ext cx="1498704" cy="711385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vert="horz" lIns="91440" tIns="45720" rIns="91440" bIns="45720" rtlCol="0" anchor="t">
            <a:noAutofit/>
          </a:bodyPr>
          <a:lstStyle>
            <a:lvl1pPr algn="l" defTabSz="457200" rtl="1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  <a:lvl2pPr rtl="1" eaLnBrk="1" hangingPunct="1">
              <a:defRPr>
                <a:solidFill>
                  <a:schemeClr val="tx2"/>
                </a:solidFill>
              </a:defRPr>
            </a:lvl2pPr>
            <a:lvl3pPr rtl="1" eaLnBrk="1" hangingPunct="1">
              <a:defRPr>
                <a:solidFill>
                  <a:schemeClr val="tx2"/>
                </a:solidFill>
              </a:defRPr>
            </a:lvl3pPr>
            <a:lvl4pPr rtl="1" eaLnBrk="1" hangingPunct="1">
              <a:defRPr>
                <a:solidFill>
                  <a:schemeClr val="tx2"/>
                </a:solidFill>
              </a:defRPr>
            </a:lvl4pPr>
            <a:lvl5pPr rtl="1" eaLnBrk="1" hangingPunct="1">
              <a:defRPr>
                <a:solidFill>
                  <a:schemeClr val="tx2"/>
                </a:solidFill>
              </a:defRPr>
            </a:lvl5pPr>
            <a:lvl6pPr rtl="1" eaLnBrk="1" hangingPunct="1">
              <a:defRPr>
                <a:solidFill>
                  <a:schemeClr val="tx2"/>
                </a:solidFill>
              </a:defRPr>
            </a:lvl6pPr>
            <a:lvl7pPr rtl="1" eaLnBrk="1" hangingPunct="1">
              <a:defRPr>
                <a:solidFill>
                  <a:schemeClr val="tx2"/>
                </a:solidFill>
              </a:defRPr>
            </a:lvl7pPr>
            <a:lvl8pPr rtl="1" eaLnBrk="1" hangingPunct="1">
              <a:defRPr>
                <a:solidFill>
                  <a:schemeClr val="tx2"/>
                </a:solidFill>
              </a:defRPr>
            </a:lvl8pPr>
            <a:lvl9pPr rtl="1"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ar-BH" sz="40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أُ</a:t>
            </a:r>
            <a:r>
              <a:rPr lang="ar-SA" sz="40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طَبِّ</a:t>
            </a:r>
            <a:r>
              <a:rPr lang="ar-BH" sz="40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ـــــــــ</a:t>
            </a:r>
            <a:r>
              <a:rPr lang="ar-SA" sz="40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قُ</a:t>
            </a:r>
            <a:endParaRPr lang="en-GB" sz="4000" b="1" dirty="0">
              <a:solidFill>
                <a:schemeClr val="bg1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27" name="Title 1">
            <a:extLst>
              <a:ext uri="{FF2B5EF4-FFF2-40B4-BE49-F238E27FC236}">
                <a16:creationId xmlns:a16="http://schemas.microsoft.com/office/drawing/2014/main" xmlns="" id="{9AC0FD36-22D9-430E-AEBC-BA35EA719DED}"/>
              </a:ext>
            </a:extLst>
          </p:cNvPr>
          <p:cNvSpPr txBox="1">
            <a:spLocks/>
          </p:cNvSpPr>
          <p:nvPr/>
        </p:nvSpPr>
        <p:spPr>
          <a:xfrm>
            <a:off x="188537" y="192010"/>
            <a:ext cx="2149311" cy="458439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vert="horz" lIns="91440" tIns="45720" rIns="91440" bIns="45720" rtlCol="0" anchor="t">
            <a:normAutofit fontScale="92500"/>
          </a:bodyPr>
          <a:lstStyle>
            <a:lvl1pPr algn="l" defTabSz="457200" rtl="1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  <a:lvl2pPr rtl="1" eaLnBrk="1" hangingPunct="1">
              <a:defRPr>
                <a:solidFill>
                  <a:schemeClr val="tx2"/>
                </a:solidFill>
              </a:defRPr>
            </a:lvl2pPr>
            <a:lvl3pPr rtl="1" eaLnBrk="1" hangingPunct="1">
              <a:defRPr>
                <a:solidFill>
                  <a:schemeClr val="tx2"/>
                </a:solidFill>
              </a:defRPr>
            </a:lvl3pPr>
            <a:lvl4pPr rtl="1" eaLnBrk="1" hangingPunct="1">
              <a:defRPr>
                <a:solidFill>
                  <a:schemeClr val="tx2"/>
                </a:solidFill>
              </a:defRPr>
            </a:lvl4pPr>
            <a:lvl5pPr rtl="1" eaLnBrk="1" hangingPunct="1">
              <a:defRPr>
                <a:solidFill>
                  <a:schemeClr val="tx2"/>
                </a:solidFill>
              </a:defRPr>
            </a:lvl5pPr>
            <a:lvl6pPr rtl="1" eaLnBrk="1" hangingPunct="1">
              <a:defRPr>
                <a:solidFill>
                  <a:schemeClr val="tx2"/>
                </a:solidFill>
              </a:defRPr>
            </a:lvl6pPr>
            <a:lvl7pPr rtl="1" eaLnBrk="1" hangingPunct="1">
              <a:defRPr>
                <a:solidFill>
                  <a:schemeClr val="tx2"/>
                </a:solidFill>
              </a:defRPr>
            </a:lvl7pPr>
            <a:lvl8pPr rtl="1" eaLnBrk="1" hangingPunct="1">
              <a:defRPr>
                <a:solidFill>
                  <a:schemeClr val="tx2"/>
                </a:solidFill>
              </a:defRPr>
            </a:lvl8pPr>
            <a:lvl9pPr rtl="1" eaLnBrk="1" hangingPunct="1">
              <a:defRPr>
                <a:solidFill>
                  <a:schemeClr val="tx2"/>
                </a:solidFill>
              </a:defRPr>
            </a:lvl9pPr>
          </a:lstStyle>
          <a:p>
            <a:pPr algn="r"/>
            <a:r>
              <a:rPr lang="ar-BH" sz="2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لُغة عربيّة / المستثنى بإلَّا</a:t>
            </a:r>
            <a:endParaRPr lang="en-GB" sz="2400" b="1" dirty="0">
              <a:solidFill>
                <a:schemeClr val="bg1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6767967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3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8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21" grpId="0"/>
      <p:bldP spid="23" grpId="0" animBg="1"/>
      <p:bldP spid="24" grpId="0" animBg="1"/>
      <p:bldP spid="25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مستطيل 4">
            <a:extLst>
              <a:ext uri="{FF2B5EF4-FFF2-40B4-BE49-F238E27FC236}">
                <a16:creationId xmlns:a16="http://schemas.microsoft.com/office/drawing/2014/main" xmlns="" id="{E62891ED-F556-48D8-8D35-BAB381CB639F}"/>
              </a:ext>
            </a:extLst>
          </p:cNvPr>
          <p:cNvSpPr/>
          <p:nvPr/>
        </p:nvSpPr>
        <p:spPr>
          <a:xfrm>
            <a:off x="5609691" y="937450"/>
            <a:ext cx="584670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BH" sz="36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2-أُعْربُ ما تحته خطٌّ في الجملِ الآتية:(6د)</a:t>
            </a:r>
            <a:endParaRPr lang="en-GB" sz="3600" b="1" dirty="0"/>
          </a:p>
        </p:txBody>
      </p:sp>
      <p:sp>
        <p:nvSpPr>
          <p:cNvPr id="17" name="Title 1">
            <a:extLst>
              <a:ext uri="{FF2B5EF4-FFF2-40B4-BE49-F238E27FC236}">
                <a16:creationId xmlns:a16="http://schemas.microsoft.com/office/drawing/2014/main" xmlns="" id="{7E236402-866F-4361-BF7F-ADD03F99D2CE}"/>
              </a:ext>
            </a:extLst>
          </p:cNvPr>
          <p:cNvSpPr txBox="1">
            <a:spLocks/>
          </p:cNvSpPr>
          <p:nvPr/>
        </p:nvSpPr>
        <p:spPr>
          <a:xfrm>
            <a:off x="188537" y="192010"/>
            <a:ext cx="2149311" cy="458439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vert="horz" lIns="91440" tIns="45720" rIns="91440" bIns="45720" rtlCol="0" anchor="t">
            <a:normAutofit fontScale="92500"/>
          </a:bodyPr>
          <a:lstStyle>
            <a:lvl1pPr algn="l" defTabSz="457200" rtl="1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  <a:lvl2pPr rtl="1" eaLnBrk="1" hangingPunct="1">
              <a:defRPr>
                <a:solidFill>
                  <a:schemeClr val="tx2"/>
                </a:solidFill>
              </a:defRPr>
            </a:lvl2pPr>
            <a:lvl3pPr rtl="1" eaLnBrk="1" hangingPunct="1">
              <a:defRPr>
                <a:solidFill>
                  <a:schemeClr val="tx2"/>
                </a:solidFill>
              </a:defRPr>
            </a:lvl3pPr>
            <a:lvl4pPr rtl="1" eaLnBrk="1" hangingPunct="1">
              <a:defRPr>
                <a:solidFill>
                  <a:schemeClr val="tx2"/>
                </a:solidFill>
              </a:defRPr>
            </a:lvl4pPr>
            <a:lvl5pPr rtl="1" eaLnBrk="1" hangingPunct="1">
              <a:defRPr>
                <a:solidFill>
                  <a:schemeClr val="tx2"/>
                </a:solidFill>
              </a:defRPr>
            </a:lvl5pPr>
            <a:lvl6pPr rtl="1" eaLnBrk="1" hangingPunct="1">
              <a:defRPr>
                <a:solidFill>
                  <a:schemeClr val="tx2"/>
                </a:solidFill>
              </a:defRPr>
            </a:lvl6pPr>
            <a:lvl7pPr rtl="1" eaLnBrk="1" hangingPunct="1">
              <a:defRPr>
                <a:solidFill>
                  <a:schemeClr val="tx2"/>
                </a:solidFill>
              </a:defRPr>
            </a:lvl7pPr>
            <a:lvl8pPr rtl="1" eaLnBrk="1" hangingPunct="1">
              <a:defRPr>
                <a:solidFill>
                  <a:schemeClr val="tx2"/>
                </a:solidFill>
              </a:defRPr>
            </a:lvl8pPr>
            <a:lvl9pPr rtl="1" eaLnBrk="1" hangingPunct="1">
              <a:defRPr>
                <a:solidFill>
                  <a:schemeClr val="tx2"/>
                </a:solidFill>
              </a:defRPr>
            </a:lvl9pPr>
          </a:lstStyle>
          <a:p>
            <a:pPr algn="r"/>
            <a:r>
              <a:rPr lang="ar-BH" sz="2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لُغة عربيّة / المستثنى بإلَّا</a:t>
            </a:r>
            <a:endParaRPr lang="en-GB" sz="2400" b="1" dirty="0">
              <a:solidFill>
                <a:schemeClr val="bg1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33" name="مستطيل 32">
            <a:extLst>
              <a:ext uri="{FF2B5EF4-FFF2-40B4-BE49-F238E27FC236}">
                <a16:creationId xmlns:a16="http://schemas.microsoft.com/office/drawing/2014/main" xmlns="" id="{52C7C981-3541-4E55-878E-1A8CB2DCB256}"/>
              </a:ext>
            </a:extLst>
          </p:cNvPr>
          <p:cNvSpPr/>
          <p:nvPr/>
        </p:nvSpPr>
        <p:spPr>
          <a:xfrm>
            <a:off x="7373906" y="1696914"/>
            <a:ext cx="408249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ar-BH" sz="2800" dirty="0">
                <a:latin typeface="Sakkal Majalla" panose="02000000000000000000" pitchFamily="2" charset="-78"/>
                <a:cs typeface="Sakkal Majalla" panose="02000000000000000000" pitchFamily="2" charset="-78"/>
              </a:rPr>
              <a:t>1- ما نزلت اللاعباتُ إلى الملعبِ إلا </a:t>
            </a:r>
            <a:r>
              <a:rPr lang="ar-BH" sz="2800" u="sng" dirty="0">
                <a:latin typeface="Sakkal Majalla" panose="02000000000000000000" pitchFamily="2" charset="-78"/>
                <a:cs typeface="Sakkal Majalla" panose="02000000000000000000" pitchFamily="2" charset="-78"/>
              </a:rPr>
              <a:t>لاعبة</a:t>
            </a:r>
            <a:r>
              <a:rPr lang="ar-BH" sz="2800" dirty="0">
                <a:latin typeface="Sakkal Majalla" panose="02000000000000000000" pitchFamily="2" charset="-78"/>
                <a:cs typeface="Sakkal Majalla" panose="02000000000000000000" pitchFamily="2" charset="-78"/>
              </a:rPr>
              <a:t>.</a:t>
            </a:r>
            <a:endParaRPr lang="en-GB" sz="2800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cxnSp>
        <p:nvCxnSpPr>
          <p:cNvPr id="35" name="رابط كسهم مستقيم 34">
            <a:extLst>
              <a:ext uri="{FF2B5EF4-FFF2-40B4-BE49-F238E27FC236}">
                <a16:creationId xmlns:a16="http://schemas.microsoft.com/office/drawing/2014/main" xmlns="" id="{92CCF07D-854E-4754-933A-990E2CF0A49A}"/>
              </a:ext>
            </a:extLst>
          </p:cNvPr>
          <p:cNvCxnSpPr/>
          <p:nvPr/>
        </p:nvCxnSpPr>
        <p:spPr>
          <a:xfrm flipH="1">
            <a:off x="8621332" y="2612029"/>
            <a:ext cx="793820" cy="0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رابط كسهم مستقيم 35">
            <a:extLst>
              <a:ext uri="{FF2B5EF4-FFF2-40B4-BE49-F238E27FC236}">
                <a16:creationId xmlns:a16="http://schemas.microsoft.com/office/drawing/2014/main" xmlns="" id="{4329B4A4-9B01-438B-81F6-783CD034FA2B}"/>
              </a:ext>
            </a:extLst>
          </p:cNvPr>
          <p:cNvCxnSpPr/>
          <p:nvPr/>
        </p:nvCxnSpPr>
        <p:spPr>
          <a:xfrm flipH="1">
            <a:off x="8675168" y="3298195"/>
            <a:ext cx="793820" cy="0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مستطيل 36">
            <a:extLst>
              <a:ext uri="{FF2B5EF4-FFF2-40B4-BE49-F238E27FC236}">
                <a16:creationId xmlns:a16="http://schemas.microsoft.com/office/drawing/2014/main" xmlns="" id="{591D1528-F21A-4E10-B30F-D3463C310EB1}"/>
              </a:ext>
            </a:extLst>
          </p:cNvPr>
          <p:cNvSpPr/>
          <p:nvPr/>
        </p:nvSpPr>
        <p:spPr>
          <a:xfrm>
            <a:off x="1773153" y="2365206"/>
            <a:ext cx="6697897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r>
              <a:rPr lang="ar-BH" sz="2800" dirty="0">
                <a:solidFill>
                  <a:srgbClr val="0070C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مستثنى منصوبٌ وعلامةُ نصبهِ الفتحة الظَّاهرة على آخره.</a:t>
            </a:r>
          </a:p>
        </p:txBody>
      </p:sp>
      <p:sp>
        <p:nvSpPr>
          <p:cNvPr id="38" name="مستطيل 37">
            <a:extLst>
              <a:ext uri="{FF2B5EF4-FFF2-40B4-BE49-F238E27FC236}">
                <a16:creationId xmlns:a16="http://schemas.microsoft.com/office/drawing/2014/main" xmlns="" id="{01862FC0-339C-4567-A256-D6F1D7228763}"/>
              </a:ext>
            </a:extLst>
          </p:cNvPr>
          <p:cNvSpPr/>
          <p:nvPr/>
        </p:nvSpPr>
        <p:spPr>
          <a:xfrm>
            <a:off x="1773154" y="3036585"/>
            <a:ext cx="6697897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r>
              <a:rPr lang="ar-BH" sz="28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أو</a:t>
            </a:r>
            <a:r>
              <a:rPr lang="ar-BH" sz="2800" dirty="0">
                <a:solidFill>
                  <a:srgbClr val="0070C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 بَدَلٌ مرفوع وعلامة رفعه الضمّة الظَّاهرة على آخره.</a:t>
            </a:r>
          </a:p>
        </p:txBody>
      </p:sp>
      <p:sp>
        <p:nvSpPr>
          <p:cNvPr id="40" name="مستطيل 39">
            <a:extLst>
              <a:ext uri="{FF2B5EF4-FFF2-40B4-BE49-F238E27FC236}">
                <a16:creationId xmlns:a16="http://schemas.microsoft.com/office/drawing/2014/main" xmlns="" id="{A2AE9914-6620-4954-B8D0-6D9E5BB64AB1}"/>
              </a:ext>
            </a:extLst>
          </p:cNvPr>
          <p:cNvSpPr/>
          <p:nvPr/>
        </p:nvSpPr>
        <p:spPr>
          <a:xfrm>
            <a:off x="7063838" y="3879968"/>
            <a:ext cx="390880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ar-BH" sz="2800" dirty="0">
                <a:latin typeface="Sakkal Majalla" panose="02000000000000000000" pitchFamily="2" charset="-78"/>
                <a:cs typeface="Sakkal Majalla" panose="02000000000000000000" pitchFamily="2" charset="-78"/>
              </a:rPr>
              <a:t>2- ما الصدقُ إلَّا </a:t>
            </a:r>
            <a:r>
              <a:rPr lang="ar-BH" sz="2800" u="sng" dirty="0">
                <a:latin typeface="Sakkal Majalla" panose="02000000000000000000" pitchFamily="2" charset="-78"/>
                <a:cs typeface="Sakkal Majalla" panose="02000000000000000000" pitchFamily="2" charset="-78"/>
              </a:rPr>
              <a:t>منجاة</a:t>
            </a:r>
            <a:r>
              <a:rPr lang="ar-BH" sz="2800" dirty="0">
                <a:latin typeface="Sakkal Majalla" panose="02000000000000000000" pitchFamily="2" charset="-78"/>
                <a:cs typeface="Sakkal Majalla" panose="02000000000000000000" pitchFamily="2" charset="-78"/>
              </a:rPr>
              <a:t> مِنْ المهالكِ.</a:t>
            </a:r>
            <a:endParaRPr lang="en-GB" sz="2800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cxnSp>
        <p:nvCxnSpPr>
          <p:cNvPr id="41" name="رابط كسهم مستقيم 40">
            <a:extLst>
              <a:ext uri="{FF2B5EF4-FFF2-40B4-BE49-F238E27FC236}">
                <a16:creationId xmlns:a16="http://schemas.microsoft.com/office/drawing/2014/main" xmlns="" id="{A7D1DE95-4D46-4BEE-A1D7-F5F62D6BDD32}"/>
              </a:ext>
            </a:extLst>
          </p:cNvPr>
          <p:cNvCxnSpPr/>
          <p:nvPr/>
        </p:nvCxnSpPr>
        <p:spPr>
          <a:xfrm flipH="1">
            <a:off x="8675168" y="4864793"/>
            <a:ext cx="793820" cy="0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مستطيل 41">
            <a:extLst>
              <a:ext uri="{FF2B5EF4-FFF2-40B4-BE49-F238E27FC236}">
                <a16:creationId xmlns:a16="http://schemas.microsoft.com/office/drawing/2014/main" xmlns="" id="{6D708E65-019A-462A-9F28-D901DCB78939}"/>
              </a:ext>
            </a:extLst>
          </p:cNvPr>
          <p:cNvSpPr/>
          <p:nvPr/>
        </p:nvSpPr>
        <p:spPr>
          <a:xfrm>
            <a:off x="1773154" y="4603183"/>
            <a:ext cx="6697897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r>
              <a:rPr lang="ar-BH" sz="2800" dirty="0">
                <a:solidFill>
                  <a:srgbClr val="0070C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خبرٌ مرفوعٌ وعلامة رفعه الضَّمة الظَّاهرة على آخره.</a:t>
            </a:r>
          </a:p>
        </p:txBody>
      </p:sp>
      <p:sp>
        <p:nvSpPr>
          <p:cNvPr id="43" name="مستطيل 42">
            <a:extLst>
              <a:ext uri="{FF2B5EF4-FFF2-40B4-BE49-F238E27FC236}">
                <a16:creationId xmlns:a16="http://schemas.microsoft.com/office/drawing/2014/main" xmlns="" id="{491287CF-6D6A-4AF2-A598-3CBE42694F4A}"/>
              </a:ext>
            </a:extLst>
          </p:cNvPr>
          <p:cNvSpPr/>
          <p:nvPr/>
        </p:nvSpPr>
        <p:spPr>
          <a:xfrm>
            <a:off x="7063838" y="5348918"/>
            <a:ext cx="390880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ar-BH" sz="2800" dirty="0">
                <a:latin typeface="Sakkal Majalla" panose="02000000000000000000" pitchFamily="2" charset="-78"/>
                <a:cs typeface="Sakkal Majalla" panose="02000000000000000000" pitchFamily="2" charset="-78"/>
              </a:rPr>
              <a:t>3- أكلتُ الطعامَ إلاّ </a:t>
            </a:r>
            <a:r>
              <a:rPr lang="ar-BH" sz="2800" u="sng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اللَّحمَ</a:t>
            </a:r>
            <a:r>
              <a:rPr lang="ar-BH" sz="2800" dirty="0">
                <a:latin typeface="Sakkal Majalla" panose="02000000000000000000" pitchFamily="2" charset="-78"/>
                <a:cs typeface="Sakkal Majalla" panose="02000000000000000000" pitchFamily="2" charset="-78"/>
              </a:rPr>
              <a:t>.</a:t>
            </a:r>
            <a:endParaRPr lang="en-GB" sz="2800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cxnSp>
        <p:nvCxnSpPr>
          <p:cNvPr id="44" name="رابط كسهم مستقيم 43">
            <a:extLst>
              <a:ext uri="{FF2B5EF4-FFF2-40B4-BE49-F238E27FC236}">
                <a16:creationId xmlns:a16="http://schemas.microsoft.com/office/drawing/2014/main" xmlns="" id="{1DE73A4E-7B0F-4D14-869C-41C504ED61FE}"/>
              </a:ext>
            </a:extLst>
          </p:cNvPr>
          <p:cNvCxnSpPr/>
          <p:nvPr/>
        </p:nvCxnSpPr>
        <p:spPr>
          <a:xfrm flipH="1">
            <a:off x="8675168" y="6222572"/>
            <a:ext cx="793820" cy="0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مستطيل 44">
            <a:extLst>
              <a:ext uri="{FF2B5EF4-FFF2-40B4-BE49-F238E27FC236}">
                <a16:creationId xmlns:a16="http://schemas.microsoft.com/office/drawing/2014/main" xmlns="" id="{1033EC67-2F53-4B45-8A6A-CF9D2A719EBF}"/>
              </a:ext>
            </a:extLst>
          </p:cNvPr>
          <p:cNvSpPr/>
          <p:nvPr/>
        </p:nvSpPr>
        <p:spPr>
          <a:xfrm>
            <a:off x="1773155" y="5945941"/>
            <a:ext cx="6697897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r>
              <a:rPr lang="ar-BH" sz="2800" dirty="0">
                <a:solidFill>
                  <a:srgbClr val="0070C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مستثنى منصوبٌ وعلامةُ نصبهِ الفتحة الظَّاهرة على آخره.</a:t>
            </a:r>
          </a:p>
        </p:txBody>
      </p:sp>
      <p:sp>
        <p:nvSpPr>
          <p:cNvPr id="46" name="مستطيل 45">
            <a:extLst>
              <a:ext uri="{FF2B5EF4-FFF2-40B4-BE49-F238E27FC236}">
                <a16:creationId xmlns:a16="http://schemas.microsoft.com/office/drawing/2014/main" xmlns="" id="{36A9B757-EF5B-4920-8A47-2B9E3A9EC6E2}"/>
              </a:ext>
            </a:extLst>
          </p:cNvPr>
          <p:cNvSpPr/>
          <p:nvPr/>
        </p:nvSpPr>
        <p:spPr>
          <a:xfrm>
            <a:off x="5704608" y="3831026"/>
            <a:ext cx="1438729" cy="46166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ar-BH" sz="24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ناقصٌ منفيٌّ</a:t>
            </a:r>
            <a:endParaRPr lang="en-GB" sz="2400" b="1" dirty="0"/>
          </a:p>
        </p:txBody>
      </p:sp>
      <p:sp>
        <p:nvSpPr>
          <p:cNvPr id="47" name="مستطيل 46">
            <a:extLst>
              <a:ext uri="{FF2B5EF4-FFF2-40B4-BE49-F238E27FC236}">
                <a16:creationId xmlns:a16="http://schemas.microsoft.com/office/drawing/2014/main" xmlns="" id="{D58B52C0-7B5E-4616-9FD9-42CBD3538D60}"/>
              </a:ext>
            </a:extLst>
          </p:cNvPr>
          <p:cNvSpPr/>
          <p:nvPr/>
        </p:nvSpPr>
        <p:spPr>
          <a:xfrm>
            <a:off x="5704607" y="1661509"/>
            <a:ext cx="1438729" cy="46166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ar-BH" sz="24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تامٌّ منفيٌّ</a:t>
            </a:r>
            <a:endParaRPr lang="en-GB" sz="2400" b="1" dirty="0"/>
          </a:p>
        </p:txBody>
      </p:sp>
      <p:sp>
        <p:nvSpPr>
          <p:cNvPr id="48" name="مستطيل 47">
            <a:extLst>
              <a:ext uri="{FF2B5EF4-FFF2-40B4-BE49-F238E27FC236}">
                <a16:creationId xmlns:a16="http://schemas.microsoft.com/office/drawing/2014/main" xmlns="" id="{F51127A0-ABB6-40AC-9360-1017ECCBA045}"/>
              </a:ext>
            </a:extLst>
          </p:cNvPr>
          <p:cNvSpPr/>
          <p:nvPr/>
        </p:nvSpPr>
        <p:spPr>
          <a:xfrm>
            <a:off x="5704608" y="5379694"/>
            <a:ext cx="1438729" cy="46166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ar-BH" sz="24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تامٌّ مُثْبَتٌ</a:t>
            </a:r>
            <a:endParaRPr lang="en-GB" sz="2400" b="1" dirty="0"/>
          </a:p>
        </p:txBody>
      </p:sp>
      <p:sp>
        <p:nvSpPr>
          <p:cNvPr id="19" name="Title 1">
            <a:extLst>
              <a:ext uri="{FF2B5EF4-FFF2-40B4-BE49-F238E27FC236}">
                <a16:creationId xmlns:a16="http://schemas.microsoft.com/office/drawing/2014/main" xmlns="" id="{F7561D5B-B19E-413A-BC46-2649386D5A89}"/>
              </a:ext>
            </a:extLst>
          </p:cNvPr>
          <p:cNvSpPr txBox="1">
            <a:spLocks/>
          </p:cNvSpPr>
          <p:nvPr/>
        </p:nvSpPr>
        <p:spPr>
          <a:xfrm>
            <a:off x="10120045" y="140639"/>
            <a:ext cx="1498704" cy="711385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vert="horz" lIns="91440" tIns="45720" rIns="91440" bIns="45720" rtlCol="0" anchor="t">
            <a:noAutofit/>
          </a:bodyPr>
          <a:lstStyle>
            <a:lvl1pPr algn="l" defTabSz="457200" rtl="1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  <a:lvl2pPr rtl="1" eaLnBrk="1" hangingPunct="1">
              <a:defRPr>
                <a:solidFill>
                  <a:schemeClr val="tx2"/>
                </a:solidFill>
              </a:defRPr>
            </a:lvl2pPr>
            <a:lvl3pPr rtl="1" eaLnBrk="1" hangingPunct="1">
              <a:defRPr>
                <a:solidFill>
                  <a:schemeClr val="tx2"/>
                </a:solidFill>
              </a:defRPr>
            </a:lvl3pPr>
            <a:lvl4pPr rtl="1" eaLnBrk="1" hangingPunct="1">
              <a:defRPr>
                <a:solidFill>
                  <a:schemeClr val="tx2"/>
                </a:solidFill>
              </a:defRPr>
            </a:lvl4pPr>
            <a:lvl5pPr rtl="1" eaLnBrk="1" hangingPunct="1">
              <a:defRPr>
                <a:solidFill>
                  <a:schemeClr val="tx2"/>
                </a:solidFill>
              </a:defRPr>
            </a:lvl5pPr>
            <a:lvl6pPr rtl="1" eaLnBrk="1" hangingPunct="1">
              <a:defRPr>
                <a:solidFill>
                  <a:schemeClr val="tx2"/>
                </a:solidFill>
              </a:defRPr>
            </a:lvl6pPr>
            <a:lvl7pPr rtl="1" eaLnBrk="1" hangingPunct="1">
              <a:defRPr>
                <a:solidFill>
                  <a:schemeClr val="tx2"/>
                </a:solidFill>
              </a:defRPr>
            </a:lvl7pPr>
            <a:lvl8pPr rtl="1" eaLnBrk="1" hangingPunct="1">
              <a:defRPr>
                <a:solidFill>
                  <a:schemeClr val="tx2"/>
                </a:solidFill>
              </a:defRPr>
            </a:lvl8pPr>
            <a:lvl9pPr rtl="1"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ar-BH" sz="40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أُ</a:t>
            </a:r>
            <a:r>
              <a:rPr lang="ar-SA" sz="40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طَبِّ</a:t>
            </a:r>
            <a:r>
              <a:rPr lang="ar-BH" sz="40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ـــــــــ</a:t>
            </a:r>
            <a:r>
              <a:rPr lang="ar-SA" sz="40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قُ</a:t>
            </a:r>
            <a:endParaRPr lang="en-GB" sz="4000" b="1" dirty="0">
              <a:solidFill>
                <a:schemeClr val="bg1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8783849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1000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47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1000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74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8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1000"/>
                                        <p:tgtEl>
                                          <p:spTgt spid="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/>
      <p:bldP spid="40" grpId="0"/>
      <p:bldP spid="43" grpId="0"/>
      <p:bldP spid="46" grpId="0" animBg="1"/>
      <p:bldP spid="47" grpId="0" animBg="1"/>
      <p:bldP spid="48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xmlns="" id="{F4C43F0F-2A23-4495-ADFF-F0C438D6DF34}"/>
              </a:ext>
            </a:extLst>
          </p:cNvPr>
          <p:cNvSpPr txBox="1">
            <a:spLocks/>
          </p:cNvSpPr>
          <p:nvPr/>
        </p:nvSpPr>
        <p:spPr>
          <a:xfrm>
            <a:off x="188537" y="192010"/>
            <a:ext cx="2149311" cy="458439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vert="horz" lIns="91440" tIns="45720" rIns="91440" bIns="45720" rtlCol="0" anchor="t">
            <a:normAutofit fontScale="92500"/>
          </a:bodyPr>
          <a:lstStyle>
            <a:lvl1pPr algn="l" defTabSz="457200" rtl="1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  <a:lvl2pPr rtl="1" eaLnBrk="1" hangingPunct="1">
              <a:defRPr>
                <a:solidFill>
                  <a:schemeClr val="tx2"/>
                </a:solidFill>
              </a:defRPr>
            </a:lvl2pPr>
            <a:lvl3pPr rtl="1" eaLnBrk="1" hangingPunct="1">
              <a:defRPr>
                <a:solidFill>
                  <a:schemeClr val="tx2"/>
                </a:solidFill>
              </a:defRPr>
            </a:lvl3pPr>
            <a:lvl4pPr rtl="1" eaLnBrk="1" hangingPunct="1">
              <a:defRPr>
                <a:solidFill>
                  <a:schemeClr val="tx2"/>
                </a:solidFill>
              </a:defRPr>
            </a:lvl4pPr>
            <a:lvl5pPr rtl="1" eaLnBrk="1" hangingPunct="1">
              <a:defRPr>
                <a:solidFill>
                  <a:schemeClr val="tx2"/>
                </a:solidFill>
              </a:defRPr>
            </a:lvl5pPr>
            <a:lvl6pPr rtl="1" eaLnBrk="1" hangingPunct="1">
              <a:defRPr>
                <a:solidFill>
                  <a:schemeClr val="tx2"/>
                </a:solidFill>
              </a:defRPr>
            </a:lvl6pPr>
            <a:lvl7pPr rtl="1" eaLnBrk="1" hangingPunct="1">
              <a:defRPr>
                <a:solidFill>
                  <a:schemeClr val="tx2"/>
                </a:solidFill>
              </a:defRPr>
            </a:lvl7pPr>
            <a:lvl8pPr rtl="1" eaLnBrk="1" hangingPunct="1">
              <a:defRPr>
                <a:solidFill>
                  <a:schemeClr val="tx2"/>
                </a:solidFill>
              </a:defRPr>
            </a:lvl8pPr>
            <a:lvl9pPr rtl="1" eaLnBrk="1" hangingPunct="1">
              <a:defRPr>
                <a:solidFill>
                  <a:schemeClr val="tx2"/>
                </a:solidFill>
              </a:defRPr>
            </a:lvl9pPr>
          </a:lstStyle>
          <a:p>
            <a:pPr algn="r"/>
            <a:r>
              <a:rPr lang="ar-BH" sz="2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لُغة عربيّة / المستثنى بإلَّا</a:t>
            </a:r>
            <a:endParaRPr lang="en-GB" sz="2400" b="1" dirty="0">
              <a:solidFill>
                <a:schemeClr val="bg1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4" name="مستطيل 3">
            <a:extLst>
              <a:ext uri="{FF2B5EF4-FFF2-40B4-BE49-F238E27FC236}">
                <a16:creationId xmlns:a16="http://schemas.microsoft.com/office/drawing/2014/main" xmlns="" id="{3A1B7DE0-7C74-44D3-9507-2C0934D2ED5E}"/>
              </a:ext>
            </a:extLst>
          </p:cNvPr>
          <p:cNvSpPr/>
          <p:nvPr/>
        </p:nvSpPr>
        <p:spPr>
          <a:xfrm>
            <a:off x="2109390" y="971407"/>
            <a:ext cx="8470589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 rtl="1"/>
            <a:r>
              <a:rPr lang="ar-BH" sz="36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3- أَضَعُ المستثنى المُناسِبَ في المكان الخالي من الجُملِ الآتية:(4د)</a:t>
            </a:r>
            <a:endParaRPr lang="en-GB" sz="3600" b="1" dirty="0">
              <a:solidFill>
                <a:srgbClr val="FF000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6" name="مستطيل 5">
            <a:extLst>
              <a:ext uri="{FF2B5EF4-FFF2-40B4-BE49-F238E27FC236}">
                <a16:creationId xmlns:a16="http://schemas.microsoft.com/office/drawing/2014/main" xmlns="" id="{0218B91B-3AD7-42DB-90B6-260F0747E719}"/>
              </a:ext>
            </a:extLst>
          </p:cNvPr>
          <p:cNvSpPr/>
          <p:nvPr/>
        </p:nvSpPr>
        <p:spPr>
          <a:xfrm>
            <a:off x="6214044" y="3008250"/>
            <a:ext cx="436593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r>
              <a:rPr lang="ar-BH" sz="3600" dirty="0">
                <a:latin typeface="Sakkal Majalla" panose="02000000000000000000" pitchFamily="2" charset="-78"/>
                <a:cs typeface="Sakkal Majalla" panose="02000000000000000000" pitchFamily="2" charset="-78"/>
              </a:rPr>
              <a:t>1-نجحَ الطُّلابُ إلَّا  ........................ </a:t>
            </a:r>
            <a:endParaRPr lang="en-GB" sz="3600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7" name="مستطيل 6">
            <a:extLst>
              <a:ext uri="{FF2B5EF4-FFF2-40B4-BE49-F238E27FC236}">
                <a16:creationId xmlns:a16="http://schemas.microsoft.com/office/drawing/2014/main" xmlns="" id="{0C1DC6AC-EA4F-4E23-AE52-B60CA6B7C801}"/>
              </a:ext>
            </a:extLst>
          </p:cNvPr>
          <p:cNvSpPr/>
          <p:nvPr/>
        </p:nvSpPr>
        <p:spPr>
          <a:xfrm>
            <a:off x="5599416" y="3945394"/>
            <a:ext cx="4980563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r>
              <a:rPr lang="ar-BH" sz="3600" dirty="0">
                <a:latin typeface="Sakkal Majalla" panose="02000000000000000000" pitchFamily="2" charset="-78"/>
                <a:cs typeface="Sakkal Majalla" panose="02000000000000000000" pitchFamily="2" charset="-78"/>
              </a:rPr>
              <a:t>2-  لمْ أعاتبْ إلَّا   .............................  </a:t>
            </a:r>
            <a:endParaRPr lang="en-GB" sz="3600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8" name="مستطيل 7">
            <a:extLst>
              <a:ext uri="{FF2B5EF4-FFF2-40B4-BE49-F238E27FC236}">
                <a16:creationId xmlns:a16="http://schemas.microsoft.com/office/drawing/2014/main" xmlns="" id="{B32BD47C-8897-415B-9B95-451DC7808EE0}"/>
              </a:ext>
            </a:extLst>
          </p:cNvPr>
          <p:cNvSpPr/>
          <p:nvPr/>
        </p:nvSpPr>
        <p:spPr>
          <a:xfrm>
            <a:off x="5188450" y="4824615"/>
            <a:ext cx="537479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r>
              <a:rPr lang="ar-BH" sz="3600" dirty="0">
                <a:latin typeface="Sakkal Majalla" panose="02000000000000000000" pitchFamily="2" charset="-78"/>
                <a:cs typeface="Sakkal Majalla" panose="02000000000000000000" pitchFamily="2" charset="-78"/>
              </a:rPr>
              <a:t>3- ما حضَرَ المعلّمون إلَّا   ..........................  </a:t>
            </a:r>
            <a:endParaRPr lang="en-GB" sz="3600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9" name="عنوان 1">
            <a:extLst>
              <a:ext uri="{FF2B5EF4-FFF2-40B4-BE49-F238E27FC236}">
                <a16:creationId xmlns:a16="http://schemas.microsoft.com/office/drawing/2014/main" xmlns="" id="{F30E7AA8-90DA-44F5-ADD6-78C44513E8DA}"/>
              </a:ext>
            </a:extLst>
          </p:cNvPr>
          <p:cNvSpPr txBox="1">
            <a:spLocks/>
          </p:cNvSpPr>
          <p:nvPr/>
        </p:nvSpPr>
        <p:spPr>
          <a:xfrm>
            <a:off x="8313728" y="1982750"/>
            <a:ext cx="1238918" cy="563121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 anchor="t">
            <a:noAutofit/>
          </a:bodyPr>
          <a:lstStyle>
            <a:defPPr>
              <a:defRPr lang="ar-BH"/>
            </a:defPPr>
            <a:lvl1pPr defTabSz="457200">
              <a:spcBef>
                <a:spcPct val="0"/>
              </a:spcBef>
              <a:buNone/>
              <a:defRPr sz="4400" b="1">
                <a:solidFill>
                  <a:schemeClr val="bg1"/>
                </a:solidFill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ar-BH" sz="2800" b="0" dirty="0">
                <a:solidFill>
                  <a:schemeClr val="accent5">
                    <a:lumMod val="50000"/>
                  </a:schemeClr>
                </a:solidFill>
              </a:rPr>
              <a:t>المهملُ</a:t>
            </a:r>
            <a:endParaRPr lang="en-US" sz="2800" b="0" dirty="0">
              <a:solidFill>
                <a:schemeClr val="accent5">
                  <a:lumMod val="50000"/>
                </a:schemeClr>
              </a:solidFill>
            </a:endParaRPr>
          </a:p>
        </p:txBody>
      </p:sp>
      <p:grpSp>
        <p:nvGrpSpPr>
          <p:cNvPr id="10" name="Group 3">
            <a:extLst>
              <a:ext uri="{FF2B5EF4-FFF2-40B4-BE49-F238E27FC236}">
                <a16:creationId xmlns:a16="http://schemas.microsoft.com/office/drawing/2014/main" xmlns="" id="{3DC72886-3068-4ADC-8D40-F94C98C3EB00}"/>
              </a:ext>
            </a:extLst>
          </p:cNvPr>
          <p:cNvGrpSpPr/>
          <p:nvPr/>
        </p:nvGrpSpPr>
        <p:grpSpPr>
          <a:xfrm>
            <a:off x="9253319" y="1499615"/>
            <a:ext cx="1733452" cy="1018319"/>
            <a:chOff x="4680855" y="1019162"/>
            <a:chExt cx="1157431" cy="2358572"/>
          </a:xfrm>
          <a:solidFill>
            <a:schemeClr val="accent1"/>
          </a:solidFill>
        </p:grpSpPr>
        <p:sp>
          <p:nvSpPr>
            <p:cNvPr id="11" name="Oval 44">
              <a:extLst>
                <a:ext uri="{FF2B5EF4-FFF2-40B4-BE49-F238E27FC236}">
                  <a16:creationId xmlns:a16="http://schemas.microsoft.com/office/drawing/2014/main" xmlns="" id="{64CF554E-A2F7-48B0-9903-99987264257D}"/>
                </a:ext>
              </a:extLst>
            </p:cNvPr>
            <p:cNvSpPr/>
            <p:nvPr/>
          </p:nvSpPr>
          <p:spPr>
            <a:xfrm>
              <a:off x="4680855" y="1019162"/>
              <a:ext cx="1157431" cy="1078838"/>
            </a:xfrm>
            <a:prstGeom prst="roundRect">
              <a:avLst/>
            </a:prstGeom>
            <a:noFill/>
            <a:ln>
              <a:noFill/>
            </a:ln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accent5">
                    <a:lumMod val="50000"/>
                  </a:schemeClr>
                </a:solidFill>
              </a:endParaRPr>
            </a:p>
          </p:txBody>
        </p:sp>
        <p:sp>
          <p:nvSpPr>
            <p:cNvPr id="12" name="عنوان 1">
              <a:extLst>
                <a:ext uri="{FF2B5EF4-FFF2-40B4-BE49-F238E27FC236}">
                  <a16:creationId xmlns:a16="http://schemas.microsoft.com/office/drawing/2014/main" xmlns="" id="{D3BD1D7E-1E96-43EB-89F5-3072C45790BB}"/>
                </a:ext>
              </a:extLst>
            </p:cNvPr>
            <p:cNvSpPr txBox="1">
              <a:spLocks/>
            </p:cNvSpPr>
            <p:nvPr/>
          </p:nvSpPr>
          <p:spPr>
            <a:xfrm>
              <a:off x="5068300" y="2139480"/>
              <a:ext cx="769985" cy="1238254"/>
            </a:xfrm>
            <a:prstGeom prst="roundRect">
              <a:avLst/>
            </a:pr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vert="horz" lIns="91440" tIns="45720" rIns="91440" bIns="45720" rtlCol="0" anchor="t">
              <a:noAutofit/>
            </a:bodyPr>
            <a:lstStyle>
              <a:defPPr>
                <a:defRPr lang="ar-BH"/>
              </a:defPPr>
              <a:lvl1pPr defTabSz="457200">
                <a:spcBef>
                  <a:spcPct val="0"/>
                </a:spcBef>
                <a:buNone/>
                <a:defRPr sz="4400" b="1">
                  <a:solidFill>
                    <a:schemeClr val="bg1"/>
                  </a:solidFill>
                  <a:latin typeface="Sakkal Majalla" panose="02000000000000000000" pitchFamily="2" charset="-78"/>
                  <a:ea typeface="+mj-ea"/>
                  <a:cs typeface="Sakkal Majalla" panose="02000000000000000000" pitchFamily="2" charset="-78"/>
                </a:defRPr>
              </a:lvl1pPr>
              <a:lvl2pPr>
                <a:defRPr>
                  <a:solidFill>
                    <a:schemeClr val="tx2"/>
                  </a:solidFill>
                </a:defRPr>
              </a:lvl2pPr>
              <a:lvl3pPr>
                <a:defRPr>
                  <a:solidFill>
                    <a:schemeClr val="tx2"/>
                  </a:solidFill>
                </a:defRPr>
              </a:lvl3pPr>
              <a:lvl4pPr>
                <a:defRPr>
                  <a:solidFill>
                    <a:schemeClr val="tx2"/>
                  </a:solidFill>
                </a:defRPr>
              </a:lvl4pPr>
              <a:lvl5pPr>
                <a:defRPr>
                  <a:solidFill>
                    <a:schemeClr val="tx2"/>
                  </a:solidFill>
                </a:defRPr>
              </a:lvl5pPr>
              <a:lvl6pPr>
                <a:defRPr>
                  <a:solidFill>
                    <a:schemeClr val="tx2"/>
                  </a:solidFill>
                </a:defRPr>
              </a:lvl6pPr>
              <a:lvl7pPr>
                <a:defRPr>
                  <a:solidFill>
                    <a:schemeClr val="tx2"/>
                  </a:solidFill>
                </a:defRPr>
              </a:lvl7pPr>
              <a:lvl8pPr>
                <a:defRPr>
                  <a:solidFill>
                    <a:schemeClr val="tx2"/>
                  </a:solidFill>
                </a:defRPr>
              </a:lvl8pPr>
              <a:lvl9pPr>
                <a:defRPr>
                  <a:solidFill>
                    <a:schemeClr val="tx2"/>
                  </a:solidFill>
                </a:defRPr>
              </a:lvl9pPr>
            </a:lstStyle>
            <a:p>
              <a:pPr algn="ctr"/>
              <a:r>
                <a:rPr lang="ar-BH" sz="2800" b="0" dirty="0">
                  <a:solidFill>
                    <a:schemeClr val="accent5">
                      <a:lumMod val="50000"/>
                    </a:schemeClr>
                  </a:solidFill>
                </a:rPr>
                <a:t>المهملَ</a:t>
              </a:r>
              <a:endParaRPr lang="en-US" sz="2800" b="0" dirty="0">
                <a:solidFill>
                  <a:schemeClr val="accent5">
                    <a:lumMod val="50000"/>
                  </a:schemeClr>
                </a:solidFill>
              </a:endParaRPr>
            </a:p>
          </p:txBody>
        </p:sp>
      </p:grpSp>
      <p:sp>
        <p:nvSpPr>
          <p:cNvPr id="13" name="عنوان 1">
            <a:extLst>
              <a:ext uri="{FF2B5EF4-FFF2-40B4-BE49-F238E27FC236}">
                <a16:creationId xmlns:a16="http://schemas.microsoft.com/office/drawing/2014/main" xmlns="" id="{CFB70F05-2D7D-49FC-9F00-415C1F4A3253}"/>
              </a:ext>
            </a:extLst>
          </p:cNvPr>
          <p:cNvSpPr txBox="1">
            <a:spLocks/>
          </p:cNvSpPr>
          <p:nvPr/>
        </p:nvSpPr>
        <p:spPr>
          <a:xfrm>
            <a:off x="4647084" y="1970106"/>
            <a:ext cx="1370680" cy="584776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 anchor="t">
            <a:noAutofit/>
          </a:bodyPr>
          <a:lstStyle>
            <a:defPPr>
              <a:defRPr lang="ar-BH"/>
            </a:defPPr>
            <a:lvl1pPr defTabSz="457200">
              <a:spcBef>
                <a:spcPct val="0"/>
              </a:spcBef>
              <a:buNone/>
              <a:defRPr sz="4400" b="1">
                <a:solidFill>
                  <a:schemeClr val="bg1"/>
                </a:solidFill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ar-BH" sz="2800" b="0" dirty="0">
                <a:solidFill>
                  <a:schemeClr val="accent5">
                    <a:lumMod val="50000"/>
                  </a:schemeClr>
                </a:solidFill>
              </a:rPr>
              <a:t>صديقٌ</a:t>
            </a:r>
            <a:endParaRPr lang="en-US" sz="2800" b="0" dirty="0">
              <a:solidFill>
                <a:schemeClr val="accent5">
                  <a:lumMod val="50000"/>
                </a:schemeClr>
              </a:solidFill>
            </a:endParaRPr>
          </a:p>
        </p:txBody>
      </p:sp>
      <p:grpSp>
        <p:nvGrpSpPr>
          <p:cNvPr id="16" name="Group 3">
            <a:extLst>
              <a:ext uri="{FF2B5EF4-FFF2-40B4-BE49-F238E27FC236}">
                <a16:creationId xmlns:a16="http://schemas.microsoft.com/office/drawing/2014/main" xmlns="" id="{10DC50DC-F9F7-4DDF-BC41-1293D084B3B1}"/>
              </a:ext>
            </a:extLst>
          </p:cNvPr>
          <p:cNvGrpSpPr/>
          <p:nvPr/>
        </p:nvGrpSpPr>
        <p:grpSpPr>
          <a:xfrm>
            <a:off x="6298703" y="1980933"/>
            <a:ext cx="1451951" cy="563122"/>
            <a:chOff x="4680855" y="1019162"/>
            <a:chExt cx="1157431" cy="1078838"/>
          </a:xfrm>
          <a:solidFill>
            <a:schemeClr val="accent1"/>
          </a:solidFill>
        </p:grpSpPr>
        <p:sp>
          <p:nvSpPr>
            <p:cNvPr id="17" name="Oval 44">
              <a:extLst>
                <a:ext uri="{FF2B5EF4-FFF2-40B4-BE49-F238E27FC236}">
                  <a16:creationId xmlns:a16="http://schemas.microsoft.com/office/drawing/2014/main" xmlns="" id="{9B3B4B3C-5714-4A45-8BD4-DDBC1A0C3CA1}"/>
                </a:ext>
              </a:extLst>
            </p:cNvPr>
            <p:cNvSpPr/>
            <p:nvPr/>
          </p:nvSpPr>
          <p:spPr>
            <a:xfrm>
              <a:off x="4680855" y="1019162"/>
              <a:ext cx="1157431" cy="1078838"/>
            </a:xfrm>
            <a:prstGeom prst="roundRect">
              <a:avLst/>
            </a:pr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 rtl="1"/>
              <a:endParaRPr lang="en-US" dirty="0">
                <a:solidFill>
                  <a:schemeClr val="accent5">
                    <a:lumMod val="50000"/>
                  </a:schemeClr>
                </a:solidFill>
              </a:endParaRPr>
            </a:p>
          </p:txBody>
        </p:sp>
        <p:sp>
          <p:nvSpPr>
            <p:cNvPr id="18" name="عنوان 1">
              <a:extLst>
                <a:ext uri="{FF2B5EF4-FFF2-40B4-BE49-F238E27FC236}">
                  <a16:creationId xmlns:a16="http://schemas.microsoft.com/office/drawing/2014/main" xmlns="" id="{4FA8D357-E848-44F6-A86F-1532E2DABB24}"/>
                </a:ext>
              </a:extLst>
            </p:cNvPr>
            <p:cNvSpPr txBox="1">
              <a:spLocks/>
            </p:cNvSpPr>
            <p:nvPr/>
          </p:nvSpPr>
          <p:spPr>
            <a:xfrm>
              <a:off x="4853796" y="1106745"/>
              <a:ext cx="729295" cy="469365"/>
            </a:xfrm>
            <a:prstGeom prst="roundRect">
              <a:avLst/>
            </a:prstGeom>
            <a:noFill/>
            <a:ln>
              <a:noFill/>
            </a:ln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vert="horz" lIns="91440" tIns="45720" rIns="91440" bIns="45720" rtlCol="0" anchor="t">
              <a:noAutofit/>
            </a:bodyPr>
            <a:lstStyle>
              <a:defPPr>
                <a:defRPr lang="ar-BH"/>
              </a:defPPr>
              <a:lvl1pPr defTabSz="457200">
                <a:spcBef>
                  <a:spcPct val="0"/>
                </a:spcBef>
                <a:buNone/>
                <a:defRPr sz="4400" b="1">
                  <a:solidFill>
                    <a:schemeClr val="bg1"/>
                  </a:solidFill>
                  <a:latin typeface="Sakkal Majalla" panose="02000000000000000000" pitchFamily="2" charset="-78"/>
                  <a:ea typeface="+mj-ea"/>
                  <a:cs typeface="Sakkal Majalla" panose="02000000000000000000" pitchFamily="2" charset="-78"/>
                </a:defRPr>
              </a:lvl1pPr>
              <a:lvl2pPr>
                <a:defRPr>
                  <a:solidFill>
                    <a:schemeClr val="tx2"/>
                  </a:solidFill>
                </a:defRPr>
              </a:lvl2pPr>
              <a:lvl3pPr>
                <a:defRPr>
                  <a:solidFill>
                    <a:schemeClr val="tx2"/>
                  </a:solidFill>
                </a:defRPr>
              </a:lvl3pPr>
              <a:lvl4pPr>
                <a:defRPr>
                  <a:solidFill>
                    <a:schemeClr val="tx2"/>
                  </a:solidFill>
                </a:defRPr>
              </a:lvl4pPr>
              <a:lvl5pPr>
                <a:defRPr>
                  <a:solidFill>
                    <a:schemeClr val="tx2"/>
                  </a:solidFill>
                </a:defRPr>
              </a:lvl5pPr>
              <a:lvl6pPr>
                <a:defRPr>
                  <a:solidFill>
                    <a:schemeClr val="tx2"/>
                  </a:solidFill>
                </a:defRPr>
              </a:lvl6pPr>
              <a:lvl7pPr>
                <a:defRPr>
                  <a:solidFill>
                    <a:schemeClr val="tx2"/>
                  </a:solidFill>
                </a:defRPr>
              </a:lvl7pPr>
              <a:lvl8pPr>
                <a:defRPr>
                  <a:solidFill>
                    <a:schemeClr val="tx2"/>
                  </a:solidFill>
                </a:defRPr>
              </a:lvl8pPr>
              <a:lvl9pPr>
                <a:defRPr>
                  <a:solidFill>
                    <a:schemeClr val="tx2"/>
                  </a:solidFill>
                </a:defRPr>
              </a:lvl9pPr>
            </a:lstStyle>
            <a:p>
              <a:pPr algn="r" rtl="1"/>
              <a:r>
                <a:rPr lang="ar-BH" sz="2800" b="0" dirty="0">
                  <a:solidFill>
                    <a:schemeClr val="accent5">
                      <a:lumMod val="50000"/>
                    </a:schemeClr>
                  </a:solidFill>
                </a:rPr>
                <a:t>صديقًا</a:t>
              </a:r>
              <a:endParaRPr lang="en-US" sz="2800" b="0" dirty="0">
                <a:solidFill>
                  <a:schemeClr val="accent5">
                    <a:lumMod val="50000"/>
                  </a:schemeClr>
                </a:solidFill>
              </a:endParaRPr>
            </a:p>
          </p:txBody>
        </p:sp>
      </p:grpSp>
      <p:grpSp>
        <p:nvGrpSpPr>
          <p:cNvPr id="19" name="Group 3">
            <a:extLst>
              <a:ext uri="{FF2B5EF4-FFF2-40B4-BE49-F238E27FC236}">
                <a16:creationId xmlns:a16="http://schemas.microsoft.com/office/drawing/2014/main" xmlns="" id="{73B17DC3-4F07-4847-8D3E-6B75FCDFF5A3}"/>
              </a:ext>
            </a:extLst>
          </p:cNvPr>
          <p:cNvGrpSpPr/>
          <p:nvPr/>
        </p:nvGrpSpPr>
        <p:grpSpPr>
          <a:xfrm>
            <a:off x="2693993" y="1959280"/>
            <a:ext cx="1451951" cy="584775"/>
            <a:chOff x="4680855" y="1019162"/>
            <a:chExt cx="1157431" cy="1078838"/>
          </a:xfrm>
          <a:solidFill>
            <a:schemeClr val="accent1"/>
          </a:solidFill>
        </p:grpSpPr>
        <p:sp>
          <p:nvSpPr>
            <p:cNvPr id="20" name="Oval 44">
              <a:extLst>
                <a:ext uri="{FF2B5EF4-FFF2-40B4-BE49-F238E27FC236}">
                  <a16:creationId xmlns:a16="http://schemas.microsoft.com/office/drawing/2014/main" xmlns="" id="{F129E0C6-28E5-4792-ABC2-5C609823782E}"/>
                </a:ext>
              </a:extLst>
            </p:cNvPr>
            <p:cNvSpPr/>
            <p:nvPr/>
          </p:nvSpPr>
          <p:spPr>
            <a:xfrm>
              <a:off x="4680855" y="1019162"/>
              <a:ext cx="1157431" cy="1078838"/>
            </a:xfrm>
            <a:prstGeom prst="roundRect">
              <a:avLst/>
            </a:pr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 rtl="1"/>
              <a:endParaRPr lang="en-US" dirty="0">
                <a:solidFill>
                  <a:schemeClr val="accent5">
                    <a:lumMod val="50000"/>
                  </a:schemeClr>
                </a:solidFill>
              </a:endParaRPr>
            </a:p>
          </p:txBody>
        </p:sp>
        <p:sp>
          <p:nvSpPr>
            <p:cNvPr id="21" name="عنوان 1">
              <a:extLst>
                <a:ext uri="{FF2B5EF4-FFF2-40B4-BE49-F238E27FC236}">
                  <a16:creationId xmlns:a16="http://schemas.microsoft.com/office/drawing/2014/main" xmlns="" id="{1F74D626-CE89-447F-A97E-4EB427D2A08B}"/>
                </a:ext>
              </a:extLst>
            </p:cNvPr>
            <p:cNvSpPr txBox="1">
              <a:spLocks/>
            </p:cNvSpPr>
            <p:nvPr/>
          </p:nvSpPr>
          <p:spPr>
            <a:xfrm>
              <a:off x="4680855" y="1019162"/>
              <a:ext cx="1151703" cy="1078838"/>
            </a:xfrm>
            <a:prstGeom prst="roundRect">
              <a:avLst/>
            </a:prstGeom>
            <a:noFill/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vert="horz" lIns="91440" tIns="45720" rIns="91440" bIns="45720" rtlCol="0" anchor="t">
              <a:noAutofit/>
            </a:bodyPr>
            <a:lstStyle>
              <a:defPPr>
                <a:defRPr lang="ar-BH"/>
              </a:defPPr>
              <a:lvl1pPr defTabSz="457200">
                <a:spcBef>
                  <a:spcPct val="0"/>
                </a:spcBef>
                <a:buNone/>
                <a:defRPr sz="4400" b="1">
                  <a:solidFill>
                    <a:schemeClr val="bg1"/>
                  </a:solidFill>
                  <a:latin typeface="Sakkal Majalla" panose="02000000000000000000" pitchFamily="2" charset="-78"/>
                  <a:ea typeface="+mj-ea"/>
                  <a:cs typeface="Sakkal Majalla" panose="02000000000000000000" pitchFamily="2" charset="-78"/>
                </a:defRPr>
              </a:lvl1pPr>
              <a:lvl2pPr>
                <a:defRPr>
                  <a:solidFill>
                    <a:schemeClr val="tx2"/>
                  </a:solidFill>
                </a:defRPr>
              </a:lvl2pPr>
              <a:lvl3pPr>
                <a:defRPr>
                  <a:solidFill>
                    <a:schemeClr val="tx2"/>
                  </a:solidFill>
                </a:defRPr>
              </a:lvl3pPr>
              <a:lvl4pPr>
                <a:defRPr>
                  <a:solidFill>
                    <a:schemeClr val="tx2"/>
                  </a:solidFill>
                </a:defRPr>
              </a:lvl4pPr>
              <a:lvl5pPr>
                <a:defRPr>
                  <a:solidFill>
                    <a:schemeClr val="tx2"/>
                  </a:solidFill>
                </a:defRPr>
              </a:lvl5pPr>
              <a:lvl6pPr>
                <a:defRPr>
                  <a:solidFill>
                    <a:schemeClr val="tx2"/>
                  </a:solidFill>
                </a:defRPr>
              </a:lvl6pPr>
              <a:lvl7pPr>
                <a:defRPr>
                  <a:solidFill>
                    <a:schemeClr val="tx2"/>
                  </a:solidFill>
                </a:defRPr>
              </a:lvl7pPr>
              <a:lvl8pPr>
                <a:defRPr>
                  <a:solidFill>
                    <a:schemeClr val="tx2"/>
                  </a:solidFill>
                </a:defRPr>
              </a:lvl8pPr>
              <a:lvl9pPr>
                <a:defRPr>
                  <a:solidFill>
                    <a:schemeClr val="tx2"/>
                  </a:solidFill>
                </a:defRPr>
              </a:lvl9pPr>
            </a:lstStyle>
            <a:p>
              <a:pPr algn="ctr" rtl="1"/>
              <a:r>
                <a:rPr lang="ar-BH" sz="2800" b="0" dirty="0">
                  <a:solidFill>
                    <a:schemeClr val="accent5">
                      <a:lumMod val="50000"/>
                    </a:schemeClr>
                  </a:solidFill>
                </a:rPr>
                <a:t>مُعلّمًا</a:t>
              </a:r>
              <a:endParaRPr lang="en-US" sz="2800" b="0" dirty="0">
                <a:solidFill>
                  <a:schemeClr val="accent5">
                    <a:lumMod val="50000"/>
                  </a:schemeClr>
                </a:solidFill>
              </a:endParaRPr>
            </a:p>
          </p:txBody>
        </p:sp>
      </p:grpSp>
      <p:grpSp>
        <p:nvGrpSpPr>
          <p:cNvPr id="22" name="Group 3">
            <a:extLst>
              <a:ext uri="{FF2B5EF4-FFF2-40B4-BE49-F238E27FC236}">
                <a16:creationId xmlns:a16="http://schemas.microsoft.com/office/drawing/2014/main" xmlns="" id="{850C2D5D-DA4B-40C7-9D0C-26E482B97FD1}"/>
              </a:ext>
            </a:extLst>
          </p:cNvPr>
          <p:cNvGrpSpPr/>
          <p:nvPr/>
        </p:nvGrpSpPr>
        <p:grpSpPr>
          <a:xfrm>
            <a:off x="961103" y="1933159"/>
            <a:ext cx="1451951" cy="584775"/>
            <a:chOff x="4680855" y="1019162"/>
            <a:chExt cx="1157431" cy="1078838"/>
          </a:xfrm>
          <a:solidFill>
            <a:schemeClr val="accent1"/>
          </a:solidFill>
        </p:grpSpPr>
        <p:sp>
          <p:nvSpPr>
            <p:cNvPr id="23" name="Oval 44">
              <a:extLst>
                <a:ext uri="{FF2B5EF4-FFF2-40B4-BE49-F238E27FC236}">
                  <a16:creationId xmlns:a16="http://schemas.microsoft.com/office/drawing/2014/main" xmlns="" id="{AED00652-7511-42FD-A21E-A69E8915CB85}"/>
                </a:ext>
              </a:extLst>
            </p:cNvPr>
            <p:cNvSpPr/>
            <p:nvPr/>
          </p:nvSpPr>
          <p:spPr>
            <a:xfrm>
              <a:off x="4680855" y="1019162"/>
              <a:ext cx="1157431" cy="1078838"/>
            </a:xfrm>
            <a:prstGeom prst="roundRect">
              <a:avLst/>
            </a:pr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 rtl="1"/>
              <a:endParaRPr lang="en-US" dirty="0">
                <a:solidFill>
                  <a:schemeClr val="accent5">
                    <a:lumMod val="50000"/>
                  </a:schemeClr>
                </a:solidFill>
              </a:endParaRPr>
            </a:p>
          </p:txBody>
        </p:sp>
        <p:sp>
          <p:nvSpPr>
            <p:cNvPr id="24" name="عنوان 1">
              <a:extLst>
                <a:ext uri="{FF2B5EF4-FFF2-40B4-BE49-F238E27FC236}">
                  <a16:creationId xmlns:a16="http://schemas.microsoft.com/office/drawing/2014/main" xmlns="" id="{24276F0E-AE12-4A8A-8BC3-3EB931AB4678}"/>
                </a:ext>
              </a:extLst>
            </p:cNvPr>
            <p:cNvSpPr txBox="1">
              <a:spLocks/>
            </p:cNvSpPr>
            <p:nvPr/>
          </p:nvSpPr>
          <p:spPr>
            <a:xfrm>
              <a:off x="4680855" y="1019162"/>
              <a:ext cx="1151703" cy="1078838"/>
            </a:xfrm>
            <a:prstGeom prst="roundRect">
              <a:avLst/>
            </a:prstGeom>
            <a:noFill/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vert="horz" lIns="91440" tIns="45720" rIns="91440" bIns="45720" rtlCol="0" anchor="t">
              <a:noAutofit/>
            </a:bodyPr>
            <a:lstStyle>
              <a:defPPr>
                <a:defRPr lang="ar-BH"/>
              </a:defPPr>
              <a:lvl1pPr defTabSz="457200">
                <a:spcBef>
                  <a:spcPct val="0"/>
                </a:spcBef>
                <a:buNone/>
                <a:defRPr sz="4400" b="1">
                  <a:solidFill>
                    <a:schemeClr val="bg1"/>
                  </a:solidFill>
                  <a:latin typeface="Sakkal Majalla" panose="02000000000000000000" pitchFamily="2" charset="-78"/>
                  <a:ea typeface="+mj-ea"/>
                  <a:cs typeface="Sakkal Majalla" panose="02000000000000000000" pitchFamily="2" charset="-78"/>
                </a:defRPr>
              </a:lvl1pPr>
              <a:lvl2pPr>
                <a:defRPr>
                  <a:solidFill>
                    <a:schemeClr val="tx2"/>
                  </a:solidFill>
                </a:defRPr>
              </a:lvl2pPr>
              <a:lvl3pPr>
                <a:defRPr>
                  <a:solidFill>
                    <a:schemeClr val="tx2"/>
                  </a:solidFill>
                </a:defRPr>
              </a:lvl3pPr>
              <a:lvl4pPr>
                <a:defRPr>
                  <a:solidFill>
                    <a:schemeClr val="tx2"/>
                  </a:solidFill>
                </a:defRPr>
              </a:lvl4pPr>
              <a:lvl5pPr>
                <a:defRPr>
                  <a:solidFill>
                    <a:schemeClr val="tx2"/>
                  </a:solidFill>
                </a:defRPr>
              </a:lvl5pPr>
              <a:lvl6pPr>
                <a:defRPr>
                  <a:solidFill>
                    <a:schemeClr val="tx2"/>
                  </a:solidFill>
                </a:defRPr>
              </a:lvl6pPr>
              <a:lvl7pPr>
                <a:defRPr>
                  <a:solidFill>
                    <a:schemeClr val="tx2"/>
                  </a:solidFill>
                </a:defRPr>
              </a:lvl7pPr>
              <a:lvl8pPr>
                <a:defRPr>
                  <a:solidFill>
                    <a:schemeClr val="tx2"/>
                  </a:solidFill>
                </a:defRPr>
              </a:lvl8pPr>
              <a:lvl9pPr>
                <a:defRPr>
                  <a:solidFill>
                    <a:schemeClr val="tx2"/>
                  </a:solidFill>
                </a:defRPr>
              </a:lvl9pPr>
            </a:lstStyle>
            <a:p>
              <a:pPr algn="ctr" rtl="1"/>
              <a:r>
                <a:rPr lang="ar-BH" sz="2800" b="0" dirty="0">
                  <a:solidFill>
                    <a:schemeClr val="accent5">
                      <a:lumMod val="50000"/>
                    </a:schemeClr>
                  </a:solidFill>
                </a:rPr>
                <a:t>مُعلّمٌ</a:t>
              </a:r>
              <a:endParaRPr lang="en-US" sz="2800" b="0" dirty="0">
                <a:solidFill>
                  <a:schemeClr val="accent5">
                    <a:lumMod val="50000"/>
                  </a:schemeClr>
                </a:solidFill>
              </a:endParaRPr>
            </a:p>
          </p:txBody>
        </p:sp>
      </p:grpSp>
      <p:sp>
        <p:nvSpPr>
          <p:cNvPr id="25" name="Title 1">
            <a:extLst>
              <a:ext uri="{FF2B5EF4-FFF2-40B4-BE49-F238E27FC236}">
                <a16:creationId xmlns:a16="http://schemas.microsoft.com/office/drawing/2014/main" xmlns="" id="{AC514365-405B-4428-A0E2-3D2219E3537D}"/>
              </a:ext>
            </a:extLst>
          </p:cNvPr>
          <p:cNvSpPr txBox="1">
            <a:spLocks/>
          </p:cNvSpPr>
          <p:nvPr/>
        </p:nvSpPr>
        <p:spPr>
          <a:xfrm>
            <a:off x="10120045" y="140639"/>
            <a:ext cx="1498704" cy="711385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vert="horz" lIns="91440" tIns="45720" rIns="91440" bIns="45720" rtlCol="0" anchor="t">
            <a:noAutofit/>
          </a:bodyPr>
          <a:lstStyle>
            <a:lvl1pPr algn="l" defTabSz="457200" rtl="1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  <a:lvl2pPr rtl="1" eaLnBrk="1" hangingPunct="1">
              <a:defRPr>
                <a:solidFill>
                  <a:schemeClr val="tx2"/>
                </a:solidFill>
              </a:defRPr>
            </a:lvl2pPr>
            <a:lvl3pPr rtl="1" eaLnBrk="1" hangingPunct="1">
              <a:defRPr>
                <a:solidFill>
                  <a:schemeClr val="tx2"/>
                </a:solidFill>
              </a:defRPr>
            </a:lvl3pPr>
            <a:lvl4pPr rtl="1" eaLnBrk="1" hangingPunct="1">
              <a:defRPr>
                <a:solidFill>
                  <a:schemeClr val="tx2"/>
                </a:solidFill>
              </a:defRPr>
            </a:lvl4pPr>
            <a:lvl5pPr rtl="1" eaLnBrk="1" hangingPunct="1">
              <a:defRPr>
                <a:solidFill>
                  <a:schemeClr val="tx2"/>
                </a:solidFill>
              </a:defRPr>
            </a:lvl5pPr>
            <a:lvl6pPr rtl="1" eaLnBrk="1" hangingPunct="1">
              <a:defRPr>
                <a:solidFill>
                  <a:schemeClr val="tx2"/>
                </a:solidFill>
              </a:defRPr>
            </a:lvl6pPr>
            <a:lvl7pPr rtl="1" eaLnBrk="1" hangingPunct="1">
              <a:defRPr>
                <a:solidFill>
                  <a:schemeClr val="tx2"/>
                </a:solidFill>
              </a:defRPr>
            </a:lvl7pPr>
            <a:lvl8pPr rtl="1" eaLnBrk="1" hangingPunct="1">
              <a:defRPr>
                <a:solidFill>
                  <a:schemeClr val="tx2"/>
                </a:solidFill>
              </a:defRPr>
            </a:lvl8pPr>
            <a:lvl9pPr rtl="1"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ar-BH" sz="40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أُ</a:t>
            </a:r>
            <a:r>
              <a:rPr lang="ar-SA" sz="40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طَبِّ</a:t>
            </a:r>
            <a:r>
              <a:rPr lang="ar-BH" sz="40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ـــــــــ</a:t>
            </a:r>
            <a:r>
              <a:rPr lang="ar-SA" sz="40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قُ</a:t>
            </a:r>
            <a:endParaRPr lang="en-GB" sz="4000" b="1" dirty="0">
              <a:solidFill>
                <a:schemeClr val="bg1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5710763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4791 -0.00833 L -0.25873 0.1426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339" y="754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612 -0.04792 L 0.03334 0.26528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727" y="1564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7057 -0.03264 L 0.24245 0.39722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651" y="2148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25E-6 0.02014 L 0.3961 0.54884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805" y="2643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6">
            <a:extLst>
              <a:ext uri="{FF2B5EF4-FFF2-40B4-BE49-F238E27FC236}">
                <a16:creationId xmlns:a16="http://schemas.microsoft.com/office/drawing/2014/main" xmlns="" id="{5CD32C3D-DCA3-4062-8797-DA56E50C9ED3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782782" y="2688014"/>
            <a:ext cx="10515600" cy="9464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indent="0" algn="ctr">
              <a:buNone/>
            </a:pPr>
            <a:r>
              <a:rPr lang="ar-BH" sz="60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انتَهَى الدَّرسُ</a:t>
            </a:r>
            <a:endParaRPr lang="en-US" sz="6000" b="1" dirty="0">
              <a:solidFill>
                <a:srgbClr val="FF000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1047125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1">
            <a:extLst>
              <a:ext uri="{FF2B5EF4-FFF2-40B4-BE49-F238E27FC236}">
                <a16:creationId xmlns:a16="http://schemas.microsoft.com/office/drawing/2014/main" xmlns="" id="{0B59D632-FF5F-4F33-971A-D7056E4D965D}"/>
              </a:ext>
            </a:extLst>
          </p:cNvPr>
          <p:cNvSpPr txBox="1"/>
          <p:nvPr/>
        </p:nvSpPr>
        <p:spPr>
          <a:xfrm>
            <a:off x="7532015" y="1543359"/>
            <a:ext cx="3195687" cy="707886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 rtl="1"/>
            <a:r>
              <a:rPr lang="ar-BH" sz="40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أهدافُ الدَّرس:</a:t>
            </a:r>
            <a:endParaRPr lang="en-GB" sz="40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4" name="مربع نص 3">
            <a:extLst>
              <a:ext uri="{FF2B5EF4-FFF2-40B4-BE49-F238E27FC236}">
                <a16:creationId xmlns:a16="http://schemas.microsoft.com/office/drawing/2014/main" xmlns="" id="{D7116323-7339-47D1-9902-087545B99686}"/>
              </a:ext>
            </a:extLst>
          </p:cNvPr>
          <p:cNvSpPr txBox="1"/>
          <p:nvPr/>
        </p:nvSpPr>
        <p:spPr>
          <a:xfrm>
            <a:off x="2837468" y="3524210"/>
            <a:ext cx="7890234" cy="64633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r" rtl="1"/>
            <a:r>
              <a:rPr lang="ar-BH" sz="3600" dirty="0">
                <a:latin typeface="Sakkal Majalla" panose="02000000000000000000" pitchFamily="2" charset="-78"/>
                <a:cs typeface="Sakkal Majalla" panose="02000000000000000000" pitchFamily="2" charset="-78"/>
              </a:rPr>
              <a:t>2- استنتاجُ حُكم المستثنى بإلَّا في الحالات الثّلاث.</a:t>
            </a:r>
            <a:endParaRPr lang="en-GB" sz="3600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5" name="مربع نص 4">
            <a:extLst>
              <a:ext uri="{FF2B5EF4-FFF2-40B4-BE49-F238E27FC236}">
                <a16:creationId xmlns:a16="http://schemas.microsoft.com/office/drawing/2014/main" xmlns="" id="{90CFD945-FDE1-49C8-A286-237C33EE4210}"/>
              </a:ext>
            </a:extLst>
          </p:cNvPr>
          <p:cNvSpPr txBox="1"/>
          <p:nvPr/>
        </p:nvSpPr>
        <p:spPr>
          <a:xfrm>
            <a:off x="2837468" y="4409569"/>
            <a:ext cx="7890233" cy="64633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r" rtl="1"/>
            <a:r>
              <a:rPr lang="ar-BH" sz="3600" dirty="0">
                <a:latin typeface="Sakkal Majalla" panose="02000000000000000000" pitchFamily="2" charset="-78"/>
                <a:cs typeface="Sakkal Majalla" panose="02000000000000000000" pitchFamily="2" charset="-78"/>
              </a:rPr>
              <a:t>3-  إعرابُ المستثنى بإلَّا إعرابًا صحيحًا في الحالات الثّلاث.</a:t>
            </a:r>
            <a:endParaRPr lang="en-GB" sz="3600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xmlns="" id="{1E8C0CCB-9F6D-444A-A361-82CD4A92B764}"/>
              </a:ext>
            </a:extLst>
          </p:cNvPr>
          <p:cNvSpPr txBox="1">
            <a:spLocks/>
          </p:cNvSpPr>
          <p:nvPr/>
        </p:nvSpPr>
        <p:spPr>
          <a:xfrm>
            <a:off x="188537" y="192010"/>
            <a:ext cx="2149311" cy="458439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vert="horz" lIns="91440" tIns="45720" rIns="91440" bIns="45720" rtlCol="0" anchor="t">
            <a:normAutofit fontScale="92500"/>
          </a:bodyPr>
          <a:lstStyle>
            <a:lvl1pPr algn="l" defTabSz="457200" rtl="1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  <a:lvl2pPr rtl="1" eaLnBrk="1" hangingPunct="1">
              <a:defRPr>
                <a:solidFill>
                  <a:schemeClr val="tx2"/>
                </a:solidFill>
              </a:defRPr>
            </a:lvl2pPr>
            <a:lvl3pPr rtl="1" eaLnBrk="1" hangingPunct="1">
              <a:defRPr>
                <a:solidFill>
                  <a:schemeClr val="tx2"/>
                </a:solidFill>
              </a:defRPr>
            </a:lvl3pPr>
            <a:lvl4pPr rtl="1" eaLnBrk="1" hangingPunct="1">
              <a:defRPr>
                <a:solidFill>
                  <a:schemeClr val="tx2"/>
                </a:solidFill>
              </a:defRPr>
            </a:lvl4pPr>
            <a:lvl5pPr rtl="1" eaLnBrk="1" hangingPunct="1">
              <a:defRPr>
                <a:solidFill>
                  <a:schemeClr val="tx2"/>
                </a:solidFill>
              </a:defRPr>
            </a:lvl5pPr>
            <a:lvl6pPr rtl="1" eaLnBrk="1" hangingPunct="1">
              <a:defRPr>
                <a:solidFill>
                  <a:schemeClr val="tx2"/>
                </a:solidFill>
              </a:defRPr>
            </a:lvl6pPr>
            <a:lvl7pPr rtl="1" eaLnBrk="1" hangingPunct="1">
              <a:defRPr>
                <a:solidFill>
                  <a:schemeClr val="tx2"/>
                </a:solidFill>
              </a:defRPr>
            </a:lvl7pPr>
            <a:lvl8pPr rtl="1" eaLnBrk="1" hangingPunct="1">
              <a:defRPr>
                <a:solidFill>
                  <a:schemeClr val="tx2"/>
                </a:solidFill>
              </a:defRPr>
            </a:lvl8pPr>
            <a:lvl9pPr rtl="1" eaLnBrk="1" hangingPunct="1">
              <a:defRPr>
                <a:solidFill>
                  <a:schemeClr val="tx2"/>
                </a:solidFill>
              </a:defRPr>
            </a:lvl9pPr>
          </a:lstStyle>
          <a:p>
            <a:pPr algn="r"/>
            <a:r>
              <a:rPr lang="ar-BH" sz="2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لُغة عربية / المستثنى بإلَّا</a:t>
            </a:r>
            <a:endParaRPr lang="en-GB" sz="2400" b="1" dirty="0">
              <a:solidFill>
                <a:schemeClr val="bg1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8" name="مربع نص 3">
            <a:extLst>
              <a:ext uri="{FF2B5EF4-FFF2-40B4-BE49-F238E27FC236}">
                <a16:creationId xmlns:a16="http://schemas.microsoft.com/office/drawing/2014/main" xmlns="" id="{C65D25F6-2FC7-42FC-A823-94A98FBC39F0}"/>
              </a:ext>
            </a:extLst>
          </p:cNvPr>
          <p:cNvSpPr txBox="1"/>
          <p:nvPr/>
        </p:nvSpPr>
        <p:spPr>
          <a:xfrm>
            <a:off x="2837468" y="2649125"/>
            <a:ext cx="7890234" cy="64633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r" rtl="1"/>
            <a:r>
              <a:rPr lang="ar-BH" sz="3600" dirty="0">
                <a:latin typeface="Sakkal Majalla" panose="02000000000000000000" pitchFamily="2" charset="-78"/>
                <a:cs typeface="Sakkal Majalla" panose="02000000000000000000" pitchFamily="2" charset="-78"/>
              </a:rPr>
              <a:t>1- تعرّفُ أسلوب الاستثناء وأركانه.</a:t>
            </a:r>
            <a:endParaRPr lang="en-GB" sz="3600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pic>
        <p:nvPicPr>
          <p:cNvPr id="9" name="Picture 6">
            <a:extLst>
              <a:ext uri="{FF2B5EF4-FFF2-40B4-BE49-F238E27FC236}">
                <a16:creationId xmlns:a16="http://schemas.microsoft.com/office/drawing/2014/main" xmlns="" id="{8A8A1802-522B-44DE-870C-B3F8D3129A27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141" r="13122" b="11357"/>
          <a:stretch/>
        </p:blipFill>
        <p:spPr>
          <a:xfrm>
            <a:off x="10210800" y="228600"/>
            <a:ext cx="1296144" cy="1124052"/>
          </a:xfrm>
          <a:prstGeom prst="rect">
            <a:avLst/>
          </a:prstGeom>
        </p:spPr>
      </p:pic>
      <p:sp>
        <p:nvSpPr>
          <p:cNvPr id="10" name="مربع نص 9">
            <a:extLst>
              <a:ext uri="{FF2B5EF4-FFF2-40B4-BE49-F238E27FC236}">
                <a16:creationId xmlns:a16="http://schemas.microsoft.com/office/drawing/2014/main" xmlns="" id="{245F7311-CA26-4911-A689-15BE1E4313B7}"/>
              </a:ext>
            </a:extLst>
          </p:cNvPr>
          <p:cNvSpPr txBox="1"/>
          <p:nvPr/>
        </p:nvSpPr>
        <p:spPr>
          <a:xfrm>
            <a:off x="2837467" y="5350232"/>
            <a:ext cx="7890233" cy="64633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r" rtl="1"/>
            <a:r>
              <a:rPr lang="ar-BH" sz="3600" dirty="0">
                <a:latin typeface="Sakkal Majalla" panose="02000000000000000000" pitchFamily="2" charset="-78"/>
                <a:cs typeface="Sakkal Majalla" panose="02000000000000000000" pitchFamily="2" charset="-78"/>
              </a:rPr>
              <a:t>4- توظيفُ المستثنى </a:t>
            </a:r>
            <a:r>
              <a:rPr lang="ar-BH" sz="3600" dirty="0" err="1">
                <a:latin typeface="Sakkal Majalla" panose="02000000000000000000" pitchFamily="2" charset="-78"/>
                <a:cs typeface="Sakkal Majalla" panose="02000000000000000000" pitchFamily="2" charset="-78"/>
              </a:rPr>
              <a:t>بإلَّا</a:t>
            </a:r>
            <a:r>
              <a:rPr lang="ar-BH" sz="3600" dirty="0">
                <a:latin typeface="Sakkal Majalla" panose="02000000000000000000" pitchFamily="2" charset="-78"/>
                <a:cs typeface="Sakkal Majalla" panose="02000000000000000000" pitchFamily="2" charset="-78"/>
              </a:rPr>
              <a:t> في الكتابة توظيفًا سليمًا.</a:t>
            </a:r>
            <a:endParaRPr lang="en-GB" sz="3600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2426658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8" grpId="0" animBg="1"/>
      <p:bldP spid="10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E164038-E879-4152-A162-E4429BA9CBDA}"/>
              </a:ext>
            </a:extLst>
          </p:cNvPr>
          <p:cNvSpPr txBox="1">
            <a:spLocks/>
          </p:cNvSpPr>
          <p:nvPr/>
        </p:nvSpPr>
        <p:spPr>
          <a:xfrm>
            <a:off x="9447400" y="421229"/>
            <a:ext cx="1575641" cy="769442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vert="horz" lIns="91440" tIns="45720" rIns="91440" bIns="45720" rtlCol="0" anchor="t">
            <a:noAutofit/>
          </a:bodyPr>
          <a:lstStyle>
            <a:lvl1pPr algn="l" defTabSz="457200" rtl="1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  <a:lvl2pPr rtl="1" eaLnBrk="1" hangingPunct="1">
              <a:defRPr>
                <a:solidFill>
                  <a:schemeClr val="tx2"/>
                </a:solidFill>
              </a:defRPr>
            </a:lvl2pPr>
            <a:lvl3pPr rtl="1" eaLnBrk="1" hangingPunct="1">
              <a:defRPr>
                <a:solidFill>
                  <a:schemeClr val="tx2"/>
                </a:solidFill>
              </a:defRPr>
            </a:lvl3pPr>
            <a:lvl4pPr rtl="1" eaLnBrk="1" hangingPunct="1">
              <a:defRPr>
                <a:solidFill>
                  <a:schemeClr val="tx2"/>
                </a:solidFill>
              </a:defRPr>
            </a:lvl4pPr>
            <a:lvl5pPr rtl="1" eaLnBrk="1" hangingPunct="1">
              <a:defRPr>
                <a:solidFill>
                  <a:schemeClr val="tx2"/>
                </a:solidFill>
              </a:defRPr>
            </a:lvl5pPr>
            <a:lvl6pPr rtl="1" eaLnBrk="1" hangingPunct="1">
              <a:defRPr>
                <a:solidFill>
                  <a:schemeClr val="tx2"/>
                </a:solidFill>
              </a:defRPr>
            </a:lvl6pPr>
            <a:lvl7pPr rtl="1" eaLnBrk="1" hangingPunct="1">
              <a:defRPr>
                <a:solidFill>
                  <a:schemeClr val="tx2"/>
                </a:solidFill>
              </a:defRPr>
            </a:lvl7pPr>
            <a:lvl8pPr rtl="1" eaLnBrk="1" hangingPunct="1">
              <a:defRPr>
                <a:solidFill>
                  <a:schemeClr val="tx2"/>
                </a:solidFill>
              </a:defRPr>
            </a:lvl8pPr>
            <a:lvl9pPr rtl="1"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ar-BH" sz="40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أَتَذَكَّــــرُ</a:t>
            </a:r>
            <a:endParaRPr lang="en-GB" sz="4000" b="1" dirty="0">
              <a:solidFill>
                <a:schemeClr val="bg1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3" name="مربع نص 2">
            <a:extLst>
              <a:ext uri="{FF2B5EF4-FFF2-40B4-BE49-F238E27FC236}">
                <a16:creationId xmlns:a16="http://schemas.microsoft.com/office/drawing/2014/main" xmlns="" id="{F14F7F25-11DC-4126-9C8C-0623112A1C80}"/>
              </a:ext>
            </a:extLst>
          </p:cNvPr>
          <p:cNvSpPr txBox="1"/>
          <p:nvPr/>
        </p:nvSpPr>
        <p:spPr>
          <a:xfrm>
            <a:off x="3811540" y="634454"/>
            <a:ext cx="48752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r>
              <a:rPr lang="ar-BH" sz="3600" dirty="0">
                <a:latin typeface="Sakkal Majalla" panose="02000000000000000000" pitchFamily="2" charset="-78"/>
                <a:cs typeface="Sakkal Majalla" panose="02000000000000000000" pitchFamily="2" charset="-78"/>
              </a:rPr>
              <a:t>تعلَّمتُ فيما سبقَ أنَّ:</a:t>
            </a:r>
            <a:endParaRPr lang="en-GB" sz="3600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xmlns="" id="{777BFCE6-A4F5-4598-B34C-A4B1977C5708}"/>
              </a:ext>
            </a:extLst>
          </p:cNvPr>
          <p:cNvSpPr/>
          <p:nvPr/>
        </p:nvSpPr>
        <p:spPr>
          <a:xfrm>
            <a:off x="4116928" y="1414104"/>
            <a:ext cx="4264451" cy="646331"/>
          </a:xfrm>
          <a:prstGeom prst="roundRect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BH" sz="3600" dirty="0">
                <a:latin typeface="Sakkal Majalla" panose="02000000000000000000" pitchFamily="2" charset="-78"/>
                <a:cs typeface="Sakkal Majalla" panose="02000000000000000000" pitchFamily="2" charset="-78"/>
              </a:rPr>
              <a:t>أسلوبَ الاسْتِثناء يتكوَّن مِن:</a:t>
            </a:r>
            <a:endParaRPr lang="en-GB" sz="3600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2" name="مستطيل: زوايا مستديرة 11">
            <a:extLst>
              <a:ext uri="{FF2B5EF4-FFF2-40B4-BE49-F238E27FC236}">
                <a16:creationId xmlns:a16="http://schemas.microsoft.com/office/drawing/2014/main" xmlns="" id="{79E9D484-D69D-4860-A1E0-C46100800A37}"/>
              </a:ext>
            </a:extLst>
          </p:cNvPr>
          <p:cNvSpPr/>
          <p:nvPr/>
        </p:nvSpPr>
        <p:spPr>
          <a:xfrm>
            <a:off x="8744201" y="2528474"/>
            <a:ext cx="1909185" cy="769442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BH" sz="3600" dirty="0">
                <a:solidFill>
                  <a:sysClr val="windowText" lastClr="00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المُستثنى منه</a:t>
            </a:r>
            <a:endParaRPr lang="en-GB" sz="3600" dirty="0">
              <a:solidFill>
                <a:sysClr val="windowText" lastClr="00000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3" name="مربع نص 12">
            <a:extLst>
              <a:ext uri="{FF2B5EF4-FFF2-40B4-BE49-F238E27FC236}">
                <a16:creationId xmlns:a16="http://schemas.microsoft.com/office/drawing/2014/main" xmlns="" id="{7C9A8321-D847-4508-8AC2-90D7A4747ADF}"/>
              </a:ext>
            </a:extLst>
          </p:cNvPr>
          <p:cNvSpPr txBox="1"/>
          <p:nvPr/>
        </p:nvSpPr>
        <p:spPr>
          <a:xfrm>
            <a:off x="7611957" y="2528475"/>
            <a:ext cx="56403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r>
              <a:rPr lang="ar-BH" sz="44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+</a:t>
            </a:r>
            <a:endParaRPr lang="en-GB" sz="44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6" name="مربع نص 15">
            <a:extLst>
              <a:ext uri="{FF2B5EF4-FFF2-40B4-BE49-F238E27FC236}">
                <a16:creationId xmlns:a16="http://schemas.microsoft.com/office/drawing/2014/main" xmlns="" id="{8B3E2932-FEA9-4A24-A759-201905194339}"/>
              </a:ext>
            </a:extLst>
          </p:cNvPr>
          <p:cNvSpPr txBox="1"/>
          <p:nvPr/>
        </p:nvSpPr>
        <p:spPr>
          <a:xfrm>
            <a:off x="7218052" y="4667189"/>
            <a:ext cx="1756049" cy="64633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r" rtl="1"/>
            <a:r>
              <a:rPr lang="ar-BH" sz="3200" b="1" dirty="0">
                <a:solidFill>
                  <a:sysClr val="windowText" lastClr="00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مثال</a:t>
            </a:r>
            <a:r>
              <a:rPr lang="ar-BH" sz="3600" dirty="0">
                <a:solidFill>
                  <a:sysClr val="windowText" lastClr="00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: وصَلَ </a:t>
            </a:r>
            <a:endParaRPr lang="en-GB" sz="3600" dirty="0">
              <a:solidFill>
                <a:sysClr val="windowText" lastClr="00000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7" name="Title 1">
            <a:extLst>
              <a:ext uri="{FF2B5EF4-FFF2-40B4-BE49-F238E27FC236}">
                <a16:creationId xmlns:a16="http://schemas.microsoft.com/office/drawing/2014/main" xmlns="" id="{6D66863A-E471-4AA2-878C-7CD8E9A23243}"/>
              </a:ext>
            </a:extLst>
          </p:cNvPr>
          <p:cNvSpPr txBox="1">
            <a:spLocks/>
          </p:cNvSpPr>
          <p:nvPr/>
        </p:nvSpPr>
        <p:spPr>
          <a:xfrm>
            <a:off x="188537" y="192010"/>
            <a:ext cx="2149311" cy="458439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vert="horz" lIns="91440" tIns="45720" rIns="91440" bIns="45720" rtlCol="0" anchor="t">
            <a:normAutofit fontScale="92500"/>
          </a:bodyPr>
          <a:lstStyle>
            <a:lvl1pPr algn="l" defTabSz="457200" rtl="1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  <a:lvl2pPr rtl="1" eaLnBrk="1" hangingPunct="1">
              <a:defRPr>
                <a:solidFill>
                  <a:schemeClr val="tx2"/>
                </a:solidFill>
              </a:defRPr>
            </a:lvl2pPr>
            <a:lvl3pPr rtl="1" eaLnBrk="1" hangingPunct="1">
              <a:defRPr>
                <a:solidFill>
                  <a:schemeClr val="tx2"/>
                </a:solidFill>
              </a:defRPr>
            </a:lvl3pPr>
            <a:lvl4pPr rtl="1" eaLnBrk="1" hangingPunct="1">
              <a:defRPr>
                <a:solidFill>
                  <a:schemeClr val="tx2"/>
                </a:solidFill>
              </a:defRPr>
            </a:lvl4pPr>
            <a:lvl5pPr rtl="1" eaLnBrk="1" hangingPunct="1">
              <a:defRPr>
                <a:solidFill>
                  <a:schemeClr val="tx2"/>
                </a:solidFill>
              </a:defRPr>
            </a:lvl5pPr>
            <a:lvl6pPr rtl="1" eaLnBrk="1" hangingPunct="1">
              <a:defRPr>
                <a:solidFill>
                  <a:schemeClr val="tx2"/>
                </a:solidFill>
              </a:defRPr>
            </a:lvl6pPr>
            <a:lvl7pPr rtl="1" eaLnBrk="1" hangingPunct="1">
              <a:defRPr>
                <a:solidFill>
                  <a:schemeClr val="tx2"/>
                </a:solidFill>
              </a:defRPr>
            </a:lvl7pPr>
            <a:lvl8pPr rtl="1" eaLnBrk="1" hangingPunct="1">
              <a:defRPr>
                <a:solidFill>
                  <a:schemeClr val="tx2"/>
                </a:solidFill>
              </a:defRPr>
            </a:lvl8pPr>
            <a:lvl9pPr rtl="1" eaLnBrk="1" hangingPunct="1">
              <a:defRPr>
                <a:solidFill>
                  <a:schemeClr val="tx2"/>
                </a:solidFill>
              </a:defRPr>
            </a:lvl9pPr>
          </a:lstStyle>
          <a:p>
            <a:pPr algn="r"/>
            <a:r>
              <a:rPr lang="ar-BH" sz="2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لُغة عربية / المستثنى بإلَّا</a:t>
            </a:r>
            <a:endParaRPr lang="en-GB" sz="2400" b="1" dirty="0">
              <a:solidFill>
                <a:schemeClr val="bg1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8" name="مستطيل: زوايا مستديرة 17">
            <a:extLst>
              <a:ext uri="{FF2B5EF4-FFF2-40B4-BE49-F238E27FC236}">
                <a16:creationId xmlns:a16="http://schemas.microsoft.com/office/drawing/2014/main" xmlns="" id="{94D72508-1E62-48CE-9884-2DC2C816A28B}"/>
              </a:ext>
            </a:extLst>
          </p:cNvPr>
          <p:cNvSpPr/>
          <p:nvPr/>
        </p:nvSpPr>
        <p:spPr>
          <a:xfrm>
            <a:off x="4966020" y="2528474"/>
            <a:ext cx="2259957" cy="769442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BH" sz="3600" dirty="0">
                <a:solidFill>
                  <a:sysClr val="windowText" lastClr="00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أداة الاستثناء</a:t>
            </a:r>
            <a:endParaRPr lang="en-GB" sz="3600" dirty="0">
              <a:solidFill>
                <a:sysClr val="windowText" lastClr="00000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9" name="مربع نص 18">
            <a:extLst>
              <a:ext uri="{FF2B5EF4-FFF2-40B4-BE49-F238E27FC236}">
                <a16:creationId xmlns:a16="http://schemas.microsoft.com/office/drawing/2014/main" xmlns="" id="{704DB0C8-0D02-4EDE-9AD2-F63E4D66C6D4}"/>
              </a:ext>
            </a:extLst>
          </p:cNvPr>
          <p:cNvSpPr txBox="1"/>
          <p:nvPr/>
        </p:nvSpPr>
        <p:spPr>
          <a:xfrm>
            <a:off x="4040375" y="2530653"/>
            <a:ext cx="56403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r>
              <a:rPr lang="ar-BH" sz="44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+</a:t>
            </a:r>
            <a:endParaRPr lang="en-GB" sz="44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20" name="مستطيل: زوايا مستديرة 19">
            <a:extLst>
              <a:ext uri="{FF2B5EF4-FFF2-40B4-BE49-F238E27FC236}">
                <a16:creationId xmlns:a16="http://schemas.microsoft.com/office/drawing/2014/main" xmlns="" id="{BA669D4A-D1D4-4C10-A1A4-5A1F473A1DB8}"/>
              </a:ext>
            </a:extLst>
          </p:cNvPr>
          <p:cNvSpPr/>
          <p:nvPr/>
        </p:nvSpPr>
        <p:spPr>
          <a:xfrm>
            <a:off x="1496313" y="2528474"/>
            <a:ext cx="2259957" cy="769442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BH" sz="3600" dirty="0">
                <a:solidFill>
                  <a:sysClr val="windowText" lastClr="00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المُستثنى</a:t>
            </a:r>
            <a:endParaRPr lang="en-GB" sz="3600" dirty="0">
              <a:solidFill>
                <a:sysClr val="windowText" lastClr="00000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21" name="مربع نص 20">
            <a:extLst>
              <a:ext uri="{FF2B5EF4-FFF2-40B4-BE49-F238E27FC236}">
                <a16:creationId xmlns:a16="http://schemas.microsoft.com/office/drawing/2014/main" xmlns="" id="{936F6C8B-38D2-4F59-971F-53449CD2C96A}"/>
              </a:ext>
            </a:extLst>
          </p:cNvPr>
          <p:cNvSpPr txBox="1"/>
          <p:nvPr/>
        </p:nvSpPr>
        <p:spPr>
          <a:xfrm>
            <a:off x="8489981" y="3429000"/>
            <a:ext cx="2533060" cy="95410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 rtl="1"/>
            <a:r>
              <a:rPr lang="ar-BH" sz="2800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اسم  يدلّ على العموم ويقع قبل أداة الاستثناء</a:t>
            </a:r>
            <a:endParaRPr lang="en-GB" sz="2800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22" name="مربع نص 21">
            <a:extLst>
              <a:ext uri="{FF2B5EF4-FFF2-40B4-BE49-F238E27FC236}">
                <a16:creationId xmlns:a16="http://schemas.microsoft.com/office/drawing/2014/main" xmlns="" id="{EDDB5E0C-DFA7-4F99-B969-3C42FB465D0C}"/>
              </a:ext>
            </a:extLst>
          </p:cNvPr>
          <p:cNvSpPr txBox="1"/>
          <p:nvPr/>
        </p:nvSpPr>
        <p:spPr>
          <a:xfrm>
            <a:off x="5709201" y="3667526"/>
            <a:ext cx="773593" cy="58477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 rtl="1"/>
            <a:r>
              <a:rPr lang="ar-BH" sz="3200" dirty="0">
                <a:latin typeface="Sakkal Majalla" panose="02000000000000000000" pitchFamily="2" charset="-78"/>
                <a:cs typeface="Sakkal Majalla" panose="02000000000000000000" pitchFamily="2" charset="-78"/>
              </a:rPr>
              <a:t>إلَّا</a:t>
            </a:r>
            <a:endParaRPr lang="en-GB" sz="3200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24" name="مربع نص 23">
            <a:extLst>
              <a:ext uri="{FF2B5EF4-FFF2-40B4-BE49-F238E27FC236}">
                <a16:creationId xmlns:a16="http://schemas.microsoft.com/office/drawing/2014/main" xmlns="" id="{3805BB79-485D-44F2-B90F-56D562FDC664}"/>
              </a:ext>
            </a:extLst>
          </p:cNvPr>
          <p:cNvSpPr txBox="1"/>
          <p:nvPr/>
        </p:nvSpPr>
        <p:spPr>
          <a:xfrm>
            <a:off x="1168959" y="3429000"/>
            <a:ext cx="2947969" cy="1061829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 rtl="1"/>
            <a:endParaRPr lang="ar-BH" sz="1100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algn="ctr" rtl="1"/>
            <a:r>
              <a:rPr lang="ar-BH" sz="2800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اسم يقع بعد أداة الاستثناء</a:t>
            </a:r>
          </a:p>
          <a:p>
            <a:pPr algn="ctr" rtl="1"/>
            <a:endParaRPr lang="en-GB" sz="2400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27" name="مربع نص 26">
            <a:extLst>
              <a:ext uri="{FF2B5EF4-FFF2-40B4-BE49-F238E27FC236}">
                <a16:creationId xmlns:a16="http://schemas.microsoft.com/office/drawing/2014/main" xmlns="" id="{B748C781-B809-4377-B29B-C93CE767E41C}"/>
              </a:ext>
            </a:extLst>
          </p:cNvPr>
          <p:cNvSpPr txBox="1"/>
          <p:nvPr/>
        </p:nvSpPr>
        <p:spPr>
          <a:xfrm>
            <a:off x="5993293" y="4710769"/>
            <a:ext cx="1399856" cy="58477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 rtl="1"/>
            <a:r>
              <a:rPr lang="ar-BH" sz="3200" dirty="0">
                <a:solidFill>
                  <a:sysClr val="windowText" lastClr="00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المُسافِرون</a:t>
            </a:r>
            <a:endParaRPr lang="en-GB" sz="3600" dirty="0">
              <a:solidFill>
                <a:sysClr val="windowText" lastClr="00000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28" name="مربع نص 27">
            <a:extLst>
              <a:ext uri="{FF2B5EF4-FFF2-40B4-BE49-F238E27FC236}">
                <a16:creationId xmlns:a16="http://schemas.microsoft.com/office/drawing/2014/main" xmlns="" id="{577002E1-0CFF-4C02-9486-8E84864FA428}"/>
              </a:ext>
            </a:extLst>
          </p:cNvPr>
          <p:cNvSpPr txBox="1"/>
          <p:nvPr/>
        </p:nvSpPr>
        <p:spPr>
          <a:xfrm>
            <a:off x="5139107" y="4736009"/>
            <a:ext cx="635379" cy="58477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 rtl="1"/>
            <a:r>
              <a:rPr lang="ar-BH" sz="3200" dirty="0">
                <a:solidFill>
                  <a:sysClr val="windowText" lastClr="00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إلّا</a:t>
            </a:r>
            <a:endParaRPr lang="en-GB" sz="3600" dirty="0">
              <a:solidFill>
                <a:sysClr val="windowText" lastClr="00000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29" name="مربع نص 28">
            <a:extLst>
              <a:ext uri="{FF2B5EF4-FFF2-40B4-BE49-F238E27FC236}">
                <a16:creationId xmlns:a16="http://schemas.microsoft.com/office/drawing/2014/main" xmlns="" id="{2A4353A4-E6C2-4121-B572-C2380935D2EE}"/>
              </a:ext>
            </a:extLst>
          </p:cNvPr>
          <p:cNvSpPr txBox="1"/>
          <p:nvPr/>
        </p:nvSpPr>
        <p:spPr>
          <a:xfrm>
            <a:off x="3275926" y="4736009"/>
            <a:ext cx="1605279" cy="58477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 rtl="1"/>
            <a:r>
              <a:rPr lang="ar-BH" sz="3200" dirty="0">
                <a:solidFill>
                  <a:sysClr val="windowText" lastClr="00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مُسافِرًا.</a:t>
            </a:r>
            <a:endParaRPr lang="en-GB" sz="3600" dirty="0">
              <a:solidFill>
                <a:sysClr val="windowText" lastClr="00000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5499026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>
                            <p:stCondLst>
                              <p:cond delay="2000"/>
                            </p:stCondLst>
                            <p:childTnLst>
                              <p:par>
                                <p:cTn id="10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9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>
                            <p:stCondLst>
                              <p:cond delay="4000"/>
                            </p:stCondLst>
                            <p:childTnLst>
                              <p:par>
                                <p:cTn id="11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3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4" fill="hold">
                            <p:stCondLst>
                              <p:cond delay="6000"/>
                            </p:stCondLst>
                            <p:childTnLst>
                              <p:par>
                                <p:cTn id="11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7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 animBg="1"/>
      <p:bldP spid="12" grpId="0" animBg="1"/>
      <p:bldP spid="13" grpId="0"/>
      <p:bldP spid="16" grpId="0" animBg="1"/>
      <p:bldP spid="18" grpId="0" animBg="1"/>
      <p:bldP spid="19" grpId="0"/>
      <p:bldP spid="20" grpId="0" animBg="1"/>
      <p:bldP spid="21" grpId="0" animBg="1"/>
      <p:bldP spid="22" grpId="0" animBg="1"/>
      <p:bldP spid="24" grpId="0" animBg="1"/>
      <p:bldP spid="27" grpId="0" animBg="1"/>
      <p:bldP spid="28" grpId="0" animBg="1"/>
      <p:bldP spid="29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54CB705-27DB-4CDA-BE0D-E78F26720AC9}"/>
              </a:ext>
            </a:extLst>
          </p:cNvPr>
          <p:cNvSpPr txBox="1">
            <a:spLocks/>
          </p:cNvSpPr>
          <p:nvPr/>
        </p:nvSpPr>
        <p:spPr>
          <a:xfrm>
            <a:off x="188537" y="192010"/>
            <a:ext cx="2149311" cy="458439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vert="horz" lIns="91440" tIns="45720" rIns="91440" bIns="45720" rtlCol="0" anchor="t">
            <a:normAutofit fontScale="92500"/>
          </a:bodyPr>
          <a:lstStyle>
            <a:lvl1pPr algn="l" defTabSz="457200" rtl="1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  <a:lvl2pPr rtl="1" eaLnBrk="1" hangingPunct="1">
              <a:defRPr>
                <a:solidFill>
                  <a:schemeClr val="tx2"/>
                </a:solidFill>
              </a:defRPr>
            </a:lvl2pPr>
            <a:lvl3pPr rtl="1" eaLnBrk="1" hangingPunct="1">
              <a:defRPr>
                <a:solidFill>
                  <a:schemeClr val="tx2"/>
                </a:solidFill>
              </a:defRPr>
            </a:lvl3pPr>
            <a:lvl4pPr rtl="1" eaLnBrk="1" hangingPunct="1">
              <a:defRPr>
                <a:solidFill>
                  <a:schemeClr val="tx2"/>
                </a:solidFill>
              </a:defRPr>
            </a:lvl4pPr>
            <a:lvl5pPr rtl="1" eaLnBrk="1" hangingPunct="1">
              <a:defRPr>
                <a:solidFill>
                  <a:schemeClr val="tx2"/>
                </a:solidFill>
              </a:defRPr>
            </a:lvl5pPr>
            <a:lvl6pPr rtl="1" eaLnBrk="1" hangingPunct="1">
              <a:defRPr>
                <a:solidFill>
                  <a:schemeClr val="tx2"/>
                </a:solidFill>
              </a:defRPr>
            </a:lvl6pPr>
            <a:lvl7pPr rtl="1" eaLnBrk="1" hangingPunct="1">
              <a:defRPr>
                <a:solidFill>
                  <a:schemeClr val="tx2"/>
                </a:solidFill>
              </a:defRPr>
            </a:lvl7pPr>
            <a:lvl8pPr rtl="1" eaLnBrk="1" hangingPunct="1">
              <a:defRPr>
                <a:solidFill>
                  <a:schemeClr val="tx2"/>
                </a:solidFill>
              </a:defRPr>
            </a:lvl8pPr>
            <a:lvl9pPr rtl="1" eaLnBrk="1" hangingPunct="1">
              <a:defRPr>
                <a:solidFill>
                  <a:schemeClr val="tx2"/>
                </a:solidFill>
              </a:defRPr>
            </a:lvl9pPr>
          </a:lstStyle>
          <a:p>
            <a:pPr algn="r"/>
            <a:r>
              <a:rPr lang="ar-BH" sz="2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لُغة عربية / المستثنى بإلَّا</a:t>
            </a:r>
            <a:endParaRPr lang="en-GB" sz="2400" b="1" dirty="0">
              <a:solidFill>
                <a:schemeClr val="bg1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3" name="مستطيل: زوايا قطرية مستديرة 2">
            <a:extLst>
              <a:ext uri="{FF2B5EF4-FFF2-40B4-BE49-F238E27FC236}">
                <a16:creationId xmlns:a16="http://schemas.microsoft.com/office/drawing/2014/main" xmlns="" id="{8213ED55-DE71-42AD-A1E3-B099C5A4B938}"/>
              </a:ext>
            </a:extLst>
          </p:cNvPr>
          <p:cNvSpPr/>
          <p:nvPr/>
        </p:nvSpPr>
        <p:spPr>
          <a:xfrm>
            <a:off x="1748413" y="2566730"/>
            <a:ext cx="8842549" cy="1724540"/>
          </a:xfrm>
          <a:prstGeom prst="round2Diag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/>
            <a:r>
              <a:rPr lang="ar-BH" sz="4400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للاستثناءِ بإلَّا ثلاثُ حالاتٍ</a:t>
            </a:r>
          </a:p>
          <a:p>
            <a:pPr algn="ctr" rtl="1"/>
            <a:r>
              <a:rPr lang="ar-BH" sz="4400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توضّحها الشَّرائحُ الآتيةُ.</a:t>
            </a:r>
            <a:endParaRPr lang="en-GB" sz="4400" dirty="0">
              <a:solidFill>
                <a:srgbClr val="00B05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323944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1490AD4-430F-4D76-97BB-1EA847C99D4E}"/>
              </a:ext>
            </a:extLst>
          </p:cNvPr>
          <p:cNvSpPr txBox="1">
            <a:spLocks/>
          </p:cNvSpPr>
          <p:nvPr/>
        </p:nvSpPr>
        <p:spPr>
          <a:xfrm>
            <a:off x="10171416" y="218704"/>
            <a:ext cx="1475875" cy="584775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vert="horz" lIns="91440" tIns="45720" rIns="91440" bIns="45720" rtlCol="0" anchor="t">
            <a:noAutofit/>
          </a:bodyPr>
          <a:lstStyle>
            <a:lvl1pPr algn="l" defTabSz="457200" rtl="1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  <a:lvl2pPr rtl="1" eaLnBrk="1" hangingPunct="1">
              <a:defRPr>
                <a:solidFill>
                  <a:schemeClr val="tx2"/>
                </a:solidFill>
              </a:defRPr>
            </a:lvl2pPr>
            <a:lvl3pPr rtl="1" eaLnBrk="1" hangingPunct="1">
              <a:defRPr>
                <a:solidFill>
                  <a:schemeClr val="tx2"/>
                </a:solidFill>
              </a:defRPr>
            </a:lvl3pPr>
            <a:lvl4pPr rtl="1" eaLnBrk="1" hangingPunct="1">
              <a:defRPr>
                <a:solidFill>
                  <a:schemeClr val="tx2"/>
                </a:solidFill>
              </a:defRPr>
            </a:lvl4pPr>
            <a:lvl5pPr rtl="1" eaLnBrk="1" hangingPunct="1">
              <a:defRPr>
                <a:solidFill>
                  <a:schemeClr val="tx2"/>
                </a:solidFill>
              </a:defRPr>
            </a:lvl5pPr>
            <a:lvl6pPr rtl="1" eaLnBrk="1" hangingPunct="1">
              <a:defRPr>
                <a:solidFill>
                  <a:schemeClr val="tx2"/>
                </a:solidFill>
              </a:defRPr>
            </a:lvl6pPr>
            <a:lvl7pPr rtl="1" eaLnBrk="1" hangingPunct="1">
              <a:defRPr>
                <a:solidFill>
                  <a:schemeClr val="tx2"/>
                </a:solidFill>
              </a:defRPr>
            </a:lvl7pPr>
            <a:lvl8pPr rtl="1" eaLnBrk="1" hangingPunct="1">
              <a:defRPr>
                <a:solidFill>
                  <a:schemeClr val="tx2"/>
                </a:solidFill>
              </a:defRPr>
            </a:lvl8pPr>
            <a:lvl9pPr rtl="1" eaLnBrk="1" hangingPunct="1">
              <a:defRPr>
                <a:solidFill>
                  <a:schemeClr val="tx2"/>
                </a:solidFill>
              </a:defRPr>
            </a:lvl9pPr>
          </a:lstStyle>
          <a:p>
            <a:pPr algn="r"/>
            <a:r>
              <a:rPr lang="ar-BH" sz="40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أ</a:t>
            </a:r>
            <a:r>
              <a:rPr lang="ar-SA" sz="40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َ</a:t>
            </a:r>
            <a:r>
              <a:rPr lang="ar-BH" sz="40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ك</a:t>
            </a:r>
            <a:r>
              <a:rPr lang="ar-SA" sz="40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ْ</a:t>
            </a:r>
            <a:r>
              <a:rPr lang="ar-BH" sz="40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ت</a:t>
            </a:r>
            <a:r>
              <a:rPr lang="ar-SA" sz="40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َ</a:t>
            </a:r>
            <a:r>
              <a:rPr lang="ar-BH" sz="40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ش</a:t>
            </a:r>
            <a:r>
              <a:rPr lang="ar-SA" sz="40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ِ</a:t>
            </a:r>
            <a:r>
              <a:rPr lang="ar-BH" sz="40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ف</a:t>
            </a:r>
            <a:r>
              <a:rPr lang="ar-SA" sz="40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ُ</a:t>
            </a:r>
            <a:endParaRPr lang="en-GB" sz="4000" b="1" dirty="0">
              <a:solidFill>
                <a:schemeClr val="bg1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xmlns="" id="{7201F7E5-22E0-49B2-A950-6BD15D5BCBE0}"/>
              </a:ext>
            </a:extLst>
          </p:cNvPr>
          <p:cNvSpPr txBox="1">
            <a:spLocks/>
          </p:cNvSpPr>
          <p:nvPr/>
        </p:nvSpPr>
        <p:spPr>
          <a:xfrm>
            <a:off x="188537" y="192010"/>
            <a:ext cx="2149311" cy="458439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vert="horz" lIns="91440" tIns="45720" rIns="91440" bIns="45720" rtlCol="0" anchor="t">
            <a:normAutofit fontScale="92500"/>
          </a:bodyPr>
          <a:lstStyle>
            <a:lvl1pPr algn="l" defTabSz="457200" rtl="1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  <a:lvl2pPr rtl="1" eaLnBrk="1" hangingPunct="1">
              <a:defRPr>
                <a:solidFill>
                  <a:schemeClr val="tx2"/>
                </a:solidFill>
              </a:defRPr>
            </a:lvl2pPr>
            <a:lvl3pPr rtl="1" eaLnBrk="1" hangingPunct="1">
              <a:defRPr>
                <a:solidFill>
                  <a:schemeClr val="tx2"/>
                </a:solidFill>
              </a:defRPr>
            </a:lvl3pPr>
            <a:lvl4pPr rtl="1" eaLnBrk="1" hangingPunct="1">
              <a:defRPr>
                <a:solidFill>
                  <a:schemeClr val="tx2"/>
                </a:solidFill>
              </a:defRPr>
            </a:lvl4pPr>
            <a:lvl5pPr rtl="1" eaLnBrk="1" hangingPunct="1">
              <a:defRPr>
                <a:solidFill>
                  <a:schemeClr val="tx2"/>
                </a:solidFill>
              </a:defRPr>
            </a:lvl5pPr>
            <a:lvl6pPr rtl="1" eaLnBrk="1" hangingPunct="1">
              <a:defRPr>
                <a:solidFill>
                  <a:schemeClr val="tx2"/>
                </a:solidFill>
              </a:defRPr>
            </a:lvl6pPr>
            <a:lvl7pPr rtl="1" eaLnBrk="1" hangingPunct="1">
              <a:defRPr>
                <a:solidFill>
                  <a:schemeClr val="tx2"/>
                </a:solidFill>
              </a:defRPr>
            </a:lvl7pPr>
            <a:lvl8pPr rtl="1" eaLnBrk="1" hangingPunct="1">
              <a:defRPr>
                <a:solidFill>
                  <a:schemeClr val="tx2"/>
                </a:solidFill>
              </a:defRPr>
            </a:lvl8pPr>
            <a:lvl9pPr rtl="1" eaLnBrk="1" hangingPunct="1">
              <a:defRPr>
                <a:solidFill>
                  <a:schemeClr val="tx2"/>
                </a:solidFill>
              </a:defRPr>
            </a:lvl9pPr>
          </a:lstStyle>
          <a:p>
            <a:pPr algn="r"/>
            <a:r>
              <a:rPr lang="ar-BH" sz="2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لُغة عربيّة / المستثنى بإلَّا</a:t>
            </a:r>
            <a:endParaRPr lang="en-GB" sz="2400" b="1" dirty="0">
              <a:solidFill>
                <a:schemeClr val="bg1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4" name="مستطيل 3">
            <a:extLst>
              <a:ext uri="{FF2B5EF4-FFF2-40B4-BE49-F238E27FC236}">
                <a16:creationId xmlns:a16="http://schemas.microsoft.com/office/drawing/2014/main" xmlns="" id="{28E0F13C-5102-4201-9AFB-E1C20C73EADD}"/>
              </a:ext>
            </a:extLst>
          </p:cNvPr>
          <p:cNvSpPr/>
          <p:nvPr/>
        </p:nvSpPr>
        <p:spPr>
          <a:xfrm>
            <a:off x="8897421" y="985438"/>
            <a:ext cx="193154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BH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أَقرَأُ وأُلاحِظُ:</a:t>
            </a:r>
            <a:endParaRPr lang="en-GB" sz="3600" b="1" dirty="0"/>
          </a:p>
        </p:txBody>
      </p:sp>
      <p:graphicFrame>
        <p:nvGraphicFramePr>
          <p:cNvPr id="5" name="جدول 4">
            <a:extLst>
              <a:ext uri="{FF2B5EF4-FFF2-40B4-BE49-F238E27FC236}">
                <a16:creationId xmlns:a16="http://schemas.microsoft.com/office/drawing/2014/main" xmlns="" id="{EE852E6D-B57F-4A97-A1D7-DAC2B44F134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81705040"/>
              </p:ext>
            </p:extLst>
          </p:nvPr>
        </p:nvGraphicFramePr>
        <p:xfrm>
          <a:off x="1152444" y="1587081"/>
          <a:ext cx="9467573" cy="126159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8395">
                  <a:extLst>
                    <a:ext uri="{9D8B030D-6E8A-4147-A177-3AD203B41FA5}">
                      <a16:colId xmlns:a16="http://schemas.microsoft.com/office/drawing/2014/main" xmlns="" val="2200554398"/>
                    </a:ext>
                  </a:extLst>
                </a:gridCol>
                <a:gridCol w="2149178">
                  <a:extLst>
                    <a:ext uri="{9D8B030D-6E8A-4147-A177-3AD203B41FA5}">
                      <a16:colId xmlns:a16="http://schemas.microsoft.com/office/drawing/2014/main" xmlns="" val="860319866"/>
                    </a:ext>
                  </a:extLst>
                </a:gridCol>
                <a:gridCol w="2189459">
                  <a:extLst>
                    <a:ext uri="{9D8B030D-6E8A-4147-A177-3AD203B41FA5}">
                      <a16:colId xmlns:a16="http://schemas.microsoft.com/office/drawing/2014/main" xmlns="" val="925300035"/>
                    </a:ext>
                  </a:extLst>
                </a:gridCol>
                <a:gridCol w="3090541">
                  <a:extLst>
                    <a:ext uri="{9D8B030D-6E8A-4147-A177-3AD203B41FA5}">
                      <a16:colId xmlns:a16="http://schemas.microsoft.com/office/drawing/2014/main" xmlns="" val="3641387872"/>
                    </a:ext>
                  </a:extLst>
                </a:gridCol>
              </a:tblGrid>
              <a:tr h="646270">
                <a:tc>
                  <a:txBody>
                    <a:bodyPr/>
                    <a:lstStyle/>
                    <a:p>
                      <a:pPr algn="ctr"/>
                      <a:r>
                        <a:rPr lang="ar-BH" sz="3600" b="0" dirty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المُستثنى</a:t>
                      </a:r>
                      <a:endParaRPr lang="en-GB" sz="3600" b="0" dirty="0"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BH" sz="3600" b="0" dirty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أداة الاستثناء</a:t>
                      </a:r>
                      <a:endParaRPr lang="en-GB" sz="3600" b="0" dirty="0"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BH" sz="3600" b="0" dirty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المستثنى منه</a:t>
                      </a:r>
                      <a:endParaRPr lang="en-GB" sz="3600" b="0" dirty="0"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BH" sz="3600" b="0" dirty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الجملة</a:t>
                      </a:r>
                      <a:endParaRPr lang="en-GB" sz="3600" b="0" dirty="0"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465383594"/>
                  </a:ext>
                </a:extLst>
              </a:tr>
              <a:tr h="615321">
                <a:tc>
                  <a:txBody>
                    <a:bodyPr/>
                    <a:lstStyle/>
                    <a:p>
                      <a:endParaRPr lang="en-GB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ar-BH" sz="3200" b="0" u="none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حَضَرَ</a:t>
                      </a:r>
                      <a:r>
                        <a:rPr lang="ar-BH" sz="3200" b="0" dirty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 الطُّلابُ إلَّا طالبًا.</a:t>
                      </a:r>
                      <a:endParaRPr lang="en-GB" sz="3200" b="0" dirty="0"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4056798775"/>
                  </a:ext>
                </a:extLst>
              </a:tr>
            </a:tbl>
          </a:graphicData>
        </a:graphic>
      </p:graphicFrame>
      <p:sp>
        <p:nvSpPr>
          <p:cNvPr id="6" name="مستطيل 5">
            <a:extLst>
              <a:ext uri="{FF2B5EF4-FFF2-40B4-BE49-F238E27FC236}">
                <a16:creationId xmlns:a16="http://schemas.microsoft.com/office/drawing/2014/main" xmlns="" id="{779F7D54-3866-4D5C-920E-9A9BA25CA79C}"/>
              </a:ext>
            </a:extLst>
          </p:cNvPr>
          <p:cNvSpPr/>
          <p:nvPr/>
        </p:nvSpPr>
        <p:spPr>
          <a:xfrm>
            <a:off x="5744499" y="2303879"/>
            <a:ext cx="1192403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ar-BH" sz="3200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الطُّلابُ</a:t>
            </a:r>
            <a:endParaRPr lang="en-US" sz="3200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7" name="مستطيل 6">
            <a:extLst>
              <a:ext uri="{FF2B5EF4-FFF2-40B4-BE49-F238E27FC236}">
                <a16:creationId xmlns:a16="http://schemas.microsoft.com/office/drawing/2014/main" xmlns="" id="{1660E241-3C53-4DB2-969D-0B3F3FBBBCC0}"/>
              </a:ext>
            </a:extLst>
          </p:cNvPr>
          <p:cNvSpPr/>
          <p:nvPr/>
        </p:nvSpPr>
        <p:spPr>
          <a:xfrm>
            <a:off x="3674900" y="2323360"/>
            <a:ext cx="1192403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ar-BH" sz="3200" dirty="0">
                <a:latin typeface="Sakkal Majalla" panose="02000000000000000000" pitchFamily="2" charset="-78"/>
                <a:cs typeface="Sakkal Majalla" panose="02000000000000000000" pitchFamily="2" charset="-78"/>
              </a:rPr>
              <a:t>إلَّا</a:t>
            </a:r>
            <a:endParaRPr lang="en-US" sz="3200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8" name="مستطيل 7">
            <a:extLst>
              <a:ext uri="{FF2B5EF4-FFF2-40B4-BE49-F238E27FC236}">
                <a16:creationId xmlns:a16="http://schemas.microsoft.com/office/drawing/2014/main" xmlns="" id="{89567255-2131-4FE3-83E3-81225BE01CDA}"/>
              </a:ext>
            </a:extLst>
          </p:cNvPr>
          <p:cNvSpPr/>
          <p:nvPr/>
        </p:nvSpPr>
        <p:spPr>
          <a:xfrm>
            <a:off x="1605301" y="2312777"/>
            <a:ext cx="1192403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ar-BH" sz="3200" dirty="0">
                <a:latin typeface="Sakkal Majalla" panose="02000000000000000000" pitchFamily="2" charset="-78"/>
                <a:cs typeface="Sakkal Majalla" panose="02000000000000000000" pitchFamily="2" charset="-78"/>
              </a:rPr>
              <a:t>طالبًا.</a:t>
            </a:r>
            <a:endParaRPr lang="en-US" sz="3200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9" name="مستطيل 8">
            <a:extLst>
              <a:ext uri="{FF2B5EF4-FFF2-40B4-BE49-F238E27FC236}">
                <a16:creationId xmlns:a16="http://schemas.microsoft.com/office/drawing/2014/main" xmlns="" id="{1F8189D6-5A79-44C2-A56B-517150FADFA9}"/>
              </a:ext>
            </a:extLst>
          </p:cNvPr>
          <p:cNvSpPr/>
          <p:nvPr/>
        </p:nvSpPr>
        <p:spPr>
          <a:xfrm>
            <a:off x="6647341" y="5186940"/>
            <a:ext cx="428774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r>
              <a:rPr lang="ar-BH" sz="2800" dirty="0">
                <a:latin typeface="Sakkal Majalla" panose="02000000000000000000" pitchFamily="2" charset="-78"/>
                <a:cs typeface="Sakkal Majalla" panose="02000000000000000000" pitchFamily="2" charset="-78"/>
              </a:rPr>
              <a:t>مُثْبَتة؛ لأنَّ الجملة غير مسبوقةٍ </a:t>
            </a:r>
            <a:r>
              <a:rPr lang="ar-BH" sz="2800" b="1" dirty="0">
                <a:solidFill>
                  <a:srgbClr val="0070C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بنفيٍ. </a:t>
            </a:r>
          </a:p>
        </p:txBody>
      </p:sp>
      <p:sp>
        <p:nvSpPr>
          <p:cNvPr id="10" name="مستطيل 9">
            <a:extLst>
              <a:ext uri="{FF2B5EF4-FFF2-40B4-BE49-F238E27FC236}">
                <a16:creationId xmlns:a16="http://schemas.microsoft.com/office/drawing/2014/main" xmlns="" id="{04CD29FB-ADB5-4032-9522-EEE7DEB3F425}"/>
              </a:ext>
            </a:extLst>
          </p:cNvPr>
          <p:cNvSpPr/>
          <p:nvPr/>
        </p:nvSpPr>
        <p:spPr>
          <a:xfrm>
            <a:off x="6647341" y="4405714"/>
            <a:ext cx="4287751" cy="52322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r" rtl="1"/>
            <a:r>
              <a:rPr lang="ar-BH" sz="2800" dirty="0">
                <a:latin typeface="Sakkal Majalla" panose="02000000000000000000" pitchFamily="2" charset="-78"/>
                <a:cs typeface="Sakkal Majalla" panose="02000000000000000000" pitchFamily="2" charset="-78"/>
              </a:rPr>
              <a:t>أَمُثْبَتةٌ وردت الجملة السَّابقة أم منفِيّةٌ؟</a:t>
            </a:r>
            <a:endParaRPr lang="en-GB" sz="2800" dirty="0"/>
          </a:p>
        </p:txBody>
      </p:sp>
      <p:sp>
        <p:nvSpPr>
          <p:cNvPr id="11" name="مستطيل 10">
            <a:extLst>
              <a:ext uri="{FF2B5EF4-FFF2-40B4-BE49-F238E27FC236}">
                <a16:creationId xmlns:a16="http://schemas.microsoft.com/office/drawing/2014/main" xmlns="" id="{6163CC01-C80D-4A81-960F-A86ADE578D93}"/>
              </a:ext>
            </a:extLst>
          </p:cNvPr>
          <p:cNvSpPr/>
          <p:nvPr/>
        </p:nvSpPr>
        <p:spPr>
          <a:xfrm>
            <a:off x="6647340" y="3581443"/>
            <a:ext cx="428774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r>
              <a:rPr lang="ar-BH" sz="2800" dirty="0">
                <a:latin typeface="Sakkal Majalla" panose="02000000000000000000" pitchFamily="2" charset="-78"/>
                <a:cs typeface="Sakkal Majalla" panose="02000000000000000000" pitchFamily="2" charset="-78"/>
              </a:rPr>
              <a:t>تامَّة؛ لأنَّ </a:t>
            </a:r>
            <a:r>
              <a:rPr lang="ar-BH" sz="2800" b="1" u="sng" dirty="0">
                <a:solidFill>
                  <a:srgbClr val="0070C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المستثنى منه </a:t>
            </a:r>
            <a:r>
              <a:rPr lang="ar-BH" sz="2800" dirty="0">
                <a:latin typeface="Sakkal Majalla" panose="02000000000000000000" pitchFamily="2" charset="-78"/>
                <a:cs typeface="Sakkal Majalla" panose="02000000000000000000" pitchFamily="2" charset="-78"/>
              </a:rPr>
              <a:t>موجودٌ في الجملةِ. </a:t>
            </a:r>
          </a:p>
        </p:txBody>
      </p:sp>
      <p:sp>
        <p:nvSpPr>
          <p:cNvPr id="12" name="مستطيل 11">
            <a:extLst>
              <a:ext uri="{FF2B5EF4-FFF2-40B4-BE49-F238E27FC236}">
                <a16:creationId xmlns:a16="http://schemas.microsoft.com/office/drawing/2014/main" xmlns="" id="{1B0E8A37-702F-4691-90B1-AFBF01E22B04}"/>
              </a:ext>
            </a:extLst>
          </p:cNvPr>
          <p:cNvSpPr/>
          <p:nvPr/>
        </p:nvSpPr>
        <p:spPr>
          <a:xfrm>
            <a:off x="6660835" y="2928636"/>
            <a:ext cx="4287749" cy="52322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r" rtl="1"/>
            <a:r>
              <a:rPr lang="ar-BH" sz="2800" dirty="0">
                <a:latin typeface="Sakkal Majalla" panose="02000000000000000000" pitchFamily="2" charset="-78"/>
                <a:cs typeface="Sakkal Majalla" panose="02000000000000000000" pitchFamily="2" charset="-78"/>
              </a:rPr>
              <a:t>أَتامةٌ وردت الجملة السَّابقة أم ناقصةٌ؟</a:t>
            </a:r>
            <a:endParaRPr lang="en-GB" sz="2800" dirty="0"/>
          </a:p>
        </p:txBody>
      </p:sp>
      <p:sp>
        <p:nvSpPr>
          <p:cNvPr id="13" name="مستطيل 12">
            <a:extLst>
              <a:ext uri="{FF2B5EF4-FFF2-40B4-BE49-F238E27FC236}">
                <a16:creationId xmlns:a16="http://schemas.microsoft.com/office/drawing/2014/main" xmlns="" id="{14715200-DAEE-4456-8A89-877959F9F186}"/>
              </a:ext>
            </a:extLst>
          </p:cNvPr>
          <p:cNvSpPr/>
          <p:nvPr/>
        </p:nvSpPr>
        <p:spPr>
          <a:xfrm>
            <a:off x="696570" y="3041805"/>
            <a:ext cx="4834597" cy="523220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>
            <a:spAutoFit/>
          </a:bodyPr>
          <a:lstStyle/>
          <a:p>
            <a:pPr algn="r" rtl="1"/>
            <a:r>
              <a:rPr lang="ar-BH" sz="2800" dirty="0">
                <a:latin typeface="Sakkal Majalla" panose="02000000000000000000" pitchFamily="2" charset="-78"/>
                <a:cs typeface="Sakkal Majalla" panose="02000000000000000000" pitchFamily="2" charset="-78"/>
              </a:rPr>
              <a:t>ما إعرابُ المستثنى في الجملة السَّابقة؟</a:t>
            </a:r>
            <a:endParaRPr lang="en-GB" sz="2800" dirty="0"/>
          </a:p>
        </p:txBody>
      </p:sp>
      <p:sp>
        <p:nvSpPr>
          <p:cNvPr id="14" name="مستطيل 13">
            <a:extLst>
              <a:ext uri="{FF2B5EF4-FFF2-40B4-BE49-F238E27FC236}">
                <a16:creationId xmlns:a16="http://schemas.microsoft.com/office/drawing/2014/main" xmlns="" id="{4558F192-C3A2-4E7A-8D40-0FC5088AA630}"/>
              </a:ext>
            </a:extLst>
          </p:cNvPr>
          <p:cNvSpPr/>
          <p:nvPr/>
        </p:nvSpPr>
        <p:spPr>
          <a:xfrm>
            <a:off x="696570" y="3689681"/>
            <a:ext cx="4834597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r>
              <a:rPr lang="ar-BH" sz="2800" dirty="0">
                <a:latin typeface="Sakkal Majalla" panose="02000000000000000000" pitchFamily="2" charset="-78"/>
                <a:cs typeface="Sakkal Majalla" panose="02000000000000000000" pitchFamily="2" charset="-78"/>
              </a:rPr>
              <a:t>مستثنى منصوبٌ وعلامةُ نصبهِ الفتحة الظَّاهرة.</a:t>
            </a:r>
          </a:p>
        </p:txBody>
      </p:sp>
      <p:sp>
        <p:nvSpPr>
          <p:cNvPr id="16" name="مستطيل 15">
            <a:extLst>
              <a:ext uri="{FF2B5EF4-FFF2-40B4-BE49-F238E27FC236}">
                <a16:creationId xmlns:a16="http://schemas.microsoft.com/office/drawing/2014/main" xmlns="" id="{9EB80792-083A-4A04-BDA7-782AD8D14728}"/>
              </a:ext>
            </a:extLst>
          </p:cNvPr>
          <p:cNvSpPr/>
          <p:nvPr/>
        </p:nvSpPr>
        <p:spPr>
          <a:xfrm>
            <a:off x="696569" y="4168737"/>
            <a:ext cx="4834597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/>
            <a:r>
              <a:rPr lang="ar-BH" sz="2800" dirty="0">
                <a:latin typeface="Sakkal Majalla" panose="02000000000000000000" pitchFamily="2" charset="-78"/>
                <a:cs typeface="Sakkal Majalla" panose="02000000000000000000" pitchFamily="2" charset="-78"/>
              </a:rPr>
              <a:t>ويكونُ المستثنى </a:t>
            </a:r>
            <a:r>
              <a:rPr lang="ar-BH" sz="2800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واجبَ النَّصبِ </a:t>
            </a:r>
            <a:r>
              <a:rPr lang="ar-BH" sz="2800" dirty="0">
                <a:latin typeface="Sakkal Majalla" panose="02000000000000000000" pitchFamily="2" charset="-78"/>
                <a:cs typeface="Sakkal Majalla" panose="02000000000000000000" pitchFamily="2" charset="-78"/>
              </a:rPr>
              <a:t>في هذه الحالة.</a:t>
            </a:r>
          </a:p>
        </p:txBody>
      </p:sp>
      <p:sp>
        <p:nvSpPr>
          <p:cNvPr id="17" name="مستطيل 16">
            <a:extLst>
              <a:ext uri="{FF2B5EF4-FFF2-40B4-BE49-F238E27FC236}">
                <a16:creationId xmlns:a16="http://schemas.microsoft.com/office/drawing/2014/main" xmlns="" id="{DE9B4FBF-B383-4177-85A4-1B71B6211E35}"/>
              </a:ext>
            </a:extLst>
          </p:cNvPr>
          <p:cNvSpPr/>
          <p:nvPr/>
        </p:nvSpPr>
        <p:spPr>
          <a:xfrm>
            <a:off x="5230718" y="5272102"/>
            <a:ext cx="904353" cy="52322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ar-BH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تامٌّ</a:t>
            </a:r>
            <a:endParaRPr lang="en-GB" sz="2800" b="1" dirty="0"/>
          </a:p>
        </p:txBody>
      </p:sp>
      <p:sp>
        <p:nvSpPr>
          <p:cNvPr id="18" name="مربع نص 17">
            <a:extLst>
              <a:ext uri="{FF2B5EF4-FFF2-40B4-BE49-F238E27FC236}">
                <a16:creationId xmlns:a16="http://schemas.microsoft.com/office/drawing/2014/main" xmlns="" id="{A4A85ABD-C88A-42B7-B50E-89A3958E210A}"/>
              </a:ext>
            </a:extLst>
          </p:cNvPr>
          <p:cNvSpPr txBox="1"/>
          <p:nvPr/>
        </p:nvSpPr>
        <p:spPr>
          <a:xfrm>
            <a:off x="4585286" y="5259208"/>
            <a:ext cx="56403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r>
              <a:rPr lang="ar-BH" sz="44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+</a:t>
            </a:r>
            <a:endParaRPr lang="en-GB" sz="44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9" name="مستطيل 18">
            <a:extLst>
              <a:ext uri="{FF2B5EF4-FFF2-40B4-BE49-F238E27FC236}">
                <a16:creationId xmlns:a16="http://schemas.microsoft.com/office/drawing/2014/main" xmlns="" id="{5C91B245-7650-4165-9F42-D9B31464762D}"/>
              </a:ext>
            </a:extLst>
          </p:cNvPr>
          <p:cNvSpPr/>
          <p:nvPr/>
        </p:nvSpPr>
        <p:spPr>
          <a:xfrm>
            <a:off x="3552646" y="5272101"/>
            <a:ext cx="991942" cy="52322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ar-BH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مُثْبَتٌ</a:t>
            </a:r>
            <a:endParaRPr lang="en-GB" sz="2800" b="1" dirty="0"/>
          </a:p>
        </p:txBody>
      </p:sp>
      <p:sp>
        <p:nvSpPr>
          <p:cNvPr id="20" name="مربع نص 19">
            <a:extLst>
              <a:ext uri="{FF2B5EF4-FFF2-40B4-BE49-F238E27FC236}">
                <a16:creationId xmlns:a16="http://schemas.microsoft.com/office/drawing/2014/main" xmlns="" id="{EBE5FEC0-EE44-42A7-9F71-4B2E6FFF362F}"/>
              </a:ext>
            </a:extLst>
          </p:cNvPr>
          <p:cNvSpPr txBox="1"/>
          <p:nvPr/>
        </p:nvSpPr>
        <p:spPr>
          <a:xfrm>
            <a:off x="2851782" y="5186940"/>
            <a:ext cx="56403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r>
              <a:rPr lang="ar-BH" sz="44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=</a:t>
            </a:r>
            <a:endParaRPr lang="en-GB" sz="44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22" name="مستطيل 21">
            <a:extLst>
              <a:ext uri="{FF2B5EF4-FFF2-40B4-BE49-F238E27FC236}">
                <a16:creationId xmlns:a16="http://schemas.microsoft.com/office/drawing/2014/main" xmlns="" id="{33DF3071-133B-4EAA-8668-EEBE6411CEDB}"/>
              </a:ext>
            </a:extLst>
          </p:cNvPr>
          <p:cNvSpPr/>
          <p:nvPr/>
        </p:nvSpPr>
        <p:spPr>
          <a:xfrm>
            <a:off x="994429" y="5272100"/>
            <a:ext cx="1876285" cy="52322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 rtl="1"/>
            <a:r>
              <a:rPr lang="ar-BH" sz="28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واجب النَّصب</a:t>
            </a:r>
          </a:p>
        </p:txBody>
      </p:sp>
      <p:sp>
        <p:nvSpPr>
          <p:cNvPr id="23" name="مربع نص 22">
            <a:extLst>
              <a:ext uri="{FF2B5EF4-FFF2-40B4-BE49-F238E27FC236}">
                <a16:creationId xmlns:a16="http://schemas.microsoft.com/office/drawing/2014/main" xmlns="" id="{9658F39A-C546-4087-AB89-3E365661793E}"/>
              </a:ext>
            </a:extLst>
          </p:cNvPr>
          <p:cNvSpPr txBox="1"/>
          <p:nvPr/>
        </p:nvSpPr>
        <p:spPr>
          <a:xfrm>
            <a:off x="4494906" y="295982"/>
            <a:ext cx="3202187" cy="64633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ar-BH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الحالة الأولى</a:t>
            </a:r>
            <a:endParaRPr lang="en-GB" sz="36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805345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0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500"/>
                            </p:stCondLst>
                            <p:childTnLst>
                              <p:par>
                                <p:cTn id="7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500"/>
                            </p:stCondLst>
                            <p:childTnLst>
                              <p:par>
                                <p:cTn id="8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6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10" grpId="0" animBg="1"/>
      <p:bldP spid="12" grpId="0" animBg="1"/>
      <p:bldP spid="13" grpId="0" animBg="1"/>
      <p:bldP spid="17" grpId="0" animBg="1"/>
      <p:bldP spid="18" grpId="0"/>
      <p:bldP spid="19" grpId="0" animBg="1"/>
      <p:bldP spid="20" grpId="0"/>
      <p:bldP spid="2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مستطيل 2">
            <a:extLst>
              <a:ext uri="{FF2B5EF4-FFF2-40B4-BE49-F238E27FC236}">
                <a16:creationId xmlns:a16="http://schemas.microsoft.com/office/drawing/2014/main" xmlns="" id="{6BA9C55A-1DB6-4277-940E-F33A532548C3}"/>
              </a:ext>
            </a:extLst>
          </p:cNvPr>
          <p:cNvSpPr/>
          <p:nvPr/>
        </p:nvSpPr>
        <p:spPr>
          <a:xfrm>
            <a:off x="8537624" y="876597"/>
            <a:ext cx="1981633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ar-SA" sz="4400" b="1" u="sng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أَسْتَنْتِجُ أَنَّ</a:t>
            </a:r>
            <a:r>
              <a:rPr lang="ar-BH" sz="4400" b="1" u="sng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:</a:t>
            </a:r>
            <a:endParaRPr lang="en-US" sz="4400" b="1" u="sng" dirty="0">
              <a:solidFill>
                <a:srgbClr val="FF000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4" name="مستطيل: زوايا قطرية مستديرة 3">
            <a:extLst>
              <a:ext uri="{FF2B5EF4-FFF2-40B4-BE49-F238E27FC236}">
                <a16:creationId xmlns:a16="http://schemas.microsoft.com/office/drawing/2014/main" xmlns="" id="{22917F01-3722-4180-9779-BBEC7A50F7E7}"/>
              </a:ext>
            </a:extLst>
          </p:cNvPr>
          <p:cNvSpPr/>
          <p:nvPr/>
        </p:nvSpPr>
        <p:spPr>
          <a:xfrm>
            <a:off x="1604388" y="2275723"/>
            <a:ext cx="8707232" cy="2306554"/>
          </a:xfrm>
          <a:prstGeom prst="round2Diag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 rtl="1"/>
            <a:r>
              <a:rPr lang="ar-BH" sz="4000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المستثنى بإلَّا يكُونُ </a:t>
            </a:r>
            <a:r>
              <a:rPr lang="ar-BH" sz="4000" dirty="0">
                <a:solidFill>
                  <a:schemeClr val="accent1">
                    <a:lumMod val="75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منصوبًا وجوبًا </a:t>
            </a:r>
            <a:r>
              <a:rPr lang="ar-BH" sz="4000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إذا كانَ الكلامُ:</a:t>
            </a:r>
          </a:p>
          <a:p>
            <a:pPr marL="571500" indent="-571500" algn="r" rtl="1">
              <a:buFont typeface="Wingdings" panose="05000000000000000000" pitchFamily="2" charset="2"/>
              <a:buChar char="ü"/>
            </a:pPr>
            <a:r>
              <a:rPr lang="ar-BH" sz="4000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تامًّا</a:t>
            </a:r>
            <a:r>
              <a:rPr lang="ar-BH" sz="4000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(المستثنى منه مذكورٌ) </a:t>
            </a:r>
          </a:p>
          <a:p>
            <a:pPr marL="571500" indent="-571500" algn="r" rtl="1">
              <a:buFont typeface="Wingdings" panose="05000000000000000000" pitchFamily="2" charset="2"/>
              <a:buChar char="ü"/>
            </a:pPr>
            <a:r>
              <a:rPr lang="ar-BH" sz="4000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مُثْبَتًا</a:t>
            </a:r>
            <a:r>
              <a:rPr lang="ar-BH" sz="4000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( أي ليس منفيَّا). </a:t>
            </a:r>
            <a:endParaRPr lang="en-GB" sz="4000" dirty="0">
              <a:solidFill>
                <a:srgbClr val="00B05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xmlns="" id="{52FCFB9A-6F6A-4425-9FEF-1885B95D9F1A}"/>
              </a:ext>
            </a:extLst>
          </p:cNvPr>
          <p:cNvSpPr txBox="1">
            <a:spLocks/>
          </p:cNvSpPr>
          <p:nvPr/>
        </p:nvSpPr>
        <p:spPr>
          <a:xfrm>
            <a:off x="188537" y="192010"/>
            <a:ext cx="2149311" cy="458439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vert="horz" lIns="91440" tIns="45720" rIns="91440" bIns="45720" rtlCol="0" anchor="t">
            <a:normAutofit fontScale="92500"/>
          </a:bodyPr>
          <a:lstStyle>
            <a:lvl1pPr algn="l" defTabSz="457200" rtl="1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  <a:lvl2pPr rtl="1" eaLnBrk="1" hangingPunct="1">
              <a:defRPr>
                <a:solidFill>
                  <a:schemeClr val="tx2"/>
                </a:solidFill>
              </a:defRPr>
            </a:lvl2pPr>
            <a:lvl3pPr rtl="1" eaLnBrk="1" hangingPunct="1">
              <a:defRPr>
                <a:solidFill>
                  <a:schemeClr val="tx2"/>
                </a:solidFill>
              </a:defRPr>
            </a:lvl3pPr>
            <a:lvl4pPr rtl="1" eaLnBrk="1" hangingPunct="1">
              <a:defRPr>
                <a:solidFill>
                  <a:schemeClr val="tx2"/>
                </a:solidFill>
              </a:defRPr>
            </a:lvl4pPr>
            <a:lvl5pPr rtl="1" eaLnBrk="1" hangingPunct="1">
              <a:defRPr>
                <a:solidFill>
                  <a:schemeClr val="tx2"/>
                </a:solidFill>
              </a:defRPr>
            </a:lvl5pPr>
            <a:lvl6pPr rtl="1" eaLnBrk="1" hangingPunct="1">
              <a:defRPr>
                <a:solidFill>
                  <a:schemeClr val="tx2"/>
                </a:solidFill>
              </a:defRPr>
            </a:lvl6pPr>
            <a:lvl7pPr rtl="1" eaLnBrk="1" hangingPunct="1">
              <a:defRPr>
                <a:solidFill>
                  <a:schemeClr val="tx2"/>
                </a:solidFill>
              </a:defRPr>
            </a:lvl7pPr>
            <a:lvl8pPr rtl="1" eaLnBrk="1" hangingPunct="1">
              <a:defRPr>
                <a:solidFill>
                  <a:schemeClr val="tx2"/>
                </a:solidFill>
              </a:defRPr>
            </a:lvl8pPr>
            <a:lvl9pPr rtl="1" eaLnBrk="1" hangingPunct="1">
              <a:defRPr>
                <a:solidFill>
                  <a:schemeClr val="tx2"/>
                </a:solidFill>
              </a:defRPr>
            </a:lvl9pPr>
          </a:lstStyle>
          <a:p>
            <a:pPr algn="r"/>
            <a:r>
              <a:rPr lang="ar-BH" sz="2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لُغة عربيّة / المستثنى بإلَّا</a:t>
            </a:r>
            <a:endParaRPr lang="en-GB" sz="2400" b="1" dirty="0">
              <a:solidFill>
                <a:schemeClr val="bg1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7577853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xmlns="" id="{7201F7E5-22E0-49B2-A950-6BD15D5BCBE0}"/>
              </a:ext>
            </a:extLst>
          </p:cNvPr>
          <p:cNvSpPr txBox="1">
            <a:spLocks/>
          </p:cNvSpPr>
          <p:nvPr/>
        </p:nvSpPr>
        <p:spPr>
          <a:xfrm>
            <a:off x="188537" y="192010"/>
            <a:ext cx="2149311" cy="458439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vert="horz" lIns="91440" tIns="45720" rIns="91440" bIns="45720" rtlCol="0" anchor="t">
            <a:normAutofit fontScale="92500"/>
          </a:bodyPr>
          <a:lstStyle>
            <a:lvl1pPr algn="l" defTabSz="457200" rtl="1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  <a:lvl2pPr rtl="1" eaLnBrk="1" hangingPunct="1">
              <a:defRPr>
                <a:solidFill>
                  <a:schemeClr val="tx2"/>
                </a:solidFill>
              </a:defRPr>
            </a:lvl2pPr>
            <a:lvl3pPr rtl="1" eaLnBrk="1" hangingPunct="1">
              <a:defRPr>
                <a:solidFill>
                  <a:schemeClr val="tx2"/>
                </a:solidFill>
              </a:defRPr>
            </a:lvl3pPr>
            <a:lvl4pPr rtl="1" eaLnBrk="1" hangingPunct="1">
              <a:defRPr>
                <a:solidFill>
                  <a:schemeClr val="tx2"/>
                </a:solidFill>
              </a:defRPr>
            </a:lvl4pPr>
            <a:lvl5pPr rtl="1" eaLnBrk="1" hangingPunct="1">
              <a:defRPr>
                <a:solidFill>
                  <a:schemeClr val="tx2"/>
                </a:solidFill>
              </a:defRPr>
            </a:lvl5pPr>
            <a:lvl6pPr rtl="1" eaLnBrk="1" hangingPunct="1">
              <a:defRPr>
                <a:solidFill>
                  <a:schemeClr val="tx2"/>
                </a:solidFill>
              </a:defRPr>
            </a:lvl6pPr>
            <a:lvl7pPr rtl="1" eaLnBrk="1" hangingPunct="1">
              <a:defRPr>
                <a:solidFill>
                  <a:schemeClr val="tx2"/>
                </a:solidFill>
              </a:defRPr>
            </a:lvl7pPr>
            <a:lvl8pPr rtl="1" eaLnBrk="1" hangingPunct="1">
              <a:defRPr>
                <a:solidFill>
                  <a:schemeClr val="tx2"/>
                </a:solidFill>
              </a:defRPr>
            </a:lvl8pPr>
            <a:lvl9pPr rtl="1" eaLnBrk="1" hangingPunct="1">
              <a:defRPr>
                <a:solidFill>
                  <a:schemeClr val="tx2"/>
                </a:solidFill>
              </a:defRPr>
            </a:lvl9pPr>
          </a:lstStyle>
          <a:p>
            <a:pPr algn="r"/>
            <a:r>
              <a:rPr lang="ar-BH" sz="2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لُغة عربيّة / المستثنى بإلَّا</a:t>
            </a:r>
            <a:endParaRPr lang="en-GB" sz="2400" b="1" dirty="0">
              <a:solidFill>
                <a:schemeClr val="bg1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4" name="مستطيل 3">
            <a:extLst>
              <a:ext uri="{FF2B5EF4-FFF2-40B4-BE49-F238E27FC236}">
                <a16:creationId xmlns:a16="http://schemas.microsoft.com/office/drawing/2014/main" xmlns="" id="{28E0F13C-5102-4201-9AFB-E1C20C73EADD}"/>
              </a:ext>
            </a:extLst>
          </p:cNvPr>
          <p:cNvSpPr/>
          <p:nvPr/>
        </p:nvSpPr>
        <p:spPr>
          <a:xfrm>
            <a:off x="9250330" y="865140"/>
            <a:ext cx="184217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BH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أَقرَأُ وأُلاحِظُ:</a:t>
            </a:r>
            <a:endParaRPr lang="en-GB" sz="3600" b="1" dirty="0"/>
          </a:p>
        </p:txBody>
      </p:sp>
      <p:graphicFrame>
        <p:nvGraphicFramePr>
          <p:cNvPr id="5" name="جدول 4">
            <a:extLst>
              <a:ext uri="{FF2B5EF4-FFF2-40B4-BE49-F238E27FC236}">
                <a16:creationId xmlns:a16="http://schemas.microsoft.com/office/drawing/2014/main" xmlns="" id="{EE852E6D-B57F-4A97-A1D7-DAC2B44F134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51701965"/>
              </p:ext>
            </p:extLst>
          </p:nvPr>
        </p:nvGraphicFramePr>
        <p:xfrm>
          <a:off x="830631" y="1422316"/>
          <a:ext cx="10165165" cy="126159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04888">
                  <a:extLst>
                    <a:ext uri="{9D8B030D-6E8A-4147-A177-3AD203B41FA5}">
                      <a16:colId xmlns:a16="http://schemas.microsoft.com/office/drawing/2014/main" xmlns="" val="2200554398"/>
                    </a:ext>
                  </a:extLst>
                </a:gridCol>
                <a:gridCol w="2088657">
                  <a:extLst>
                    <a:ext uri="{9D8B030D-6E8A-4147-A177-3AD203B41FA5}">
                      <a16:colId xmlns:a16="http://schemas.microsoft.com/office/drawing/2014/main" xmlns="" val="860319866"/>
                    </a:ext>
                  </a:extLst>
                </a:gridCol>
                <a:gridCol w="1919235">
                  <a:extLst>
                    <a:ext uri="{9D8B030D-6E8A-4147-A177-3AD203B41FA5}">
                      <a16:colId xmlns:a16="http://schemas.microsoft.com/office/drawing/2014/main" xmlns="" val="925300035"/>
                    </a:ext>
                  </a:extLst>
                </a:gridCol>
                <a:gridCol w="4052385">
                  <a:extLst>
                    <a:ext uri="{9D8B030D-6E8A-4147-A177-3AD203B41FA5}">
                      <a16:colId xmlns:a16="http://schemas.microsoft.com/office/drawing/2014/main" xmlns="" val="3641387872"/>
                    </a:ext>
                  </a:extLst>
                </a:gridCol>
              </a:tblGrid>
              <a:tr h="646270">
                <a:tc>
                  <a:txBody>
                    <a:bodyPr/>
                    <a:lstStyle/>
                    <a:p>
                      <a:pPr algn="ctr"/>
                      <a:r>
                        <a:rPr lang="ar-BH" sz="3600" b="0" dirty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المُستثنى</a:t>
                      </a:r>
                      <a:endParaRPr lang="en-GB" sz="3600" b="0" dirty="0"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BH" sz="3600" b="0" dirty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أداة الاستثناء</a:t>
                      </a:r>
                      <a:endParaRPr lang="en-GB" sz="3600" b="0" dirty="0"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BH" sz="3600" b="0" dirty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المستثنى منه</a:t>
                      </a:r>
                      <a:endParaRPr lang="en-GB" sz="3600" b="0" dirty="0"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BH" sz="3600" b="0" dirty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الجملة</a:t>
                      </a:r>
                      <a:endParaRPr lang="en-GB" sz="3600" b="0" dirty="0"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465383594"/>
                  </a:ext>
                </a:extLst>
              </a:tr>
              <a:tr h="615321">
                <a:tc>
                  <a:txBody>
                    <a:bodyPr/>
                    <a:lstStyle/>
                    <a:p>
                      <a:endParaRPr lang="en-GB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ar-BH" sz="3200" b="0" u="none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ما حَضَرَ</a:t>
                      </a:r>
                      <a:r>
                        <a:rPr lang="ar-BH" sz="3200" b="0" dirty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 الطُّلابُ إلَّا طالبًا /طالبٌ.</a:t>
                      </a:r>
                      <a:endParaRPr lang="en-GB" sz="3200" b="0" dirty="0"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4056798775"/>
                  </a:ext>
                </a:extLst>
              </a:tr>
            </a:tbl>
          </a:graphicData>
        </a:graphic>
      </p:graphicFrame>
      <p:sp>
        <p:nvSpPr>
          <p:cNvPr id="6" name="مستطيل 5">
            <a:extLst>
              <a:ext uri="{FF2B5EF4-FFF2-40B4-BE49-F238E27FC236}">
                <a16:creationId xmlns:a16="http://schemas.microsoft.com/office/drawing/2014/main" xmlns="" id="{779F7D54-3866-4D5C-920E-9A9BA25CA79C}"/>
              </a:ext>
            </a:extLst>
          </p:cNvPr>
          <p:cNvSpPr/>
          <p:nvPr/>
        </p:nvSpPr>
        <p:spPr>
          <a:xfrm>
            <a:off x="5454938" y="2143335"/>
            <a:ext cx="1192403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ar-BH" sz="3200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الطُّلابُ</a:t>
            </a:r>
            <a:endParaRPr lang="en-US" sz="3200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7" name="مستطيل 6">
            <a:extLst>
              <a:ext uri="{FF2B5EF4-FFF2-40B4-BE49-F238E27FC236}">
                <a16:creationId xmlns:a16="http://schemas.microsoft.com/office/drawing/2014/main" xmlns="" id="{1660E241-3C53-4DB2-969D-0B3F3FBBBCC0}"/>
              </a:ext>
            </a:extLst>
          </p:cNvPr>
          <p:cNvSpPr/>
          <p:nvPr/>
        </p:nvSpPr>
        <p:spPr>
          <a:xfrm>
            <a:off x="3415817" y="2154337"/>
            <a:ext cx="1192403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ar-BH" sz="3200" dirty="0">
                <a:latin typeface="Sakkal Majalla" panose="02000000000000000000" pitchFamily="2" charset="-78"/>
                <a:cs typeface="Sakkal Majalla" panose="02000000000000000000" pitchFamily="2" charset="-78"/>
              </a:rPr>
              <a:t>إلَّا</a:t>
            </a:r>
            <a:endParaRPr lang="en-US" sz="3200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8" name="مستطيل 7">
            <a:extLst>
              <a:ext uri="{FF2B5EF4-FFF2-40B4-BE49-F238E27FC236}">
                <a16:creationId xmlns:a16="http://schemas.microsoft.com/office/drawing/2014/main" xmlns="" id="{89567255-2131-4FE3-83E3-81225BE01CDA}"/>
              </a:ext>
            </a:extLst>
          </p:cNvPr>
          <p:cNvSpPr/>
          <p:nvPr/>
        </p:nvSpPr>
        <p:spPr>
          <a:xfrm>
            <a:off x="960314" y="2154337"/>
            <a:ext cx="179207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ar-BH" sz="3200" dirty="0">
                <a:latin typeface="Sakkal Majalla" panose="02000000000000000000" pitchFamily="2" charset="-78"/>
                <a:cs typeface="Sakkal Majalla" panose="02000000000000000000" pitchFamily="2" charset="-78"/>
              </a:rPr>
              <a:t>طالبًا/طالبٌ.</a:t>
            </a:r>
            <a:endParaRPr lang="en-US" sz="3200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9" name="مستطيل 8">
            <a:extLst>
              <a:ext uri="{FF2B5EF4-FFF2-40B4-BE49-F238E27FC236}">
                <a16:creationId xmlns:a16="http://schemas.microsoft.com/office/drawing/2014/main" xmlns="" id="{1F8189D6-5A79-44C2-A56B-517150FADFA9}"/>
              </a:ext>
            </a:extLst>
          </p:cNvPr>
          <p:cNvSpPr/>
          <p:nvPr/>
        </p:nvSpPr>
        <p:spPr>
          <a:xfrm>
            <a:off x="6445397" y="5200977"/>
            <a:ext cx="471862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r>
              <a:rPr lang="ar-BH" sz="2800" dirty="0">
                <a:latin typeface="Sakkal Majalla" panose="02000000000000000000" pitchFamily="2" charset="-78"/>
                <a:cs typeface="Sakkal Majalla" panose="02000000000000000000" pitchFamily="2" charset="-78"/>
              </a:rPr>
              <a:t>مَنفِيّة؛ لأنّ الجملة مسبوقة </a:t>
            </a:r>
            <a:r>
              <a:rPr lang="ar-BH" sz="2800" b="1" dirty="0">
                <a:solidFill>
                  <a:srgbClr val="0070C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بحرف النَّفي (ما). </a:t>
            </a:r>
          </a:p>
        </p:txBody>
      </p:sp>
      <p:sp>
        <p:nvSpPr>
          <p:cNvPr id="10" name="مستطيل 9">
            <a:extLst>
              <a:ext uri="{FF2B5EF4-FFF2-40B4-BE49-F238E27FC236}">
                <a16:creationId xmlns:a16="http://schemas.microsoft.com/office/drawing/2014/main" xmlns="" id="{04CD29FB-ADB5-4032-9522-EEE7DEB3F425}"/>
              </a:ext>
            </a:extLst>
          </p:cNvPr>
          <p:cNvSpPr/>
          <p:nvPr/>
        </p:nvSpPr>
        <p:spPr>
          <a:xfrm>
            <a:off x="6647341" y="4405714"/>
            <a:ext cx="4287751" cy="52322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r" rtl="1"/>
            <a:r>
              <a:rPr lang="ar-BH" sz="2800" dirty="0">
                <a:latin typeface="Sakkal Majalla" panose="02000000000000000000" pitchFamily="2" charset="-78"/>
                <a:cs typeface="Sakkal Majalla" panose="02000000000000000000" pitchFamily="2" charset="-78"/>
              </a:rPr>
              <a:t>أَمُثْبَتةٌ وردت الجملة السَّابقة أم منفِيّةٌ؟</a:t>
            </a:r>
            <a:endParaRPr lang="en-GB" sz="2800" dirty="0"/>
          </a:p>
        </p:txBody>
      </p:sp>
      <p:sp>
        <p:nvSpPr>
          <p:cNvPr id="11" name="مستطيل 10">
            <a:extLst>
              <a:ext uri="{FF2B5EF4-FFF2-40B4-BE49-F238E27FC236}">
                <a16:creationId xmlns:a16="http://schemas.microsoft.com/office/drawing/2014/main" xmlns="" id="{6163CC01-C80D-4A81-960F-A86ADE578D93}"/>
              </a:ext>
            </a:extLst>
          </p:cNvPr>
          <p:cNvSpPr/>
          <p:nvPr/>
        </p:nvSpPr>
        <p:spPr>
          <a:xfrm>
            <a:off x="6660835" y="3685866"/>
            <a:ext cx="428774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r>
              <a:rPr lang="ar-BH" sz="2800" dirty="0">
                <a:latin typeface="Sakkal Majalla" panose="02000000000000000000" pitchFamily="2" charset="-78"/>
                <a:cs typeface="Sakkal Majalla" panose="02000000000000000000" pitchFamily="2" charset="-78"/>
              </a:rPr>
              <a:t>تامَّة؛ لأنّ </a:t>
            </a:r>
            <a:r>
              <a:rPr lang="ar-BH" sz="2800" b="1" u="sng" dirty="0">
                <a:solidFill>
                  <a:srgbClr val="0070C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المستثنى منه </a:t>
            </a:r>
            <a:r>
              <a:rPr lang="ar-BH" sz="2800" dirty="0">
                <a:latin typeface="Sakkal Majalla" panose="02000000000000000000" pitchFamily="2" charset="-78"/>
                <a:cs typeface="Sakkal Majalla" panose="02000000000000000000" pitchFamily="2" charset="-78"/>
              </a:rPr>
              <a:t>مذكور في الجملةِ. </a:t>
            </a:r>
          </a:p>
        </p:txBody>
      </p:sp>
      <p:sp>
        <p:nvSpPr>
          <p:cNvPr id="12" name="مستطيل 11">
            <a:extLst>
              <a:ext uri="{FF2B5EF4-FFF2-40B4-BE49-F238E27FC236}">
                <a16:creationId xmlns:a16="http://schemas.microsoft.com/office/drawing/2014/main" xmlns="" id="{1B0E8A37-702F-4691-90B1-AFBF01E22B04}"/>
              </a:ext>
            </a:extLst>
          </p:cNvPr>
          <p:cNvSpPr/>
          <p:nvPr/>
        </p:nvSpPr>
        <p:spPr>
          <a:xfrm>
            <a:off x="6660835" y="2928636"/>
            <a:ext cx="4287749" cy="52322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r" rtl="1"/>
            <a:r>
              <a:rPr lang="ar-BH" sz="2800" dirty="0">
                <a:latin typeface="Sakkal Majalla" panose="02000000000000000000" pitchFamily="2" charset="-78"/>
                <a:cs typeface="Sakkal Majalla" panose="02000000000000000000" pitchFamily="2" charset="-78"/>
              </a:rPr>
              <a:t>أَتامّةٌ وردت الجملة السَّابقة أم ناقصةٌ؟</a:t>
            </a:r>
            <a:endParaRPr lang="en-GB" sz="2800" dirty="0"/>
          </a:p>
        </p:txBody>
      </p:sp>
      <p:sp>
        <p:nvSpPr>
          <p:cNvPr id="13" name="مستطيل 12">
            <a:extLst>
              <a:ext uri="{FF2B5EF4-FFF2-40B4-BE49-F238E27FC236}">
                <a16:creationId xmlns:a16="http://schemas.microsoft.com/office/drawing/2014/main" xmlns="" id="{14715200-DAEE-4456-8A89-877959F9F186}"/>
              </a:ext>
            </a:extLst>
          </p:cNvPr>
          <p:cNvSpPr/>
          <p:nvPr/>
        </p:nvSpPr>
        <p:spPr>
          <a:xfrm>
            <a:off x="716500" y="2924618"/>
            <a:ext cx="4834597" cy="523220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>
            <a:spAutoFit/>
          </a:bodyPr>
          <a:lstStyle/>
          <a:p>
            <a:pPr algn="r" rtl="1"/>
            <a:r>
              <a:rPr lang="ar-BH" sz="2800" dirty="0">
                <a:latin typeface="Sakkal Majalla" panose="02000000000000000000" pitchFamily="2" charset="-78"/>
                <a:cs typeface="Sakkal Majalla" panose="02000000000000000000" pitchFamily="2" charset="-78"/>
              </a:rPr>
              <a:t>ما إعرابُ المستثنى في الجملة السَّابقة؟</a:t>
            </a:r>
            <a:endParaRPr lang="en-GB" sz="2800" dirty="0"/>
          </a:p>
        </p:txBody>
      </p:sp>
      <p:sp>
        <p:nvSpPr>
          <p:cNvPr id="14" name="مستطيل 13">
            <a:extLst>
              <a:ext uri="{FF2B5EF4-FFF2-40B4-BE49-F238E27FC236}">
                <a16:creationId xmlns:a16="http://schemas.microsoft.com/office/drawing/2014/main" xmlns="" id="{4558F192-C3A2-4E7A-8D40-0FC5088AA630}"/>
              </a:ext>
            </a:extLst>
          </p:cNvPr>
          <p:cNvSpPr/>
          <p:nvPr/>
        </p:nvSpPr>
        <p:spPr>
          <a:xfrm>
            <a:off x="453415" y="3504763"/>
            <a:ext cx="4834597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r>
              <a:rPr lang="ar-BH" sz="2800" dirty="0">
                <a:latin typeface="Sakkal Majalla" panose="02000000000000000000" pitchFamily="2" charset="-78"/>
                <a:cs typeface="Sakkal Majalla" panose="02000000000000000000" pitchFamily="2" charset="-78"/>
              </a:rPr>
              <a:t>مستثنى منصوبٌ وعلامةُ نصبهِ الفتحة.</a:t>
            </a:r>
          </a:p>
        </p:txBody>
      </p:sp>
      <p:sp>
        <p:nvSpPr>
          <p:cNvPr id="16" name="مستطيل 15">
            <a:extLst>
              <a:ext uri="{FF2B5EF4-FFF2-40B4-BE49-F238E27FC236}">
                <a16:creationId xmlns:a16="http://schemas.microsoft.com/office/drawing/2014/main" xmlns="" id="{9EB80792-083A-4A04-BDA7-782AD8D14728}"/>
              </a:ext>
            </a:extLst>
          </p:cNvPr>
          <p:cNvSpPr/>
          <p:nvPr/>
        </p:nvSpPr>
        <p:spPr>
          <a:xfrm>
            <a:off x="100485" y="3956583"/>
            <a:ext cx="603458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/>
            <a:r>
              <a:rPr lang="ar-BH" sz="2800" dirty="0">
                <a:solidFill>
                  <a:srgbClr val="7030A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ويُعربُ أيضًا بَدَلٌ (مِنْ الطَّلاب) مرفوعٌ وعلامة رفعه الضَّمة. </a:t>
            </a:r>
          </a:p>
        </p:txBody>
      </p:sp>
      <p:sp>
        <p:nvSpPr>
          <p:cNvPr id="17" name="مستطيل 16">
            <a:extLst>
              <a:ext uri="{FF2B5EF4-FFF2-40B4-BE49-F238E27FC236}">
                <a16:creationId xmlns:a16="http://schemas.microsoft.com/office/drawing/2014/main" xmlns="" id="{DE9B4FBF-B383-4177-85A4-1B71B6211E35}"/>
              </a:ext>
            </a:extLst>
          </p:cNvPr>
          <p:cNvSpPr/>
          <p:nvPr/>
        </p:nvSpPr>
        <p:spPr>
          <a:xfrm>
            <a:off x="5230718" y="5424639"/>
            <a:ext cx="904353" cy="52322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ar-BH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تامٌّ</a:t>
            </a:r>
            <a:endParaRPr lang="en-GB" sz="2800" b="1" dirty="0"/>
          </a:p>
        </p:txBody>
      </p:sp>
      <p:sp>
        <p:nvSpPr>
          <p:cNvPr id="18" name="مربع نص 17">
            <a:extLst>
              <a:ext uri="{FF2B5EF4-FFF2-40B4-BE49-F238E27FC236}">
                <a16:creationId xmlns:a16="http://schemas.microsoft.com/office/drawing/2014/main" xmlns="" id="{A4A85ABD-C88A-42B7-B50E-89A3958E210A}"/>
              </a:ext>
            </a:extLst>
          </p:cNvPr>
          <p:cNvSpPr txBox="1"/>
          <p:nvPr/>
        </p:nvSpPr>
        <p:spPr>
          <a:xfrm>
            <a:off x="4585286" y="5411745"/>
            <a:ext cx="56403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r>
              <a:rPr lang="ar-BH" sz="44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+</a:t>
            </a:r>
            <a:endParaRPr lang="en-GB" sz="44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9" name="مستطيل 18">
            <a:extLst>
              <a:ext uri="{FF2B5EF4-FFF2-40B4-BE49-F238E27FC236}">
                <a16:creationId xmlns:a16="http://schemas.microsoft.com/office/drawing/2014/main" xmlns="" id="{5C91B245-7650-4165-9F42-D9B31464762D}"/>
              </a:ext>
            </a:extLst>
          </p:cNvPr>
          <p:cNvSpPr/>
          <p:nvPr/>
        </p:nvSpPr>
        <p:spPr>
          <a:xfrm>
            <a:off x="3552646" y="5424638"/>
            <a:ext cx="991942" cy="52322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ar-BH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مَنفيٌّ</a:t>
            </a:r>
            <a:endParaRPr lang="en-GB" sz="2800" b="1" dirty="0"/>
          </a:p>
        </p:txBody>
      </p:sp>
      <p:sp>
        <p:nvSpPr>
          <p:cNvPr id="20" name="مربع نص 19">
            <a:extLst>
              <a:ext uri="{FF2B5EF4-FFF2-40B4-BE49-F238E27FC236}">
                <a16:creationId xmlns:a16="http://schemas.microsoft.com/office/drawing/2014/main" xmlns="" id="{EBE5FEC0-EE44-42A7-9F71-4B2E6FFF362F}"/>
              </a:ext>
            </a:extLst>
          </p:cNvPr>
          <p:cNvSpPr txBox="1"/>
          <p:nvPr/>
        </p:nvSpPr>
        <p:spPr>
          <a:xfrm>
            <a:off x="2851782" y="5339477"/>
            <a:ext cx="56403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r>
              <a:rPr lang="ar-BH" sz="44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=</a:t>
            </a:r>
            <a:endParaRPr lang="en-GB" sz="44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22" name="مستطيل 21">
            <a:extLst>
              <a:ext uri="{FF2B5EF4-FFF2-40B4-BE49-F238E27FC236}">
                <a16:creationId xmlns:a16="http://schemas.microsoft.com/office/drawing/2014/main" xmlns="" id="{33DF3071-133B-4EAA-8668-EEBE6411CEDB}"/>
              </a:ext>
            </a:extLst>
          </p:cNvPr>
          <p:cNvSpPr/>
          <p:nvPr/>
        </p:nvSpPr>
        <p:spPr>
          <a:xfrm>
            <a:off x="994429" y="5424637"/>
            <a:ext cx="1876285" cy="52322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 rtl="1"/>
            <a:r>
              <a:rPr lang="ar-BH" sz="28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جائز النَّصب</a:t>
            </a:r>
          </a:p>
        </p:txBody>
      </p:sp>
      <p:sp>
        <p:nvSpPr>
          <p:cNvPr id="23" name="مربع نص 22">
            <a:extLst>
              <a:ext uri="{FF2B5EF4-FFF2-40B4-BE49-F238E27FC236}">
                <a16:creationId xmlns:a16="http://schemas.microsoft.com/office/drawing/2014/main" xmlns="" id="{9658F39A-C546-4087-AB89-3E365661793E}"/>
              </a:ext>
            </a:extLst>
          </p:cNvPr>
          <p:cNvSpPr txBox="1"/>
          <p:nvPr/>
        </p:nvSpPr>
        <p:spPr>
          <a:xfrm>
            <a:off x="4450045" y="224785"/>
            <a:ext cx="3202187" cy="64633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ar-BH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الحالة الثَّانية</a:t>
            </a:r>
            <a:endParaRPr lang="en-GB" sz="36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24" name="مستطيل 23">
            <a:extLst>
              <a:ext uri="{FF2B5EF4-FFF2-40B4-BE49-F238E27FC236}">
                <a16:creationId xmlns:a16="http://schemas.microsoft.com/office/drawing/2014/main" xmlns="" id="{AC671B33-1FB0-4551-AC77-2D2ED57A6649}"/>
              </a:ext>
            </a:extLst>
          </p:cNvPr>
          <p:cNvSpPr/>
          <p:nvPr/>
        </p:nvSpPr>
        <p:spPr>
          <a:xfrm>
            <a:off x="716500" y="4508404"/>
            <a:ext cx="4834597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/>
            <a:r>
              <a:rPr lang="ar-BH" sz="2800" dirty="0">
                <a:latin typeface="Sakkal Majalla" panose="02000000000000000000" pitchFamily="2" charset="-78"/>
                <a:cs typeface="Sakkal Majalla" panose="02000000000000000000" pitchFamily="2" charset="-78"/>
              </a:rPr>
              <a:t>ويكونُ المستثنى </a:t>
            </a:r>
            <a:r>
              <a:rPr lang="ar-BH" sz="2800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جائزَ النَّصبِ </a:t>
            </a:r>
            <a:r>
              <a:rPr lang="ar-BH" sz="2800" dirty="0">
                <a:latin typeface="Sakkal Majalla" panose="02000000000000000000" pitchFamily="2" charset="-78"/>
                <a:cs typeface="Sakkal Majalla" panose="02000000000000000000" pitchFamily="2" charset="-78"/>
              </a:rPr>
              <a:t>في هذه الحالة.</a:t>
            </a:r>
          </a:p>
        </p:txBody>
      </p:sp>
      <p:sp>
        <p:nvSpPr>
          <p:cNvPr id="25" name="Title 1">
            <a:extLst>
              <a:ext uri="{FF2B5EF4-FFF2-40B4-BE49-F238E27FC236}">
                <a16:creationId xmlns:a16="http://schemas.microsoft.com/office/drawing/2014/main" xmlns="" id="{F6A5B445-51C5-44D1-8393-6409AA2A5A34}"/>
              </a:ext>
            </a:extLst>
          </p:cNvPr>
          <p:cNvSpPr txBox="1">
            <a:spLocks/>
          </p:cNvSpPr>
          <p:nvPr/>
        </p:nvSpPr>
        <p:spPr>
          <a:xfrm>
            <a:off x="10171416" y="218704"/>
            <a:ext cx="1475875" cy="584775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vert="horz" lIns="91440" tIns="45720" rIns="91440" bIns="45720" rtlCol="0" anchor="t">
            <a:noAutofit/>
          </a:bodyPr>
          <a:lstStyle>
            <a:lvl1pPr algn="l" defTabSz="457200" rtl="1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  <a:lvl2pPr rtl="1" eaLnBrk="1" hangingPunct="1">
              <a:defRPr>
                <a:solidFill>
                  <a:schemeClr val="tx2"/>
                </a:solidFill>
              </a:defRPr>
            </a:lvl2pPr>
            <a:lvl3pPr rtl="1" eaLnBrk="1" hangingPunct="1">
              <a:defRPr>
                <a:solidFill>
                  <a:schemeClr val="tx2"/>
                </a:solidFill>
              </a:defRPr>
            </a:lvl3pPr>
            <a:lvl4pPr rtl="1" eaLnBrk="1" hangingPunct="1">
              <a:defRPr>
                <a:solidFill>
                  <a:schemeClr val="tx2"/>
                </a:solidFill>
              </a:defRPr>
            </a:lvl4pPr>
            <a:lvl5pPr rtl="1" eaLnBrk="1" hangingPunct="1">
              <a:defRPr>
                <a:solidFill>
                  <a:schemeClr val="tx2"/>
                </a:solidFill>
              </a:defRPr>
            </a:lvl5pPr>
            <a:lvl6pPr rtl="1" eaLnBrk="1" hangingPunct="1">
              <a:defRPr>
                <a:solidFill>
                  <a:schemeClr val="tx2"/>
                </a:solidFill>
              </a:defRPr>
            </a:lvl6pPr>
            <a:lvl7pPr rtl="1" eaLnBrk="1" hangingPunct="1">
              <a:defRPr>
                <a:solidFill>
                  <a:schemeClr val="tx2"/>
                </a:solidFill>
              </a:defRPr>
            </a:lvl7pPr>
            <a:lvl8pPr rtl="1" eaLnBrk="1" hangingPunct="1">
              <a:defRPr>
                <a:solidFill>
                  <a:schemeClr val="tx2"/>
                </a:solidFill>
              </a:defRPr>
            </a:lvl8pPr>
            <a:lvl9pPr rtl="1" eaLnBrk="1" hangingPunct="1">
              <a:defRPr>
                <a:solidFill>
                  <a:schemeClr val="tx2"/>
                </a:solidFill>
              </a:defRPr>
            </a:lvl9pPr>
          </a:lstStyle>
          <a:p>
            <a:pPr algn="r"/>
            <a:r>
              <a:rPr lang="ar-BH" sz="40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أ</a:t>
            </a:r>
            <a:r>
              <a:rPr lang="ar-SA" sz="40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َ</a:t>
            </a:r>
            <a:r>
              <a:rPr lang="ar-BH" sz="40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ك</a:t>
            </a:r>
            <a:r>
              <a:rPr lang="ar-SA" sz="40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ْ</a:t>
            </a:r>
            <a:r>
              <a:rPr lang="ar-BH" sz="40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ت</a:t>
            </a:r>
            <a:r>
              <a:rPr lang="ar-SA" sz="40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َ</a:t>
            </a:r>
            <a:r>
              <a:rPr lang="ar-BH" sz="40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ش</a:t>
            </a:r>
            <a:r>
              <a:rPr lang="ar-SA" sz="40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ِ</a:t>
            </a:r>
            <a:r>
              <a:rPr lang="ar-BH" sz="40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ف</a:t>
            </a:r>
            <a:r>
              <a:rPr lang="ar-SA" sz="40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ُ</a:t>
            </a:r>
            <a:endParaRPr lang="en-GB" sz="4000" b="1" dirty="0">
              <a:solidFill>
                <a:schemeClr val="bg1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40686451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0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1000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500"/>
                            </p:stCondLst>
                            <p:childTnLst>
                              <p:par>
                                <p:cTn id="8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500"/>
                            </p:stCondLst>
                            <p:childTnLst>
                              <p:par>
                                <p:cTn id="9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3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10" grpId="0" animBg="1"/>
      <p:bldP spid="12" grpId="0" animBg="1"/>
      <p:bldP spid="13" grpId="0" animBg="1"/>
      <p:bldP spid="17" grpId="0" animBg="1"/>
      <p:bldP spid="18" grpId="0"/>
      <p:bldP spid="19" grpId="0" animBg="1"/>
      <p:bldP spid="20" grpId="0"/>
      <p:bldP spid="2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مستطيل 2">
            <a:extLst>
              <a:ext uri="{FF2B5EF4-FFF2-40B4-BE49-F238E27FC236}">
                <a16:creationId xmlns:a16="http://schemas.microsoft.com/office/drawing/2014/main" xmlns="" id="{6BA9C55A-1DB6-4277-940E-F33A532548C3}"/>
              </a:ext>
            </a:extLst>
          </p:cNvPr>
          <p:cNvSpPr/>
          <p:nvPr/>
        </p:nvSpPr>
        <p:spPr>
          <a:xfrm>
            <a:off x="8537624" y="876597"/>
            <a:ext cx="1981633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ar-SA" sz="44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أ</a:t>
            </a:r>
            <a:r>
              <a:rPr lang="ar-SA" sz="4400" b="1" u="sng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َسْتَنْتِجُ أَنَّ</a:t>
            </a:r>
            <a:r>
              <a:rPr lang="ar-BH" sz="4400" b="1" u="sng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:</a:t>
            </a:r>
            <a:endParaRPr lang="en-US" sz="4400" b="1" u="sng" dirty="0">
              <a:solidFill>
                <a:srgbClr val="FF000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4" name="مستطيل: زوايا قطرية مستديرة 3">
            <a:extLst>
              <a:ext uri="{FF2B5EF4-FFF2-40B4-BE49-F238E27FC236}">
                <a16:creationId xmlns:a16="http://schemas.microsoft.com/office/drawing/2014/main" xmlns="" id="{22917F01-3722-4180-9779-BBEC7A50F7E7}"/>
              </a:ext>
            </a:extLst>
          </p:cNvPr>
          <p:cNvSpPr/>
          <p:nvPr/>
        </p:nvSpPr>
        <p:spPr>
          <a:xfrm>
            <a:off x="1674725" y="1857483"/>
            <a:ext cx="8842549" cy="3143033"/>
          </a:xfrm>
          <a:prstGeom prst="round2Diag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 rtl="1"/>
            <a:r>
              <a:rPr lang="ar-BH" sz="4400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المستثنى </a:t>
            </a:r>
            <a:r>
              <a:rPr lang="ar-BH" sz="4400" dirty="0" err="1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بإلَّا</a:t>
            </a:r>
            <a:r>
              <a:rPr lang="ar-BH" sz="4400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يجوزُ:</a:t>
            </a:r>
          </a:p>
          <a:p>
            <a:pPr marL="571500" indent="-571500" algn="r" rtl="1">
              <a:buFont typeface="Wingdings" panose="05000000000000000000" pitchFamily="2" charset="2"/>
              <a:buChar char="ü"/>
            </a:pPr>
            <a:r>
              <a:rPr lang="ar-BH" sz="4400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</a:t>
            </a:r>
            <a:r>
              <a:rPr lang="ar-BH" sz="4400" dirty="0">
                <a:solidFill>
                  <a:schemeClr val="accent5">
                    <a:lumMod val="75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نصبه على الاستثناء</a:t>
            </a:r>
          </a:p>
          <a:p>
            <a:pPr marL="571500" indent="-571500" algn="r" rtl="1">
              <a:buFont typeface="Wingdings" panose="05000000000000000000" pitchFamily="2" charset="2"/>
              <a:buChar char="ü"/>
            </a:pPr>
            <a:r>
              <a:rPr lang="ar-BH" sz="4400" dirty="0">
                <a:solidFill>
                  <a:schemeClr val="accent1">
                    <a:lumMod val="50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أو إتباعه للمستثنى منه في الإعراب على أنه </a:t>
            </a:r>
            <a:r>
              <a:rPr lang="ar-BH" sz="4400" dirty="0">
                <a:solidFill>
                  <a:schemeClr val="accent5">
                    <a:lumMod val="75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بَدَلٌ</a:t>
            </a:r>
          </a:p>
          <a:p>
            <a:pPr algn="ctr" rtl="1"/>
            <a:r>
              <a:rPr lang="ar-BH" sz="4400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إذا كان الكلام </a:t>
            </a:r>
            <a:r>
              <a:rPr lang="ar-BH" sz="4400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تامَّا</a:t>
            </a:r>
            <a:r>
              <a:rPr lang="ar-BH" sz="4400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</a:t>
            </a:r>
            <a:r>
              <a:rPr lang="ar-BH" sz="4400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منفيَّا.</a:t>
            </a:r>
            <a:endParaRPr lang="en-GB" sz="4400" dirty="0">
              <a:solidFill>
                <a:srgbClr val="00B05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xmlns="" id="{52FCFB9A-6F6A-4425-9FEF-1885B95D9F1A}"/>
              </a:ext>
            </a:extLst>
          </p:cNvPr>
          <p:cNvSpPr txBox="1">
            <a:spLocks/>
          </p:cNvSpPr>
          <p:nvPr/>
        </p:nvSpPr>
        <p:spPr>
          <a:xfrm>
            <a:off x="188537" y="192010"/>
            <a:ext cx="2149311" cy="458439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vert="horz" lIns="91440" tIns="45720" rIns="91440" bIns="45720" rtlCol="0" anchor="t">
            <a:normAutofit fontScale="92500"/>
          </a:bodyPr>
          <a:lstStyle>
            <a:lvl1pPr algn="l" defTabSz="457200" rtl="1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  <a:lvl2pPr rtl="1" eaLnBrk="1" hangingPunct="1">
              <a:defRPr>
                <a:solidFill>
                  <a:schemeClr val="tx2"/>
                </a:solidFill>
              </a:defRPr>
            </a:lvl2pPr>
            <a:lvl3pPr rtl="1" eaLnBrk="1" hangingPunct="1">
              <a:defRPr>
                <a:solidFill>
                  <a:schemeClr val="tx2"/>
                </a:solidFill>
              </a:defRPr>
            </a:lvl3pPr>
            <a:lvl4pPr rtl="1" eaLnBrk="1" hangingPunct="1">
              <a:defRPr>
                <a:solidFill>
                  <a:schemeClr val="tx2"/>
                </a:solidFill>
              </a:defRPr>
            </a:lvl4pPr>
            <a:lvl5pPr rtl="1" eaLnBrk="1" hangingPunct="1">
              <a:defRPr>
                <a:solidFill>
                  <a:schemeClr val="tx2"/>
                </a:solidFill>
              </a:defRPr>
            </a:lvl5pPr>
            <a:lvl6pPr rtl="1" eaLnBrk="1" hangingPunct="1">
              <a:defRPr>
                <a:solidFill>
                  <a:schemeClr val="tx2"/>
                </a:solidFill>
              </a:defRPr>
            </a:lvl6pPr>
            <a:lvl7pPr rtl="1" eaLnBrk="1" hangingPunct="1">
              <a:defRPr>
                <a:solidFill>
                  <a:schemeClr val="tx2"/>
                </a:solidFill>
              </a:defRPr>
            </a:lvl7pPr>
            <a:lvl8pPr rtl="1" eaLnBrk="1" hangingPunct="1">
              <a:defRPr>
                <a:solidFill>
                  <a:schemeClr val="tx2"/>
                </a:solidFill>
              </a:defRPr>
            </a:lvl8pPr>
            <a:lvl9pPr rtl="1" eaLnBrk="1" hangingPunct="1">
              <a:defRPr>
                <a:solidFill>
                  <a:schemeClr val="tx2"/>
                </a:solidFill>
              </a:defRPr>
            </a:lvl9pPr>
          </a:lstStyle>
          <a:p>
            <a:pPr algn="r"/>
            <a:r>
              <a:rPr lang="ar-BH" sz="2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لُغة عربيّة / المستثنى بإلَّا</a:t>
            </a:r>
            <a:endParaRPr lang="en-GB" sz="2400" b="1" dirty="0">
              <a:solidFill>
                <a:schemeClr val="bg1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6570008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xmlns="" id="{7201F7E5-22E0-49B2-A950-6BD15D5BCBE0}"/>
              </a:ext>
            </a:extLst>
          </p:cNvPr>
          <p:cNvSpPr txBox="1">
            <a:spLocks/>
          </p:cNvSpPr>
          <p:nvPr/>
        </p:nvSpPr>
        <p:spPr>
          <a:xfrm>
            <a:off x="188537" y="192010"/>
            <a:ext cx="2149311" cy="458439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vert="horz" lIns="91440" tIns="45720" rIns="91440" bIns="45720" rtlCol="0" anchor="t">
            <a:normAutofit fontScale="92500"/>
          </a:bodyPr>
          <a:lstStyle>
            <a:lvl1pPr algn="l" defTabSz="457200" rtl="1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  <a:lvl2pPr rtl="1" eaLnBrk="1" hangingPunct="1">
              <a:defRPr>
                <a:solidFill>
                  <a:schemeClr val="tx2"/>
                </a:solidFill>
              </a:defRPr>
            </a:lvl2pPr>
            <a:lvl3pPr rtl="1" eaLnBrk="1" hangingPunct="1">
              <a:defRPr>
                <a:solidFill>
                  <a:schemeClr val="tx2"/>
                </a:solidFill>
              </a:defRPr>
            </a:lvl3pPr>
            <a:lvl4pPr rtl="1" eaLnBrk="1" hangingPunct="1">
              <a:defRPr>
                <a:solidFill>
                  <a:schemeClr val="tx2"/>
                </a:solidFill>
              </a:defRPr>
            </a:lvl4pPr>
            <a:lvl5pPr rtl="1" eaLnBrk="1" hangingPunct="1">
              <a:defRPr>
                <a:solidFill>
                  <a:schemeClr val="tx2"/>
                </a:solidFill>
              </a:defRPr>
            </a:lvl5pPr>
            <a:lvl6pPr rtl="1" eaLnBrk="1" hangingPunct="1">
              <a:defRPr>
                <a:solidFill>
                  <a:schemeClr val="tx2"/>
                </a:solidFill>
              </a:defRPr>
            </a:lvl6pPr>
            <a:lvl7pPr rtl="1" eaLnBrk="1" hangingPunct="1">
              <a:defRPr>
                <a:solidFill>
                  <a:schemeClr val="tx2"/>
                </a:solidFill>
              </a:defRPr>
            </a:lvl7pPr>
            <a:lvl8pPr rtl="1" eaLnBrk="1" hangingPunct="1">
              <a:defRPr>
                <a:solidFill>
                  <a:schemeClr val="tx2"/>
                </a:solidFill>
              </a:defRPr>
            </a:lvl8pPr>
            <a:lvl9pPr rtl="1" eaLnBrk="1" hangingPunct="1">
              <a:defRPr>
                <a:solidFill>
                  <a:schemeClr val="tx2"/>
                </a:solidFill>
              </a:defRPr>
            </a:lvl9pPr>
          </a:lstStyle>
          <a:p>
            <a:pPr algn="r"/>
            <a:r>
              <a:rPr lang="ar-BH" sz="2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لُغة عربيّة / المستثنى بإلَّا</a:t>
            </a:r>
            <a:endParaRPr lang="en-GB" sz="2400" b="1" dirty="0">
              <a:solidFill>
                <a:schemeClr val="bg1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4" name="مستطيل 3">
            <a:extLst>
              <a:ext uri="{FF2B5EF4-FFF2-40B4-BE49-F238E27FC236}">
                <a16:creationId xmlns:a16="http://schemas.microsoft.com/office/drawing/2014/main" xmlns="" id="{28E0F13C-5102-4201-9AFB-E1C20C73EADD}"/>
              </a:ext>
            </a:extLst>
          </p:cNvPr>
          <p:cNvSpPr/>
          <p:nvPr/>
        </p:nvSpPr>
        <p:spPr>
          <a:xfrm>
            <a:off x="8763856" y="922836"/>
            <a:ext cx="231165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ar-BH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أَقرَأُ وأُلاحِظُ:</a:t>
            </a:r>
            <a:endParaRPr lang="en-GB" sz="3600" b="1" dirty="0"/>
          </a:p>
        </p:txBody>
      </p:sp>
      <p:graphicFrame>
        <p:nvGraphicFramePr>
          <p:cNvPr id="5" name="جدول 4">
            <a:extLst>
              <a:ext uri="{FF2B5EF4-FFF2-40B4-BE49-F238E27FC236}">
                <a16:creationId xmlns:a16="http://schemas.microsoft.com/office/drawing/2014/main" xmlns="" id="{EE852E6D-B57F-4A97-A1D7-DAC2B44F134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16570969"/>
              </p:ext>
            </p:extLst>
          </p:nvPr>
        </p:nvGraphicFramePr>
        <p:xfrm>
          <a:off x="830631" y="1484888"/>
          <a:ext cx="10165165" cy="126159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04888">
                  <a:extLst>
                    <a:ext uri="{9D8B030D-6E8A-4147-A177-3AD203B41FA5}">
                      <a16:colId xmlns:a16="http://schemas.microsoft.com/office/drawing/2014/main" xmlns="" val="2200554398"/>
                    </a:ext>
                  </a:extLst>
                </a:gridCol>
                <a:gridCol w="2088657">
                  <a:extLst>
                    <a:ext uri="{9D8B030D-6E8A-4147-A177-3AD203B41FA5}">
                      <a16:colId xmlns:a16="http://schemas.microsoft.com/office/drawing/2014/main" xmlns="" val="860319866"/>
                    </a:ext>
                  </a:extLst>
                </a:gridCol>
                <a:gridCol w="1919235">
                  <a:extLst>
                    <a:ext uri="{9D8B030D-6E8A-4147-A177-3AD203B41FA5}">
                      <a16:colId xmlns:a16="http://schemas.microsoft.com/office/drawing/2014/main" xmlns="" val="925300035"/>
                    </a:ext>
                  </a:extLst>
                </a:gridCol>
                <a:gridCol w="4052385">
                  <a:extLst>
                    <a:ext uri="{9D8B030D-6E8A-4147-A177-3AD203B41FA5}">
                      <a16:colId xmlns:a16="http://schemas.microsoft.com/office/drawing/2014/main" xmlns="" val="3641387872"/>
                    </a:ext>
                  </a:extLst>
                </a:gridCol>
              </a:tblGrid>
              <a:tr h="646270">
                <a:tc>
                  <a:txBody>
                    <a:bodyPr/>
                    <a:lstStyle/>
                    <a:p>
                      <a:pPr algn="ctr"/>
                      <a:r>
                        <a:rPr lang="ar-BH" sz="3600" b="0" dirty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المُستثنى</a:t>
                      </a:r>
                      <a:endParaRPr lang="en-GB" sz="3600" b="0" dirty="0"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BH" sz="3600" b="0" dirty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أداة الاستثناء</a:t>
                      </a:r>
                      <a:endParaRPr lang="en-GB" sz="3600" b="0" dirty="0"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BH" sz="3600" b="0" dirty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المستثنى منه</a:t>
                      </a:r>
                      <a:endParaRPr lang="en-GB" sz="3600" b="0" dirty="0"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BH" sz="3600" b="0" dirty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الجملة</a:t>
                      </a:r>
                      <a:endParaRPr lang="en-GB" sz="3600" b="0" dirty="0"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465383594"/>
                  </a:ext>
                </a:extLst>
              </a:tr>
              <a:tr h="615321">
                <a:tc>
                  <a:txBody>
                    <a:bodyPr/>
                    <a:lstStyle/>
                    <a:p>
                      <a:endParaRPr lang="en-GB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ar-BH" sz="3200" b="0" u="none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ما حَضَرَ</a:t>
                      </a:r>
                      <a:r>
                        <a:rPr lang="ar-BH" sz="3200" b="0" dirty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 إلَّا طالبٌ.</a:t>
                      </a:r>
                      <a:endParaRPr lang="en-GB" sz="3200" b="0" dirty="0"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4056798775"/>
                  </a:ext>
                </a:extLst>
              </a:tr>
            </a:tbl>
          </a:graphicData>
        </a:graphic>
      </p:graphicFrame>
      <p:sp>
        <p:nvSpPr>
          <p:cNvPr id="6" name="مستطيل 5">
            <a:extLst>
              <a:ext uri="{FF2B5EF4-FFF2-40B4-BE49-F238E27FC236}">
                <a16:creationId xmlns:a16="http://schemas.microsoft.com/office/drawing/2014/main" xmlns="" id="{779F7D54-3866-4D5C-920E-9A9BA25CA79C}"/>
              </a:ext>
            </a:extLst>
          </p:cNvPr>
          <p:cNvSpPr/>
          <p:nvPr/>
        </p:nvSpPr>
        <p:spPr>
          <a:xfrm>
            <a:off x="5137374" y="2109259"/>
            <a:ext cx="1596311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ar-BH" sz="3200" dirty="0">
                <a:latin typeface="Sakkal Majalla" panose="02000000000000000000" pitchFamily="2" charset="-78"/>
                <a:cs typeface="Sakkal Majalla" panose="02000000000000000000" pitchFamily="2" charset="-78"/>
              </a:rPr>
              <a:t>غير موجود</a:t>
            </a:r>
            <a:endParaRPr lang="en-US" sz="3200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7" name="مستطيل 6">
            <a:extLst>
              <a:ext uri="{FF2B5EF4-FFF2-40B4-BE49-F238E27FC236}">
                <a16:creationId xmlns:a16="http://schemas.microsoft.com/office/drawing/2014/main" xmlns="" id="{1660E241-3C53-4DB2-969D-0B3F3FBBBCC0}"/>
              </a:ext>
            </a:extLst>
          </p:cNvPr>
          <p:cNvSpPr/>
          <p:nvPr/>
        </p:nvSpPr>
        <p:spPr>
          <a:xfrm>
            <a:off x="3342829" y="2201619"/>
            <a:ext cx="1192403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ar-BH" sz="3200" dirty="0">
                <a:latin typeface="Sakkal Majalla" panose="02000000000000000000" pitchFamily="2" charset="-78"/>
                <a:cs typeface="Sakkal Majalla" panose="02000000000000000000" pitchFamily="2" charset="-78"/>
              </a:rPr>
              <a:t>إلَّا</a:t>
            </a:r>
            <a:endParaRPr lang="en-US" sz="3200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8" name="مستطيل 7">
            <a:extLst>
              <a:ext uri="{FF2B5EF4-FFF2-40B4-BE49-F238E27FC236}">
                <a16:creationId xmlns:a16="http://schemas.microsoft.com/office/drawing/2014/main" xmlns="" id="{89567255-2131-4FE3-83E3-81225BE01CDA}"/>
              </a:ext>
            </a:extLst>
          </p:cNvPr>
          <p:cNvSpPr/>
          <p:nvPr/>
        </p:nvSpPr>
        <p:spPr>
          <a:xfrm>
            <a:off x="948613" y="2218827"/>
            <a:ext cx="179207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ar-BH" sz="3200" dirty="0">
                <a:latin typeface="Sakkal Majalla" panose="02000000000000000000" pitchFamily="2" charset="-78"/>
                <a:cs typeface="Sakkal Majalla" panose="02000000000000000000" pitchFamily="2" charset="-78"/>
              </a:rPr>
              <a:t>طالبٌ.</a:t>
            </a:r>
            <a:endParaRPr lang="en-US" sz="3200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9" name="مستطيل 8">
            <a:extLst>
              <a:ext uri="{FF2B5EF4-FFF2-40B4-BE49-F238E27FC236}">
                <a16:creationId xmlns:a16="http://schemas.microsoft.com/office/drawing/2014/main" xmlns="" id="{1F8189D6-5A79-44C2-A56B-517150FADFA9}"/>
              </a:ext>
            </a:extLst>
          </p:cNvPr>
          <p:cNvSpPr/>
          <p:nvPr/>
        </p:nvSpPr>
        <p:spPr>
          <a:xfrm>
            <a:off x="6445396" y="4951282"/>
            <a:ext cx="471862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r>
              <a:rPr lang="ar-BH" sz="2800" dirty="0">
                <a:latin typeface="Sakkal Majalla" panose="02000000000000000000" pitchFamily="2" charset="-78"/>
                <a:cs typeface="Sakkal Majalla" panose="02000000000000000000" pitchFamily="2" charset="-78"/>
              </a:rPr>
              <a:t>مَنفِيّة؛ لأنّ الجملة مسبوقة </a:t>
            </a:r>
            <a:r>
              <a:rPr lang="ar-BH" sz="2800" b="1" dirty="0">
                <a:solidFill>
                  <a:srgbClr val="0070C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بحرف النَّفي (ما). </a:t>
            </a:r>
          </a:p>
        </p:txBody>
      </p:sp>
      <p:sp>
        <p:nvSpPr>
          <p:cNvPr id="10" name="مستطيل 9">
            <a:extLst>
              <a:ext uri="{FF2B5EF4-FFF2-40B4-BE49-F238E27FC236}">
                <a16:creationId xmlns:a16="http://schemas.microsoft.com/office/drawing/2014/main" xmlns="" id="{04CD29FB-ADB5-4032-9522-EEE7DEB3F425}"/>
              </a:ext>
            </a:extLst>
          </p:cNvPr>
          <p:cNvSpPr/>
          <p:nvPr/>
        </p:nvSpPr>
        <p:spPr>
          <a:xfrm>
            <a:off x="6647341" y="4405714"/>
            <a:ext cx="4287751" cy="52322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r" rtl="1"/>
            <a:r>
              <a:rPr lang="ar-BH" sz="2800" dirty="0">
                <a:latin typeface="Sakkal Majalla" panose="02000000000000000000" pitchFamily="2" charset="-78"/>
                <a:cs typeface="Sakkal Majalla" panose="02000000000000000000" pitchFamily="2" charset="-78"/>
              </a:rPr>
              <a:t>أَمُثْبَتةٌ وردت الجملة السَّابقة أم منفِيّةٌ؟</a:t>
            </a:r>
            <a:endParaRPr lang="en-GB" sz="2800" dirty="0"/>
          </a:p>
        </p:txBody>
      </p:sp>
      <p:sp>
        <p:nvSpPr>
          <p:cNvPr id="11" name="مستطيل 10">
            <a:extLst>
              <a:ext uri="{FF2B5EF4-FFF2-40B4-BE49-F238E27FC236}">
                <a16:creationId xmlns:a16="http://schemas.microsoft.com/office/drawing/2014/main" xmlns="" id="{6163CC01-C80D-4A81-960F-A86ADE578D93}"/>
              </a:ext>
            </a:extLst>
          </p:cNvPr>
          <p:cNvSpPr/>
          <p:nvPr/>
        </p:nvSpPr>
        <p:spPr>
          <a:xfrm>
            <a:off x="6660834" y="3474204"/>
            <a:ext cx="4287749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r>
              <a:rPr lang="ar-BH" sz="2800" dirty="0">
                <a:latin typeface="Sakkal Majalla" panose="02000000000000000000" pitchFamily="2" charset="-78"/>
                <a:cs typeface="Sakkal Majalla" panose="02000000000000000000" pitchFamily="2" charset="-78"/>
              </a:rPr>
              <a:t>ناقصة؛ لأنّ </a:t>
            </a:r>
            <a:r>
              <a:rPr lang="ar-BH" sz="2800" b="1" u="sng" dirty="0">
                <a:solidFill>
                  <a:srgbClr val="0070C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المستثنى منه </a:t>
            </a:r>
            <a:r>
              <a:rPr lang="ar-BH" sz="2800" dirty="0">
                <a:latin typeface="Sakkal Majalla" panose="02000000000000000000" pitchFamily="2" charset="-78"/>
                <a:cs typeface="Sakkal Majalla" panose="02000000000000000000" pitchFamily="2" charset="-78"/>
              </a:rPr>
              <a:t>غيرُ مذكــــــــــــــــــــــور في الجملةِ. </a:t>
            </a:r>
          </a:p>
        </p:txBody>
      </p:sp>
      <p:sp>
        <p:nvSpPr>
          <p:cNvPr id="12" name="مستطيل 11">
            <a:extLst>
              <a:ext uri="{FF2B5EF4-FFF2-40B4-BE49-F238E27FC236}">
                <a16:creationId xmlns:a16="http://schemas.microsoft.com/office/drawing/2014/main" xmlns="" id="{1B0E8A37-702F-4691-90B1-AFBF01E22B04}"/>
              </a:ext>
            </a:extLst>
          </p:cNvPr>
          <p:cNvSpPr/>
          <p:nvPr/>
        </p:nvSpPr>
        <p:spPr>
          <a:xfrm>
            <a:off x="6660835" y="2928636"/>
            <a:ext cx="4287749" cy="52322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r" rtl="1"/>
            <a:r>
              <a:rPr lang="ar-BH" sz="2800" dirty="0">
                <a:latin typeface="Sakkal Majalla" panose="02000000000000000000" pitchFamily="2" charset="-78"/>
                <a:cs typeface="Sakkal Majalla" panose="02000000000000000000" pitchFamily="2" charset="-78"/>
              </a:rPr>
              <a:t>أَتامّةٌ وردت الجملة السَّابقة أم ناقصةٌ؟</a:t>
            </a:r>
            <a:endParaRPr lang="en-GB" sz="2800" dirty="0"/>
          </a:p>
        </p:txBody>
      </p:sp>
      <p:sp>
        <p:nvSpPr>
          <p:cNvPr id="13" name="مستطيل 12">
            <a:extLst>
              <a:ext uri="{FF2B5EF4-FFF2-40B4-BE49-F238E27FC236}">
                <a16:creationId xmlns:a16="http://schemas.microsoft.com/office/drawing/2014/main" xmlns="" id="{14715200-DAEE-4456-8A89-877959F9F186}"/>
              </a:ext>
            </a:extLst>
          </p:cNvPr>
          <p:cNvSpPr/>
          <p:nvPr/>
        </p:nvSpPr>
        <p:spPr>
          <a:xfrm>
            <a:off x="716500" y="2924618"/>
            <a:ext cx="4834597" cy="523220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>
            <a:spAutoFit/>
          </a:bodyPr>
          <a:lstStyle/>
          <a:p>
            <a:pPr algn="r" rtl="1"/>
            <a:r>
              <a:rPr lang="ar-BH" sz="2800" dirty="0">
                <a:latin typeface="Sakkal Majalla" panose="02000000000000000000" pitchFamily="2" charset="-78"/>
                <a:cs typeface="Sakkal Majalla" panose="02000000000000000000" pitchFamily="2" charset="-78"/>
              </a:rPr>
              <a:t>ما إعرابُ المستثنى في الجملة السَّابقة؟</a:t>
            </a:r>
            <a:endParaRPr lang="en-GB" sz="2800" dirty="0"/>
          </a:p>
        </p:txBody>
      </p:sp>
      <p:sp>
        <p:nvSpPr>
          <p:cNvPr id="14" name="مستطيل 13">
            <a:extLst>
              <a:ext uri="{FF2B5EF4-FFF2-40B4-BE49-F238E27FC236}">
                <a16:creationId xmlns:a16="http://schemas.microsoft.com/office/drawing/2014/main" xmlns="" id="{4558F192-C3A2-4E7A-8D40-0FC5088AA630}"/>
              </a:ext>
            </a:extLst>
          </p:cNvPr>
          <p:cNvSpPr/>
          <p:nvPr/>
        </p:nvSpPr>
        <p:spPr>
          <a:xfrm>
            <a:off x="469611" y="3679533"/>
            <a:ext cx="531433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r>
              <a:rPr lang="ar-BH" sz="2800" dirty="0">
                <a:latin typeface="Sakkal Majalla" panose="02000000000000000000" pitchFamily="2" charset="-78"/>
                <a:cs typeface="Sakkal Majalla" panose="02000000000000000000" pitchFamily="2" charset="-78"/>
              </a:rPr>
              <a:t>فاعلٌ مرفوعٌ وعلامة رفعه الضَّمة الظَّاهرة على آخره.</a:t>
            </a:r>
          </a:p>
        </p:txBody>
      </p:sp>
      <p:sp>
        <p:nvSpPr>
          <p:cNvPr id="17" name="مستطيل 16">
            <a:extLst>
              <a:ext uri="{FF2B5EF4-FFF2-40B4-BE49-F238E27FC236}">
                <a16:creationId xmlns:a16="http://schemas.microsoft.com/office/drawing/2014/main" xmlns="" id="{DE9B4FBF-B383-4177-85A4-1B71B6211E35}"/>
              </a:ext>
            </a:extLst>
          </p:cNvPr>
          <p:cNvSpPr/>
          <p:nvPr/>
        </p:nvSpPr>
        <p:spPr>
          <a:xfrm>
            <a:off x="5002761" y="4880252"/>
            <a:ext cx="904353" cy="52322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ar-BH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ناقصٌ</a:t>
            </a:r>
            <a:endParaRPr lang="en-GB" sz="2800" b="1" dirty="0"/>
          </a:p>
        </p:txBody>
      </p:sp>
      <p:sp>
        <p:nvSpPr>
          <p:cNvPr id="18" name="مربع نص 17">
            <a:extLst>
              <a:ext uri="{FF2B5EF4-FFF2-40B4-BE49-F238E27FC236}">
                <a16:creationId xmlns:a16="http://schemas.microsoft.com/office/drawing/2014/main" xmlns="" id="{A4A85ABD-C88A-42B7-B50E-89A3958E210A}"/>
              </a:ext>
            </a:extLst>
          </p:cNvPr>
          <p:cNvSpPr txBox="1"/>
          <p:nvPr/>
        </p:nvSpPr>
        <p:spPr>
          <a:xfrm>
            <a:off x="4357329" y="4867358"/>
            <a:ext cx="56403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r>
              <a:rPr lang="ar-BH" sz="44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+</a:t>
            </a:r>
            <a:endParaRPr lang="en-GB" sz="44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9" name="مستطيل 18">
            <a:extLst>
              <a:ext uri="{FF2B5EF4-FFF2-40B4-BE49-F238E27FC236}">
                <a16:creationId xmlns:a16="http://schemas.microsoft.com/office/drawing/2014/main" xmlns="" id="{5C91B245-7650-4165-9F42-D9B31464762D}"/>
              </a:ext>
            </a:extLst>
          </p:cNvPr>
          <p:cNvSpPr/>
          <p:nvPr/>
        </p:nvSpPr>
        <p:spPr>
          <a:xfrm>
            <a:off x="3324689" y="4880251"/>
            <a:ext cx="991942" cy="52322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ar-BH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مَنفيٌّ</a:t>
            </a:r>
            <a:endParaRPr lang="en-GB" sz="2800" b="1" dirty="0"/>
          </a:p>
        </p:txBody>
      </p:sp>
      <p:sp>
        <p:nvSpPr>
          <p:cNvPr id="20" name="مربع نص 19">
            <a:extLst>
              <a:ext uri="{FF2B5EF4-FFF2-40B4-BE49-F238E27FC236}">
                <a16:creationId xmlns:a16="http://schemas.microsoft.com/office/drawing/2014/main" xmlns="" id="{EBE5FEC0-EE44-42A7-9F71-4B2E6FFF362F}"/>
              </a:ext>
            </a:extLst>
          </p:cNvPr>
          <p:cNvSpPr txBox="1"/>
          <p:nvPr/>
        </p:nvSpPr>
        <p:spPr>
          <a:xfrm>
            <a:off x="2623825" y="4795090"/>
            <a:ext cx="56403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r>
              <a:rPr lang="ar-BH" sz="44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=</a:t>
            </a:r>
            <a:endParaRPr lang="en-GB" sz="44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22" name="مستطيل 21">
            <a:extLst>
              <a:ext uri="{FF2B5EF4-FFF2-40B4-BE49-F238E27FC236}">
                <a16:creationId xmlns:a16="http://schemas.microsoft.com/office/drawing/2014/main" xmlns="" id="{33DF3071-133B-4EAA-8668-EEBE6411CEDB}"/>
              </a:ext>
            </a:extLst>
          </p:cNvPr>
          <p:cNvSpPr/>
          <p:nvPr/>
        </p:nvSpPr>
        <p:spPr>
          <a:xfrm>
            <a:off x="469611" y="4616156"/>
            <a:ext cx="2154214" cy="95410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 rtl="1"/>
            <a:r>
              <a:rPr lang="ar-BH" sz="28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يُعربُ بحَسَب موقعه في الجملة</a:t>
            </a:r>
          </a:p>
        </p:txBody>
      </p:sp>
      <p:sp>
        <p:nvSpPr>
          <p:cNvPr id="23" name="مربع نص 22">
            <a:extLst>
              <a:ext uri="{FF2B5EF4-FFF2-40B4-BE49-F238E27FC236}">
                <a16:creationId xmlns:a16="http://schemas.microsoft.com/office/drawing/2014/main" xmlns="" id="{9658F39A-C546-4087-AB89-3E365661793E}"/>
              </a:ext>
            </a:extLst>
          </p:cNvPr>
          <p:cNvSpPr txBox="1"/>
          <p:nvPr/>
        </p:nvSpPr>
        <p:spPr>
          <a:xfrm>
            <a:off x="4494906" y="220955"/>
            <a:ext cx="3202187" cy="64633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ar-BH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الحالة الثَّالثة</a:t>
            </a:r>
            <a:endParaRPr lang="en-GB" sz="36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21" name="Title 1">
            <a:extLst>
              <a:ext uri="{FF2B5EF4-FFF2-40B4-BE49-F238E27FC236}">
                <a16:creationId xmlns:a16="http://schemas.microsoft.com/office/drawing/2014/main" xmlns="" id="{F4336E20-E069-4E9D-85D9-3F0885BCF00A}"/>
              </a:ext>
            </a:extLst>
          </p:cNvPr>
          <p:cNvSpPr txBox="1">
            <a:spLocks/>
          </p:cNvSpPr>
          <p:nvPr/>
        </p:nvSpPr>
        <p:spPr>
          <a:xfrm>
            <a:off x="10171416" y="218704"/>
            <a:ext cx="1475875" cy="584775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vert="horz" lIns="91440" tIns="45720" rIns="91440" bIns="45720" rtlCol="0" anchor="t">
            <a:noAutofit/>
          </a:bodyPr>
          <a:lstStyle>
            <a:lvl1pPr algn="l" defTabSz="457200" rtl="1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  <a:lvl2pPr rtl="1" eaLnBrk="1" hangingPunct="1">
              <a:defRPr>
                <a:solidFill>
                  <a:schemeClr val="tx2"/>
                </a:solidFill>
              </a:defRPr>
            </a:lvl2pPr>
            <a:lvl3pPr rtl="1" eaLnBrk="1" hangingPunct="1">
              <a:defRPr>
                <a:solidFill>
                  <a:schemeClr val="tx2"/>
                </a:solidFill>
              </a:defRPr>
            </a:lvl3pPr>
            <a:lvl4pPr rtl="1" eaLnBrk="1" hangingPunct="1">
              <a:defRPr>
                <a:solidFill>
                  <a:schemeClr val="tx2"/>
                </a:solidFill>
              </a:defRPr>
            </a:lvl4pPr>
            <a:lvl5pPr rtl="1" eaLnBrk="1" hangingPunct="1">
              <a:defRPr>
                <a:solidFill>
                  <a:schemeClr val="tx2"/>
                </a:solidFill>
              </a:defRPr>
            </a:lvl5pPr>
            <a:lvl6pPr rtl="1" eaLnBrk="1" hangingPunct="1">
              <a:defRPr>
                <a:solidFill>
                  <a:schemeClr val="tx2"/>
                </a:solidFill>
              </a:defRPr>
            </a:lvl6pPr>
            <a:lvl7pPr rtl="1" eaLnBrk="1" hangingPunct="1">
              <a:defRPr>
                <a:solidFill>
                  <a:schemeClr val="tx2"/>
                </a:solidFill>
              </a:defRPr>
            </a:lvl7pPr>
            <a:lvl8pPr rtl="1" eaLnBrk="1" hangingPunct="1">
              <a:defRPr>
                <a:solidFill>
                  <a:schemeClr val="tx2"/>
                </a:solidFill>
              </a:defRPr>
            </a:lvl8pPr>
            <a:lvl9pPr rtl="1" eaLnBrk="1" hangingPunct="1">
              <a:defRPr>
                <a:solidFill>
                  <a:schemeClr val="tx2"/>
                </a:solidFill>
              </a:defRPr>
            </a:lvl9pPr>
          </a:lstStyle>
          <a:p>
            <a:pPr algn="r"/>
            <a:r>
              <a:rPr lang="ar-BH" sz="40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أ</a:t>
            </a:r>
            <a:r>
              <a:rPr lang="ar-SA" sz="40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َ</a:t>
            </a:r>
            <a:r>
              <a:rPr lang="ar-BH" sz="40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ك</a:t>
            </a:r>
            <a:r>
              <a:rPr lang="ar-SA" sz="40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ْ</a:t>
            </a:r>
            <a:r>
              <a:rPr lang="ar-BH" sz="40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ت</a:t>
            </a:r>
            <a:r>
              <a:rPr lang="ar-SA" sz="40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َ</a:t>
            </a:r>
            <a:r>
              <a:rPr lang="ar-BH" sz="40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ش</a:t>
            </a:r>
            <a:r>
              <a:rPr lang="ar-SA" sz="40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ِ</a:t>
            </a:r>
            <a:r>
              <a:rPr lang="ar-BH" sz="40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ف</a:t>
            </a:r>
            <a:r>
              <a:rPr lang="ar-SA" sz="40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ُ</a:t>
            </a:r>
            <a:endParaRPr lang="en-GB" sz="4000" b="1" dirty="0">
              <a:solidFill>
                <a:schemeClr val="bg1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3006895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0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500"/>
                            </p:stCondLst>
                            <p:childTnLst>
                              <p:par>
                                <p:cTn id="7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500"/>
                            </p:stCondLst>
                            <p:childTnLst>
                              <p:par>
                                <p:cTn id="8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10" grpId="0" animBg="1"/>
      <p:bldP spid="12" grpId="0" animBg="1"/>
      <p:bldP spid="13" grpId="0" animBg="1"/>
      <p:bldP spid="17" grpId="0" animBg="1"/>
      <p:bldP spid="18" grpId="0"/>
      <p:bldP spid="19" grpId="0" animBg="1"/>
      <p:bldP spid="20" grpId="0"/>
      <p:bldP spid="22" grpId="0" animBg="1"/>
    </p:bldLst>
  </p:timing>
</p:sld>
</file>

<file path=ppt/theme/theme1.xml><?xml version="1.0" encoding="utf-8"?>
<a:theme xmlns:a="http://schemas.openxmlformats.org/drawingml/2006/main" name="قالب الدروس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Presentation4" id="{9B6F7093-7B83-4D0A-BC1F-683D122F6A48}" vid="{1FAA4335-E554-4125-ACCC-D1CCCAA2166B}"/>
    </a:ext>
  </a:extLst>
</a:theme>
</file>

<file path=ppt/theme/theme2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قالب الدروس</Template>
  <TotalTime>24</TotalTime>
  <Words>792</Words>
  <Application>Microsoft Office PowerPoint</Application>
  <PresentationFormat>مخصص</PresentationFormat>
  <Paragraphs>172</Paragraphs>
  <Slides>16</Slides>
  <Notes>0</Notes>
  <HiddenSlides>0</HiddenSlides>
  <MMClips>0</MMClip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16</vt:i4>
      </vt:variant>
    </vt:vector>
  </HeadingPairs>
  <TitlesOfParts>
    <vt:vector size="17" baseType="lpstr">
      <vt:lpstr>قالب الدروس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Othman Ben Alsadiq Chriha</dc:creator>
  <cp:lastModifiedBy>sun com</cp:lastModifiedBy>
  <cp:revision>565</cp:revision>
  <dcterms:created xsi:type="dcterms:W3CDTF">2020-03-04T09:57:32Z</dcterms:created>
  <dcterms:modified xsi:type="dcterms:W3CDTF">2022-12-20T18:35:52Z</dcterms:modified>
</cp:coreProperties>
</file>