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546" r:id="rId2"/>
    <p:sldId id="547" r:id="rId3"/>
    <p:sldId id="1083" r:id="rId4"/>
    <p:sldId id="1119" r:id="rId5"/>
    <p:sldId id="1145" r:id="rId6"/>
    <p:sldId id="1175" r:id="rId7"/>
    <p:sldId id="1174" r:id="rId8"/>
    <p:sldId id="1122" r:id="rId9"/>
    <p:sldId id="1152" r:id="rId10"/>
    <p:sldId id="1120" r:id="rId11"/>
    <p:sldId id="1124" r:id="rId12"/>
    <p:sldId id="1147" r:id="rId13"/>
    <p:sldId id="1172" r:id="rId14"/>
    <p:sldId id="1180" r:id="rId15"/>
    <p:sldId id="1181" r:id="rId16"/>
    <p:sldId id="1159" r:id="rId17"/>
    <p:sldId id="1183" r:id="rId18"/>
    <p:sldId id="1168" r:id="rId19"/>
    <p:sldId id="1185" r:id="rId20"/>
    <p:sldId id="1176" r:id="rId21"/>
    <p:sldId id="1169" r:id="rId22"/>
    <p:sldId id="1177" r:id="rId23"/>
    <p:sldId id="1167" r:id="rId24"/>
    <p:sldId id="1187" r:id="rId25"/>
    <p:sldId id="1100" r:id="rId26"/>
    <p:sldId id="1081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1719C"/>
    <a:srgbClr val="FFFF99"/>
    <a:srgbClr val="339933"/>
    <a:srgbClr val="99FF66"/>
    <a:srgbClr val="68F88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52" autoAdjust="0"/>
    <p:restoredTop sz="94630" autoAdjust="0"/>
  </p:normalViewPr>
  <p:slideViewPr>
    <p:cSldViewPr snapToGrid="0">
      <p:cViewPr varScale="1">
        <p:scale>
          <a:sx n="59" d="100"/>
          <a:sy n="59" d="100"/>
        </p:scale>
        <p:origin x="9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9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اجد الحكمي" userId="c15e6e485a5a4051" providerId="LiveId" clId="{F84BBEB2-DDC3-4A24-8914-7B7C30DDF02D}"/>
    <pc:docChg chg="delSld modSld sldOrd">
      <pc:chgData name="ماجد الحكمي" userId="c15e6e485a5a4051" providerId="LiveId" clId="{F84BBEB2-DDC3-4A24-8914-7B7C30DDF02D}" dt="2023-03-18T20:04:03.106" v="29" actId="47"/>
      <pc:docMkLst>
        <pc:docMk/>
      </pc:docMkLst>
      <pc:sldChg chg="modSp mod">
        <pc:chgData name="ماجد الحكمي" userId="c15e6e485a5a4051" providerId="LiveId" clId="{F84BBEB2-DDC3-4A24-8914-7B7C30DDF02D}" dt="2023-03-18T20:03:40.327" v="26" actId="6549"/>
        <pc:sldMkLst>
          <pc:docMk/>
          <pc:sldMk cId="1641655702" sldId="546"/>
        </pc:sldMkLst>
        <pc:graphicFrameChg chg="modGraphic">
          <ac:chgData name="ماجد الحكمي" userId="c15e6e485a5a4051" providerId="LiveId" clId="{F84BBEB2-DDC3-4A24-8914-7B7C30DDF02D}" dt="2023-03-18T20:03:40.327" v="26" actId="6549"/>
          <ac:graphicFrameMkLst>
            <pc:docMk/>
            <pc:sldMk cId="1641655702" sldId="546"/>
            <ac:graphicFrameMk id="7" creationId="{00000000-0000-0000-0000-000000000000}"/>
          </ac:graphicFrameMkLst>
        </pc:graphicFrameChg>
      </pc:sldChg>
      <pc:sldChg chg="ord">
        <pc:chgData name="ماجد الحكمي" userId="c15e6e485a5a4051" providerId="LiveId" clId="{F84BBEB2-DDC3-4A24-8914-7B7C30DDF02D}" dt="2023-03-18T20:03:57.233" v="28"/>
        <pc:sldMkLst>
          <pc:docMk/>
          <pc:sldMk cId="4135758852" sldId="1081"/>
        </pc:sldMkLst>
      </pc:sldChg>
      <pc:sldChg chg="del">
        <pc:chgData name="ماجد الحكمي" userId="c15e6e485a5a4051" providerId="LiveId" clId="{F84BBEB2-DDC3-4A24-8914-7B7C30DDF02D}" dt="2023-03-18T20:04:03.106" v="29" actId="47"/>
        <pc:sldMkLst>
          <pc:docMk/>
          <pc:sldMk cId="3825426892" sldId="11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50A948-D846-43A6-B769-27FC2FEF4089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3945E5-9B13-4D2E-849F-6836D7440E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569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141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782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194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09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407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3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60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327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802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086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85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828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sa/url?sa=i&amp;rct=j&amp;q=&amp;esrc=s&amp;source=images&amp;cd=&amp;cad=rja&amp;uact=8&amp;ved=0ahUKEwjwnpm978LJAhVLvxQKHcqcA1sQjRwIBw&amp;url=http://www.essentialchemicalindustry.org/processes/cracking-isomerisation-and-reforming.html&amp;psig=AFQjCNExs3fZ7aGR3QyTByFnke1qExRoIw&amp;ust=1449341359148547" TargetMode="External"/><Relationship Id="rId5" Type="http://schemas.openxmlformats.org/officeDocument/2006/relationships/image" Target="../media/image16.gif"/><Relationship Id="rId4" Type="http://schemas.openxmlformats.org/officeDocument/2006/relationships/hyperlink" Target="http://www.google.com.sa/url?sa=i&amp;rct=j&amp;q=&amp;esrc=s&amp;source=images&amp;cd=&amp;cad=rja&amp;uact=8&amp;ved=0ahUKEwjwnpm978LJAhVLvxQKHcqcA1sQjRwIBw&amp;url=http://www.chemguide.co.uk/organicprops/alkanes/cracking.html&amp;psig=AFQjCNExs3fZ7aGR3QyTByFnke1qExRoIw&amp;ust=144934135914854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s://www.google.com.sa/url?sa=i&amp;rct=j&amp;q=&amp;esrc=s&amp;source=images&amp;cd=&amp;cad=rja&amp;uact=8&amp;ved=0ahUKEwja4p7_g8PJAhWEtRQKHX-hBsQQjRwIBw&amp;url=https://www.almuraba.net/news_view_25883.html&amp;psig=AFQjCNHs8aU14E7TWFDbvYSIv62Gk2H7og&amp;ust=144934686588204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rct=j&amp;q=&amp;esrc=s&amp;source=images&amp;cd=&amp;cad=rja&amp;uact=8&amp;ved=&amp;url=http://www.youm7.com/Tags/Index?id%3D157177%26tag%3D%D8%A7%D9%84%D8%AA%D9%83%D8%B3%D9%8A%D8%B1-%D8%A7%D9%84%D8%AD%D8%B1%D8%A7%D8%B1%D9%89&amp;psig=AFQjCNEKKYBa7jF1R9hYc77-hS_wlJRzBA&amp;ust=1449340697294165" TargetMode="External"/><Relationship Id="rId3" Type="http://schemas.microsoft.com/office/2007/relationships/hdphoto" Target="../media/hdphoto2.wdp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sa/url?sa=i&amp;rct=j&amp;q=&amp;esrc=s&amp;source=images&amp;cd=&amp;cad=rja&amp;uact=8&amp;ved=0ahUKEwjKjpjT58LJAhXBtRQKHZHwB2MQjRwIBw&amp;url=http://www.alamalnet.com/%D8%A3%D9%8A%D9%82%D9%88%D9%86%D8%A7%D8%AA-transport-icon-set-%D9%84%D9%85%D8%AE%D8%AA%D9%84%D9%81-%D9%88%D8%B3%D8%A7%D8%A6%D9%84-%D8%A7%D9%84%D9%86%D9%82%D9%84/&amp;psig=AFQjCNHM505OQs_qbeo2IYUScryUYDrrWw&amp;ust=1449339223080542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google.com.sa/url?sa=i&amp;rct=j&amp;q=&amp;esrc=s&amp;source=images&amp;cd=&amp;cad=rja&amp;uact=8&amp;ved=0ahUKEwidweGv58LJAhUG2RoKHT1-B4UQjRwIBw&amp;url=http://xtraaa.net/1014/%D8%A7%D9%84%D9%88%D9%82%D9%88%D8%AF-%D8%B3%D8%AA%D8%B1%D8%AA%D9%81%D8%B9-%D8%A7%D8%B3%D8%B9%D8%A7%D8%B1%D9%87-%D9%88%D8%B3%D9%88%D9%81-%D9%8A%D9%84%D8%BA%D9%89-%D8%B9%D9%86%D9%87-%D8%A7%D9%84%D8%AF/&amp;psig=AFQjCNFqUdj-fGQY-ExP4_b0jApG6xZBIg&amp;ust=1449339180016454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54592" y="-105703"/>
            <a:ext cx="12078269" cy="6963703"/>
            <a:chOff x="54592" y="-105703"/>
            <a:chExt cx="12078269" cy="6963703"/>
          </a:xfrm>
        </p:grpSpPr>
        <p:pic>
          <p:nvPicPr>
            <p:cNvPr id="20" name="Picture 4" descr="http://www.tatweer.edu.sa/sites/all/themes/tatweer/images/background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6" r="35076"/>
            <a:stretch/>
          </p:blipFill>
          <p:spPr bwMode="auto">
            <a:xfrm>
              <a:off x="54592" y="-105703"/>
              <a:ext cx="12078269" cy="25180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55" y="5512302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768198"/>
              </p:ext>
            </p:extLst>
          </p:nvPr>
        </p:nvGraphicFramePr>
        <p:xfrm>
          <a:off x="1499544" y="1501251"/>
          <a:ext cx="9793296" cy="353568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{3B4B98B0-60AC-42C2-AFA5-B58CD77FA1E5}</a:tableStyleId>
              </a:tblPr>
              <a:tblGrid>
                <a:gridCol w="2868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31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الصف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baseline="0" dirty="0">
                          <a:solidFill>
                            <a:srgbClr val="0070C0"/>
                          </a:solidFill>
                        </a:rPr>
                        <a:t>الثاني ثانوي </a:t>
                      </a:r>
                      <a:r>
                        <a:rPr lang="ar-SA" sz="2800" b="1" baseline="0" dirty="0">
                          <a:solidFill>
                            <a:srgbClr val="FF0000"/>
                          </a:solidFill>
                        </a:rPr>
                        <a:t>( نظام المسارات)</a:t>
                      </a: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59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المادة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0070C0"/>
                          </a:solidFill>
                        </a:rPr>
                        <a:t>كيمياء </a:t>
                      </a:r>
                      <a:r>
                        <a:rPr lang="ar-SA" sz="2400" b="1" dirty="0">
                          <a:solidFill>
                            <a:srgbClr val="0070C0"/>
                          </a:solidFill>
                        </a:rPr>
                        <a:t>2-3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31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الفصل الدراسي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baseline="0" dirty="0">
                          <a:solidFill>
                            <a:srgbClr val="0070C0"/>
                          </a:solidFill>
                        </a:rPr>
                        <a:t>الثالث </a:t>
                      </a:r>
                      <a:endParaRPr lang="ar-SA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31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عنوان الدرس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ct val="0"/>
                        </a:spcAft>
                      </a:pPr>
                      <a:r>
                        <a:rPr lang="ar-SA" sz="3600" b="1" dirty="0">
                          <a:solidFill>
                            <a:srgbClr val="FF0000"/>
                          </a:solidFill>
                          <a:latin typeface="Sakkal Majalla" pitchFamily="2" charset="-78"/>
                        </a:rPr>
                        <a:t>مقدمة الى الهيدروكربونات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31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endParaRPr lang="ar-SA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31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المعلم المقدَم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0070C0"/>
                          </a:solidFill>
                        </a:rPr>
                        <a:t>أ. ماجد الحكمي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65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مربع نص 23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25- 10</a:t>
            </a:r>
            <a:endParaRPr lang="ar-SA" sz="24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6690752" y="1159877"/>
            <a:ext cx="525658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/>
              <a:t>أذكر مثال على الهيدروكربونات؟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9677400" y="2456021"/>
            <a:ext cx="20539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الميثان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3920168" y="3639853"/>
            <a:ext cx="761651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/>
              <a:t>-</a:t>
            </a:r>
            <a:r>
              <a:rPr lang="ar-SA" sz="3200" b="1" dirty="0">
                <a:solidFill>
                  <a:srgbClr val="0070C0"/>
                </a:solidFill>
              </a:rPr>
              <a:t>هو أبسط مركب هيدروكربوني وصيغته الجزيئية </a:t>
            </a:r>
            <a:r>
              <a:rPr lang="en-US" sz="3200" b="1" dirty="0">
                <a:solidFill>
                  <a:srgbClr val="0070C0"/>
                </a:solidFill>
              </a:rPr>
              <a:t>CH</a:t>
            </a:r>
            <a:r>
              <a:rPr lang="en-US" sz="2800" b="1" dirty="0">
                <a:solidFill>
                  <a:srgbClr val="0070C0"/>
                </a:solidFill>
              </a:rPr>
              <a:t>4</a:t>
            </a:r>
            <a:r>
              <a:rPr lang="ar-SA" sz="3200" b="1" dirty="0">
                <a:solidFill>
                  <a:srgbClr val="0070C0"/>
                </a:solidFill>
              </a:rPr>
              <a:t>  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ar-SA" sz="3200" b="1" dirty="0">
                <a:solidFill>
                  <a:srgbClr val="0070C0"/>
                </a:solidFill>
              </a:rPr>
              <a:t>-الميثان هو المكون الرئيسي للغاز الطبيعي.</a:t>
            </a:r>
          </a:p>
          <a:p>
            <a:r>
              <a:rPr lang="ar-SA" sz="3200" b="1" dirty="0">
                <a:solidFill>
                  <a:srgbClr val="0070C0"/>
                </a:solidFill>
              </a:rPr>
              <a:t>- يستخدم الميثان في المنازل في عملية التدفئة والطبخ</a:t>
            </a:r>
            <a:r>
              <a:rPr lang="ar-SA" sz="3200" b="1" dirty="0"/>
              <a:t>.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84119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مربع نص 20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25- 11</a:t>
            </a:r>
            <a:endParaRPr lang="ar-SA" sz="24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919352" y="1049439"/>
            <a:ext cx="49685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طرق تمثيل المركبات العضوية</a:t>
            </a:r>
          </a:p>
        </p:txBody>
      </p:sp>
      <p:pic>
        <p:nvPicPr>
          <p:cNvPr id="13" name="Picture 2" descr="http://kingjoseph.ucoz.com/FG02_10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9439"/>
            <a:ext cx="4211960" cy="442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 descr="http://upload.wikimedia.org/wikipedia/commons/thumb/4/4b/Methane-3D-space-filling.svg/160px-Methane-3D-space-filling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25" y="1947708"/>
            <a:ext cx="1524000" cy="16573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مربع نص 14"/>
          <p:cNvSpPr txBox="1"/>
          <p:nvPr/>
        </p:nvSpPr>
        <p:spPr>
          <a:xfrm>
            <a:off x="9403629" y="2800045"/>
            <a:ext cx="248427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7200" b="1" dirty="0"/>
              <a:t>CH</a:t>
            </a:r>
            <a:r>
              <a:rPr lang="en-US" sz="5400" b="1" dirty="0"/>
              <a:t>4</a:t>
            </a:r>
            <a:endParaRPr lang="ar-SA" sz="54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9996500" y="2314720"/>
            <a:ext cx="1800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الصيغة الجزيئية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6722370" y="3769541"/>
            <a:ext cx="18362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النموذج الفراغي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762981" y="928884"/>
            <a:ext cx="1800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الصيغة البنائية</a:t>
            </a:r>
          </a:p>
        </p:txBody>
      </p:sp>
      <p:sp>
        <p:nvSpPr>
          <p:cNvPr id="17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407449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مربع نص 2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25- 12</a:t>
            </a:r>
            <a:endParaRPr lang="ar-SA" sz="24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6211768" y="1052736"/>
            <a:ext cx="56166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أنواع الروابط بين ذرات الكربون</a:t>
            </a:r>
          </a:p>
        </p:txBody>
      </p:sp>
      <p:pic>
        <p:nvPicPr>
          <p:cNvPr id="30" name="Picture 12" descr="http://www.oplectures.com/wp-content/uploads/etha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227" y="2364081"/>
            <a:ext cx="2074693" cy="27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http://www.schoolarabia.net/images/modules/chemistry/general_chemistry_im/glossery/chem_1/1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52" y="2642523"/>
            <a:ext cx="2460928" cy="18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http://upload.wikimedia.org/wikipedia/commons/thumb/e/e3/Acetylene-2D.svg/200px-Acetylene-2D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5" y="3395249"/>
            <a:ext cx="2598786" cy="73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94559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مربع نص 19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25- 13</a:t>
            </a:r>
            <a:endParaRPr lang="ar-SA" sz="24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3642360" y="908720"/>
            <a:ext cx="8153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تدريب:</a:t>
            </a:r>
            <a:r>
              <a:rPr lang="ar-SA" sz="3600" b="1" dirty="0"/>
              <a:t> </a:t>
            </a:r>
            <a:r>
              <a:rPr lang="ar-SA" sz="3200" b="1" dirty="0"/>
              <a:t>ما طرق تمثيل المركبات العضوية ؟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6735791" y="2408180"/>
            <a:ext cx="4145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١-الصيغة الجزيئية.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7318538" y="2973325"/>
            <a:ext cx="3489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٢- الصيغة البنائية.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7318538" y="3540166"/>
            <a:ext cx="363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٣- نموذج العصا والكرة.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7729440" y="4314483"/>
            <a:ext cx="3063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٤- النموذج الفراغي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709776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مربع نص 19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25- 14</a:t>
            </a:r>
            <a:endParaRPr lang="ar-SA" sz="2400" b="1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5258976" y="1174729"/>
            <a:ext cx="655272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تنقية الهيدروكربونات ( </a:t>
            </a:r>
            <a:r>
              <a:rPr lang="ar-SA" sz="3600" b="1" dirty="0">
                <a:solidFill>
                  <a:srgbClr val="0070C0"/>
                </a:solidFill>
              </a:rPr>
              <a:t>التقطير الجزيئي</a:t>
            </a:r>
            <a:r>
              <a:rPr lang="ar-SA" sz="36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4892041" y="3663927"/>
            <a:ext cx="7099880" cy="89255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التقطير الجزيئي </a:t>
            </a:r>
            <a:r>
              <a:rPr lang="ar-SA" sz="2800" b="1" dirty="0">
                <a:solidFill>
                  <a:srgbClr val="0070C0"/>
                </a:solidFill>
              </a:rPr>
              <a:t>:</a:t>
            </a:r>
            <a:r>
              <a:rPr lang="ar-SA" sz="2400" b="1" dirty="0">
                <a:solidFill>
                  <a:srgbClr val="0070C0"/>
                </a:solidFill>
              </a:rPr>
              <a:t>هي عملية فصل مكونات البترول الى مكونات ابسط منها من خلال تكثفها عند درجات حرارة مختلفة.</a:t>
            </a:r>
          </a:p>
        </p:txBody>
      </p:sp>
      <p:pic>
        <p:nvPicPr>
          <p:cNvPr id="26" name="Picture 8" descr="http://1.bp.blogspot.com/-_vQrpAZ_inY/T6Uk7RRO05I/AAAAAAAARfI/DDlOXb8gDrw/s400/%D8%A7%D9%84%D8%B9%D9%86%D8%A7%D8%B5%D8%B1+%D8%A7%D9%84%D9%83%D9%8A%D9%85%D9%8A%D8%A7%D8%A6%D9%8A%D8%A9+%D9%88%D8%A7%D9%84%D9%85%D8%B1%D9%83%D9%91%D8%A8%D8%A7%D8%A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0560"/>
            <a:ext cx="3704024" cy="50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مربع نص 26"/>
          <p:cNvSpPr txBox="1"/>
          <p:nvPr/>
        </p:nvSpPr>
        <p:spPr>
          <a:xfrm>
            <a:off x="5880223" y="2321202"/>
            <a:ext cx="6111697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النفط يحتوي على خليط من معقد يحتوي على أكثر من ألف مركب مختلف فلابد من عملية التنقية.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4145516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مربع نص 19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25- 15</a:t>
            </a:r>
            <a:endParaRPr lang="ar-SA" sz="2400" b="1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5243736" y="1201976"/>
            <a:ext cx="655272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ماذا نقصد بالتكسير الحراري؟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4861560" y="2322096"/>
            <a:ext cx="7082289" cy="224676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457200" indent="-457200">
              <a:buFontTx/>
              <a:buChar char="-"/>
            </a:pPr>
            <a:r>
              <a:rPr lang="ar-SA" sz="2800" b="1" dirty="0">
                <a:solidFill>
                  <a:srgbClr val="0070C0"/>
                </a:solidFill>
              </a:rPr>
              <a:t>تكسير الهيدروكربونات ذات السلاسل الكبيرة إلى</a:t>
            </a:r>
          </a:p>
          <a:p>
            <a:r>
              <a:rPr lang="ar-SA" sz="2800" b="1" dirty="0">
                <a:solidFill>
                  <a:srgbClr val="0070C0"/>
                </a:solidFill>
              </a:rPr>
              <a:t> هيدروكربونات مرغوبة ذات سلاسل أصغر.</a:t>
            </a:r>
          </a:p>
          <a:p>
            <a:endParaRPr lang="ar-SA" sz="2800" b="1" dirty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r>
              <a:rPr lang="ar-SA" sz="2800" b="1" dirty="0">
                <a:solidFill>
                  <a:srgbClr val="0070C0"/>
                </a:solidFill>
              </a:rPr>
              <a:t>وتحدث عملية التكسير الحراري عند غياب الأكسجين</a:t>
            </a:r>
          </a:p>
          <a:p>
            <a:pPr marL="457200" indent="-457200">
              <a:buFontTx/>
              <a:buChar char="-"/>
            </a:pPr>
            <a:r>
              <a:rPr lang="ar-SA" sz="2800" b="1" dirty="0">
                <a:solidFill>
                  <a:srgbClr val="0070C0"/>
                </a:solidFill>
              </a:rPr>
              <a:t> وفي وجود عامل مناسب. </a:t>
            </a:r>
          </a:p>
        </p:txBody>
      </p:sp>
      <p:pic>
        <p:nvPicPr>
          <p:cNvPr id="3076" name="Picture 4" descr="http://www.chemguide.co.uk/organicprops/alkanes/crackmodel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6" y="718661"/>
            <a:ext cx="4621114" cy="27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ssentialchemicalindustry.org/images/stories/040_cracking/02-cracking_eqA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4" y="4196625"/>
            <a:ext cx="5930516" cy="146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6010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مربع نص 19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25- 16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8207112" y="1156256"/>
            <a:ext cx="3600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ماذا نقصد بالجازولين؟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4419600" y="2452400"/>
            <a:ext cx="7387913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هو عبارة عن خليط من الهيدروكربونات تحتوي على روابط تساهمية, وعدد ذرات الكربون في تتراوح من </a:t>
            </a:r>
            <a:r>
              <a:rPr lang="en-US" sz="2800" b="1" dirty="0">
                <a:solidFill>
                  <a:srgbClr val="002060"/>
                </a:solidFill>
              </a:rPr>
              <a:t>5-12</a:t>
            </a:r>
            <a:r>
              <a:rPr lang="ar-SA" sz="2800" b="1" dirty="0">
                <a:solidFill>
                  <a:srgbClr val="002060"/>
                </a:solidFill>
              </a:rPr>
              <a:t>ذرة كربون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4074661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مربع نص 19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25- 17</a:t>
            </a:r>
            <a:endParaRPr lang="ar-SA" sz="2400" b="1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5724128" y="988312"/>
            <a:ext cx="597666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ماذا نقصد بالاحتراق الكامل للجازولين؟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4175760" y="2069568"/>
            <a:ext cx="769267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في المحرك يشتغل خليط من الجازولين والهواء بحيث يجري احتراق كامل في لحظة مناسبة وان لم تكن مناسبة  فإنه ينتج</a:t>
            </a:r>
          </a:p>
          <a:p>
            <a:endParaRPr lang="ar-SA" sz="2800" b="1" dirty="0">
              <a:solidFill>
                <a:srgbClr val="0070C0"/>
              </a:solidFill>
            </a:endParaRPr>
          </a:p>
          <a:p>
            <a:r>
              <a:rPr lang="ar-SA" sz="2800" b="1" dirty="0">
                <a:solidFill>
                  <a:srgbClr val="0070C0"/>
                </a:solidFill>
              </a:rPr>
              <a:t>*خسارة كبيرة في الطاقة </a:t>
            </a:r>
          </a:p>
          <a:p>
            <a:r>
              <a:rPr lang="ar-SA" sz="2800" b="1" dirty="0">
                <a:solidFill>
                  <a:srgbClr val="0070C0"/>
                </a:solidFill>
              </a:rPr>
              <a:t>**انخفاض فاعلية الوقود</a:t>
            </a:r>
          </a:p>
          <a:p>
            <a:r>
              <a:rPr lang="ar-SA" sz="2800" b="1" dirty="0">
                <a:solidFill>
                  <a:srgbClr val="0070C0"/>
                </a:solidFill>
              </a:rPr>
              <a:t>**فقدان كفاءة المحرك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159726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مربع نص 19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25- 18</a:t>
            </a:r>
            <a:endParaRPr lang="ar-SA" sz="2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688535" y="1061058"/>
            <a:ext cx="511256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تصنيف الأوكتان (</a:t>
            </a:r>
            <a:r>
              <a:rPr lang="ar-SA" sz="3600" b="1" dirty="0">
                <a:solidFill>
                  <a:srgbClr val="0070C0"/>
                </a:solidFill>
              </a:rPr>
              <a:t>منع الفرقعة</a:t>
            </a:r>
            <a:r>
              <a:rPr lang="ar-SA" sz="36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873839" y="1889956"/>
            <a:ext cx="7003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arenR"/>
            </a:pPr>
            <a:r>
              <a:rPr lang="ar-SA" sz="2800" b="1" dirty="0">
                <a:solidFill>
                  <a:srgbClr val="0070C0"/>
                </a:solidFill>
              </a:rPr>
              <a:t>بنزين متوسط الدرجة يكون التصنيف الأوكتاني </a:t>
            </a:r>
            <a:r>
              <a:rPr lang="en-US" sz="2800" b="1" dirty="0">
                <a:solidFill>
                  <a:srgbClr val="0070C0"/>
                </a:solidFill>
              </a:rPr>
              <a:t>89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4828120" y="2695342"/>
            <a:ext cx="7003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2) بنزين ممتاز الدرجة يكون التصنيف الأوكتاني </a:t>
            </a:r>
            <a:r>
              <a:rPr lang="en-US" sz="2800" b="1" dirty="0">
                <a:solidFill>
                  <a:srgbClr val="0070C0"/>
                </a:solidFill>
              </a:rPr>
              <a:t>91</a:t>
            </a:r>
            <a:r>
              <a:rPr lang="ar-SA" sz="2800" b="1" dirty="0">
                <a:solidFill>
                  <a:srgbClr val="0070C0"/>
                </a:solidFill>
              </a:rPr>
              <a:t>وأكثر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www.almuraba.net/wp-content/uploads/Untitled_4_33991636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3" y="1049439"/>
            <a:ext cx="4286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3439981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مربع نص 16"/>
          <p:cNvSpPr txBox="1"/>
          <p:nvPr/>
        </p:nvSpPr>
        <p:spPr>
          <a:xfrm>
            <a:off x="8531776" y="1278176"/>
            <a:ext cx="309634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التصنيف الأوكتاني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7178040" y="2609026"/>
            <a:ext cx="425196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arenR"/>
            </a:pPr>
            <a:r>
              <a:rPr lang="ar-SA" sz="2800" b="1" dirty="0">
                <a:solidFill>
                  <a:srgbClr val="0070C0"/>
                </a:solidFill>
              </a:rPr>
              <a:t>السيارات    </a:t>
            </a:r>
            <a:r>
              <a:rPr lang="en-US" sz="2800" b="1" dirty="0">
                <a:solidFill>
                  <a:srgbClr val="0070C0"/>
                </a:solidFill>
              </a:rPr>
              <a:t>89</a:t>
            </a:r>
            <a:endParaRPr lang="en-US" sz="1200" b="1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ar-SA" sz="2800" b="1" dirty="0">
                <a:solidFill>
                  <a:srgbClr val="0070C0"/>
                </a:solidFill>
              </a:rPr>
              <a:t>سيارات السباق</a:t>
            </a:r>
            <a:r>
              <a:rPr lang="en-US" sz="2800" b="1" dirty="0">
                <a:solidFill>
                  <a:srgbClr val="0070C0"/>
                </a:solidFill>
              </a:rPr>
              <a:t>100</a:t>
            </a:r>
          </a:p>
          <a:p>
            <a:pPr marL="342900" indent="-342900">
              <a:buAutoNum type="arabicParenR"/>
            </a:pPr>
            <a:r>
              <a:rPr lang="ar-SA" sz="2800" b="1" dirty="0">
                <a:solidFill>
                  <a:srgbClr val="0070C0"/>
                </a:solidFill>
              </a:rPr>
              <a:t>الطائرات </a:t>
            </a:r>
            <a:r>
              <a:rPr lang="en-US" sz="2800" b="1" dirty="0">
                <a:solidFill>
                  <a:srgbClr val="0070C0"/>
                </a:solidFill>
              </a:rPr>
              <a:t>110</a:t>
            </a:r>
            <a:endParaRPr lang="ar-SA" sz="2800" b="1" dirty="0">
              <a:solidFill>
                <a:srgbClr val="0070C0"/>
              </a:solidFill>
            </a:endParaRPr>
          </a:p>
        </p:txBody>
      </p:sp>
      <p:pic>
        <p:nvPicPr>
          <p:cNvPr id="21" name="Picture 2" descr="https://encrypted-tbn2.gstatic.com/images?q=tbn:ANd9GcSamWwuMcmFzwJdeahRy3hK5o0hd8tsPvyHm-Wid54ZMy72-rOW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0" y="2410791"/>
            <a:ext cx="2619375" cy="144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encrypted-tbn1.gstatic.com/images?q=tbn:ANd9GcR2wlJAFmEuEy3PEdR98tiKCDlzuNjH9WshzlmH0rIi0xHW5gXJA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6" y="691706"/>
            <a:ext cx="2628899" cy="158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encrypted-tbn2.gstatic.com/images?q=tbn:ANd9GcSyzYJXdl4-2wRdHLDwKFDgrLGn9BTZPwz16MAL_ICq_XvblWB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0" y="3994021"/>
            <a:ext cx="2638425" cy="136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ربع نص 23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25- 19</a:t>
            </a:r>
            <a:endParaRPr lang="ar-SA" sz="2400" b="1" dirty="0"/>
          </a:p>
        </p:txBody>
      </p:sp>
      <p:sp>
        <p:nvSpPr>
          <p:cNvPr id="13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402857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6600929" y="3021754"/>
            <a:ext cx="125809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lvl="0"/>
            <a:r>
              <a:rPr lang="ar-SA" sz="4800" b="1" dirty="0">
                <a:solidFill>
                  <a:srgbClr val="FF0000"/>
                </a:solidFill>
              </a:rPr>
              <a:t>لنبدأ</a:t>
            </a:r>
          </a:p>
        </p:txBody>
      </p:sp>
      <p:pic>
        <p:nvPicPr>
          <p:cNvPr id="1026" name="Picture 2" descr="Set of 3D Dimension Saudi Arab Man in Different Professional and Business Man Characters and Avatars in traditional Cloths or Thobe Isolated in WHite Background. Editable Vector Illustr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4" t="51808"/>
          <a:stretch/>
        </p:blipFill>
        <p:spPr bwMode="auto">
          <a:xfrm>
            <a:off x="4049487" y="2248939"/>
            <a:ext cx="2234726" cy="22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190532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مستطيل 12"/>
          <p:cNvSpPr/>
          <p:nvPr/>
        </p:nvSpPr>
        <p:spPr>
          <a:xfrm>
            <a:off x="6530340" y="1084890"/>
            <a:ext cx="4396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ما هي الهيدروكربونات ؟.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6987540" y="3185122"/>
            <a:ext cx="3947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كيف تم تصنيفها حديثاً ؟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10820400" y="1034199"/>
            <a:ext cx="1478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تقويم: 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25- 20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770204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مستطيل 27"/>
          <p:cNvSpPr/>
          <p:nvPr/>
        </p:nvSpPr>
        <p:spPr>
          <a:xfrm>
            <a:off x="6530340" y="1084890"/>
            <a:ext cx="4396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ما هي الهيدروكربونات ؟.</a:t>
            </a:r>
          </a:p>
        </p:txBody>
      </p:sp>
      <p:sp>
        <p:nvSpPr>
          <p:cNvPr id="29" name="مستطيل 28"/>
          <p:cNvSpPr/>
          <p:nvPr/>
        </p:nvSpPr>
        <p:spPr>
          <a:xfrm>
            <a:off x="1333500" y="1816320"/>
            <a:ext cx="10226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هي أبسط المركبات العضوية، ويتكون من عنصري الكربون والهيدروجين فقط.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6987540" y="3185122"/>
            <a:ext cx="3947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كيف تم تصنيفها حديثاً ؟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2415540" y="388973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١-هدروكربونات مشبعة« تحتوي على رابطة احادية"</a:t>
            </a:r>
            <a:br>
              <a:rPr lang="ar-SA" sz="2800" b="1" dirty="0"/>
            </a:br>
            <a:r>
              <a:rPr lang="ar-SA" sz="2800" b="1" dirty="0"/>
              <a:t>مثال : الميثان    </a:t>
            </a:r>
            <a:r>
              <a:rPr lang="en-US" sz="2800" b="1" dirty="0">
                <a:solidFill>
                  <a:srgbClr val="0070C0"/>
                </a:solidFill>
              </a:rPr>
              <a:t>CH4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2438400" y="495653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٢-هيدروكربونات غير مشبعة " تحتوى على رابطة ثنائية أو ثلاثية"</a:t>
            </a:r>
            <a:br>
              <a:rPr lang="ar-SA" sz="2800" b="1" dirty="0"/>
            </a:br>
            <a:r>
              <a:rPr lang="ar-SA" sz="2800" b="1" dirty="0"/>
              <a:t>مثال : </a:t>
            </a:r>
            <a:r>
              <a:rPr lang="en-US" sz="2800" b="1" dirty="0">
                <a:solidFill>
                  <a:srgbClr val="41719C"/>
                </a:solidFill>
              </a:rPr>
              <a:t>C2H2</a:t>
            </a:r>
            <a:r>
              <a:rPr lang="ar-SA" sz="2800" b="1" dirty="0">
                <a:solidFill>
                  <a:srgbClr val="41719C"/>
                </a:solidFill>
              </a:rPr>
              <a:t> </a:t>
            </a:r>
            <a:r>
              <a:rPr lang="ar-SA" sz="2800" b="1" dirty="0"/>
              <a:t>، </a:t>
            </a:r>
            <a:r>
              <a:rPr lang="en-US" sz="2800" b="1" dirty="0">
                <a:solidFill>
                  <a:srgbClr val="41719C"/>
                </a:solidFill>
              </a:rPr>
              <a:t>C2H4</a:t>
            </a:r>
            <a:endParaRPr lang="ar-SA" sz="2800" b="1" dirty="0">
              <a:solidFill>
                <a:srgbClr val="41719C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10820400" y="1034199"/>
            <a:ext cx="1478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تقويم: 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25- 21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287273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مربع نص 26"/>
          <p:cNvSpPr txBox="1"/>
          <p:nvPr/>
        </p:nvSpPr>
        <p:spPr>
          <a:xfrm>
            <a:off x="10637520" y="1049439"/>
            <a:ext cx="1478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تقويم:</a:t>
            </a:r>
          </a:p>
        </p:txBody>
      </p:sp>
      <p:sp>
        <p:nvSpPr>
          <p:cNvPr id="28" name="مستطيل 27"/>
          <p:cNvSpPr/>
          <p:nvPr/>
        </p:nvSpPr>
        <p:spPr>
          <a:xfrm>
            <a:off x="3078480" y="1077835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ما أسباب كثرة المركبات العضوية </a:t>
            </a:r>
            <a:r>
              <a:rPr lang="ar-SA" sz="2800" b="1" dirty="0">
                <a:solidFill>
                  <a:srgbClr val="C00000"/>
                </a:solidFill>
              </a:rPr>
              <a:t>( </a:t>
            </a:r>
            <a:r>
              <a:rPr lang="ar-SA" sz="2800" b="1" dirty="0">
                <a:solidFill>
                  <a:srgbClr val="41719C"/>
                </a:solidFill>
              </a:rPr>
              <a:t>مركبات الكربون </a:t>
            </a:r>
            <a:r>
              <a:rPr lang="ar-SA" sz="2800" b="1" dirty="0">
                <a:solidFill>
                  <a:srgbClr val="C00000"/>
                </a:solidFill>
              </a:rPr>
              <a:t>) ؟</a:t>
            </a:r>
          </a:p>
        </p:txBody>
      </p:sp>
      <p:sp>
        <p:nvSpPr>
          <p:cNvPr id="29" name="مستطيل 28"/>
          <p:cNvSpPr/>
          <p:nvPr/>
        </p:nvSpPr>
        <p:spPr>
          <a:xfrm>
            <a:off x="4306257" y="3767734"/>
            <a:ext cx="7184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ما أنواع الروابط بين ذرات الكربون ؟ مع الرسم؟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25- 22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827338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مستطيل 29"/>
          <p:cNvSpPr/>
          <p:nvPr/>
        </p:nvSpPr>
        <p:spPr>
          <a:xfrm>
            <a:off x="3718560" y="2415272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41719C"/>
                </a:solidFill>
              </a:rPr>
              <a:t> 2- يكون مركبات بصوره معقده.                                 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3749040" y="3012252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41719C"/>
                </a:solidFill>
              </a:rPr>
              <a:t>  ٣- قدرته على تكوين سلاسل.</a:t>
            </a:r>
          </a:p>
        </p:txBody>
      </p:sp>
      <p:sp>
        <p:nvSpPr>
          <p:cNvPr id="33" name="مستطيل 32"/>
          <p:cNvSpPr/>
          <p:nvPr/>
        </p:nvSpPr>
        <p:spPr>
          <a:xfrm>
            <a:off x="3541172" y="1789598"/>
            <a:ext cx="7960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41719C"/>
                </a:solidFill>
              </a:rPr>
              <a:t>١- قدرة ذرة الكربون على الارتباط بذرة هيدروجين وذرات  أخرى. </a:t>
            </a:r>
            <a:endParaRPr lang="ar-SA" sz="2800" dirty="0"/>
          </a:p>
        </p:txBody>
      </p:sp>
      <p:sp>
        <p:nvSpPr>
          <p:cNvPr id="34" name="مستطيل 33"/>
          <p:cNvSpPr/>
          <p:nvPr/>
        </p:nvSpPr>
        <p:spPr>
          <a:xfrm>
            <a:off x="7624288" y="5970636"/>
            <a:ext cx="318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٣- رابطة ثلاثية.</a:t>
            </a:r>
          </a:p>
        </p:txBody>
      </p:sp>
      <p:sp>
        <p:nvSpPr>
          <p:cNvPr id="35" name="مستطيل 34"/>
          <p:cNvSpPr/>
          <p:nvPr/>
        </p:nvSpPr>
        <p:spPr>
          <a:xfrm>
            <a:off x="4306257" y="3767734"/>
            <a:ext cx="7184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ما أنواع الروابط بين ذرات الكربون ؟ مع الرسم؟</a:t>
            </a:r>
          </a:p>
        </p:txBody>
      </p:sp>
      <p:sp>
        <p:nvSpPr>
          <p:cNvPr id="36" name="مستطيل 35"/>
          <p:cNvSpPr/>
          <p:nvPr/>
        </p:nvSpPr>
        <p:spPr>
          <a:xfrm>
            <a:off x="7677563" y="4486194"/>
            <a:ext cx="3172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/>
              <a:t>1- روابط تساهميه أحادية</a:t>
            </a:r>
          </a:p>
        </p:txBody>
      </p:sp>
      <p:sp>
        <p:nvSpPr>
          <p:cNvPr id="37" name="مستطيل 36"/>
          <p:cNvSpPr/>
          <p:nvPr/>
        </p:nvSpPr>
        <p:spPr>
          <a:xfrm>
            <a:off x="7582857" y="5257571"/>
            <a:ext cx="3268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٢- روابط تساهمية ثنائية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10637520" y="1049439"/>
            <a:ext cx="1478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تقويم:</a:t>
            </a:r>
          </a:p>
        </p:txBody>
      </p:sp>
      <p:sp>
        <p:nvSpPr>
          <p:cNvPr id="39" name="مستطيل 38"/>
          <p:cNvSpPr/>
          <p:nvPr/>
        </p:nvSpPr>
        <p:spPr>
          <a:xfrm>
            <a:off x="3078480" y="1077835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ما أسباب كثرة المركبات العضوية </a:t>
            </a:r>
            <a:r>
              <a:rPr lang="ar-SA" sz="2800" b="1" dirty="0">
                <a:solidFill>
                  <a:srgbClr val="C00000"/>
                </a:solidFill>
              </a:rPr>
              <a:t>( </a:t>
            </a:r>
            <a:r>
              <a:rPr lang="ar-SA" sz="2800" b="1" dirty="0">
                <a:solidFill>
                  <a:srgbClr val="41719C"/>
                </a:solidFill>
              </a:rPr>
              <a:t>مركبات الكربون </a:t>
            </a:r>
            <a:r>
              <a:rPr lang="ar-SA" sz="2800" b="1" dirty="0">
                <a:solidFill>
                  <a:srgbClr val="C00000"/>
                </a:solidFill>
              </a:rPr>
              <a:t>) ؟</a:t>
            </a:r>
          </a:p>
        </p:txBody>
      </p:sp>
      <p:sp>
        <p:nvSpPr>
          <p:cNvPr id="17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25- 23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589121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جدول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28192"/>
              </p:ext>
            </p:extLst>
          </p:nvPr>
        </p:nvGraphicFramePr>
        <p:xfrm>
          <a:off x="640080" y="830367"/>
          <a:ext cx="11059224" cy="5234651"/>
        </p:xfrm>
        <a:graphic>
          <a:graphicData uri="http://schemas.openxmlformats.org/drawingml/2006/table">
            <a:tbl>
              <a:tblPr rtl="1" firstRow="1" bandRow="1">
                <a:tableStyleId>{F2DE63D5-997A-4646-A377-4702673A728D}</a:tableStyleId>
              </a:tblPr>
              <a:tblGrid>
                <a:gridCol w="11059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862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                                                          </a:t>
                      </a:r>
                      <a:r>
                        <a:rPr lang="ar-SA" sz="3600" dirty="0">
                          <a:solidFill>
                            <a:srgbClr val="FF0000"/>
                          </a:solidFill>
                        </a:rPr>
                        <a:t>تقويم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/>
                        <a:t>اختر</a:t>
                      </a:r>
                      <a:r>
                        <a:rPr lang="ar-SA" sz="3200" b="1" baseline="0" dirty="0"/>
                        <a:t> الاجابة الصحيحة من الخيارات المتاحة لكل فقرة: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449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1</a:t>
                      </a:r>
                      <a:r>
                        <a:rPr lang="ar-SA" sz="2800" b="1" dirty="0"/>
                        <a:t>) تمثل الصيغة </a:t>
                      </a:r>
                      <a:r>
                        <a:rPr lang="en-US" sz="2800" b="1" dirty="0"/>
                        <a:t> CH4</a:t>
                      </a:r>
                      <a:r>
                        <a:rPr lang="ar-SA" sz="2800" b="1" dirty="0"/>
                        <a:t>صيغة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/>
                        <a:t>أ</a:t>
                      </a:r>
                      <a:r>
                        <a:rPr lang="ar-SA" sz="2000" b="1" dirty="0"/>
                        <a:t>)  </a:t>
                      </a:r>
                      <a:r>
                        <a:rPr lang="ar-SA" sz="2400" b="1" dirty="0"/>
                        <a:t>جزيئية </a:t>
                      </a:r>
                      <a:r>
                        <a:rPr lang="ar-SA" sz="2000" b="1" dirty="0"/>
                        <a:t>                                      </a:t>
                      </a:r>
                      <a:r>
                        <a:rPr lang="ar-SA" sz="2400" b="1" baseline="0" dirty="0"/>
                        <a:t>ب) 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</a:t>
                      </a: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بنائية                    </a:t>
                      </a:r>
                      <a:r>
                        <a:rPr lang="ar-SA" sz="2400" b="1" baseline="0" dirty="0"/>
                        <a:t>   ج) تفصيلية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2</a:t>
                      </a:r>
                      <a:r>
                        <a:rPr lang="ar-SA" sz="2800" b="1" dirty="0"/>
                        <a:t>) تسمى عملية فصل مكونات البترول الى مكونات أبسط بعملية</a:t>
                      </a:r>
                      <a:endParaRPr lang="ar-SA" sz="1800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أ) التكسير</a:t>
                      </a:r>
                      <a:r>
                        <a:rPr lang="ar-SA" sz="2400" b="1" baseline="0" dirty="0"/>
                        <a:t> الحراري</a:t>
                      </a:r>
                      <a:r>
                        <a:rPr lang="ar-SA" sz="2400" b="1" dirty="0"/>
                        <a:t>                   ب)</a:t>
                      </a:r>
                      <a:r>
                        <a:rPr lang="ar-SA" sz="2400" b="1" baseline="0" dirty="0"/>
                        <a:t> التبخير                  ج) التقطير الجزيئي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6412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/>
                        <a:t>3)</a:t>
                      </a:r>
                      <a:r>
                        <a:rPr lang="ar-SA" sz="2800" b="1" baseline="0" dirty="0"/>
                        <a:t> البنزين المتوسط يكون التصنيف الأوكتاني له </a:t>
                      </a:r>
                      <a:r>
                        <a:rPr lang="en-US" sz="2800" b="1" baseline="0" dirty="0"/>
                        <a:t>91</a:t>
                      </a:r>
                      <a:r>
                        <a:rPr lang="ar-SA" sz="2800" b="1" baseline="0" dirty="0"/>
                        <a:t>وأقل</a:t>
                      </a:r>
                      <a:endParaRPr lang="ar-SA" sz="2800" b="1" i="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أ)</a:t>
                      </a:r>
                      <a:r>
                        <a:rPr lang="ar-SA" sz="2400" b="1" baseline="0" dirty="0"/>
                        <a:t> عبارة صحيحة</a:t>
                      </a:r>
                      <a:r>
                        <a:rPr lang="ar-SA" sz="2400" b="1" dirty="0"/>
                        <a:t>                                              ب)</a:t>
                      </a:r>
                      <a:r>
                        <a:rPr lang="ar-SA" sz="2400" b="1" baseline="0" dirty="0"/>
                        <a:t> عبارة خاطئة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25- 24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176325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مربع نص 13"/>
          <p:cNvSpPr txBox="1"/>
          <p:nvPr/>
        </p:nvSpPr>
        <p:spPr>
          <a:xfrm>
            <a:off x="9357360" y="1037233"/>
            <a:ext cx="2338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rgbClr val="C00000"/>
                </a:solidFill>
              </a:rPr>
              <a:t>الخلاصة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810000" y="971827"/>
            <a:ext cx="4688972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Sakkal Majalla" pitchFamily="2" charset="-78"/>
              </a:rPr>
              <a:t>مقدمة الى الهيدروكربونات</a:t>
            </a:r>
            <a:endParaRPr lang="ar-SA" sz="3200" dirty="0"/>
          </a:p>
        </p:txBody>
      </p:sp>
      <p:sp>
        <p:nvSpPr>
          <p:cNvPr id="4" name="سهم للأسفل 3"/>
          <p:cNvSpPr/>
          <p:nvPr/>
        </p:nvSpPr>
        <p:spPr>
          <a:xfrm>
            <a:off x="1246002" y="2338114"/>
            <a:ext cx="283181" cy="10146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1306962" y="2327022"/>
            <a:ext cx="9596709" cy="55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سهم للأسفل 23"/>
          <p:cNvSpPr/>
          <p:nvPr/>
        </p:nvSpPr>
        <p:spPr>
          <a:xfrm>
            <a:off x="7532989" y="2378611"/>
            <a:ext cx="283181" cy="10146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سهم للأسفل 34"/>
          <p:cNvSpPr/>
          <p:nvPr/>
        </p:nvSpPr>
        <p:spPr>
          <a:xfrm>
            <a:off x="5974080" y="1557597"/>
            <a:ext cx="565497" cy="8266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 للأسفل 18"/>
          <p:cNvSpPr/>
          <p:nvPr/>
        </p:nvSpPr>
        <p:spPr>
          <a:xfrm>
            <a:off x="4446402" y="2353354"/>
            <a:ext cx="283181" cy="10146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هم للأسفل 21"/>
          <p:cNvSpPr/>
          <p:nvPr/>
        </p:nvSpPr>
        <p:spPr>
          <a:xfrm>
            <a:off x="10687669" y="2348131"/>
            <a:ext cx="283181" cy="10146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9616440" y="3599710"/>
            <a:ext cx="2423160" cy="17268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المركبات العضوية</a:t>
            </a:r>
            <a:endParaRPr lang="ar-SA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6466550" y="3618727"/>
            <a:ext cx="2577807" cy="17157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الهيدروكربونات</a:t>
            </a:r>
            <a:endParaRPr lang="ar-SA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3459480" y="3645579"/>
            <a:ext cx="2629357" cy="17268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 تنقية الهيدروكربونات</a:t>
            </a:r>
            <a:endParaRPr lang="ar-SA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239430" y="3645579"/>
            <a:ext cx="2642434" cy="17268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 الجازولين والأوكتان</a:t>
            </a:r>
            <a:endParaRPr lang="ar-SA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25- 25</a:t>
            </a:r>
            <a:endParaRPr lang="ar-SA" sz="2400" b="1" dirty="0"/>
          </a:p>
        </p:txBody>
      </p:sp>
      <p:sp>
        <p:nvSpPr>
          <p:cNvPr id="20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2071095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006" y="147134"/>
            <a:ext cx="7267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1"/>
                </a:solidFill>
                <a:latin typeface="Sakkal Majalla" pitchFamily="2" charset="-78"/>
              </a:rPr>
              <a:t>المرحلة الثانوية -  المادة / رياضيات - عنوان الدرس / المنطق - 1</a:t>
            </a:r>
            <a:endParaRPr lang="en-US" b="1" dirty="0">
              <a:solidFill>
                <a:schemeClr val="bg1"/>
              </a:solidFill>
              <a:latin typeface="Sakkal Majalla" pitchFamily="2" charset="-78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545417" y="2210888"/>
            <a:ext cx="696912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2400" b="1" dirty="0"/>
              <a:t>للتواصل والاستفسارات من خلال: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SA" sz="2400" b="1" dirty="0">
                <a:solidFill>
                  <a:schemeClr val="accent1"/>
                </a:solidFill>
              </a:rPr>
              <a:t>الهاتف المجاني: 8004422220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SA" sz="2400" b="1" dirty="0">
                <a:solidFill>
                  <a:schemeClr val="accent1"/>
                </a:solidFill>
              </a:rPr>
              <a:t>حساب تويتر: </a:t>
            </a:r>
            <a:r>
              <a:rPr lang="en-US" sz="2400" b="1" dirty="0" err="1">
                <a:solidFill>
                  <a:schemeClr val="accent1"/>
                </a:solidFill>
              </a:rPr>
              <a:t>E_Doroos</a:t>
            </a:r>
            <a:r>
              <a:rPr lang="ar-SA" sz="2400" b="1" dirty="0">
                <a:solidFill>
                  <a:schemeClr val="accent1"/>
                </a:solidFill>
              </a:rPr>
              <a:t> @ </a:t>
            </a:r>
            <a:r>
              <a:rPr lang="ar-SA" sz="2400" b="1" dirty="0">
                <a:solidFill>
                  <a:schemeClr val="bg1"/>
                </a:solidFill>
              </a:rPr>
              <a:t>--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SA" sz="2400" b="1" dirty="0">
                <a:solidFill>
                  <a:schemeClr val="accent1"/>
                </a:solidFill>
              </a:rPr>
              <a:t>زر اطرح سؤالك     </a:t>
            </a:r>
            <a:r>
              <a:rPr lang="ar-SA" sz="2400" b="1" dirty="0">
                <a:solidFill>
                  <a:schemeClr val="bg1"/>
                </a:solidFill>
              </a:rPr>
              <a:t>-------------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SA" sz="2400" b="1" dirty="0">
                <a:solidFill>
                  <a:schemeClr val="accent1"/>
                </a:solidFill>
              </a:rPr>
              <a:t>رابط الدعم الفني  </a:t>
            </a:r>
            <a:r>
              <a:rPr lang="ar-SA" sz="2400" b="1" dirty="0">
                <a:solidFill>
                  <a:schemeClr val="bg1"/>
                </a:solidFill>
              </a:rPr>
              <a:t>---------------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98" y="4035998"/>
            <a:ext cx="1728358" cy="35241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5036"/>
          <a:stretch/>
        </p:blipFill>
        <p:spPr bwMode="auto">
          <a:xfrm>
            <a:off x="5040598" y="4592727"/>
            <a:ext cx="1728358" cy="36860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939275" y="977456"/>
            <a:ext cx="6967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ar-SA" sz="2400" b="1" dirty="0">
                <a:latin typeface="Calibri" pitchFamily="34" charset="0"/>
              </a:rPr>
              <a:t>لمشاهدة الدرس مرة أخرى وغيره من الدروس من خلال:</a:t>
            </a:r>
          </a:p>
          <a:p>
            <a:pPr eaLnBrk="1" hangingPunct="1">
              <a:lnSpc>
                <a:spcPct val="150000"/>
              </a:lnSpc>
            </a:pPr>
            <a:r>
              <a:rPr lang="ar-SA" sz="2400" b="1" dirty="0">
                <a:solidFill>
                  <a:schemeClr val="accent1"/>
                </a:solidFill>
                <a:latin typeface="Calibri" pitchFamily="34" charset="0"/>
              </a:rPr>
              <a:t>بوابة دروس ثم قائمة الدروس المسجلة .</a:t>
            </a:r>
            <a:endParaRPr lang="en-US" sz="2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934" y="3105280"/>
            <a:ext cx="202060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Rectangle 20"/>
          <p:cNvSpPr/>
          <p:nvPr/>
        </p:nvSpPr>
        <p:spPr>
          <a:xfrm>
            <a:off x="3988848" y="2105255"/>
            <a:ext cx="70246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4059538" y="3322041"/>
            <a:ext cx="70246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23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575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مربع نص 3"/>
          <p:cNvSpPr txBox="1"/>
          <p:nvPr/>
        </p:nvSpPr>
        <p:spPr>
          <a:xfrm>
            <a:off x="9174480" y="1378424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الأهداف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2606836" y="3591339"/>
            <a:ext cx="9023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*</a:t>
            </a:r>
            <a:r>
              <a:rPr lang="ar-SA" sz="2800" b="1" dirty="0">
                <a:solidFill>
                  <a:srgbClr val="0070C0"/>
                </a:solidFill>
              </a:rPr>
              <a:t> تُعين </a:t>
            </a:r>
            <a:r>
              <a:rPr lang="ar-SA" sz="2800" b="1" dirty="0"/>
              <a:t>الهيدروكربونات</a:t>
            </a:r>
            <a:r>
              <a:rPr lang="ar-SA" sz="2800" b="1" dirty="0">
                <a:solidFill>
                  <a:srgbClr val="0070C0"/>
                </a:solidFill>
              </a:rPr>
              <a:t> </a:t>
            </a:r>
            <a:r>
              <a:rPr lang="ar-SA" sz="2800" b="1" dirty="0"/>
              <a:t>والنماذج المستخدمة لتمثيلها.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25- 3</a:t>
            </a:r>
            <a:endParaRPr lang="ar-SA" sz="2400" b="1" dirty="0"/>
          </a:p>
        </p:txBody>
      </p:sp>
      <p:sp>
        <p:nvSpPr>
          <p:cNvPr id="15" name="مستطيل 14"/>
          <p:cNvSpPr/>
          <p:nvPr/>
        </p:nvSpPr>
        <p:spPr>
          <a:xfrm>
            <a:off x="3079276" y="2717358"/>
            <a:ext cx="855123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*  تُوضح</a:t>
            </a:r>
            <a:r>
              <a:rPr lang="ar-SA" sz="2800" b="1" dirty="0"/>
              <a:t> المقصود بكل من المركب العضوي والكيمياء العضوية</a:t>
            </a:r>
            <a:r>
              <a:rPr lang="ar-SA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215158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مربع نص 10"/>
          <p:cNvSpPr txBox="1"/>
          <p:nvPr/>
        </p:nvSpPr>
        <p:spPr>
          <a:xfrm>
            <a:off x="9174480" y="1378424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897880" y="2529841"/>
            <a:ext cx="563880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tx1"/>
                </a:solidFill>
              </a:rPr>
              <a:t>على ماذا تعتمد وسائل النقل لكي تتحرك؟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25- 4</a:t>
            </a:r>
            <a:endParaRPr lang="ar-SA" sz="2400" b="1" dirty="0"/>
          </a:p>
        </p:txBody>
      </p:sp>
      <p:pic>
        <p:nvPicPr>
          <p:cNvPr id="2" name="Picture 2" descr="http://www.xtraaa.com/wp-content/uploads/2015/01/000BNZ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" y="3455670"/>
            <a:ext cx="2990215" cy="218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lamalnet.com/wp-content/uploads/2009/08/VistaTransportIcon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" y="563674"/>
            <a:ext cx="5673804" cy="27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youm7.com/images/NewsPics/Medium/S5201329132833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69" y="3455669"/>
            <a:ext cx="2859291" cy="218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92148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مربع نص 2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25- 5</a:t>
            </a:r>
            <a:endParaRPr lang="ar-SA" sz="24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7120136" y="1076298"/>
            <a:ext cx="482453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أهمية الهيدروكربونات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4" y="1209552"/>
            <a:ext cx="4299048" cy="446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361531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مربع نص 2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25- 6</a:t>
            </a:r>
            <a:endParaRPr lang="ar-SA" sz="24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89560" y="1156752"/>
            <a:ext cx="1171873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لماذا أطلق قديما على المركبات التي تنتج من </a:t>
            </a:r>
            <a:r>
              <a:rPr lang="ar-SA" sz="2800" b="1" dirty="0">
                <a:solidFill>
                  <a:srgbClr val="FF0000"/>
                </a:solidFill>
              </a:rPr>
              <a:t>النباتات والحيوانات </a:t>
            </a:r>
            <a:r>
              <a:rPr lang="ar-SA" sz="2800" b="1" dirty="0">
                <a:solidFill>
                  <a:srgbClr val="0070C0"/>
                </a:solidFill>
              </a:rPr>
              <a:t>اسم المركبات العضوية؟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7183760" y="2983299"/>
            <a:ext cx="482453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ماذا نقصد بالمركبات العضوية؟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221784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مربع نص 2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25- 7</a:t>
            </a:r>
            <a:endParaRPr lang="ar-SA" sz="24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6438880" y="2088540"/>
            <a:ext cx="53285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لأنها ناتجة عن مخلوقات حية (عضوية)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4632960" y="4009185"/>
            <a:ext cx="713451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هي المركبات التي تحتوي على الكربون ماعدا:</a:t>
            </a:r>
          </a:p>
          <a:p>
            <a:r>
              <a:rPr lang="ar-SA" sz="2800" b="1" dirty="0">
                <a:solidFill>
                  <a:srgbClr val="0070C0"/>
                </a:solidFill>
              </a:rPr>
              <a:t>*أكاسيد الكربون</a:t>
            </a:r>
          </a:p>
          <a:p>
            <a:r>
              <a:rPr lang="ar-SA" sz="2800" b="1" dirty="0">
                <a:solidFill>
                  <a:srgbClr val="0070C0"/>
                </a:solidFill>
              </a:rPr>
              <a:t>**</a:t>
            </a:r>
            <a:r>
              <a:rPr lang="ar-SA" sz="2800" b="1" dirty="0" err="1">
                <a:solidFill>
                  <a:srgbClr val="0070C0"/>
                </a:solidFill>
              </a:rPr>
              <a:t>الكربيدات</a:t>
            </a:r>
            <a:endParaRPr lang="ar-SA" sz="2800" b="1" dirty="0">
              <a:solidFill>
                <a:srgbClr val="0070C0"/>
              </a:solidFill>
            </a:endParaRPr>
          </a:p>
          <a:p>
            <a:r>
              <a:rPr lang="ar-SA" sz="2800" b="1" dirty="0">
                <a:solidFill>
                  <a:srgbClr val="0070C0"/>
                </a:solidFill>
              </a:rPr>
              <a:t>***الكربونات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289560" y="1156752"/>
            <a:ext cx="1171873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لماذا أطلق قديما على المركبات التي تنتج من </a:t>
            </a:r>
            <a:r>
              <a:rPr lang="ar-SA" sz="2800" b="1" dirty="0">
                <a:solidFill>
                  <a:srgbClr val="FF0000"/>
                </a:solidFill>
              </a:rPr>
              <a:t>النباتات والحيوانات </a:t>
            </a:r>
            <a:r>
              <a:rPr lang="ar-SA" sz="2800" b="1" dirty="0">
                <a:solidFill>
                  <a:srgbClr val="0070C0"/>
                </a:solidFill>
              </a:rPr>
              <a:t>اسم المركبات العضوية؟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7183760" y="2983299"/>
            <a:ext cx="482453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ماذا نقصد بالمركبات العضوية؟</a:t>
            </a:r>
          </a:p>
        </p:txBody>
      </p:sp>
    </p:spTree>
    <p:extLst>
      <p:ext uri="{BB962C8B-B14F-4D97-AF65-F5344CB8AC3E}">
        <p14:creationId xmlns:p14="http://schemas.microsoft.com/office/powerpoint/2010/main" val="397585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مربع نص 24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25- 8</a:t>
            </a:r>
            <a:endParaRPr lang="ar-SA" sz="24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906414" y="908720"/>
            <a:ext cx="1088934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تدريب:</a:t>
            </a:r>
            <a:r>
              <a:rPr lang="ar-SA" sz="3600" b="1" dirty="0"/>
              <a:t> </a:t>
            </a:r>
            <a:r>
              <a:rPr lang="ar-SA" sz="3200" b="1" dirty="0"/>
              <a:t>أذكر مميزات الكربون ؟ ما سبب كثرة مركبات الكربون؟</a:t>
            </a:r>
            <a:endParaRPr lang="en-US" sz="3600" b="1" dirty="0"/>
          </a:p>
        </p:txBody>
      </p:sp>
      <p:sp>
        <p:nvSpPr>
          <p:cNvPr id="15" name="مستطيل 14"/>
          <p:cNvSpPr/>
          <p:nvPr/>
        </p:nvSpPr>
        <p:spPr>
          <a:xfrm>
            <a:off x="7056120" y="1913281"/>
            <a:ext cx="454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١- يقع في المجموعة </a:t>
            </a:r>
            <a:r>
              <a:rPr lang="en-US" sz="2800" b="1" dirty="0">
                <a:solidFill>
                  <a:srgbClr val="0070C0"/>
                </a:solidFill>
              </a:rPr>
              <a:t>14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074920" y="2494834"/>
            <a:ext cx="6583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 ٢- من التوزيع الالكتروني يشارك بإلكتروناته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5669280" y="3179197"/>
            <a:ext cx="6126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  ٣- يكون أربع روابط تساهميه .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3764280" y="5144440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41719C"/>
                </a:solidFill>
              </a:rPr>
              <a:t> 2- يكون مركبات بصوره معقده.                                 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3794760" y="574142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41719C"/>
                </a:solidFill>
              </a:rPr>
              <a:t>  ٣- قدرته على تكوين سلاسل.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3586892" y="4518766"/>
            <a:ext cx="7960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41719C"/>
                </a:solidFill>
              </a:rPr>
              <a:t>١- قدرة ذرة الكربون على الارتباط بذرة هيدروجين وذرات  أخرى. </a:t>
            </a:r>
            <a:endParaRPr lang="ar-SA" sz="2800" dirty="0"/>
          </a:p>
        </p:txBody>
      </p:sp>
      <p:sp>
        <p:nvSpPr>
          <p:cNvPr id="2" name="مستطيل 1"/>
          <p:cNvSpPr/>
          <p:nvPr/>
        </p:nvSpPr>
        <p:spPr>
          <a:xfrm>
            <a:off x="8057797" y="3945374"/>
            <a:ext cx="3417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سبب كثرة مركبات الكربون.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126122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مربع نص 18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25- 9</a:t>
            </a:r>
            <a:endParaRPr lang="ar-SA" sz="24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568832" y="1084310"/>
            <a:ext cx="525658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ماذا نقصد بالهيدروكربونات؟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7026032" y="2596478"/>
            <a:ext cx="4968552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هي التي تحتوي  على عنصري الكربون والهيدروجين فقط</a:t>
            </a:r>
          </a:p>
        </p:txBody>
      </p:sp>
      <p:pic>
        <p:nvPicPr>
          <p:cNvPr id="15" name="Picture 4" descr="http://vb.almastba.com/imgcache/almastba.com_1389426181_5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3" y="1331357"/>
            <a:ext cx="1957686" cy="161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6" descr="https://encrypted-tbn3.gstatic.com/images?q=tbn:ANd9GcTI3UyO21bv_ROOxJGsgORtLWDoFX2CwiVQv0Gw9JyY4ZRJZGl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8" y="3606331"/>
            <a:ext cx="1524000" cy="15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5"/>
          <p:cNvSpPr txBox="1"/>
          <p:nvPr/>
        </p:nvSpPr>
        <p:spPr>
          <a:xfrm>
            <a:off x="5425440" y="86174"/>
            <a:ext cx="672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مقدمة الى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128468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10473</TotalTime>
  <Words>951</Words>
  <Application>Microsoft Office PowerPoint</Application>
  <PresentationFormat>شاشة عريضة</PresentationFormat>
  <Paragraphs>165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Sakkal Majalla</vt:lpstr>
      <vt:lpstr>Times New Roman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ماجد الحكمي</cp:lastModifiedBy>
  <cp:revision>1392</cp:revision>
  <dcterms:created xsi:type="dcterms:W3CDTF">2015-08-27T08:53:28Z</dcterms:created>
  <dcterms:modified xsi:type="dcterms:W3CDTF">2023-03-18T20:04:04Z</dcterms:modified>
</cp:coreProperties>
</file>