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660"/>
  </p:normalViewPr>
  <p:slideViewPr>
    <p:cSldViewPr snapToGrid="0">
      <p:cViewPr>
        <p:scale>
          <a:sx n="70" d="100"/>
          <a:sy n="70" d="100"/>
        </p:scale>
        <p:origin x="53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5T08:32:19.535"/>
    </inkml:context>
    <inkml:brush xml:id="br0">
      <inkml:brushProperty name="width" value="0.05" units="cm"/>
      <inkml:brushProperty name="height" value="0.05" units="cm"/>
    </inkml:brush>
  </inkml:definitions>
  <inkml:trace contextRef="#ctx0" brushRef="#br0">31 0 23722,'-31'1256'0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F01D0AE-9F6D-8242-128D-2CA27C034171}"/>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E2930A5E-A4AE-ACC7-B8A7-D84FCB17FA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A314EB06-C1F8-8567-F1B8-1B3FD3F3CDAD}"/>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6721A99E-7E02-F3BF-1A36-70804201EB1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E512346E-7E29-CD46-DE5C-A3549AB41027}"/>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1638313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7E5E008-D67F-BB31-447F-D0616197E0CE}"/>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86D1E5D8-31A1-8510-BC7A-8212848CD635}"/>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436BCA0-22B5-4BC7-4AD8-772667465176}"/>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09744474-E277-8343-0217-0E3C7BC6C70E}"/>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A728E913-BE54-8E3C-CF65-633AEB109A8A}"/>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1500351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C415601C-4293-A783-CE9E-4BFAB830071E}"/>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7D8A2C75-B852-1C75-E1E6-9312205248BF}"/>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8EDEC5A8-E1BB-EDF0-263E-BD7F6BCCF8E7}"/>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1B491CA3-41AC-BA8C-775D-00F637B54A6D}"/>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824A1FB4-3160-C135-3371-8FEE0ED37285}"/>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1754725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9A56C35-E392-FEAA-82A9-E54CBD274FE8}"/>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FD519319-0727-E7CD-72A8-546F0262A0AD}"/>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E4CE73C-EE27-E271-D532-86CBA5588D7D}"/>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19BA7E42-E3D8-65DF-8455-6EB7126101F3}"/>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379FAE7-804F-6801-3FAC-72B174E26D12}"/>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3971977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7B3198B-275E-DCAF-41E3-2BD5349985F5}"/>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2F46AC46-6FD8-2FC7-19A7-FCB9B1F816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92277E9-E35C-ACA9-D6BE-79DA02012167}"/>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9E3543E1-52B2-D0E0-8394-91961B31B773}"/>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C45654C-7667-E0AB-E03F-C76CC181D79A}"/>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76530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78B1165-3202-167D-F698-C9597926E6A6}"/>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35AF55E-3D8F-42D5-E37E-CB3D8E3E66D3}"/>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52F920BF-EE12-581A-33FC-1DE738B1B96B}"/>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669989A3-A826-7671-22EF-2CA5CDE52AC2}"/>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6" name="عنصر نائب للتذييل 5">
            <a:extLst>
              <a:ext uri="{FF2B5EF4-FFF2-40B4-BE49-F238E27FC236}">
                <a16:creationId xmlns:a16="http://schemas.microsoft.com/office/drawing/2014/main" id="{90541756-D9BD-73D9-FBCB-808DDC5EC8B6}"/>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49248AD5-75C8-EE7D-CB29-2C8E8EB7E8FF}"/>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215081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3C36CF0-DF64-DB82-4D1F-B887CEE8D864}"/>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358DB807-47F7-147C-E7AA-A290F3BD1B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4B7150C3-A044-F638-54FB-458E3FB453ED}"/>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870096B5-FD92-F62E-1AFB-83263A9DE0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58A64A0D-4787-92FF-EA9C-9A6EFEC6ECD7}"/>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A7050FFE-FBE6-6268-3EEC-143DEE23B41A}"/>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8" name="عنصر نائب للتذييل 7">
            <a:extLst>
              <a:ext uri="{FF2B5EF4-FFF2-40B4-BE49-F238E27FC236}">
                <a16:creationId xmlns:a16="http://schemas.microsoft.com/office/drawing/2014/main" id="{86C38420-8287-D69C-15EE-7F5C8B2E8486}"/>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6AE18906-6589-6A0A-22F3-3DDF0C4DF2C0}"/>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3582375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96E29ED-4963-665E-9FDE-FA4D389DCBC2}"/>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14DB2407-8107-703D-2E25-64B3581E7F20}"/>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4" name="عنصر نائب للتذييل 3">
            <a:extLst>
              <a:ext uri="{FF2B5EF4-FFF2-40B4-BE49-F238E27FC236}">
                <a16:creationId xmlns:a16="http://schemas.microsoft.com/office/drawing/2014/main" id="{DA3DA2EB-26C0-3698-2457-B3BFF9B54A2D}"/>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DE614922-8F7A-6E37-94F2-3A07A5708561}"/>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827430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E826FD84-5E5B-15FC-E397-F78DE7A29774}"/>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3" name="عنصر نائب للتذييل 2">
            <a:extLst>
              <a:ext uri="{FF2B5EF4-FFF2-40B4-BE49-F238E27FC236}">
                <a16:creationId xmlns:a16="http://schemas.microsoft.com/office/drawing/2014/main" id="{894DF774-A0FF-027F-4272-44B106D652A2}"/>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58576D95-64DB-D465-EF87-A2DA96403810}"/>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1764621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86EAC8B-9588-7B92-AB84-C99FCED7833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92D6A9B9-B2A2-BC98-BC36-21931D8D97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0576AD93-98AC-E9C5-C162-213DF5EF0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B899A6C-6C09-2C3C-CF94-A566B57697F5}"/>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6" name="عنصر نائب للتذييل 5">
            <a:extLst>
              <a:ext uri="{FF2B5EF4-FFF2-40B4-BE49-F238E27FC236}">
                <a16:creationId xmlns:a16="http://schemas.microsoft.com/office/drawing/2014/main" id="{71E2DD9C-A2E7-572C-041B-F89B4C0A465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872815CB-2178-DC40-EBE5-032AEBA230DC}"/>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3041006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5F05E02-6BC4-13BA-A50B-A6809B77254C}"/>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3EA34FB0-6F90-5B12-F27B-09B6B33DEF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BB28B9C6-CF38-F714-1A0D-AB15FD789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3DE38946-6030-4C78-1263-E964F7012D46}"/>
              </a:ext>
            </a:extLst>
          </p:cNvPr>
          <p:cNvSpPr>
            <a:spLocks noGrp="1"/>
          </p:cNvSpPr>
          <p:nvPr>
            <p:ph type="dt" sz="half" idx="10"/>
          </p:nvPr>
        </p:nvSpPr>
        <p:spPr/>
        <p:txBody>
          <a:bodyPr/>
          <a:lstStyle/>
          <a:p>
            <a:fld id="{8D97EBFB-AF64-479A-A043-B11210481583}" type="datetimeFigureOut">
              <a:rPr lang="ar-SA" smtClean="0"/>
              <a:t>18/10/46</a:t>
            </a:fld>
            <a:endParaRPr lang="ar-SA"/>
          </a:p>
        </p:txBody>
      </p:sp>
      <p:sp>
        <p:nvSpPr>
          <p:cNvPr id="6" name="عنصر نائب للتذييل 5">
            <a:extLst>
              <a:ext uri="{FF2B5EF4-FFF2-40B4-BE49-F238E27FC236}">
                <a16:creationId xmlns:a16="http://schemas.microsoft.com/office/drawing/2014/main" id="{B913DAB6-AF8C-A9C7-B272-E35D5E1A2149}"/>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DACB8398-0BA4-7934-DC2C-341B3744A6F6}"/>
              </a:ext>
            </a:extLst>
          </p:cNvPr>
          <p:cNvSpPr>
            <a:spLocks noGrp="1"/>
          </p:cNvSpPr>
          <p:nvPr>
            <p:ph type="sldNum" sz="quarter" idx="12"/>
          </p:nvPr>
        </p:nvSpPr>
        <p:spPr/>
        <p:txBody>
          <a:bodyPr/>
          <a:lstStyle/>
          <a:p>
            <a:fld id="{0B519ABC-D4A6-43E0-96AB-E030D5611C52}" type="slidenum">
              <a:rPr lang="ar-SA" smtClean="0"/>
              <a:t>‹#›</a:t>
            </a:fld>
            <a:endParaRPr lang="ar-SA"/>
          </a:p>
        </p:txBody>
      </p:sp>
    </p:spTree>
    <p:extLst>
      <p:ext uri="{BB962C8B-B14F-4D97-AF65-F5344CB8AC3E}">
        <p14:creationId xmlns:p14="http://schemas.microsoft.com/office/powerpoint/2010/main" val="184160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5797B45B-2657-9F00-6DA4-C11D1A1E1525}"/>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A825D90A-9DE5-AFEA-D17F-3CA106F5857B}"/>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5B4AC41-1C0F-D365-B187-6E4F1F19320A}"/>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D97EBFB-AF64-479A-A043-B11210481583}" type="datetimeFigureOut">
              <a:rPr lang="ar-SA" smtClean="0"/>
              <a:t>18/10/46</a:t>
            </a:fld>
            <a:endParaRPr lang="ar-SA"/>
          </a:p>
        </p:txBody>
      </p:sp>
      <p:sp>
        <p:nvSpPr>
          <p:cNvPr id="5" name="عنصر نائب للتذييل 4">
            <a:extLst>
              <a:ext uri="{FF2B5EF4-FFF2-40B4-BE49-F238E27FC236}">
                <a16:creationId xmlns:a16="http://schemas.microsoft.com/office/drawing/2014/main" id="{657F3463-2C25-6E3C-0EF5-7A94DAEE64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6EA4EF70-FE40-9A32-52B2-AAB27CD9ED6B}"/>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519ABC-D4A6-43E0-96AB-E030D5611C52}" type="slidenum">
              <a:rPr lang="ar-SA" smtClean="0"/>
              <a:t>‹#›</a:t>
            </a:fld>
            <a:endParaRPr lang="ar-SA"/>
          </a:p>
        </p:txBody>
      </p:sp>
    </p:spTree>
    <p:extLst>
      <p:ext uri="{BB962C8B-B14F-4D97-AF65-F5344CB8AC3E}">
        <p14:creationId xmlns:p14="http://schemas.microsoft.com/office/powerpoint/2010/main" val="3694571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ustomXml" Target="../ink/ink1.xml"/><Relationship Id="rId1" Type="http://schemas.openxmlformats.org/officeDocument/2006/relationships/slideLayout" Target="../slideLayouts/slideLayout7.xml"/><Relationship Id="rId5"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A8BD1722-D2E4-B8DB-1F27-0A6802B08C71}"/>
              </a:ext>
            </a:extLst>
          </p:cNvPr>
          <p:cNvSpPr txBox="1"/>
          <p:nvPr/>
        </p:nvSpPr>
        <p:spPr>
          <a:xfrm>
            <a:off x="1140431" y="2503782"/>
            <a:ext cx="10233061" cy="3227422"/>
          </a:xfrm>
          <a:prstGeom prst="rect">
            <a:avLst/>
          </a:prstGeom>
          <a:noFill/>
        </p:spPr>
        <p:txBody>
          <a:bodyPr wrap="square">
            <a:spAutoFit/>
          </a:bodyPr>
          <a:lstStyle/>
          <a:p>
            <a:pPr algn="r" rtl="1">
              <a:lnSpc>
                <a:spcPct val="107000"/>
              </a:lnSpc>
              <a:spcAft>
                <a:spcPts val="800"/>
              </a:spcAft>
            </a:pP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أدناه مجموعة من الأسئلة المحاكية لاختبار </a:t>
            </a:r>
            <a:r>
              <a:rPr lang="en-US"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PISA 2025</a:t>
            </a: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في مادة الفيزياء، مصممة وفقًا لإطار </a:t>
            </a:r>
            <a:r>
              <a:rPr lang="en-US"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PISA</a:t>
            </a: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الرسمي، مع مراعاة توزيع الأسئلة على السياقات الحياتية (شخصي، محلي، وطني، عالمي) وأنماط الأسئلة المطلوبة (اختيار من متعدد، إجابة قصيرة، تفسير علمي، تحليل بيانات). الأسئلة تركز على الكفاءات العلمية (تفسير الظواهر علميًا، تقييم التحقيقات العلمية، استخدام الأدلة العلمية) وتتضمن سياقات ذات صلة بحياة الطلاب بعمر 15 عامًا.</a:t>
            </a:r>
            <a:endParaRPr lang="en-US"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36631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93995091-2CEC-C300-2127-E52B5FAFC224}"/>
              </a:ext>
            </a:extLst>
          </p:cNvPr>
          <p:cNvSpPr txBox="1"/>
          <p:nvPr/>
        </p:nvSpPr>
        <p:spPr>
          <a:xfrm>
            <a:off x="548640" y="1013991"/>
            <a:ext cx="11247120" cy="4372864"/>
          </a:xfrm>
          <a:prstGeom prst="rect">
            <a:avLst/>
          </a:prstGeom>
          <a:noFill/>
        </p:spPr>
        <p:txBody>
          <a:bodyPr wrap="square">
            <a:spAutoFit/>
          </a:bodyPr>
          <a:lstStyle/>
          <a:p>
            <a:pPr algn="r" rtl="1">
              <a:lnSpc>
                <a:spcPct val="107000"/>
              </a:lnSpc>
              <a:spcAft>
                <a:spcPts val="800"/>
              </a:spcAft>
              <a:buNone/>
            </a:pPr>
            <a:r>
              <a:rPr lang="ar-SA" sz="28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**الإجابة الصحيحة**:  </a:t>
            </a:r>
          </a:p>
          <a:p>
            <a:pPr algn="r" rtl="1">
              <a:lnSpc>
                <a:spcPct val="107000"/>
              </a:lnSpc>
              <a:spcAft>
                <a:spcPts val="800"/>
              </a:spcAft>
              <a:buNone/>
            </a:pPr>
            <a:endParaRPr lang="en-US" sz="28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أ. 400 واط-ساعة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**التفسير**: الطاقة الواردة = 1000 واط/م² × 2 م² = 2000 واط. الكفاءة 20%، لذا الطاقة المنتجة = 2000 × 0.2 = 400 واط. في ساعة واحدة = 400 واط-ساعة.</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endParaRPr lang="ar-SA"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**الكفاءة المستهدفة**: استخدام الأدلة العلمية لتقييم خيارات الطاقة المستدامة.</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64978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EA947FF7-5C11-EA5E-D047-44D9AB34D416}"/>
              </a:ext>
            </a:extLst>
          </p:cNvPr>
          <p:cNvSpPr txBox="1"/>
          <p:nvPr/>
        </p:nvSpPr>
        <p:spPr>
          <a:xfrm>
            <a:off x="978408" y="700218"/>
            <a:ext cx="10753344" cy="4639732"/>
          </a:xfrm>
          <a:prstGeom prst="rect">
            <a:avLst/>
          </a:prstGeom>
          <a:noFill/>
        </p:spPr>
        <p:txBody>
          <a:bodyPr wrap="square">
            <a:spAutoFit/>
          </a:bodyPr>
          <a:lstStyle/>
          <a:p>
            <a:pPr algn="r" rtl="1">
              <a:lnSpc>
                <a:spcPct val="107000"/>
              </a:lnSpc>
              <a:spcAft>
                <a:spcPts val="800"/>
              </a:spcAft>
              <a:buNone/>
            </a:pPr>
            <a:r>
              <a:rPr lang="ar-SA" sz="2400" b="1" kern="100" dirty="0">
                <a:solidFill>
                  <a:schemeClr val="accent5">
                    <a:lumMod val="50000"/>
                  </a:schemeClr>
                </a:solidFill>
                <a:effectLst/>
                <a:latin typeface="Calibri" panose="020F0502020204030204" pitchFamily="34" charset="0"/>
                <a:ea typeface="Calibri" panose="020F0502020204030204" pitchFamily="34" charset="0"/>
                <a:cs typeface="Arial" panose="020B0604020202020204" pitchFamily="34" charset="0"/>
              </a:rPr>
              <a:t>### **ملاحظات إضافية**:</a:t>
            </a:r>
          </a:p>
          <a:p>
            <a:pPr algn="r" rtl="1">
              <a:lnSpc>
                <a:spcPct val="107000"/>
              </a:lnSpc>
              <a:spcAft>
                <a:spcPts val="800"/>
              </a:spcAft>
              <a:buNone/>
            </a:pP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lgn="r" rtl="1">
              <a:lnSpc>
                <a:spcPct val="107000"/>
              </a:lnSpc>
              <a:spcAft>
                <a:spcPts val="800"/>
              </a:spcAft>
              <a:buFontTx/>
              <a:buChar char="-"/>
            </a:pPr>
            <a:r>
              <a:rPr lang="ar-SA" sz="2400" b="1" kern="100" dirty="0">
                <a:effectLst/>
                <a:latin typeface="Calibri" panose="020F0502020204030204" pitchFamily="34" charset="0"/>
                <a:ea typeface="Calibri" panose="020F0502020204030204" pitchFamily="34" charset="0"/>
                <a:cs typeface="Arial" panose="020B0604020202020204" pitchFamily="34" charset="0"/>
              </a:rPr>
              <a:t>الأسئلة مصممة لتعكس إطار </a:t>
            </a:r>
            <a:r>
              <a:rPr lang="en-US" sz="2400" b="1" kern="100" dirty="0">
                <a:effectLst/>
                <a:latin typeface="Calibri" panose="020F0502020204030204" pitchFamily="34" charset="0"/>
                <a:ea typeface="Calibri" panose="020F0502020204030204" pitchFamily="34" charset="0"/>
                <a:cs typeface="Arial" panose="020B0604020202020204" pitchFamily="34" charset="0"/>
              </a:rPr>
              <a:t>PISA 2025</a:t>
            </a:r>
            <a:r>
              <a:rPr lang="ar-SA" sz="2400" b="1" kern="100" dirty="0">
                <a:effectLst/>
                <a:latin typeface="Calibri" panose="020F0502020204030204" pitchFamily="34" charset="0"/>
                <a:ea typeface="Calibri" panose="020F0502020204030204" pitchFamily="34" charset="0"/>
                <a:cs typeface="Arial" panose="020B0604020202020204" pitchFamily="34" charset="0"/>
              </a:rPr>
              <a:t> الذي يركز على الكفاءات العلمية (تفسير الظواهر، تقييم التحقيقات، استخدام الأدلة) في سياقات حياتية ذات صلة بطلاب الـ15 عامًا.</a:t>
            </a:r>
          </a:p>
          <a:p>
            <a:pPr marL="342900" indent="-342900" algn="r" rtl="1">
              <a:lnSpc>
                <a:spcPct val="107000"/>
              </a:lnSpc>
              <a:spcAft>
                <a:spcPts val="800"/>
              </a:spcAft>
              <a:buFontTx/>
              <a:buChar char="-"/>
            </a:pP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lgn="r" rtl="1">
              <a:lnSpc>
                <a:spcPct val="107000"/>
              </a:lnSpc>
              <a:spcAft>
                <a:spcPts val="800"/>
              </a:spcAft>
              <a:buFontTx/>
              <a:buChar char="-"/>
            </a:pPr>
            <a:r>
              <a:rPr lang="ar-SA" sz="2400" b="1" kern="100" dirty="0">
                <a:effectLst/>
                <a:latin typeface="Calibri" panose="020F0502020204030204" pitchFamily="34" charset="0"/>
                <a:ea typeface="Calibri" panose="020F0502020204030204" pitchFamily="34" charset="0"/>
                <a:cs typeface="Arial" panose="020B0604020202020204" pitchFamily="34" charset="0"/>
              </a:rPr>
              <a:t>تم اختيار موضوعات فيزيائية (الطاقة، القوى، الكهرباء) تتماشى مع مجالات المعرفة المحددة في الإطار (الأنظمة الفيزيائية).</a:t>
            </a:r>
          </a:p>
          <a:p>
            <a:pPr marL="342900" indent="-342900" algn="r" rtl="1">
              <a:lnSpc>
                <a:spcPct val="107000"/>
              </a:lnSpc>
              <a:spcAft>
                <a:spcPts val="800"/>
              </a:spcAft>
              <a:buFontTx/>
              <a:buChar char="-"/>
            </a:pP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kern="100" dirty="0">
                <a:effectLst/>
                <a:latin typeface="Calibri" panose="020F0502020204030204" pitchFamily="34" charset="0"/>
                <a:ea typeface="Calibri" panose="020F0502020204030204" pitchFamily="34" charset="0"/>
                <a:cs typeface="Arial" panose="020B0604020202020204" pitchFamily="34" charset="0"/>
              </a:rPr>
              <a:t>- يمكن توسيع الأسئلة بإضافة وحدات تفاعلية (مثل محاكاة حاسوبية) إذا كان الاختبار رقميًا، كما هو معتاد في </a:t>
            </a:r>
            <a:r>
              <a:rPr lang="en-US" sz="2400" b="1" kern="100" dirty="0">
                <a:effectLst/>
                <a:latin typeface="Calibri" panose="020F0502020204030204" pitchFamily="34" charset="0"/>
                <a:ea typeface="Calibri" panose="020F0502020204030204" pitchFamily="34" charset="0"/>
                <a:cs typeface="Arial" panose="020B0604020202020204" pitchFamily="34" charset="0"/>
              </a:rPr>
              <a:t>PISA</a:t>
            </a:r>
            <a:r>
              <a:rPr lang="ar-SA" sz="2400" b="1" kern="100" dirty="0">
                <a:effectLst/>
                <a:latin typeface="Calibri" panose="020F0502020204030204" pitchFamily="34" charset="0"/>
                <a:ea typeface="Calibri" panose="020F0502020204030204" pitchFamily="34" charset="0"/>
                <a:cs typeface="Arial" panose="020B0604020202020204" pitchFamily="34" charset="0"/>
              </a:rPr>
              <a:t>.</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01657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7331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3E3A5C9A-B2E6-E623-0924-15D5283772DE}"/>
              </a:ext>
            </a:extLst>
          </p:cNvPr>
          <p:cNvSpPr txBox="1"/>
          <p:nvPr/>
        </p:nvSpPr>
        <p:spPr>
          <a:xfrm>
            <a:off x="393843" y="188124"/>
            <a:ext cx="11404314" cy="6647012"/>
          </a:xfrm>
          <a:prstGeom prst="rect">
            <a:avLst/>
          </a:prstGeom>
          <a:noFill/>
        </p:spPr>
        <p:txBody>
          <a:bodyPr wrap="square">
            <a:spAutoFit/>
          </a:bodyPr>
          <a:lstStyle/>
          <a:p>
            <a:pPr algn="ct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b="1" u="sng" kern="100" dirty="0">
                <a:effectLst/>
                <a:latin typeface="Calibri" panose="020F0502020204030204" pitchFamily="34" charset="0"/>
                <a:ea typeface="Calibri" panose="020F0502020204030204" pitchFamily="34" charset="0"/>
                <a:cs typeface="Arial" panose="020B0604020202020204" pitchFamily="34" charset="0"/>
              </a:rPr>
              <a:t>**السؤال 1: سياق شخصي - اختيار من متعدد**</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1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 الطاقة الحرارية في الحياة اليومية**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a:t>
            </a:r>
            <a:r>
              <a:rPr lang="ar-SA" sz="2400" kern="100" dirty="0">
                <a:effectLst/>
                <a:latin typeface="Calibri" panose="020F0502020204030204" pitchFamily="34" charset="0"/>
                <a:ea typeface="Calibri" panose="020F0502020204030204" pitchFamily="34" charset="0"/>
                <a:cs typeface="Arial" panose="020B0604020202020204" pitchFamily="34" charset="0"/>
              </a:rPr>
              <a:t>السيناريو**: يريد أحمد تحضير كوب من الشاي الساخن. يضع الماء في غلاية كهربائية تعمل بقوة 2000 واط. يستغرق الماء 4 دقائق ليصل إلى درجة الغليان (100 درجة مئوية)، مع افتراض أن كل الطاقة تُستخدم لتسخين الماء.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b="1" u="sng"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**السؤال**:  </a:t>
            </a:r>
            <a:endParaRPr lang="en-US" sz="2400" b="1" u="sng"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ما كمية الطاقة الكهربائية التي استهلكتها الغلاية خلال الـ4 دقائق؟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أ. 480,000 جول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ب. 120,000 جول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ج. 8,000 جول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د. 2,000 جول  </a:t>
            </a:r>
          </a:p>
          <a:p>
            <a:pPr algn="ct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**الإجابة الصحيحة**: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أ. </a:t>
            </a:r>
            <a:r>
              <a:rPr lang="ar-SA" sz="1800" kern="100" dirty="0">
                <a:solidFill>
                  <a:schemeClr val="accent6"/>
                </a:solidFill>
                <a:effectLst/>
                <a:latin typeface="Calibri" panose="020F0502020204030204" pitchFamily="34" charset="0"/>
                <a:ea typeface="Calibri" panose="020F0502020204030204" pitchFamily="34" charset="0"/>
                <a:cs typeface="Arial" panose="020B0604020202020204" pitchFamily="34" charset="0"/>
              </a:rPr>
              <a:t>480,000 جول  </a:t>
            </a:r>
            <a:endParaRPr lang="en-US" sz="1200" kern="100" dirty="0">
              <a:solidFill>
                <a:schemeClr val="accent6"/>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18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**التفسير**: الطاقة = القدرة × الزمن = 2000 واط × (4 × 60 ثانية) = 480,000 جول.</a:t>
            </a:r>
            <a:endParaRPr lang="en-US" sz="12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buNone/>
            </a:pPr>
            <a:r>
              <a:rPr lang="ar-SA" sz="18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 </a:t>
            </a:r>
            <a:endParaRPr lang="en-US" sz="12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18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**الكفاءة المستهدفة**: تفسير الظواهر علميًا باستخدام مفاهيم الطاقة.</a:t>
            </a:r>
            <a:endParaRPr lang="en-US" sz="12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380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F255A90D-78BE-4B94-6AD2-09D674C05C24}"/>
              </a:ext>
            </a:extLst>
          </p:cNvPr>
          <p:cNvSpPr txBox="1"/>
          <p:nvPr/>
        </p:nvSpPr>
        <p:spPr>
          <a:xfrm>
            <a:off x="801383" y="657187"/>
            <a:ext cx="11034445" cy="5053628"/>
          </a:xfrm>
          <a:prstGeom prst="rect">
            <a:avLst/>
          </a:prstGeom>
          <a:noFill/>
        </p:spPr>
        <p:txBody>
          <a:bodyPr wrap="square">
            <a:spAutoFit/>
          </a:bodyPr>
          <a:lstStyle/>
          <a:p>
            <a:pPr algn="r" rtl="1">
              <a:lnSpc>
                <a:spcPct val="107000"/>
              </a:lnSpc>
              <a:spcAft>
                <a:spcPts val="800"/>
              </a:spcAft>
              <a:buNone/>
            </a:pPr>
            <a:r>
              <a:rPr lang="ar-SA" sz="2400" kern="100" dirty="0">
                <a:effectLst/>
                <a:latin typeface="Calibri" panose="020F0502020204030204" pitchFamily="34" charset="0"/>
                <a:ea typeface="Calibri" panose="020F0502020204030204" pitchFamily="34" charset="0"/>
                <a:cs typeface="Arial" panose="020B0604020202020204" pitchFamily="34" charset="0"/>
              </a:rPr>
              <a:t>### </a:t>
            </a:r>
            <a:r>
              <a:rPr lang="ar-SA" sz="2400" b="1" u="sng" kern="100" dirty="0">
                <a:effectLst/>
                <a:latin typeface="Calibri" panose="020F0502020204030204" pitchFamily="34" charset="0"/>
                <a:ea typeface="Calibri" panose="020F0502020204030204" pitchFamily="34" charset="0"/>
                <a:cs typeface="Arial" panose="020B0604020202020204" pitchFamily="34" charset="0"/>
              </a:rPr>
              <a:t>**السؤال 2: سياق محلي - إجابة قصيرة**</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a:t>
            </a:r>
            <a:r>
              <a:rPr lang="ar-SA"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 القوى والحركة في وسائل النقل**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**السيناريو**: في مدينتك، يتم بناء جسر جديد لتسهيل حركة الحافلات. يجب أن يتحمل الجسر</a:t>
            </a:r>
          </a:p>
          <a:p>
            <a:pPr algn="r" rtl="1">
              <a:lnSpc>
                <a:spcPct val="107000"/>
              </a:lnSpc>
              <a:spcAft>
                <a:spcPts val="800"/>
              </a:spcAft>
              <a:buNone/>
            </a:pPr>
            <a:endParaRPr lang="ar-SA" sz="2800" kern="1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 وزن حافلة بكتلة 12,000 كجم عندما تكون متوقفة. تسارع الجاذبية الأرضية هو 9.8 م/ث².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u="sng" kern="100" dirty="0">
                <a:effectLst/>
                <a:latin typeface="Calibri" panose="020F0502020204030204" pitchFamily="34" charset="0"/>
                <a:ea typeface="Calibri" panose="020F0502020204030204" pitchFamily="34" charset="0"/>
                <a:cs typeface="Arial" panose="020B0604020202020204" pitchFamily="34" charset="0"/>
              </a:rPr>
              <a:t>**السؤال**:  </a:t>
            </a:r>
          </a:p>
          <a:p>
            <a:pPr algn="r" rtl="1">
              <a:lnSpc>
                <a:spcPct val="107000"/>
              </a:lnSpc>
              <a:spcAft>
                <a:spcPts val="800"/>
              </a:spcAft>
              <a:buNone/>
            </a:pPr>
            <a:endParaRPr lang="en-US" sz="2400" b="1" u="sng"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احسب القوة العمودية التي يجب أن يتحملها الجسر عندما تكون الحافلة متوقفة على الجسر. (قدم إجابتك بالنيوتن).</a:t>
            </a:r>
          </a:p>
          <a:p>
            <a:pPr algn="r" rtl="1">
              <a:lnSpc>
                <a:spcPct val="107000"/>
              </a:lnSpc>
              <a:spcAft>
                <a:spcPts val="800"/>
              </a:spcAft>
              <a:buNone/>
            </a:pP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4276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6E9B83BD-043A-2547-F656-F84DBA548B4B}"/>
              </a:ext>
            </a:extLst>
          </p:cNvPr>
          <p:cNvSpPr txBox="1"/>
          <p:nvPr/>
        </p:nvSpPr>
        <p:spPr>
          <a:xfrm>
            <a:off x="657548" y="885033"/>
            <a:ext cx="11168008" cy="2905988"/>
          </a:xfrm>
          <a:prstGeom prst="rect">
            <a:avLst/>
          </a:prstGeom>
          <a:noFill/>
        </p:spPr>
        <p:txBody>
          <a:bodyPr wrap="square">
            <a:spAutoFit/>
          </a:bodyPr>
          <a:lstStyle/>
          <a:p>
            <a:pPr algn="r" rtl="1">
              <a:lnSpc>
                <a:spcPct val="107000"/>
              </a:lnSpc>
              <a:spcAft>
                <a:spcPts val="800"/>
              </a:spcAft>
              <a:buNone/>
            </a:pPr>
            <a:r>
              <a:rPr lang="ar-SA" sz="2800" b="1"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**الإجابة النموذجية**:  </a:t>
            </a:r>
            <a:endParaRPr lang="en-US" sz="2800" b="1"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600" kern="100" dirty="0">
                <a:effectLst/>
                <a:latin typeface="Calibri" panose="020F0502020204030204" pitchFamily="34" charset="0"/>
                <a:ea typeface="Calibri" panose="020F0502020204030204" pitchFamily="34" charset="0"/>
                <a:cs typeface="Arial" panose="020B0604020202020204" pitchFamily="34" charset="0"/>
              </a:rPr>
              <a:t>القوة العمودية = الوزن = الكتلة × تسارع الجاذبية = 12,000 كجم × 9.8 م/ث² = 117,600 نيوتن.</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kern="100" dirty="0">
                <a:effectLst/>
                <a:latin typeface="Calibri" panose="020F0502020204030204" pitchFamily="34" charset="0"/>
                <a:ea typeface="Calibri" panose="020F0502020204030204" pitchFamily="34" charset="0"/>
                <a:cs typeface="Arial" panose="020B0604020202020204" pitchFamily="34" charset="0"/>
              </a:rPr>
              <a:t>**الكفاءة المستهدفة**: استخدام الأدلة العلمية لحساب القوى في سياق عملي.</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76461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1D16A09-D664-F400-FC7D-A414B57BA3DA}"/>
              </a:ext>
            </a:extLst>
          </p:cNvPr>
          <p:cNvSpPr txBox="1"/>
          <p:nvPr/>
        </p:nvSpPr>
        <p:spPr>
          <a:xfrm>
            <a:off x="419528" y="666516"/>
            <a:ext cx="11352944" cy="6126870"/>
          </a:xfrm>
          <a:prstGeom prst="rect">
            <a:avLst/>
          </a:prstGeom>
          <a:noFill/>
        </p:spPr>
        <p:txBody>
          <a:bodyPr wrap="square">
            <a:spAutoFit/>
          </a:bodyPr>
          <a:lstStyle/>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b="1" u="sng" kern="100" dirty="0">
                <a:effectLst/>
                <a:latin typeface="Calibri" panose="020F0502020204030204" pitchFamily="34" charset="0"/>
                <a:ea typeface="Calibri" panose="020F0502020204030204" pitchFamily="34" charset="0"/>
                <a:cs typeface="Arial" panose="020B0604020202020204" pitchFamily="34" charset="0"/>
              </a:rPr>
              <a:t>**السؤال 3: سياق وطني - تفسير علمي**</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 الطاقة المتجددة**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Arial" panose="020B0604020202020204" pitchFamily="34" charset="0"/>
              </a:rPr>
              <a:t>**السيناريو**: قررت الحكومة في بلدك بناء مزرعة توربينات رياح لتوليد الكهرباء. يعتمد تصميم التوربينات على تحويل طاقة حركة الرياح إلى طاقة كهربائية. يشتكي بعض السكان من أن التوربينات قد تؤثر على الطيور المهاجرة، بينما يرى آخرون أنها ستقلل من الاعتماد على الوقود الأحفوري.  </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Arial" panose="020B0604020202020204" pitchFamily="34" charset="0"/>
              </a:rPr>
              <a:t> </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Arial" panose="020B0604020202020204" pitchFamily="34" charset="0"/>
              </a:rPr>
              <a:t>**السؤال**:  </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Arial" panose="020B0604020202020204" pitchFamily="34" charset="0"/>
              </a:rPr>
              <a:t>اشرح علميًا كيف يحول توربين الرياح طاقة الرياح إلى طاقة كهربائية، مع الإشارة إلى أنواع الطاقة المعنية في كل خطوة.  </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47482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6CFFC476-9D69-6B5B-7EC4-BAFD57A1C857}"/>
              </a:ext>
            </a:extLst>
          </p:cNvPr>
          <p:cNvSpPr txBox="1"/>
          <p:nvPr/>
        </p:nvSpPr>
        <p:spPr>
          <a:xfrm>
            <a:off x="-215757" y="724045"/>
            <a:ext cx="12010490" cy="4274119"/>
          </a:xfrm>
          <a:prstGeom prst="rect">
            <a:avLst/>
          </a:prstGeom>
          <a:noFill/>
        </p:spPr>
        <p:txBody>
          <a:bodyPr wrap="square">
            <a:spAutoFit/>
          </a:bodyPr>
          <a:lstStyle/>
          <a:p>
            <a:pPr algn="r" rtl="1">
              <a:lnSpc>
                <a:spcPct val="107000"/>
              </a:lnSpc>
              <a:spcAft>
                <a:spcPts val="800"/>
              </a:spcAft>
              <a:buNone/>
            </a:pPr>
            <a:r>
              <a:rPr lang="ar-SA" sz="32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**الإجابة النموذجية**:  </a:t>
            </a:r>
            <a:endParaRPr lang="en-US" sz="3200" b="1" u="sng"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1. طاقة حركة الرياح تدفع ريش التوربين لتدور (طاقة حركية).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2. دوران الريش يحرك عمود التوربين المتصل بمولد كهربائي (طاقة ميكانيكية).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3. المولد يحول الطاقة الميكانيكية إلى طاقة كهربائية باستخدام المبادئ الكهرومغناطيسية (حث مغناطيسي).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kern="100" dirty="0">
                <a:effectLst/>
                <a:latin typeface="Calibri" panose="020F0502020204030204" pitchFamily="34" charset="0"/>
                <a:ea typeface="Calibri" panose="020F0502020204030204" pitchFamily="34" charset="0"/>
                <a:cs typeface="Arial" panose="020B0604020202020204" pitchFamily="34" charset="0"/>
              </a:rPr>
              <a:t>الطاقة تتحول من حركية إلى ميكانيكية ثم إلى كهربائية.</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kern="1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**الكفاءة المستهدفة**: تفسير الظواهر علميًا مع ربط المفاهيم الفيزيائية بالتطبيقات الوطنية.</a:t>
            </a:r>
            <a:endParaRPr lang="en-US" sz="2800" kern="1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4922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7BF4CBB3-83B2-6157-1EC2-51B54E2A740A}"/>
              </a:ext>
            </a:extLst>
          </p:cNvPr>
          <p:cNvSpPr txBox="1"/>
          <p:nvPr/>
        </p:nvSpPr>
        <p:spPr>
          <a:xfrm>
            <a:off x="373293" y="152958"/>
            <a:ext cx="11557973" cy="3118546"/>
          </a:xfrm>
          <a:prstGeom prst="rect">
            <a:avLst/>
          </a:prstGeom>
          <a:noFill/>
        </p:spPr>
        <p:txBody>
          <a:bodyPr wrap="square">
            <a:spAutoFit/>
          </a:bodyPr>
          <a:lstStyle/>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b="1" u="sng" kern="100" dirty="0">
                <a:effectLst/>
                <a:latin typeface="Calibri" panose="020F0502020204030204" pitchFamily="34" charset="0"/>
                <a:ea typeface="Calibri" panose="020F0502020204030204" pitchFamily="34" charset="0"/>
                <a:cs typeface="Arial" panose="020B0604020202020204" pitchFamily="34" charset="0"/>
              </a:rPr>
              <a:t>**السؤال 4: سياق عالمي - تحليل بيانات**</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 تغير المناخ والطاقة الحرارية**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3200" kern="100" dirty="0">
                <a:effectLst/>
                <a:latin typeface="Calibri" panose="020F0502020204030204" pitchFamily="34" charset="0"/>
                <a:ea typeface="Calibri" panose="020F0502020204030204" pitchFamily="34" charset="0"/>
                <a:cs typeface="Arial" panose="020B0604020202020204" pitchFamily="34" charset="0"/>
              </a:rPr>
              <a:t>**السيناريو**: يقوم العلماء بدراسة تأثير ارتفاع درجة حرارة المحيطات على مستوى سطح البحر. تم تسجيل البيانات التالية لتغير درجة حرارة المياه في منطقة محددة خلال 10 سنوات: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1800" kern="100" dirty="0">
                <a:effectLst/>
                <a:latin typeface="Calibri" panose="020F0502020204030204" pitchFamily="34" charset="0"/>
                <a:ea typeface="Calibri" panose="020F0502020204030204" pitchFamily="34" charset="0"/>
                <a:cs typeface="Arial" panose="020B0604020202020204" pitchFamily="34" charset="0"/>
              </a:rPr>
              <a:t> </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مربع نص 1">
            <a:extLst>
              <a:ext uri="{FF2B5EF4-FFF2-40B4-BE49-F238E27FC236}">
                <a16:creationId xmlns:a16="http://schemas.microsoft.com/office/drawing/2014/main" id="{18DF0C9E-A634-81A2-E143-2E7744BE589B}"/>
              </a:ext>
            </a:extLst>
          </p:cNvPr>
          <p:cNvSpPr txBox="1"/>
          <p:nvPr/>
        </p:nvSpPr>
        <p:spPr>
          <a:xfrm>
            <a:off x="123290" y="3686047"/>
            <a:ext cx="6616557" cy="2579424"/>
          </a:xfrm>
          <a:prstGeom prst="rect">
            <a:avLst/>
          </a:prstGeom>
          <a:noFill/>
        </p:spPr>
        <p:txBody>
          <a:bodyPr wrap="square">
            <a:spAutoFit/>
          </a:bodyPr>
          <a:lstStyle/>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**السؤال**: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1. استخدم البيانات لتحديد العلاقة بين ارتفاع درجة حرارة المياه وزيادة مستوى سطح البحر.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2. اشرح لماذا يؤدي ارتفاع درجة حرارة المياه إلى ارتفاع مستوى سطح البحر من منظور فيزيائي.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p:txBody>
      </p:sp>
      <mc:AlternateContent xmlns:mc="http://schemas.openxmlformats.org/markup-compatibility/2006" xmlns:p14="http://schemas.microsoft.com/office/powerpoint/2010/main">
        <mc:Choice Requires="p14">
          <p:contentPart p14:bwMode="auto" r:id="rId2">
            <p14:nvContentPartPr>
              <p14:cNvPr id="5" name="حبر 4">
                <a:extLst>
                  <a:ext uri="{FF2B5EF4-FFF2-40B4-BE49-F238E27FC236}">
                    <a16:creationId xmlns:a16="http://schemas.microsoft.com/office/drawing/2014/main" id="{8A7BE4B0-8900-9520-C503-623E3B7B3C92}"/>
                  </a:ext>
                </a:extLst>
              </p14:cNvPr>
              <p14:cNvContentPartPr/>
              <p14:nvPr/>
            </p14:nvContentPartPr>
            <p14:xfrm>
              <a:off x="11247914" y="3029174"/>
              <a:ext cx="11520" cy="452520"/>
            </p14:xfrm>
          </p:contentPart>
        </mc:Choice>
        <mc:Fallback xmlns="">
          <p:pic>
            <p:nvPicPr>
              <p:cNvPr id="5" name="حبر 4">
                <a:extLst>
                  <a:ext uri="{FF2B5EF4-FFF2-40B4-BE49-F238E27FC236}">
                    <a16:creationId xmlns:a16="http://schemas.microsoft.com/office/drawing/2014/main" id="{8A7BE4B0-8900-9520-C503-623E3B7B3C92}"/>
                  </a:ext>
                </a:extLst>
              </p:cNvPr>
              <p:cNvPicPr/>
              <p:nvPr/>
            </p:nvPicPr>
            <p:blipFill>
              <a:blip r:embed="rId5"/>
              <a:stretch>
                <a:fillRect/>
              </a:stretch>
            </p:blipFill>
            <p:spPr>
              <a:xfrm>
                <a:off x="11238914" y="3020174"/>
                <a:ext cx="29160" cy="470160"/>
              </a:xfrm>
              <a:prstGeom prst="rect">
                <a:avLst/>
              </a:prstGeom>
            </p:spPr>
          </p:pic>
        </mc:Fallback>
      </mc:AlternateContent>
      <p:graphicFrame>
        <p:nvGraphicFramePr>
          <p:cNvPr id="4" name="جدول 3">
            <a:extLst>
              <a:ext uri="{FF2B5EF4-FFF2-40B4-BE49-F238E27FC236}">
                <a16:creationId xmlns:a16="http://schemas.microsoft.com/office/drawing/2014/main" id="{FB1E5FC4-A277-F4AE-93F1-ACA0B6E7BCDA}"/>
              </a:ext>
            </a:extLst>
          </p:cNvPr>
          <p:cNvGraphicFramePr>
            <a:graphicFrameLocks noGrp="1"/>
          </p:cNvGraphicFramePr>
          <p:nvPr>
            <p:extLst>
              <p:ext uri="{D42A27DB-BD31-4B8C-83A1-F6EECF244321}">
                <p14:modId xmlns:p14="http://schemas.microsoft.com/office/powerpoint/2010/main" val="3704021122"/>
              </p:ext>
            </p:extLst>
          </p:nvPr>
        </p:nvGraphicFramePr>
        <p:xfrm>
          <a:off x="7326217" y="2921366"/>
          <a:ext cx="4742493" cy="2123440"/>
        </p:xfrm>
        <a:graphic>
          <a:graphicData uri="http://schemas.openxmlformats.org/drawingml/2006/table">
            <a:tbl>
              <a:tblPr rtl="1" firstRow="1" bandRow="1">
                <a:tableStyleId>{5C22544A-7EE6-4342-B048-85BDC9FD1C3A}</a:tableStyleId>
              </a:tblPr>
              <a:tblGrid>
                <a:gridCol w="933499">
                  <a:extLst>
                    <a:ext uri="{9D8B030D-6E8A-4147-A177-3AD203B41FA5}">
                      <a16:colId xmlns:a16="http://schemas.microsoft.com/office/drawing/2014/main" val="3898484941"/>
                    </a:ext>
                  </a:extLst>
                </a:gridCol>
                <a:gridCol w="1285617">
                  <a:extLst>
                    <a:ext uri="{9D8B030D-6E8A-4147-A177-3AD203B41FA5}">
                      <a16:colId xmlns:a16="http://schemas.microsoft.com/office/drawing/2014/main" val="4266534438"/>
                    </a:ext>
                  </a:extLst>
                </a:gridCol>
                <a:gridCol w="2523377">
                  <a:extLst>
                    <a:ext uri="{9D8B030D-6E8A-4147-A177-3AD203B41FA5}">
                      <a16:colId xmlns:a16="http://schemas.microsoft.com/office/drawing/2014/main" val="1867992144"/>
                    </a:ext>
                  </a:extLst>
                </a:gridCol>
              </a:tblGrid>
              <a:tr h="370840">
                <a:tc>
                  <a:txBody>
                    <a:bodyPr/>
                    <a:lstStyle/>
                    <a:p>
                      <a:pPr rtl="1"/>
                      <a:r>
                        <a:rPr lang="ar-SA" dirty="0"/>
                        <a:t>السنة </a:t>
                      </a:r>
                    </a:p>
                  </a:txBody>
                  <a:tcPr/>
                </a:tc>
                <a:tc>
                  <a:txBody>
                    <a:bodyPr/>
                    <a:lstStyle/>
                    <a:p>
                      <a:pPr rtl="1"/>
                      <a:r>
                        <a:rPr lang="ar-SA" dirty="0"/>
                        <a:t>درجة الحرارة ( مْ )  </a:t>
                      </a:r>
                    </a:p>
                  </a:txBody>
                  <a:tcPr/>
                </a:tc>
                <a:tc>
                  <a:txBody>
                    <a:bodyPr/>
                    <a:lstStyle/>
                    <a:p>
                      <a:pPr rtl="1"/>
                      <a:r>
                        <a:rPr lang="ar-SA" dirty="0"/>
                        <a:t>  التغير في مستوى البحر ( مم ) </a:t>
                      </a:r>
                    </a:p>
                  </a:txBody>
                  <a:tcPr/>
                </a:tc>
                <a:extLst>
                  <a:ext uri="{0D108BD9-81ED-4DB2-BD59-A6C34878D82A}">
                    <a16:rowId xmlns:a16="http://schemas.microsoft.com/office/drawing/2014/main" val="477143888"/>
                  </a:ext>
                </a:extLst>
              </a:tr>
              <a:tr h="370840">
                <a:tc>
                  <a:txBody>
                    <a:bodyPr/>
                    <a:lstStyle/>
                    <a:p>
                      <a:pPr rtl="1"/>
                      <a:r>
                        <a:rPr lang="ar-SA" sz="1800" kern="100" dirty="0">
                          <a:effectLst/>
                          <a:latin typeface="Calibri" panose="020F0502020204030204" pitchFamily="34" charset="0"/>
                          <a:ea typeface="Calibri" panose="020F0502020204030204" pitchFamily="34" charset="0"/>
                          <a:cs typeface="+mn-cs"/>
                        </a:rPr>
                        <a:t>2015</a:t>
                      </a:r>
                      <a:endParaRPr lang="ar-SA" dirty="0"/>
                    </a:p>
                  </a:txBody>
                  <a:tcPr/>
                </a:tc>
                <a:tc>
                  <a:txBody>
                    <a:bodyPr/>
                    <a:lstStyle/>
                    <a:p>
                      <a:pPr rtl="1"/>
                      <a:r>
                        <a:rPr lang="ar-SA" dirty="0"/>
                        <a:t>25,0</a:t>
                      </a:r>
                    </a:p>
                  </a:txBody>
                  <a:tcPr/>
                </a:tc>
                <a:tc>
                  <a:txBody>
                    <a:bodyPr/>
                    <a:lstStyle/>
                    <a:p>
                      <a:pPr rtl="1"/>
                      <a:r>
                        <a:rPr lang="ar-SA" dirty="0"/>
                        <a:t>  0</a:t>
                      </a:r>
                    </a:p>
                  </a:txBody>
                  <a:tcPr/>
                </a:tc>
                <a:extLst>
                  <a:ext uri="{0D108BD9-81ED-4DB2-BD59-A6C34878D82A}">
                    <a16:rowId xmlns:a16="http://schemas.microsoft.com/office/drawing/2014/main" val="4247593751"/>
                  </a:ext>
                </a:extLst>
              </a:tr>
              <a:tr h="370840">
                <a:tc>
                  <a:txBody>
                    <a:bodyPr/>
                    <a:lstStyle/>
                    <a:p>
                      <a:pPr rtl="1"/>
                      <a:r>
                        <a:rPr lang="ar-SA" dirty="0"/>
                        <a:t>2018</a:t>
                      </a:r>
                    </a:p>
                  </a:txBody>
                  <a:tcPr/>
                </a:tc>
                <a:tc>
                  <a:txBody>
                    <a:bodyPr/>
                    <a:lstStyle/>
                    <a:p>
                      <a:pPr rtl="1"/>
                      <a:r>
                        <a:rPr lang="ar-SA" dirty="0"/>
                        <a:t>25,2</a:t>
                      </a:r>
                    </a:p>
                  </a:txBody>
                  <a:tcPr/>
                </a:tc>
                <a:tc>
                  <a:txBody>
                    <a:bodyPr/>
                    <a:lstStyle/>
                    <a:p>
                      <a:pPr rtl="1"/>
                      <a:r>
                        <a:rPr lang="ar-SA" dirty="0"/>
                        <a:t>  3,5</a:t>
                      </a:r>
                    </a:p>
                  </a:txBody>
                  <a:tcPr/>
                </a:tc>
                <a:extLst>
                  <a:ext uri="{0D108BD9-81ED-4DB2-BD59-A6C34878D82A}">
                    <a16:rowId xmlns:a16="http://schemas.microsoft.com/office/drawing/2014/main" val="4248158904"/>
                  </a:ext>
                </a:extLst>
              </a:tr>
              <a:tr h="370840">
                <a:tc>
                  <a:txBody>
                    <a:bodyPr/>
                    <a:lstStyle/>
                    <a:p>
                      <a:pPr rtl="1"/>
                      <a:r>
                        <a:rPr lang="ar-SA" dirty="0"/>
                        <a:t>2021</a:t>
                      </a:r>
                    </a:p>
                  </a:txBody>
                  <a:tcPr/>
                </a:tc>
                <a:tc>
                  <a:txBody>
                    <a:bodyPr/>
                    <a:lstStyle/>
                    <a:p>
                      <a:pPr rtl="1"/>
                      <a:r>
                        <a:rPr lang="ar-SA" dirty="0"/>
                        <a:t>25,5</a:t>
                      </a:r>
                    </a:p>
                  </a:txBody>
                  <a:tcPr/>
                </a:tc>
                <a:tc>
                  <a:txBody>
                    <a:bodyPr/>
                    <a:lstStyle/>
                    <a:p>
                      <a:pPr rtl="1"/>
                      <a:r>
                        <a:rPr lang="ar-SA" dirty="0"/>
                        <a:t>  7,0</a:t>
                      </a:r>
                    </a:p>
                  </a:txBody>
                  <a:tcPr/>
                </a:tc>
                <a:extLst>
                  <a:ext uri="{0D108BD9-81ED-4DB2-BD59-A6C34878D82A}">
                    <a16:rowId xmlns:a16="http://schemas.microsoft.com/office/drawing/2014/main" val="1828554058"/>
                  </a:ext>
                </a:extLst>
              </a:tr>
              <a:tr h="370840">
                <a:tc>
                  <a:txBody>
                    <a:bodyPr/>
                    <a:lstStyle/>
                    <a:p>
                      <a:pPr rtl="1"/>
                      <a:r>
                        <a:rPr lang="ar-SA" dirty="0"/>
                        <a:t>2024</a:t>
                      </a:r>
                    </a:p>
                  </a:txBody>
                  <a:tcPr/>
                </a:tc>
                <a:tc>
                  <a:txBody>
                    <a:bodyPr/>
                    <a:lstStyle/>
                    <a:p>
                      <a:pPr rtl="1"/>
                      <a:r>
                        <a:rPr lang="ar-SA" dirty="0"/>
                        <a:t>25,8</a:t>
                      </a:r>
                    </a:p>
                  </a:txBody>
                  <a:tcPr/>
                </a:tc>
                <a:tc>
                  <a:txBody>
                    <a:bodyPr/>
                    <a:lstStyle/>
                    <a:p>
                      <a:pPr rtl="1"/>
                      <a:r>
                        <a:rPr lang="ar-SA" dirty="0"/>
                        <a:t>  10,5</a:t>
                      </a:r>
                    </a:p>
                  </a:txBody>
                  <a:tcPr/>
                </a:tc>
                <a:extLst>
                  <a:ext uri="{0D108BD9-81ED-4DB2-BD59-A6C34878D82A}">
                    <a16:rowId xmlns:a16="http://schemas.microsoft.com/office/drawing/2014/main" val="4148947237"/>
                  </a:ext>
                </a:extLst>
              </a:tr>
            </a:tbl>
          </a:graphicData>
        </a:graphic>
      </p:graphicFrame>
    </p:spTree>
    <p:extLst>
      <p:ext uri="{BB962C8B-B14F-4D97-AF65-F5344CB8AC3E}">
        <p14:creationId xmlns:p14="http://schemas.microsoft.com/office/powerpoint/2010/main" val="581851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EBBB1377-CF3B-F361-2F27-F19C5B8B965D}"/>
              </a:ext>
            </a:extLst>
          </p:cNvPr>
          <p:cNvSpPr txBox="1"/>
          <p:nvPr/>
        </p:nvSpPr>
        <p:spPr>
          <a:xfrm>
            <a:off x="821933" y="1311111"/>
            <a:ext cx="11075542" cy="4628703"/>
          </a:xfrm>
          <a:prstGeom prst="rect">
            <a:avLst/>
          </a:prstGeom>
          <a:noFill/>
        </p:spPr>
        <p:txBody>
          <a:bodyPr wrap="square">
            <a:spAutoFit/>
          </a:bodyPr>
          <a:lstStyle/>
          <a:p>
            <a:pPr algn="r" rtl="1">
              <a:lnSpc>
                <a:spcPct val="107000"/>
              </a:lnSpc>
              <a:spcAft>
                <a:spcPts val="800"/>
              </a:spcAft>
              <a:buNone/>
            </a:pPr>
            <a:r>
              <a:rPr lang="ar-SA" sz="2800" b="1"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rPr>
              <a:t>**الإجابة النموذجية**:  </a:t>
            </a:r>
            <a:endParaRPr lang="en-US" sz="2800" b="1" kern="100"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1. **تحليل البيانات**: من الجدول، نلاحظ أن زيادة درجة الحرارة بمقدار 0.8 درجة مئوية من 2015 إلى 2024 ترافقت مع زيادة 10.5 مم في مستوى البحر. العلاقة تقريبًا خطية، حيث كل زيادة بمقدار 0.1 درجة مئوية ترتبط بحوالي 1.3 مم زيادة في مستوى البحر.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2. **التفسير الفيزيائي**: عندما ترتفع درجة حرارة المياه، تزداد طاقتها الحرارية، مما يؤدي إلى تمدد جزيئات الماء (تمدد حراري). هذا التمدد يزيد من حجم المياه، مما يرفع مستوى سطح البحر. بالإضافة إلى ذلك، قد يسهم ذوبان الجليد في القطبين (بسبب الحرارة) في هذه الزيادة.</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800" b="1" kern="100" dirty="0">
                <a:effectLst/>
                <a:latin typeface="Calibri" panose="020F0502020204030204" pitchFamily="34" charset="0"/>
                <a:ea typeface="Calibri" panose="020F0502020204030204" pitchFamily="34" charset="0"/>
                <a:cs typeface="Arial" panose="020B0604020202020204" pitchFamily="34" charset="0"/>
              </a:rPr>
              <a:t> </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**الكفاءة المستهدفة**: تقييم البيانات العلمية وتفسير الظواهر في سياق عالمي.</a:t>
            </a:r>
            <a:endParaRPr lang="en-US" sz="2800" b="1"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522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2B1F1BBE-2017-6203-15AC-3762831CAB4D}"/>
              </a:ext>
            </a:extLst>
          </p:cNvPr>
          <p:cNvSpPr txBox="1"/>
          <p:nvPr/>
        </p:nvSpPr>
        <p:spPr>
          <a:xfrm>
            <a:off x="349321" y="856664"/>
            <a:ext cx="11548153" cy="5737853"/>
          </a:xfrm>
          <a:prstGeom prst="rect">
            <a:avLst/>
          </a:prstGeom>
          <a:noFill/>
        </p:spPr>
        <p:txBody>
          <a:bodyPr wrap="square">
            <a:spAutoFit/>
          </a:bodyPr>
          <a:lstStyle/>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 </a:t>
            </a:r>
            <a:r>
              <a:rPr lang="ar-SA" sz="2400" b="1" u="sng" kern="100" dirty="0">
                <a:effectLst/>
                <a:latin typeface="Calibri" panose="020F0502020204030204" pitchFamily="34" charset="0"/>
                <a:ea typeface="Calibri" panose="020F0502020204030204" pitchFamily="34" charset="0"/>
                <a:cs typeface="Arial" panose="020B0604020202020204" pitchFamily="34" charset="0"/>
              </a:rPr>
              <a:t>**السؤال 5: سياق مختلط (شخصي/عالمي) - اختيار من متعدد**</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 الكهرباء والاستدامة**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**السيناريو**: قررت عائلة تركيب ألواح شمسية على سطح منزلها لتقليل استهلاك الكهرباء من الشبكة الوطنية. تعمل الألواح الشمسية بكفاءة 20%، وتتلقى طاقة شمسية بمعدل 1000 واط/م² في يوم مشمس. لوح شمسي واحد مساحته 2 م².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**السؤال**: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كم تبلغ الطاقة الكهربائية التي ينتجها لوح شمسي واحد في ساعة واحدة في يوم مشمس؟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أ. 400 واط-ساعة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ب. 2000 واط-ساعة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buNone/>
            </a:pPr>
            <a:r>
              <a:rPr lang="ar-SA" sz="2400" b="1" kern="100" dirty="0">
                <a:effectLst/>
                <a:latin typeface="Calibri" panose="020F0502020204030204" pitchFamily="34" charset="0"/>
                <a:ea typeface="Calibri" panose="020F0502020204030204" pitchFamily="34" charset="0"/>
                <a:cs typeface="Arial" panose="020B0604020202020204" pitchFamily="34" charset="0"/>
              </a:rPr>
              <a:t>ج. 800 واط-ساعة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2400" b="1" kern="100" dirty="0">
                <a:effectLst/>
                <a:latin typeface="Calibri" panose="020F0502020204030204" pitchFamily="34" charset="0"/>
                <a:ea typeface="Calibri" panose="020F0502020204030204" pitchFamily="34" charset="0"/>
                <a:cs typeface="Arial" panose="020B0604020202020204" pitchFamily="34" charset="0"/>
              </a:rPr>
              <a:t>د. 100 واط-ساعة  </a:t>
            </a:r>
            <a:endParaRPr lang="en-US" sz="2400" b="1"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0291407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985</Words>
  <Application>Microsoft Office PowerPoint</Application>
  <PresentationFormat>شاشة عريضة</PresentationFormat>
  <Paragraphs>92</Paragraphs>
  <Slides>12</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12</vt:i4>
      </vt:variant>
    </vt:vector>
  </HeadingPairs>
  <TitlesOfParts>
    <vt:vector size="16" baseType="lpstr">
      <vt:lpstr>Arial</vt:lpstr>
      <vt:lpstr>Calibri</vt:lpstr>
      <vt:lpstr>Calibri Light</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alsuwatk2022@outlook.com</dc:creator>
  <cp:lastModifiedBy>alsuwatk2022@outlook.com</cp:lastModifiedBy>
  <cp:revision>8</cp:revision>
  <dcterms:created xsi:type="dcterms:W3CDTF">2025-04-13T06:29:18Z</dcterms:created>
  <dcterms:modified xsi:type="dcterms:W3CDTF">2025-04-16T06:19:44Z</dcterms:modified>
</cp:coreProperties>
</file>