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59" r:id="rId9"/>
    <p:sldId id="261" r:id="rId10"/>
    <p:sldId id="281" r:id="rId11"/>
    <p:sldId id="280" r:id="rId12"/>
    <p:sldId id="262" r:id="rId13"/>
    <p:sldId id="283" r:id="rId14"/>
    <p:sldId id="284" r:id="rId15"/>
    <p:sldId id="285" r:id="rId16"/>
    <p:sldId id="286" r:id="rId17"/>
    <p:sldId id="288" r:id="rId18"/>
    <p:sldId id="289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86" autoAdjust="0"/>
    <p:restoredTop sz="94660"/>
  </p:normalViewPr>
  <p:slideViewPr>
    <p:cSldViewPr snapToGrid="0">
      <p:cViewPr varScale="1">
        <p:scale>
          <a:sx n="71" d="100"/>
          <a:sy n="71" d="100"/>
        </p:scale>
        <p:origin x="29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3" Type="http://schemas.openxmlformats.org/officeDocument/2006/relationships/slideMaster" Target="slideMasters/slideMaster3.xml" /><Relationship Id="rId21" Type="http://schemas.openxmlformats.org/officeDocument/2006/relationships/viewProps" Target="viewProps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1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10.xml" /><Relationship Id="rId23" Type="http://schemas.openxmlformats.org/officeDocument/2006/relationships/tableStyles" Target="tableStyles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/>
              <a:t>26/04/1447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042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/>
              <a:t>26/04/1447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942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/>
              <a:t>26/04/1447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4289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5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2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67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75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93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59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4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/>
              <a:t>26/04/1447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90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30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7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713"/>
            <a:ext cx="205740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366713"/>
            <a:ext cx="596900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88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7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47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24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55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23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2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/>
              <a:t>26/04/1447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2835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90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3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10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713"/>
            <a:ext cx="205740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366713"/>
            <a:ext cx="596900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9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86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49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91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38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3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8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/>
              <a:t>26/04/1447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9543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02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09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72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36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713"/>
            <a:ext cx="205740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366713"/>
            <a:ext cx="596900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01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26/04/1447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01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26/04/1447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6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26/04/1447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989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26/04/1447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676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26/04/1447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6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/>
              <a:t>26/04/1447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17614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26/04/1447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948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26/04/1447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384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26/04/1447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62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26/04/1447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63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26/04/1447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498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26/04/1447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9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/>
              <a:t>26/04/1447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613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/>
              <a:t>26/04/1447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334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/>
              <a:t>26/04/1447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635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E4F-2EF1-42E2-B4BE-4738CC15BF97}" type="datetimeFigureOut">
              <a:rPr lang="ar-SA" smtClean="0"/>
              <a:t>26/04/1447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42E7-F861-4DE0-8A82-BAEDE5EFFC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196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1E4F-2EF1-42E2-B4BE-4738CC15BF97}" type="datetimeFigureOut">
              <a:rPr lang="ar-SA" smtClean="0"/>
              <a:t>26/04/1447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042E7-F861-4DE0-8A82-BAEDE5EFFC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032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9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8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3117E20-7EA1-42E2-87CF-2DB4775B28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14AC8E0-71C4-4BD7-B8EA-104EB6C93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9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1E4F-2EF1-42E2-B4BE-4738CC15BF97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26/04/1447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042E7-F861-4DE0-8A82-BAEDE5EFFCA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2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 /><Relationship Id="rId13" Type="http://schemas.openxmlformats.org/officeDocument/2006/relationships/image" Target="../media/image34.emf" /><Relationship Id="rId3" Type="http://schemas.openxmlformats.org/officeDocument/2006/relationships/image" Target="../media/image24.emf" /><Relationship Id="rId7" Type="http://schemas.openxmlformats.org/officeDocument/2006/relationships/image" Target="../media/image28.emf" /><Relationship Id="rId12" Type="http://schemas.openxmlformats.org/officeDocument/2006/relationships/image" Target="../media/image33.emf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35.xml" /><Relationship Id="rId6" Type="http://schemas.openxmlformats.org/officeDocument/2006/relationships/image" Target="../media/image27.emf" /><Relationship Id="rId11" Type="http://schemas.openxmlformats.org/officeDocument/2006/relationships/image" Target="../media/image32.emf" /><Relationship Id="rId5" Type="http://schemas.openxmlformats.org/officeDocument/2006/relationships/image" Target="../media/image26.emf" /><Relationship Id="rId10" Type="http://schemas.openxmlformats.org/officeDocument/2006/relationships/image" Target="../media/image31.emf" /><Relationship Id="rId4" Type="http://schemas.openxmlformats.org/officeDocument/2006/relationships/image" Target="../media/image25.emf" /><Relationship Id="rId9" Type="http://schemas.openxmlformats.org/officeDocument/2006/relationships/image" Target="../media/image30.emf" /><Relationship Id="rId14" Type="http://schemas.openxmlformats.org/officeDocument/2006/relationships/image" Target="../media/image20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 /><Relationship Id="rId13" Type="http://schemas.openxmlformats.org/officeDocument/2006/relationships/image" Target="../media/image34.emf" /><Relationship Id="rId3" Type="http://schemas.openxmlformats.org/officeDocument/2006/relationships/image" Target="../media/image24.emf" /><Relationship Id="rId7" Type="http://schemas.openxmlformats.org/officeDocument/2006/relationships/image" Target="../media/image28.emf" /><Relationship Id="rId12" Type="http://schemas.openxmlformats.org/officeDocument/2006/relationships/image" Target="../media/image33.emf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35.xml" /><Relationship Id="rId6" Type="http://schemas.openxmlformats.org/officeDocument/2006/relationships/image" Target="../media/image27.emf" /><Relationship Id="rId11" Type="http://schemas.openxmlformats.org/officeDocument/2006/relationships/image" Target="../media/image32.emf" /><Relationship Id="rId5" Type="http://schemas.openxmlformats.org/officeDocument/2006/relationships/image" Target="../media/image26.emf" /><Relationship Id="rId10" Type="http://schemas.openxmlformats.org/officeDocument/2006/relationships/image" Target="../media/image31.emf" /><Relationship Id="rId4" Type="http://schemas.openxmlformats.org/officeDocument/2006/relationships/image" Target="../media/image25.emf" /><Relationship Id="rId9" Type="http://schemas.openxmlformats.org/officeDocument/2006/relationships/image" Target="../media/image30.emf" /><Relationship Id="rId14" Type="http://schemas.openxmlformats.org/officeDocument/2006/relationships/image" Target="../media/image20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2.emf" /><Relationship Id="rId1" Type="http://schemas.openxmlformats.org/officeDocument/2006/relationships/slideLayout" Target="../slideLayouts/slideLayout3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1.xml" /><Relationship Id="rId5" Type="http://schemas.openxmlformats.org/officeDocument/2006/relationships/image" Target="../media/image6.png" /><Relationship Id="rId4" Type="http://schemas.openxmlformats.org/officeDocument/2006/relationships/image" Target="../media/image4.pn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 /><Relationship Id="rId1" Type="http://schemas.openxmlformats.org/officeDocument/2006/relationships/slideLayout" Target="../slideLayouts/slideLayout24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 /><Relationship Id="rId3" Type="http://schemas.openxmlformats.org/officeDocument/2006/relationships/image" Target="../media/image11.emf" /><Relationship Id="rId7" Type="http://schemas.openxmlformats.org/officeDocument/2006/relationships/image" Target="../media/image15.emf" /><Relationship Id="rId12" Type="http://schemas.openxmlformats.org/officeDocument/2006/relationships/image" Target="../media/image20.png" /><Relationship Id="rId2" Type="http://schemas.openxmlformats.org/officeDocument/2006/relationships/image" Target="../media/image10.emf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14.emf" /><Relationship Id="rId11" Type="http://schemas.openxmlformats.org/officeDocument/2006/relationships/image" Target="../media/image19.emf" /><Relationship Id="rId5" Type="http://schemas.openxmlformats.org/officeDocument/2006/relationships/image" Target="../media/image13.emf" /><Relationship Id="rId10" Type="http://schemas.openxmlformats.org/officeDocument/2006/relationships/image" Target="../media/image18.emf" /><Relationship Id="rId4" Type="http://schemas.openxmlformats.org/officeDocument/2006/relationships/image" Target="../media/image12.emf" /><Relationship Id="rId9" Type="http://schemas.openxmlformats.org/officeDocument/2006/relationships/image" Target="../media/image17.em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9.emf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 /><Relationship Id="rId1" Type="http://schemas.openxmlformats.org/officeDocument/2006/relationships/slideLayout" Target="../slideLayouts/slideLayout3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2333625" y="100664"/>
            <a:ext cx="6650355" cy="1165860"/>
          </a:xfrm>
          <a:prstGeom prst="round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C00000"/>
                </a:solidFill>
              </a:rPr>
              <a:t>النباتات</a:t>
            </a:r>
            <a:r>
              <a:rPr lang="ar-AE" sz="6000" b="1" dirty="0">
                <a:solidFill>
                  <a:srgbClr val="C00000"/>
                </a:solidFill>
              </a:rPr>
              <a:t> الوعائية</a:t>
            </a:r>
            <a:r>
              <a:rPr lang="ar-SA" sz="6000" b="1" dirty="0">
                <a:solidFill>
                  <a:srgbClr val="C00000"/>
                </a:solidFill>
              </a:rPr>
              <a:t> ال</a:t>
            </a:r>
            <a:r>
              <a:rPr lang="ar-AE" sz="6000" b="1" dirty="0">
                <a:solidFill>
                  <a:srgbClr val="C00000"/>
                </a:solidFill>
              </a:rPr>
              <a:t>بذري</a:t>
            </a:r>
            <a:r>
              <a:rPr lang="ar-SA" sz="6000" b="1" dirty="0">
                <a:solidFill>
                  <a:srgbClr val="C00000"/>
                </a:solidFill>
              </a:rPr>
              <a:t>ة </a:t>
            </a:r>
          </a:p>
        </p:txBody>
      </p:sp>
      <p:sp>
        <p:nvSpPr>
          <p:cNvPr id="5" name="Round Same Side Corner Rectangle 4"/>
          <p:cNvSpPr/>
          <p:nvPr/>
        </p:nvSpPr>
        <p:spPr>
          <a:xfrm>
            <a:off x="4674870" y="1337310"/>
            <a:ext cx="7360920" cy="1463040"/>
          </a:xfrm>
          <a:prstGeom prst="round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الفكرة الأساسية : في النباتات </a:t>
            </a:r>
            <a:r>
              <a:rPr lang="ar-AE" sz="3200" b="1" dirty="0">
                <a:solidFill>
                  <a:schemeClr val="tx1"/>
                </a:solidFill>
              </a:rPr>
              <a:t>الوعائية </a:t>
            </a:r>
            <a:r>
              <a:rPr lang="ar-SA" sz="3200" b="1" dirty="0">
                <a:solidFill>
                  <a:schemeClr val="tx1"/>
                </a:solidFill>
              </a:rPr>
              <a:t>ا</a:t>
            </a:r>
            <a:r>
              <a:rPr lang="ar-AE" sz="3200" b="1" dirty="0">
                <a:solidFill>
                  <a:schemeClr val="tx1"/>
                </a:solidFill>
              </a:rPr>
              <a:t>لبذرية</a:t>
            </a:r>
            <a:r>
              <a:rPr lang="ar-SA" sz="3200" b="1" dirty="0">
                <a:solidFill>
                  <a:schemeClr val="tx1"/>
                </a:solidFill>
              </a:rPr>
              <a:t> </a:t>
            </a:r>
            <a:r>
              <a:rPr lang="ar-AE" sz="3200" b="1" dirty="0">
                <a:solidFill>
                  <a:schemeClr val="tx1"/>
                </a:solidFill>
              </a:rPr>
              <a:t>التي تكون بذور وهي الأكثر </a:t>
            </a:r>
            <a:r>
              <a:rPr lang="ar-AE" sz="3200" b="1" dirty="0" err="1">
                <a:solidFill>
                  <a:schemeClr val="tx1"/>
                </a:solidFill>
              </a:rPr>
              <a:t>إنتشاراً</a:t>
            </a:r>
            <a:r>
              <a:rPr lang="ar-AE" sz="3200" b="1" dirty="0">
                <a:solidFill>
                  <a:schemeClr val="tx1"/>
                </a:solidFill>
              </a:rPr>
              <a:t> على الأرض</a:t>
            </a:r>
            <a:r>
              <a:rPr lang="ar-SA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Pentagon 5"/>
          <p:cNvSpPr/>
          <p:nvPr/>
        </p:nvSpPr>
        <p:spPr>
          <a:xfrm>
            <a:off x="731519" y="3006090"/>
            <a:ext cx="8945881" cy="3177540"/>
          </a:xfrm>
          <a:prstGeom prst="homePlate">
            <a:avLst>
              <a:gd name="adj" fmla="val 2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مؤشرات الأداء </a:t>
            </a:r>
            <a:endParaRPr lang="ar-AE" sz="2800" b="1" dirty="0">
              <a:solidFill>
                <a:srgbClr val="C00000"/>
              </a:solidFill>
            </a:endParaRPr>
          </a:p>
          <a:p>
            <a:pPr algn="ctr"/>
            <a:endParaRPr lang="ar-SA" sz="4000" b="1" dirty="0">
              <a:solidFill>
                <a:srgbClr val="C00000"/>
              </a:solidFill>
            </a:endParaRPr>
          </a:p>
          <a:p>
            <a:pPr lvl="0">
              <a:lnSpc>
                <a:spcPts val="1200"/>
              </a:lnSpc>
            </a:pPr>
            <a:r>
              <a:rPr lang="ar-AE" sz="4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1 - </a:t>
            </a:r>
            <a:r>
              <a:rPr lang="ar-AE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يذكر خصائص النباتات الوعائية البذرية</a:t>
            </a:r>
          </a:p>
          <a:p>
            <a:pPr lvl="0">
              <a:lnSpc>
                <a:spcPts val="1200"/>
              </a:lnSpc>
            </a:pPr>
            <a:endParaRPr lang="ar-AE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200"/>
              </a:lnSpc>
            </a:pP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200"/>
              </a:lnSpc>
            </a:pPr>
            <a:r>
              <a:rPr lang="ar-AE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2 - يصنف النباتات الوعائية البذرية ويذكر اقسامها</a:t>
            </a:r>
          </a:p>
          <a:p>
            <a:pPr lvl="0">
              <a:lnSpc>
                <a:spcPts val="1200"/>
              </a:lnSpc>
            </a:pPr>
            <a:endParaRPr lang="ar-AE" sz="3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lvl="0">
              <a:lnSpc>
                <a:spcPts val="1200"/>
              </a:lnSpc>
            </a:pP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200"/>
              </a:lnSpc>
            </a:pPr>
            <a:r>
              <a:rPr lang="ar-AE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3- خصائص النباتات </a:t>
            </a:r>
            <a:r>
              <a:rPr lang="ar-AE" sz="36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معراة</a:t>
            </a:r>
            <a:r>
              <a:rPr lang="ar-AE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البذور ومغطاة البذور</a:t>
            </a:r>
          </a:p>
          <a:p>
            <a:pPr lvl="0">
              <a:lnSpc>
                <a:spcPts val="1200"/>
              </a:lnSpc>
            </a:pPr>
            <a:r>
              <a:rPr lang="ar-AE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</a:p>
          <a:p>
            <a:pPr lvl="0">
              <a:lnSpc>
                <a:spcPts val="1200"/>
              </a:lnSpc>
            </a:pP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200"/>
              </a:lnSpc>
            </a:pPr>
            <a:r>
              <a:rPr lang="ar-AE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4- يحدد الأهمية الاقتصادية للنباتات البذرية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8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541" y="114300"/>
            <a:ext cx="1316831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13198" y="5116279"/>
            <a:ext cx="1409261" cy="62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806" y="4809653"/>
            <a:ext cx="1311140" cy="5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796" y="737809"/>
            <a:ext cx="853083" cy="85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93708" y="1101656"/>
            <a:ext cx="2694389" cy="80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83303" y="3278034"/>
            <a:ext cx="1585913" cy="107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795" y="1596872"/>
            <a:ext cx="857250" cy="95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491" y="6131870"/>
            <a:ext cx="1487455" cy="63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08" y="5436450"/>
            <a:ext cx="1466492" cy="64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37" y="4106466"/>
            <a:ext cx="784749" cy="57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720" y="2568006"/>
            <a:ext cx="858239" cy="6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399" y="3393714"/>
            <a:ext cx="838787" cy="61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91" y="114300"/>
            <a:ext cx="1316831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12348" y="5116279"/>
            <a:ext cx="1409261" cy="62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56" y="4809653"/>
            <a:ext cx="1311140" cy="5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47" y="737809"/>
            <a:ext cx="853083" cy="85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2859" y="1101656"/>
            <a:ext cx="2694389" cy="80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2454" y="3278034"/>
            <a:ext cx="1585913" cy="107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46" y="1596872"/>
            <a:ext cx="857250" cy="95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42" y="6131870"/>
            <a:ext cx="1487455" cy="63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659" y="5436450"/>
            <a:ext cx="1466492" cy="64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87" y="4106466"/>
            <a:ext cx="784749" cy="57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71" y="2568006"/>
            <a:ext cx="858239" cy="6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50" y="3393714"/>
            <a:ext cx="838787" cy="61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41" y="114300"/>
            <a:ext cx="1316831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12798" y="5116279"/>
            <a:ext cx="1409261" cy="62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06" y="4809653"/>
            <a:ext cx="1311140" cy="5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96" y="737809"/>
            <a:ext cx="853083" cy="85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93308" y="1101656"/>
            <a:ext cx="2694389" cy="80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82903" y="3278034"/>
            <a:ext cx="1585913" cy="107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95" y="1596872"/>
            <a:ext cx="857250" cy="95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91" y="6131870"/>
            <a:ext cx="1487455" cy="63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08" y="5436450"/>
            <a:ext cx="1466492" cy="64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37" y="4106466"/>
            <a:ext cx="784749" cy="57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20" y="2568006"/>
            <a:ext cx="858239" cy="6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999" y="3393714"/>
            <a:ext cx="838787" cy="61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981950" y="375143"/>
            <a:ext cx="0" cy="57567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52950" y="515350"/>
            <a:ext cx="0" cy="57567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77" y="5967803"/>
            <a:ext cx="608547" cy="60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77" y="6053252"/>
            <a:ext cx="608547" cy="60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16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541" y="114300"/>
            <a:ext cx="1316831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13198" y="5116279"/>
            <a:ext cx="1409261" cy="62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806" y="4809653"/>
            <a:ext cx="1311140" cy="5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796" y="737809"/>
            <a:ext cx="853083" cy="85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93708" y="1101656"/>
            <a:ext cx="2694389" cy="80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83303" y="3278034"/>
            <a:ext cx="1585913" cy="107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795" y="1596872"/>
            <a:ext cx="857250" cy="95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491" y="6131870"/>
            <a:ext cx="1487455" cy="63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08" y="5436450"/>
            <a:ext cx="1466492" cy="64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37" y="4106466"/>
            <a:ext cx="784749" cy="57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720" y="2568006"/>
            <a:ext cx="858239" cy="6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399" y="3393714"/>
            <a:ext cx="838787" cy="61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91" y="114300"/>
            <a:ext cx="1316831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12348" y="5116279"/>
            <a:ext cx="1409261" cy="62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56" y="4809653"/>
            <a:ext cx="1311140" cy="5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47" y="737809"/>
            <a:ext cx="853083" cy="85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2859" y="1101656"/>
            <a:ext cx="2694389" cy="80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2454" y="3278034"/>
            <a:ext cx="1585913" cy="107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46" y="1596872"/>
            <a:ext cx="857250" cy="95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42" y="6131870"/>
            <a:ext cx="1487455" cy="63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659" y="5436450"/>
            <a:ext cx="1466492" cy="64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87" y="4106466"/>
            <a:ext cx="784749" cy="57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71" y="2568006"/>
            <a:ext cx="858239" cy="6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50" y="3393714"/>
            <a:ext cx="838787" cy="61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41" y="114300"/>
            <a:ext cx="1316831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12798" y="5116279"/>
            <a:ext cx="1409261" cy="62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06" y="4809653"/>
            <a:ext cx="1311140" cy="5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96" y="737809"/>
            <a:ext cx="853083" cy="85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93308" y="1101656"/>
            <a:ext cx="2694389" cy="80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82903" y="3278034"/>
            <a:ext cx="1585913" cy="107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95" y="1596872"/>
            <a:ext cx="857250" cy="95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91" y="6131870"/>
            <a:ext cx="1487455" cy="63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08" y="5436450"/>
            <a:ext cx="1466492" cy="64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37" y="4106466"/>
            <a:ext cx="784749" cy="57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20" y="2568006"/>
            <a:ext cx="858239" cy="6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999" y="3393714"/>
            <a:ext cx="838787" cy="61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981950" y="375143"/>
            <a:ext cx="0" cy="57567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52950" y="515350"/>
            <a:ext cx="0" cy="57567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77" y="5967803"/>
            <a:ext cx="608547" cy="60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77" y="6053252"/>
            <a:ext cx="608547" cy="60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" y="219075"/>
            <a:ext cx="11458575" cy="633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90" y="457200"/>
            <a:ext cx="914400" cy="99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3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692462" y="219582"/>
            <a:ext cx="2794715" cy="694815"/>
          </a:xfrm>
          <a:prstGeom prst="round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 </a:t>
            </a:r>
            <a:r>
              <a:rPr lang="ar-AE" sz="3200" b="1" dirty="0">
                <a:solidFill>
                  <a:schemeClr val="tx1"/>
                </a:solidFill>
              </a:rPr>
              <a:t>التقويم الختامي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8" y="401574"/>
            <a:ext cx="2653341" cy="630833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63" y="4571994"/>
            <a:ext cx="2592387" cy="207636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79" y="4579033"/>
            <a:ext cx="2543385" cy="20534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88" y="4579035"/>
            <a:ext cx="2719592" cy="20534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ound Same Side Corner Rectangle 4"/>
          <p:cNvSpPr/>
          <p:nvPr/>
        </p:nvSpPr>
        <p:spPr>
          <a:xfrm>
            <a:off x="2601532" y="978790"/>
            <a:ext cx="9456582" cy="3412897"/>
          </a:xfrm>
          <a:prstGeom prst="round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rgbClr val="FF0000"/>
                </a:solidFill>
              </a:rPr>
              <a:t> </a:t>
            </a:r>
            <a:r>
              <a:rPr lang="ar-AE" sz="3200" b="1" dirty="0">
                <a:solidFill>
                  <a:srgbClr val="FF0000"/>
                </a:solidFill>
              </a:rPr>
              <a:t>س1:- ما أهمية البذرة في النبات ؟</a:t>
            </a:r>
          </a:p>
          <a:p>
            <a:r>
              <a:rPr lang="ar-AE" sz="3200" b="1" dirty="0">
                <a:solidFill>
                  <a:srgbClr val="FF0000"/>
                </a:solidFill>
              </a:rPr>
              <a:t>س2:- ما الفرق بين النباتات </a:t>
            </a:r>
            <a:r>
              <a:rPr lang="ar-AE" sz="3200" b="1" dirty="0" err="1">
                <a:solidFill>
                  <a:srgbClr val="FF0000"/>
                </a:solidFill>
              </a:rPr>
              <a:t>معراة</a:t>
            </a:r>
            <a:r>
              <a:rPr lang="ar-AE" sz="3200" b="1" dirty="0">
                <a:solidFill>
                  <a:srgbClr val="FF0000"/>
                </a:solidFill>
              </a:rPr>
              <a:t> البذور ونباتات مغطاة البذور</a:t>
            </a:r>
            <a:r>
              <a:rPr lang="ar-SA" sz="3200" b="1" dirty="0">
                <a:solidFill>
                  <a:srgbClr val="FF0000"/>
                </a:solidFill>
              </a:rPr>
              <a:t>؟ </a:t>
            </a:r>
          </a:p>
          <a:p>
            <a:r>
              <a:rPr lang="ar-AE" sz="3200" b="1" dirty="0">
                <a:solidFill>
                  <a:srgbClr val="FF0000"/>
                </a:solidFill>
              </a:rPr>
              <a:t>س3:- ما أنواع المخاريط في نبات الصنوبر وما الفرق بينهما؟</a:t>
            </a:r>
          </a:p>
          <a:p>
            <a:r>
              <a:rPr lang="ar-AE" sz="3200" b="1" dirty="0">
                <a:solidFill>
                  <a:srgbClr val="FF0000"/>
                </a:solidFill>
              </a:rPr>
              <a:t>س4:- صنف النباتات الزهرية من حيث:-</a:t>
            </a:r>
          </a:p>
          <a:p>
            <a:r>
              <a:rPr lang="ar-AE" sz="3200" b="1" dirty="0">
                <a:solidFill>
                  <a:srgbClr val="FF0000"/>
                </a:solidFill>
              </a:rPr>
              <a:t>     ( أ ) </a:t>
            </a:r>
            <a:r>
              <a:rPr lang="ar-AE" sz="3200" b="1" dirty="0" err="1">
                <a:solidFill>
                  <a:srgbClr val="FF0000"/>
                </a:solidFill>
              </a:rPr>
              <a:t>الفلقات</a:t>
            </a:r>
            <a:r>
              <a:rPr lang="ar-AE" sz="3200" b="1" dirty="0">
                <a:solidFill>
                  <a:srgbClr val="FF0000"/>
                </a:solidFill>
              </a:rPr>
              <a:t>                 ( ب ) فترة دورة الحياة</a:t>
            </a:r>
          </a:p>
          <a:p>
            <a:r>
              <a:rPr lang="ar-AE" sz="3200" b="1" dirty="0">
                <a:solidFill>
                  <a:srgbClr val="FF0000"/>
                </a:solidFill>
              </a:rPr>
              <a:t>           وأذكر أمثلة في كل حالة ؟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280334" y="52155"/>
            <a:ext cx="2794715" cy="566031"/>
          </a:xfrm>
          <a:prstGeom prst="round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black"/>
                </a:solidFill>
              </a:rPr>
              <a:t> </a:t>
            </a:r>
            <a:r>
              <a:rPr lang="ar-AE" sz="3200" b="1" dirty="0">
                <a:solidFill>
                  <a:prstClr val="black"/>
                </a:solidFill>
              </a:rPr>
              <a:t>التقويم الختامي</a:t>
            </a:r>
          </a:p>
        </p:txBody>
      </p:sp>
      <p:sp>
        <p:nvSpPr>
          <p:cNvPr id="11" name="Round Same Side Corner Rectangle 4"/>
          <p:cNvSpPr/>
          <p:nvPr/>
        </p:nvSpPr>
        <p:spPr>
          <a:xfrm>
            <a:off x="244699" y="721216"/>
            <a:ext cx="11813415" cy="6136784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rgbClr val="FF0000"/>
                </a:solidFill>
              </a:rPr>
              <a:t> </a:t>
            </a:r>
            <a:r>
              <a:rPr lang="ar-AE" sz="2800" b="1" dirty="0">
                <a:solidFill>
                  <a:srgbClr val="FF0000"/>
                </a:solidFill>
              </a:rPr>
              <a:t>س1:- ما أهمية فلقة البذرة في النبات ؟</a:t>
            </a:r>
          </a:p>
          <a:p>
            <a:r>
              <a:rPr lang="ar-AE" sz="2800" b="1" dirty="0">
                <a:solidFill>
                  <a:srgbClr val="0070C0"/>
                </a:solidFill>
              </a:rPr>
              <a:t>ج1:- تختزن الغذاء للنبات </a:t>
            </a:r>
            <a:r>
              <a:rPr lang="ar-AE" sz="2800" b="1" dirty="0" err="1">
                <a:solidFill>
                  <a:srgbClr val="0070C0"/>
                </a:solidFill>
              </a:rPr>
              <a:t>البوغي</a:t>
            </a:r>
            <a:r>
              <a:rPr lang="ar-AE" sz="2800" b="1" dirty="0">
                <a:solidFill>
                  <a:srgbClr val="0070C0"/>
                </a:solidFill>
              </a:rPr>
              <a:t> الصغير ( الجنين)</a:t>
            </a:r>
          </a:p>
          <a:p>
            <a:r>
              <a:rPr lang="ar-AE" sz="2800" b="1" dirty="0">
                <a:solidFill>
                  <a:srgbClr val="FF0000"/>
                </a:solidFill>
              </a:rPr>
              <a:t>س2:- ما الفرق بين النباتات </a:t>
            </a:r>
            <a:r>
              <a:rPr lang="ar-AE" sz="2800" b="1" dirty="0" err="1">
                <a:solidFill>
                  <a:srgbClr val="FF0000"/>
                </a:solidFill>
              </a:rPr>
              <a:t>معراة</a:t>
            </a:r>
            <a:r>
              <a:rPr lang="ar-AE" sz="2800" b="1" dirty="0">
                <a:solidFill>
                  <a:srgbClr val="FF0000"/>
                </a:solidFill>
              </a:rPr>
              <a:t> البذور ونباتات مغطاة البذور</a:t>
            </a:r>
            <a:r>
              <a:rPr lang="ar-SA" sz="2800" b="1" dirty="0">
                <a:solidFill>
                  <a:srgbClr val="FF0000"/>
                </a:solidFill>
              </a:rPr>
              <a:t>؟ </a:t>
            </a:r>
            <a:endParaRPr lang="ar-AE" sz="2800" b="1" dirty="0">
              <a:solidFill>
                <a:srgbClr val="FF0000"/>
              </a:solidFill>
            </a:endParaRPr>
          </a:p>
          <a:p>
            <a:r>
              <a:rPr lang="ar-AE" sz="2800" b="1" dirty="0">
                <a:solidFill>
                  <a:srgbClr val="0070C0"/>
                </a:solidFill>
              </a:rPr>
              <a:t>ج2:-</a:t>
            </a:r>
            <a:r>
              <a:rPr lang="ar-AE" sz="2800" b="1" dirty="0">
                <a:solidFill>
                  <a:srgbClr val="FF0000"/>
                </a:solidFill>
              </a:rPr>
              <a:t> </a:t>
            </a:r>
            <a:r>
              <a:rPr lang="ar-AE" sz="2800" b="1" dirty="0" err="1">
                <a:solidFill>
                  <a:srgbClr val="0070C0"/>
                </a:solidFill>
              </a:rPr>
              <a:t>معراة</a:t>
            </a:r>
            <a:r>
              <a:rPr lang="ar-AE" sz="2800" b="1" dirty="0">
                <a:solidFill>
                  <a:srgbClr val="0070C0"/>
                </a:solidFill>
              </a:rPr>
              <a:t> البذور تكون البذرة عارية أما المغطاة البذرة جزء من الثمرة ولها غطاء؟</a:t>
            </a:r>
            <a:endParaRPr lang="ar-SA" sz="2800" b="1" dirty="0">
              <a:solidFill>
                <a:srgbClr val="0070C0"/>
              </a:solidFill>
            </a:endParaRPr>
          </a:p>
          <a:p>
            <a:r>
              <a:rPr lang="ar-AE" sz="2800" b="1" dirty="0">
                <a:solidFill>
                  <a:srgbClr val="FF0000"/>
                </a:solidFill>
              </a:rPr>
              <a:t>س3:- ما أنواع المخاريط في نبات الصنوبر وما الفرق بينهما؟</a:t>
            </a:r>
          </a:p>
          <a:p>
            <a:r>
              <a:rPr lang="ar-AE" sz="2800" b="1" dirty="0">
                <a:solidFill>
                  <a:srgbClr val="0070C0"/>
                </a:solidFill>
              </a:rPr>
              <a:t>ج3:- خروط ذكري يكو أمشاج ذكرية (حبوب اللقاح) وأنثوي يكون أمشاج أنثوية ( بويضات</a:t>
            </a:r>
          </a:p>
          <a:p>
            <a:r>
              <a:rPr lang="ar-AE" sz="2800" b="1" dirty="0">
                <a:solidFill>
                  <a:srgbClr val="FF0000"/>
                </a:solidFill>
              </a:rPr>
              <a:t>س4:- صنف النباتات الزهرية من حيث:-</a:t>
            </a:r>
          </a:p>
          <a:p>
            <a:r>
              <a:rPr lang="ar-AE" sz="2800" b="1" dirty="0">
                <a:solidFill>
                  <a:srgbClr val="FF0000"/>
                </a:solidFill>
              </a:rPr>
              <a:t>     ( أ ) </a:t>
            </a:r>
            <a:r>
              <a:rPr lang="ar-AE" sz="2800" b="1" dirty="0" err="1">
                <a:solidFill>
                  <a:srgbClr val="FF0000"/>
                </a:solidFill>
              </a:rPr>
              <a:t>الفلقات</a:t>
            </a:r>
            <a:r>
              <a:rPr lang="ar-AE" sz="2800" b="1" dirty="0">
                <a:solidFill>
                  <a:srgbClr val="FF0000"/>
                </a:solidFill>
              </a:rPr>
              <a:t>                 ( ب ) فترة دورة الحياة  ؟      وأذكر أمثلة في كل حالة ؟</a:t>
            </a:r>
          </a:p>
          <a:p>
            <a:r>
              <a:rPr lang="ar-AE" sz="2800" b="1" dirty="0">
                <a:solidFill>
                  <a:srgbClr val="0070C0"/>
                </a:solidFill>
              </a:rPr>
              <a:t>ج4:- ( أ ) تصنف من حيث </a:t>
            </a:r>
            <a:r>
              <a:rPr lang="ar-AE" sz="2800" b="1" dirty="0" err="1">
                <a:solidFill>
                  <a:srgbClr val="0070C0"/>
                </a:solidFill>
              </a:rPr>
              <a:t>الفلقات</a:t>
            </a:r>
            <a:r>
              <a:rPr lang="ar-AE" sz="2800" b="1" dirty="0">
                <a:solidFill>
                  <a:srgbClr val="0070C0"/>
                </a:solidFill>
              </a:rPr>
              <a:t> إلى :-</a:t>
            </a:r>
          </a:p>
          <a:p>
            <a:r>
              <a:rPr lang="ar-AE" sz="2800" b="1" dirty="0">
                <a:solidFill>
                  <a:srgbClr val="0070C0"/>
                </a:solidFill>
              </a:rPr>
              <a:t>             1- ذوات فلقة واحدة مثل الذرة          2- ذوات فلقتين  مثل الفاصوليا</a:t>
            </a:r>
          </a:p>
          <a:p>
            <a:r>
              <a:rPr lang="ar-AE" sz="2800" b="1" dirty="0">
                <a:solidFill>
                  <a:srgbClr val="0070C0"/>
                </a:solidFill>
              </a:rPr>
              <a:t>      ( ب ) تصنف من حيث فترة درة الحياة إلى:-</a:t>
            </a:r>
          </a:p>
          <a:p>
            <a:r>
              <a:rPr lang="ar-AE" sz="2800" b="1" dirty="0">
                <a:solidFill>
                  <a:srgbClr val="0070C0"/>
                </a:solidFill>
              </a:rPr>
              <a:t>             1- حولية وتكمل دورة حياتها في موسم واحد أقل مثل الأعشاب ونباتات الحدائق</a:t>
            </a:r>
          </a:p>
          <a:p>
            <a:r>
              <a:rPr lang="ar-AE" sz="2800" b="1" dirty="0">
                <a:solidFill>
                  <a:srgbClr val="0070C0"/>
                </a:solidFill>
              </a:rPr>
              <a:t>             2- ثنائية الحولي وتمتد دورة حياتها إلى سنتين ثل الجزر واللفت والبنجر.</a:t>
            </a:r>
          </a:p>
          <a:p>
            <a:r>
              <a:rPr lang="ar-AE" sz="2800" b="1" dirty="0">
                <a:solidFill>
                  <a:srgbClr val="0070C0"/>
                </a:solidFill>
              </a:rPr>
              <a:t>             3- معمرة وتمتد دورة حياتها سنوات عديدة مثل  أشجار الفاكهة والورود والتوت.</a:t>
            </a:r>
          </a:p>
          <a:p>
            <a:r>
              <a:rPr lang="ar-AE" sz="2800" b="1" dirty="0">
                <a:solidFill>
                  <a:srgbClr val="0070C0"/>
                </a:solidFill>
              </a:rPr>
              <a:t>     </a:t>
            </a:r>
            <a:endParaRPr lang="ar-S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390" y="1459717"/>
            <a:ext cx="7456170" cy="5086815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435102" y="96012"/>
            <a:ext cx="3466338" cy="1232916"/>
          </a:xfrm>
          <a:prstGeom prst="flowChartPunched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</a:rPr>
              <a:t>المفردات الجديدة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9080" y="2158365"/>
            <a:ext cx="22174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/>
              <a:t>البذرة</a:t>
            </a:r>
            <a:endParaRPr lang="ar-SA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80560" y="2901315"/>
            <a:ext cx="17145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/>
              <a:t>الفلقة</a:t>
            </a:r>
            <a:r>
              <a:rPr lang="ar-SA" sz="2800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0540" y="3491865"/>
            <a:ext cx="18745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/>
              <a:t>المخروط</a:t>
            </a:r>
            <a:endParaRPr lang="ar-SA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38625" y="4182130"/>
            <a:ext cx="19030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/>
              <a:t>النبات الحولي</a:t>
            </a:r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3829051" y="4857909"/>
            <a:ext cx="26384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/>
              <a:t>النبات </a:t>
            </a:r>
            <a:r>
              <a:rPr lang="ar-AE" sz="3200" b="1" dirty="0"/>
              <a:t>ثنائي </a:t>
            </a:r>
            <a:r>
              <a:rPr lang="ar-SA" sz="3200" b="1" dirty="0"/>
              <a:t>الحول</a:t>
            </a:r>
            <a:r>
              <a:rPr lang="ar-SA" sz="24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9080" y="5628839"/>
            <a:ext cx="221742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3200" b="1" dirty="0">
                <a:solidFill>
                  <a:prstClr val="black"/>
                </a:solidFill>
              </a:rPr>
              <a:t>النبات </a:t>
            </a:r>
            <a:r>
              <a:rPr lang="ar-AE" sz="3200" b="1" dirty="0">
                <a:solidFill>
                  <a:prstClr val="black"/>
                </a:solidFill>
              </a:rPr>
              <a:t>المعمرة</a:t>
            </a:r>
            <a:r>
              <a:rPr lang="ar-SA" sz="2400" dirty="0">
                <a:solidFill>
                  <a:prstClr val="black"/>
                </a:solidFill>
              </a:rPr>
              <a:t> </a:t>
            </a:r>
          </a:p>
          <a:p>
            <a:r>
              <a:rPr lang="ar-SA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12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3924300" y="502920"/>
            <a:ext cx="8020050" cy="1268730"/>
          </a:xfrm>
          <a:prstGeom prst="round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 </a:t>
            </a:r>
            <a:r>
              <a:rPr lang="ar-AE" sz="3200" b="1" dirty="0">
                <a:solidFill>
                  <a:schemeClr val="tx1"/>
                </a:solidFill>
              </a:rPr>
              <a:t>ما الفرق بين النباتات </a:t>
            </a:r>
            <a:r>
              <a:rPr lang="ar-AE" sz="3200" b="1" dirty="0" err="1">
                <a:solidFill>
                  <a:schemeClr val="tx1"/>
                </a:solidFill>
              </a:rPr>
              <a:t>معراة</a:t>
            </a:r>
            <a:r>
              <a:rPr lang="ar-AE" sz="3200" b="1" dirty="0">
                <a:solidFill>
                  <a:schemeClr val="tx1"/>
                </a:solidFill>
              </a:rPr>
              <a:t> البذور ونباتات مغطاة البذور</a:t>
            </a:r>
            <a:r>
              <a:rPr lang="ar-SA" sz="3200" b="1" dirty="0">
                <a:solidFill>
                  <a:schemeClr val="tx1"/>
                </a:solidFill>
              </a:rPr>
              <a:t>؟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205" y="401574"/>
            <a:ext cx="3371850" cy="4084702"/>
          </a:xfrm>
          <a:prstGeom prst="rect">
            <a:avLst/>
          </a:prstGeom>
        </p:spPr>
      </p:pic>
      <p:sp>
        <p:nvSpPr>
          <p:cNvPr id="7" name="Round Same Side Corner Rectangle 6"/>
          <p:cNvSpPr/>
          <p:nvPr/>
        </p:nvSpPr>
        <p:spPr>
          <a:xfrm>
            <a:off x="133351" y="4742688"/>
            <a:ext cx="9120392" cy="1791462"/>
          </a:xfrm>
          <a:prstGeom prst="round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بعد الانتهاء من الدرس ستستطيع</a:t>
            </a:r>
            <a:r>
              <a:rPr lang="ar-AE" sz="3200" b="1" dirty="0" err="1">
                <a:solidFill>
                  <a:schemeClr val="tx1"/>
                </a:solidFill>
              </a:rPr>
              <a:t>ون</a:t>
            </a:r>
            <a:r>
              <a:rPr lang="ar-SA" sz="3200" b="1" dirty="0">
                <a:solidFill>
                  <a:schemeClr val="tx1"/>
                </a:solidFill>
              </a:rPr>
              <a:t> الإجابة بدقة على هذا السؤال </a:t>
            </a:r>
            <a:r>
              <a:rPr lang="ar-AE" sz="3200" b="1" dirty="0">
                <a:solidFill>
                  <a:schemeClr val="tx1"/>
                </a:solidFill>
              </a:rPr>
              <a:t>.</a:t>
            </a:r>
            <a:endParaRPr lang="ar-SA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63" y="1857376"/>
            <a:ext cx="2592387" cy="24765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4" y="1872996"/>
            <a:ext cx="2543385" cy="24608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63" y="4581525"/>
            <a:ext cx="2581480" cy="21621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72996"/>
            <a:ext cx="2719592" cy="24608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59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360170" y="251460"/>
            <a:ext cx="10138410" cy="1853565"/>
          </a:xfrm>
          <a:prstGeom prst="round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النباتات ال</a:t>
            </a:r>
            <a:r>
              <a:rPr lang="ar-AE" sz="3200" b="1" dirty="0">
                <a:solidFill>
                  <a:schemeClr val="tx1"/>
                </a:solidFill>
              </a:rPr>
              <a:t>بذر</a:t>
            </a:r>
            <a:r>
              <a:rPr lang="ar-SA" sz="3200" b="1" dirty="0" err="1">
                <a:solidFill>
                  <a:schemeClr val="tx1"/>
                </a:solidFill>
              </a:rPr>
              <a:t>ية</a:t>
            </a:r>
            <a:r>
              <a:rPr lang="ar-SA" sz="3200" b="1" dirty="0">
                <a:solidFill>
                  <a:schemeClr val="tx1"/>
                </a:solidFill>
              </a:rPr>
              <a:t> هي الأكثر تباينا وتوزيعا بين مجموعات النباتات 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لها دورات حياة متميزة يظهر بها تعاقب الأجيال 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تتميز بسيادة الطور البوغي 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3409949" y="2306955"/>
            <a:ext cx="5667375" cy="2065020"/>
          </a:xfrm>
          <a:prstGeom prst="flowChartTerminator">
            <a:avLst/>
          </a:prstGeom>
          <a:solidFill>
            <a:srgbClr val="C2F9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النباتات ال</a:t>
            </a:r>
            <a:r>
              <a:rPr lang="ar-AE" sz="3200" b="1" dirty="0">
                <a:solidFill>
                  <a:schemeClr val="tx1"/>
                </a:solidFill>
              </a:rPr>
              <a:t>بذرية</a:t>
            </a:r>
            <a:r>
              <a:rPr lang="ar-SA" sz="3200" b="1" dirty="0">
                <a:solidFill>
                  <a:schemeClr val="tx1"/>
                </a:solidFill>
              </a:rPr>
              <a:t> </a:t>
            </a:r>
            <a:r>
              <a:rPr lang="ar-AE" sz="3200" b="1" dirty="0">
                <a:solidFill>
                  <a:schemeClr val="tx1"/>
                </a:solidFill>
              </a:rPr>
              <a:t>تنتج بذوراً وكل بذرة تحتوي على فلقة واحدة أو أكثر وتنقسم إلى </a:t>
            </a:r>
            <a:r>
              <a:rPr lang="ar-AE" sz="3200" b="1" dirty="0" err="1">
                <a:solidFill>
                  <a:schemeClr val="tx1"/>
                </a:solidFill>
              </a:rPr>
              <a:t>معراة</a:t>
            </a:r>
            <a:r>
              <a:rPr lang="ar-AE" sz="3200" b="1" dirty="0">
                <a:solidFill>
                  <a:schemeClr val="tx1"/>
                </a:solidFill>
              </a:rPr>
              <a:t> البذور ومغطاة البذور</a:t>
            </a:r>
            <a:endParaRPr lang="ar-SA" sz="3200" b="1" dirty="0">
              <a:solidFill>
                <a:schemeClr val="tx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2838452"/>
            <a:ext cx="2767012" cy="28860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008" y="2838452"/>
            <a:ext cx="2719592" cy="28860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6" y="4573905"/>
            <a:ext cx="4410074" cy="208407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4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981678"/>
              </p:ext>
            </p:extLst>
          </p:nvPr>
        </p:nvGraphicFramePr>
        <p:xfrm>
          <a:off x="971550" y="113876"/>
          <a:ext cx="9885680" cy="459332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16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9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963">
                <a:tc gridSpan="2">
                  <a:txBody>
                    <a:bodyPr/>
                    <a:lstStyle/>
                    <a:p>
                      <a:pPr algn="ctr" rtl="1"/>
                      <a:r>
                        <a:rPr lang="ar-AE" sz="2800" b="1" dirty="0">
                          <a:solidFill>
                            <a:srgbClr val="FF0000"/>
                          </a:solidFill>
                        </a:rPr>
                        <a:t>خصائص</a:t>
                      </a:r>
                      <a:r>
                        <a:rPr lang="ar-AE" sz="2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2800" b="1" dirty="0">
                          <a:solidFill>
                            <a:srgbClr val="FF0000"/>
                          </a:solidFill>
                        </a:rPr>
                        <a:t>النباتات ال</a:t>
                      </a:r>
                      <a:r>
                        <a:rPr lang="ar-AE" sz="2800" b="1" dirty="0">
                          <a:solidFill>
                            <a:srgbClr val="FF0000"/>
                          </a:solidFill>
                        </a:rPr>
                        <a:t>بذرية</a:t>
                      </a:r>
                      <a:r>
                        <a:rPr lang="ar-SA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116">
                <a:tc>
                  <a:txBody>
                    <a:bodyPr/>
                    <a:lstStyle/>
                    <a:p>
                      <a:r>
                        <a:rPr lang="ar-SA" sz="2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2400" b="1" dirty="0"/>
                        <a:t>لها أساليب تكيف تستخدمها في نشر البذور. 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116">
                <a:tc>
                  <a:txBody>
                    <a:bodyPr/>
                    <a:lstStyle/>
                    <a:p>
                      <a:r>
                        <a:rPr lang="ar-SA" sz="2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2400" b="1" dirty="0" err="1"/>
                        <a:t>إنتشار</a:t>
                      </a:r>
                      <a:r>
                        <a:rPr lang="ar-AE" sz="2400" b="1" dirty="0"/>
                        <a:t> البذور يقلل من التنافس بين النبات الأصلي والذرية</a:t>
                      </a:r>
                      <a:r>
                        <a:rPr lang="ar-AE" sz="2400" b="1" baseline="0" dirty="0"/>
                        <a:t> الجديدة.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116">
                <a:tc>
                  <a:txBody>
                    <a:bodyPr/>
                    <a:lstStyle/>
                    <a:p>
                      <a:r>
                        <a:rPr lang="ar-SA" sz="24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2400" b="1" dirty="0"/>
                        <a:t>الطور </a:t>
                      </a:r>
                      <a:r>
                        <a:rPr lang="ar-AE" sz="2400" b="1" dirty="0" err="1"/>
                        <a:t>البوغي</a:t>
                      </a:r>
                      <a:r>
                        <a:rPr lang="ar-AE" sz="2400" b="1" dirty="0"/>
                        <a:t> هو السائد في النباتات</a:t>
                      </a:r>
                      <a:r>
                        <a:rPr lang="ar-AE" sz="2400" b="1" baseline="0" dirty="0"/>
                        <a:t> البذرية وهو ينتج الأبواغ.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116">
                <a:tc>
                  <a:txBody>
                    <a:bodyPr/>
                    <a:lstStyle/>
                    <a:p>
                      <a:r>
                        <a:rPr lang="ar-SA" sz="24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2400" b="1" dirty="0"/>
                        <a:t>تنقسم الأبواغ </a:t>
                      </a:r>
                      <a:r>
                        <a:rPr lang="ar-AE" sz="2400" b="1" dirty="0" err="1"/>
                        <a:t>بالإنقسام</a:t>
                      </a:r>
                      <a:r>
                        <a:rPr lang="ar-AE" sz="2400" b="1" dirty="0"/>
                        <a:t> المنصف وتكون </a:t>
                      </a:r>
                      <a:r>
                        <a:rPr lang="ar-AE" sz="2400" b="1" dirty="0" err="1"/>
                        <a:t>وتكون</a:t>
                      </a:r>
                      <a:r>
                        <a:rPr lang="ar-AE" sz="2400" b="1" dirty="0"/>
                        <a:t> </a:t>
                      </a:r>
                      <a:r>
                        <a:rPr lang="ar-AE" sz="2400" b="1" dirty="0" err="1"/>
                        <a:t>أطوارمشيجي</a:t>
                      </a:r>
                      <a:r>
                        <a:rPr lang="ar-AE" sz="2400" b="1" dirty="0"/>
                        <a:t> ذكرية وأنثوية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116">
                <a:tc>
                  <a:txBody>
                    <a:bodyPr/>
                    <a:lstStyle/>
                    <a:p>
                      <a:r>
                        <a:rPr lang="ar-SA" sz="24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2400" b="1" dirty="0"/>
                        <a:t>الطور</a:t>
                      </a:r>
                      <a:r>
                        <a:rPr lang="ar-AE" sz="2400" b="1" baseline="0" dirty="0"/>
                        <a:t> </a:t>
                      </a:r>
                      <a:r>
                        <a:rPr lang="ar-AE" sz="2400" b="1" baseline="0" dirty="0" err="1"/>
                        <a:t>المشيجي</a:t>
                      </a:r>
                      <a:r>
                        <a:rPr lang="ar-AE" sz="2400" b="1" baseline="0" dirty="0"/>
                        <a:t> الذكري يكون حبوب اللقاح </a:t>
                      </a:r>
                      <a:r>
                        <a:rPr lang="ar-AE" sz="2400" b="1" dirty="0"/>
                        <a:t> 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116">
                <a:tc>
                  <a:txBody>
                    <a:bodyPr/>
                    <a:lstStyle/>
                    <a:p>
                      <a:r>
                        <a:rPr lang="ar-SA" sz="24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/>
                        <a:t> </a:t>
                      </a:r>
                      <a:r>
                        <a:rPr kumimoji="0" lang="ar-A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الطور </a:t>
                      </a:r>
                      <a:r>
                        <a:rPr kumimoji="0" lang="ar-A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المشيجي</a:t>
                      </a:r>
                      <a:r>
                        <a:rPr kumimoji="0" lang="ar-A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الأنثوي يكون البويضات  </a:t>
                      </a:r>
                      <a:endParaRPr kumimoji="0" 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116">
                <a:tc>
                  <a:txBody>
                    <a:bodyPr/>
                    <a:lstStyle/>
                    <a:p>
                      <a:r>
                        <a:rPr lang="ar-SA" sz="24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2400" b="1" dirty="0"/>
                        <a:t>يعتمد </a:t>
                      </a:r>
                      <a:r>
                        <a:rPr kumimoji="0" lang="ar-A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الطور </a:t>
                      </a:r>
                      <a:r>
                        <a:rPr kumimoji="0" lang="ar-A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المشيجي</a:t>
                      </a:r>
                      <a:r>
                        <a:rPr kumimoji="0" lang="ar-A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الذكري والأنثوي على الطور </a:t>
                      </a:r>
                      <a:r>
                        <a:rPr kumimoji="0" lang="ar-A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البوغي</a:t>
                      </a:r>
                      <a:r>
                        <a:rPr kumimoji="0" lang="ar-A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في البقاء على قيد الحياة 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116">
                <a:tc>
                  <a:txBody>
                    <a:bodyPr/>
                    <a:lstStyle/>
                    <a:p>
                      <a:r>
                        <a:rPr lang="ar-SA" sz="24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sz="2400" b="1" dirty="0"/>
                        <a:t>معظمها لا يلزمه الماء في إتمام التكاثر مثل ما يحدث في النباتات </a:t>
                      </a:r>
                      <a:r>
                        <a:rPr lang="ar-AE" sz="2400" b="1" dirty="0" err="1"/>
                        <a:t>اللاوعائية</a:t>
                      </a:r>
                      <a:r>
                        <a:rPr lang="ar-AE" sz="2400" b="1" baseline="0" dirty="0"/>
                        <a:t> والوعائية </a:t>
                      </a:r>
                      <a:r>
                        <a:rPr lang="ar-AE" sz="2400" b="1" baseline="0" dirty="0" err="1"/>
                        <a:t>اللابذرية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4752975"/>
            <a:ext cx="3767359" cy="20625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7" y="4762499"/>
            <a:ext cx="7006057" cy="20193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29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593725"/>
            <a:ext cx="828675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438150" y="119752"/>
            <a:ext cx="3708142" cy="90894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ar-AE" sz="2400" dirty="0">
                <a:ln>
                  <a:solidFill>
                    <a:prstClr val="black"/>
                  </a:solidFill>
                </a:ln>
                <a:solidFill>
                  <a:srgbClr val="4F81BD">
                    <a:lumMod val="75000"/>
                  </a:srgbClr>
                </a:solidFill>
                <a:latin typeface="Arial" charset="0"/>
              </a:rPr>
              <a:t>ورقة عمل </a:t>
            </a:r>
            <a:endParaRPr lang="en-US" sz="2400" dirty="0">
              <a:ln>
                <a:solidFill>
                  <a:prstClr val="black"/>
                </a:solidFill>
              </a:ln>
              <a:solidFill>
                <a:srgbClr val="4F81BD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ar-AE" sz="2400" dirty="0">
                <a:ln>
                  <a:solidFill>
                    <a:prstClr val="black"/>
                  </a:solidFill>
                </a:ln>
                <a:solidFill>
                  <a:srgbClr val="4F81BD">
                    <a:lumMod val="75000"/>
                  </a:srgbClr>
                </a:solidFill>
                <a:latin typeface="Arial" charset="0"/>
              </a:rPr>
              <a:t>خصائص النباتات الوعائية البذرية</a:t>
            </a:r>
          </a:p>
        </p:txBody>
      </p:sp>
      <p:sp>
        <p:nvSpPr>
          <p:cNvPr id="7" name="Oval 6"/>
          <p:cNvSpPr/>
          <p:nvPr/>
        </p:nvSpPr>
        <p:spPr>
          <a:xfrm>
            <a:off x="5181600" y="4457700"/>
            <a:ext cx="914400" cy="6286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2038350" y="4343400"/>
            <a:ext cx="1314450" cy="7429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7124700" y="2857500"/>
            <a:ext cx="1385898" cy="71094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8610600" y="2787327"/>
            <a:ext cx="1428750" cy="7429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3067050" y="2857500"/>
            <a:ext cx="1885950" cy="8001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2857500"/>
            <a:ext cx="1428750" cy="71094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3409950" y="4343400"/>
            <a:ext cx="1247532" cy="7429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Oval 13"/>
          <p:cNvSpPr/>
          <p:nvPr/>
        </p:nvSpPr>
        <p:spPr>
          <a:xfrm>
            <a:off x="6620118" y="4457700"/>
            <a:ext cx="961782" cy="6286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Oval 14"/>
          <p:cNvSpPr/>
          <p:nvPr/>
        </p:nvSpPr>
        <p:spPr>
          <a:xfrm>
            <a:off x="5671828" y="5772150"/>
            <a:ext cx="1452872" cy="7429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585728" y="6000750"/>
            <a:ext cx="1338572" cy="80010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7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4146292" y="5975604"/>
            <a:ext cx="1378208" cy="80010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7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696200" y="1543050"/>
            <a:ext cx="0" cy="5143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410451" y="1660878"/>
            <a:ext cx="13114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AE" sz="1500" dirty="0">
                <a:solidFill>
                  <a:prstClr val="black"/>
                </a:solidFill>
              </a:rPr>
              <a:t>مميزاتها</a:t>
            </a:r>
            <a:endParaRPr lang="en-US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6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541" y="1256104"/>
            <a:ext cx="1399742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46" y="337246"/>
            <a:ext cx="1042541" cy="76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642" y="3434936"/>
            <a:ext cx="1000674" cy="77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316" y="2158105"/>
            <a:ext cx="1056434" cy="80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55" y="3074772"/>
            <a:ext cx="1210379" cy="7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46" y="3962043"/>
            <a:ext cx="946004" cy="77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17551" y="1077141"/>
            <a:ext cx="2239726" cy="72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599639"/>
            <a:ext cx="1029658" cy="7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136" y="4732099"/>
            <a:ext cx="1008869" cy="86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779" y="5713804"/>
            <a:ext cx="976434" cy="80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091" y="1256104"/>
            <a:ext cx="1399742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96" y="337246"/>
            <a:ext cx="1042541" cy="76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192" y="3434936"/>
            <a:ext cx="1000674" cy="77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66" y="2158105"/>
            <a:ext cx="1056434" cy="80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05" y="3074772"/>
            <a:ext cx="1210379" cy="7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96" y="3962043"/>
            <a:ext cx="946004" cy="77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31101" y="1077141"/>
            <a:ext cx="2239726" cy="72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599639"/>
            <a:ext cx="1029658" cy="7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86" y="4732099"/>
            <a:ext cx="1008869" cy="86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29" y="5713804"/>
            <a:ext cx="976434" cy="80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91" y="1256104"/>
            <a:ext cx="1399742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96" y="337246"/>
            <a:ext cx="1042541" cy="76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92" y="3434936"/>
            <a:ext cx="1000674" cy="77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66" y="2158105"/>
            <a:ext cx="1056434" cy="80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05" y="3074772"/>
            <a:ext cx="1210379" cy="7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96" y="3962043"/>
            <a:ext cx="946004" cy="77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02901" y="1077141"/>
            <a:ext cx="2239726" cy="72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599639"/>
            <a:ext cx="1029658" cy="7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86" y="4732099"/>
            <a:ext cx="1008869" cy="86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29" y="5713804"/>
            <a:ext cx="976434" cy="80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Straight Connector 45"/>
          <p:cNvCxnSpPr/>
          <p:nvPr/>
        </p:nvCxnSpPr>
        <p:spPr>
          <a:xfrm>
            <a:off x="4877327" y="515350"/>
            <a:ext cx="0" cy="57567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53" y="5967803"/>
            <a:ext cx="608547" cy="60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Straight Connector 47"/>
          <p:cNvCxnSpPr/>
          <p:nvPr/>
        </p:nvCxnSpPr>
        <p:spPr>
          <a:xfrm>
            <a:off x="7829024" y="515350"/>
            <a:ext cx="0" cy="57567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67803"/>
            <a:ext cx="608547" cy="60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39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6675"/>
            <a:ext cx="11296650" cy="6638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40" y="361950"/>
            <a:ext cx="914400" cy="99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9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1" y="-95250"/>
            <a:ext cx="9234488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6934200" y="4953000"/>
            <a:ext cx="685800" cy="9762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1619250" y="4022250"/>
            <a:ext cx="904632" cy="7429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3457332" y="3983783"/>
            <a:ext cx="924168" cy="71204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Oval 14"/>
          <p:cNvSpPr/>
          <p:nvPr/>
        </p:nvSpPr>
        <p:spPr>
          <a:xfrm>
            <a:off x="2552700" y="4003200"/>
            <a:ext cx="904632" cy="7429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6163865" y="4991488"/>
            <a:ext cx="685800" cy="99021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9289138" y="4991100"/>
            <a:ext cx="864512" cy="62865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7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9296400" y="1947712"/>
            <a:ext cx="1371600" cy="65102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7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7867650" y="1966762"/>
            <a:ext cx="1371600" cy="65102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7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6438900" y="1987399"/>
            <a:ext cx="1371600" cy="65102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7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Flowchart: Alternate Process 21"/>
          <p:cNvSpPr/>
          <p:nvPr/>
        </p:nvSpPr>
        <p:spPr>
          <a:xfrm>
            <a:off x="5010150" y="1957237"/>
            <a:ext cx="1371600" cy="65102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7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5124450" y="3954042"/>
            <a:ext cx="722819" cy="91323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7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4" name="Flowchart: Alternate Process 23"/>
          <p:cNvSpPr/>
          <p:nvPr/>
        </p:nvSpPr>
        <p:spPr>
          <a:xfrm>
            <a:off x="3457332" y="1966762"/>
            <a:ext cx="1495668" cy="65102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7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5" name="Flowchart: Alternate Process 24"/>
          <p:cNvSpPr/>
          <p:nvPr/>
        </p:nvSpPr>
        <p:spPr>
          <a:xfrm>
            <a:off x="4401631" y="3964733"/>
            <a:ext cx="722819" cy="91323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7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Flowchart: Alternate Process 25"/>
          <p:cNvSpPr/>
          <p:nvPr/>
        </p:nvSpPr>
        <p:spPr>
          <a:xfrm>
            <a:off x="8426507" y="4981575"/>
            <a:ext cx="864512" cy="62865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7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Flowchart: Alternate Process 26"/>
          <p:cNvSpPr/>
          <p:nvPr/>
        </p:nvSpPr>
        <p:spPr>
          <a:xfrm>
            <a:off x="7617379" y="4991100"/>
            <a:ext cx="864512" cy="62865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7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866775" y="300727"/>
            <a:ext cx="3905249" cy="90894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ar-AE" sz="2400" dirty="0">
                <a:ln>
                  <a:solidFill>
                    <a:prstClr val="black"/>
                  </a:solidFill>
                </a:ln>
                <a:solidFill>
                  <a:srgbClr val="4F81BD">
                    <a:lumMod val="75000"/>
                  </a:srgbClr>
                </a:solidFill>
                <a:latin typeface="Arial" charset="0"/>
              </a:rPr>
              <a:t>ورقة عمل </a:t>
            </a:r>
            <a:endParaRPr lang="en-US" sz="2400" dirty="0">
              <a:ln>
                <a:solidFill>
                  <a:prstClr val="black"/>
                </a:solidFill>
              </a:ln>
              <a:solidFill>
                <a:srgbClr val="4F81BD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ar-AE" sz="2400" dirty="0">
                <a:ln>
                  <a:solidFill>
                    <a:prstClr val="black"/>
                  </a:solidFill>
                </a:ln>
                <a:solidFill>
                  <a:srgbClr val="4F81BD">
                    <a:lumMod val="75000"/>
                  </a:srgbClr>
                </a:solidFill>
                <a:latin typeface="Arial" charset="0"/>
              </a:rPr>
              <a:t>تصنيف النباتات الوعائية البذرية</a:t>
            </a:r>
          </a:p>
        </p:txBody>
      </p:sp>
    </p:spTree>
    <p:extLst>
      <p:ext uri="{BB962C8B-B14F-4D97-AF65-F5344CB8AC3E}">
        <p14:creationId xmlns:p14="http://schemas.microsoft.com/office/powerpoint/2010/main" val="3017891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506</Words>
  <Application>Microsoft Office PowerPoint</Application>
  <PresentationFormat>شاشة عريضة</PresentationFormat>
  <Paragraphs>99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5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Office Theme</vt:lpstr>
      <vt:lpstr>1_Office Theme</vt:lpstr>
      <vt:lpstr>2_Office Theme</vt:lpstr>
      <vt:lpstr>3_Office Theme</vt:lpstr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شيخة محمد علي العبدولي</dc:creator>
  <cp:lastModifiedBy>Xas0552251919@hotmail.com</cp:lastModifiedBy>
  <cp:revision>63</cp:revision>
  <dcterms:created xsi:type="dcterms:W3CDTF">2017-04-22T10:12:11Z</dcterms:created>
  <dcterms:modified xsi:type="dcterms:W3CDTF">2025-10-18T18:43:28Z</dcterms:modified>
</cp:coreProperties>
</file>