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546" r:id="rId2"/>
    <p:sldId id="547" r:id="rId3"/>
    <p:sldId id="1083" r:id="rId4"/>
    <p:sldId id="1119" r:id="rId5"/>
    <p:sldId id="1145" r:id="rId6"/>
    <p:sldId id="1174" r:id="rId7"/>
    <p:sldId id="1122" r:id="rId8"/>
    <p:sldId id="1152" r:id="rId9"/>
    <p:sldId id="1120" r:id="rId10"/>
    <p:sldId id="1124" r:id="rId11"/>
    <p:sldId id="1147" r:id="rId12"/>
    <p:sldId id="1172" r:id="rId13"/>
    <p:sldId id="1180" r:id="rId14"/>
    <p:sldId id="1181" r:id="rId15"/>
    <p:sldId id="1159" r:id="rId16"/>
    <p:sldId id="1188" r:id="rId17"/>
    <p:sldId id="1190" r:id="rId18"/>
    <p:sldId id="1189" r:id="rId19"/>
    <p:sldId id="1191" r:id="rId20"/>
    <p:sldId id="1177" r:id="rId21"/>
    <p:sldId id="1167" r:id="rId22"/>
    <p:sldId id="1186" r:id="rId23"/>
    <p:sldId id="1187" r:id="rId24"/>
    <p:sldId id="1100" r:id="rId25"/>
    <p:sldId id="1133" r:id="rId26"/>
    <p:sldId id="1081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FFFF99"/>
    <a:srgbClr val="FFFFCC"/>
    <a:srgbClr val="339933"/>
    <a:srgbClr val="99FF66"/>
    <a:srgbClr val="68F88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D4358-F8CF-4C4A-B75E-1FA67B990C5D}" v="1" dt="2023-03-18T20:04:56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52" autoAdjust="0"/>
    <p:restoredTop sz="94630" autoAdjust="0"/>
  </p:normalViewPr>
  <p:slideViewPr>
    <p:cSldViewPr snapToGrid="0">
      <p:cViewPr varScale="1">
        <p:scale>
          <a:sx n="59" d="100"/>
          <a:sy n="59" d="100"/>
        </p:scale>
        <p:origin x="91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اجد الحكمي" userId="c15e6e485a5a4051" providerId="LiveId" clId="{8ADD4358-F8CF-4C4A-B75E-1FA67B990C5D}"/>
    <pc:docChg chg="modSld">
      <pc:chgData name="ماجد الحكمي" userId="c15e6e485a5a4051" providerId="LiveId" clId="{8ADD4358-F8CF-4C4A-B75E-1FA67B990C5D}" dt="2023-03-18T20:05:07.780" v="14" actId="20577"/>
      <pc:docMkLst>
        <pc:docMk/>
      </pc:docMkLst>
      <pc:sldChg chg="modSp mod">
        <pc:chgData name="ماجد الحكمي" userId="c15e6e485a5a4051" providerId="LiveId" clId="{8ADD4358-F8CF-4C4A-B75E-1FA67B990C5D}" dt="2023-03-18T20:05:07.780" v="14" actId="20577"/>
        <pc:sldMkLst>
          <pc:docMk/>
          <pc:sldMk cId="1641655702" sldId="546"/>
        </pc:sldMkLst>
        <pc:graphicFrameChg chg="mod modGraphic">
          <ac:chgData name="ماجد الحكمي" userId="c15e6e485a5a4051" providerId="LiveId" clId="{8ADD4358-F8CF-4C4A-B75E-1FA67B990C5D}" dt="2023-03-18T20:05:07.780" v="14" actId="20577"/>
          <ac:graphicFrameMkLst>
            <pc:docMk/>
            <pc:sldMk cId="1641655702" sldId="546"/>
            <ac:graphicFrameMk id="7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50A948-D846-43A6-B769-27FC2FEF4089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3945E5-9B13-4D2E-849F-6836D7440E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569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4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82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19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9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07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0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327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02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086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8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2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source=images&amp;cd=&amp;cad=rja&amp;uact=8&amp;ved=0ahUKEwj-ovvnxdHJAhXH6RQKHV1wCycQjRwIBw&amp;url=http://reiloyusa.com/industry-applications/linear-low-density-polyethylene/&amp;psig=AFQjCNHw--0KCiwJReEGhB8B-UIQmQ6pZw&amp;ust=1449845568603625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.sa/url?sa=i&amp;rct=j&amp;q=&amp;esrc=s&amp;source=images&amp;cd=&amp;cad=rja&amp;uact=8&amp;ved=0ahUKEwj-ovvnxdHJAhXH6RQKHV1wCycQjRwIBw&amp;url=http://www.sipchem.com/ar/products/polymer-products/ldpe-ar&amp;psig=AFQjCNHw--0KCiwJReEGhB8B-UIQmQ6pZw&amp;ust=144984556860362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source=images&amp;cd=&amp;cad=rja&amp;uact=8&amp;ved=0ahUKEwisnsDgx9HJAhWHSBQKHQMNB_kQjRwIBw&amp;url=http://www.eremnews.com/home/all-the-news/218035&amp;psig=AFQjCNE0Ct3wmCrHW1th7g1OUKfOpf09RQ&amp;ust=1449846005126617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.sa/url?sa=i&amp;rct=j&amp;q=&amp;esrc=s&amp;source=images&amp;cd=&amp;cad=rja&amp;uact=8&amp;ved=0ahUKEwjl7o_jxtHJAhXISBQKHQ0MCPwQjRwIBw&amp;url=http://www.lebarmy.gov.lb/ar/content/%D8%A5%D9%86%D8%B6%D8%A7%D8%AC-%D8%A7%D9%84%D9%81%D9%88%D8%A7%D9%83%D9%87-%D8%A8%D8%B9%D8%AF-%D9%82%D8%B7%D9%81%D9%87%D8%A7-%D9%88%D9%85%D8%AE%D8%A7%D8%B7%D8%B1-%D8%A7%D8%B3%D8%AA%D8%AE%D8%AF%D8%A7%D9%85-%D9%83%D8%B1%D8%A8%D9%8A%D8%AF-%D8%A7%D9%84%D9%83%D8%A7%D9%84%D8%B3%D9%8A%D9%88%D9%85&amp;psig=AFQjCNEvBc3KlvY_NA703CPwPDFHItNFVA&amp;ust=144984582983091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source=images&amp;cd=&amp;cad=rja&amp;uact=8&amp;ved=0ahUKEwjqt-vJztHJAhVFPRQKHYf3A2AQjRwIBw&amp;url=http://www.alborsanews.com/2014/06/15/%D8%B9%D9%85%D9%88%D9%85%D9%8A%D8%A9-%D8%A7%D9%84%D8%A8%D8%AF%D8%B1-%D9%84%D9%84%D8%A8%D9%84%D8%A7%D8%B3%D8%AA%D9%8A%D9%83-%D8%AA%D9%88%D8%A7%D9%81%D9%82-%D8%B9%D9%84%D9%89-%D8%B2%D9%8A%D8%A7/&amp;psig=AFQjCNEFEx1rxaXW4N1tIdD_mrPQzVP1Pw&amp;ust=144984791018725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sa/url?sa=i&amp;rct=j&amp;q=&amp;esrc=s&amp;source=images&amp;cd=&amp;cad=rja&amp;uact=8&amp;ved=0ahUKEwj2vd2sztHJAhVGzxQKHe7PB_UQjRwIBw&amp;url=http://www.safety4arab.com/site/?post_type%3Dblogs%26paged%3D10&amp;psig=AFQjCNE_QM0byEhpt5_V2S5nP79WgcLuBQ&amp;ust=14498478411565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4592" y="-105703"/>
            <a:ext cx="12078269" cy="6963703"/>
            <a:chOff x="54592" y="-105703"/>
            <a:chExt cx="12078269" cy="6963703"/>
          </a:xfrm>
        </p:grpSpPr>
        <p:pic>
          <p:nvPicPr>
            <p:cNvPr id="20" name="Picture 4" descr="http://www.tatweer.edu.sa/sites/all/themes/tatweer/images/background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6" r="35076"/>
            <a:stretch/>
          </p:blipFill>
          <p:spPr bwMode="auto">
            <a:xfrm>
              <a:off x="54592" y="-105703"/>
              <a:ext cx="12078269" cy="25180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55" y="5512302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08444"/>
              </p:ext>
            </p:extLst>
          </p:nvPr>
        </p:nvGraphicFramePr>
        <p:xfrm>
          <a:off x="1499544" y="1501251"/>
          <a:ext cx="9793296" cy="295656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86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الصف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baseline="0" dirty="0">
                          <a:solidFill>
                            <a:srgbClr val="0070C0"/>
                          </a:solidFill>
                        </a:rPr>
                        <a:t>الثاني ثانوي </a:t>
                      </a:r>
                      <a:r>
                        <a:rPr lang="ar-SA" sz="2800" b="1" baseline="0" dirty="0">
                          <a:solidFill>
                            <a:srgbClr val="FF0000"/>
                          </a:solidFill>
                        </a:rPr>
                        <a:t>( نظام المسارات)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المادة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70C0"/>
                          </a:solidFill>
                        </a:rPr>
                        <a:t>كيمياء </a:t>
                      </a:r>
                      <a:r>
                        <a:rPr lang="ar-SA" sz="2400" b="1" dirty="0">
                          <a:solidFill>
                            <a:srgbClr val="0070C0"/>
                          </a:solidFill>
                        </a:rPr>
                        <a:t>2-3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الفصل الدراسي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baseline="0" dirty="0">
                          <a:solidFill>
                            <a:srgbClr val="0070C0"/>
                          </a:solidFill>
                        </a:rPr>
                        <a:t>الثالث </a:t>
                      </a:r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عنوان الدرس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ct val="0"/>
                        </a:spcAft>
                      </a:pPr>
                      <a:r>
                        <a:rPr lang="ar-SA" sz="3600" b="1" dirty="0">
                          <a:solidFill>
                            <a:srgbClr val="FF0000"/>
                          </a:solidFill>
                          <a:latin typeface="Sakkal Majalla" pitchFamily="2" charset="-78"/>
                        </a:rPr>
                        <a:t>الألكينات والألكاينات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المعلم المقدَم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rgbClr val="0070C0"/>
                          </a:solidFill>
                        </a:rPr>
                        <a:t>ماجد الحكمي</a:t>
                      </a:r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65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مربع نص 20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25- 10</a:t>
            </a:r>
            <a:endParaRPr lang="ar-SA" sz="2400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931920" y="1044493"/>
            <a:ext cx="690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/>
              <a:t>سم المركبات التالية حسب نظام الأيوباك(</a:t>
            </a:r>
            <a:r>
              <a:rPr lang="en-US" sz="3200" b="1" dirty="0">
                <a:solidFill>
                  <a:srgbClr val="0070C0"/>
                </a:solidFill>
              </a:rPr>
              <a:t>IUPAC</a:t>
            </a:r>
            <a:r>
              <a:rPr lang="ar-SA" sz="3200" b="1" dirty="0"/>
              <a:t>)</a:t>
            </a:r>
            <a:endParaRPr lang="ar-SA" sz="3200" dirty="0"/>
          </a:p>
        </p:txBody>
      </p:sp>
      <p:sp>
        <p:nvSpPr>
          <p:cNvPr id="15" name="مستطيل 14"/>
          <p:cNvSpPr/>
          <p:nvPr/>
        </p:nvSpPr>
        <p:spPr>
          <a:xfrm>
            <a:off x="3178060" y="2499359"/>
            <a:ext cx="6511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r>
              <a:rPr lang="en-US" sz="4800" b="1" dirty="0"/>
              <a:t>CH =CHCHCH</a:t>
            </a:r>
            <a:r>
              <a:rPr lang="en-US" sz="4800" b="1" baseline="-25000" dirty="0"/>
              <a:t>2</a:t>
            </a:r>
            <a:r>
              <a:rPr lang="en-US" sz="4800" b="1" dirty="0"/>
              <a:t>CH</a:t>
            </a:r>
            <a:r>
              <a:rPr lang="en-US" sz="4800" b="1" baseline="-25000" dirty="0"/>
              <a:t>2</a:t>
            </a:r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endParaRPr lang="ar-SA" sz="4800" b="1" dirty="0"/>
          </a:p>
        </p:txBody>
      </p:sp>
      <p:sp>
        <p:nvSpPr>
          <p:cNvPr id="17" name="مستطيل 16"/>
          <p:cNvSpPr/>
          <p:nvPr/>
        </p:nvSpPr>
        <p:spPr>
          <a:xfrm>
            <a:off x="6012203" y="3272410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19" name="رابط مستقيم 18"/>
          <p:cNvCxnSpPr/>
          <p:nvPr/>
        </p:nvCxnSpPr>
        <p:spPr>
          <a:xfrm>
            <a:off x="7940040" y="3196210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6294120" y="318699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7673363" y="3287650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sp>
        <p:nvSpPr>
          <p:cNvPr id="24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407449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25- 11</a:t>
            </a:r>
            <a:endParaRPr lang="ar-SA" sz="24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931920" y="1044493"/>
            <a:ext cx="690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/>
              <a:t>سم المركبات التالية حسب نظام الأيوباك(</a:t>
            </a:r>
            <a:r>
              <a:rPr lang="en-US" sz="3200" b="1" dirty="0">
                <a:solidFill>
                  <a:srgbClr val="0070C0"/>
                </a:solidFill>
              </a:rPr>
              <a:t>IUPAC</a:t>
            </a:r>
            <a:r>
              <a:rPr lang="ar-SA" sz="3200" b="1" dirty="0"/>
              <a:t>)</a:t>
            </a:r>
            <a:endParaRPr lang="ar-SA" sz="3200" dirty="0"/>
          </a:p>
        </p:txBody>
      </p:sp>
      <p:sp>
        <p:nvSpPr>
          <p:cNvPr id="15" name="مستطيل 14"/>
          <p:cNvSpPr/>
          <p:nvPr/>
        </p:nvSpPr>
        <p:spPr>
          <a:xfrm>
            <a:off x="3178060" y="2499359"/>
            <a:ext cx="6511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r>
              <a:rPr lang="en-US" sz="4800" b="1" dirty="0"/>
              <a:t>CH =CHCHCH</a:t>
            </a:r>
            <a:r>
              <a:rPr lang="en-US" sz="4800" b="1" baseline="-25000" dirty="0"/>
              <a:t>2</a:t>
            </a:r>
            <a:r>
              <a:rPr lang="en-US" sz="4800" b="1" dirty="0"/>
              <a:t>CH</a:t>
            </a:r>
            <a:r>
              <a:rPr lang="en-US" sz="4800" b="1" baseline="-25000" dirty="0"/>
              <a:t>2</a:t>
            </a:r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endParaRPr lang="ar-SA" sz="4800" b="1" dirty="0"/>
          </a:p>
        </p:txBody>
      </p:sp>
      <p:sp>
        <p:nvSpPr>
          <p:cNvPr id="17" name="مستطيل 16"/>
          <p:cNvSpPr/>
          <p:nvPr/>
        </p:nvSpPr>
        <p:spPr>
          <a:xfrm>
            <a:off x="6012203" y="3272410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19" name="رابط مستقيم 18"/>
          <p:cNvCxnSpPr/>
          <p:nvPr/>
        </p:nvCxnSpPr>
        <p:spPr>
          <a:xfrm>
            <a:off x="7940040" y="3196210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6294120" y="318699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7673363" y="3287650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3342743" y="2299304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207430" y="2299304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380910" y="2348275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796146" y="2348275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107247" y="2303174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649586" y="2333035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8609706" y="2378755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4581176" y="4682252"/>
            <a:ext cx="3919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</a:t>
            </a:r>
            <a:r>
              <a:rPr lang="ar-SA" sz="3200" b="1" dirty="0">
                <a:solidFill>
                  <a:srgbClr val="0070C0"/>
                </a:solidFill>
              </a:rPr>
              <a:t>،</a:t>
            </a:r>
            <a:r>
              <a:rPr lang="en-US" sz="3200" b="1" dirty="0">
                <a:solidFill>
                  <a:srgbClr val="0070C0"/>
                </a:solidFill>
              </a:rPr>
              <a:t>6</a:t>
            </a:r>
            <a:r>
              <a:rPr lang="ar-SA" sz="3200" b="1" dirty="0">
                <a:solidFill>
                  <a:srgbClr val="0070C0"/>
                </a:solidFill>
              </a:rPr>
              <a:t>- ثنائي ميثيل -</a:t>
            </a:r>
            <a:r>
              <a:rPr lang="en-US" sz="3200" b="1" dirty="0">
                <a:solidFill>
                  <a:srgbClr val="0070C0"/>
                </a:solidFill>
              </a:rPr>
              <a:t>2</a:t>
            </a:r>
            <a:r>
              <a:rPr lang="ar-SA" sz="3200" b="1" dirty="0">
                <a:solidFill>
                  <a:srgbClr val="0070C0"/>
                </a:solidFill>
              </a:rPr>
              <a:t>- هبتين</a:t>
            </a:r>
          </a:p>
        </p:txBody>
      </p:sp>
      <p:sp>
        <p:nvSpPr>
          <p:cNvPr id="29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94559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مربع نص 1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25- 12</a:t>
            </a:r>
            <a:endParaRPr lang="ar-SA" sz="24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3931920" y="1044493"/>
            <a:ext cx="690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/>
              <a:t>سم المركبات التالية حسب نظام الأيوباك(</a:t>
            </a:r>
            <a:r>
              <a:rPr lang="en-US" sz="3200" b="1" dirty="0">
                <a:solidFill>
                  <a:srgbClr val="0070C0"/>
                </a:solidFill>
              </a:rPr>
              <a:t>IUPAC</a:t>
            </a:r>
            <a:r>
              <a:rPr lang="ar-SA" sz="3200" b="1" dirty="0"/>
              <a:t>)</a:t>
            </a:r>
            <a:endParaRPr lang="ar-SA" sz="3200" dirty="0"/>
          </a:p>
        </p:txBody>
      </p:sp>
      <p:sp>
        <p:nvSpPr>
          <p:cNvPr id="30" name="مستطيل 29"/>
          <p:cNvSpPr/>
          <p:nvPr/>
        </p:nvSpPr>
        <p:spPr>
          <a:xfrm>
            <a:off x="2736100" y="2499359"/>
            <a:ext cx="6511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 =CHC-CH</a:t>
            </a:r>
            <a:r>
              <a:rPr lang="en-US" sz="4800" b="1" baseline="-25000" dirty="0"/>
              <a:t>3</a:t>
            </a:r>
            <a:endParaRPr lang="ar-SA" sz="4800" b="1" dirty="0"/>
          </a:p>
        </p:txBody>
      </p:sp>
      <p:sp>
        <p:nvSpPr>
          <p:cNvPr id="31" name="مستطيل 30"/>
          <p:cNvSpPr/>
          <p:nvPr/>
        </p:nvSpPr>
        <p:spPr>
          <a:xfrm>
            <a:off x="6103643" y="3272410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2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32" name="رابط مستقيم 31"/>
          <p:cNvCxnSpPr/>
          <p:nvPr/>
        </p:nvCxnSpPr>
        <p:spPr>
          <a:xfrm>
            <a:off x="6385560" y="240791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>
            <a:off x="6385560" y="318699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/>
          <p:cNvSpPr/>
          <p:nvPr/>
        </p:nvSpPr>
        <p:spPr>
          <a:xfrm>
            <a:off x="6083444" y="1735205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35" name="رابط مستقيم 34"/>
          <p:cNvCxnSpPr/>
          <p:nvPr/>
        </p:nvCxnSpPr>
        <p:spPr>
          <a:xfrm>
            <a:off x="4541520" y="239267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239404" y="1719965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sp>
        <p:nvSpPr>
          <p:cNvPr id="37" name="مستطيل 36"/>
          <p:cNvSpPr/>
          <p:nvPr/>
        </p:nvSpPr>
        <p:spPr>
          <a:xfrm>
            <a:off x="6121359" y="4001316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38" name="رابط مستقيم 37"/>
          <p:cNvCxnSpPr/>
          <p:nvPr/>
        </p:nvCxnSpPr>
        <p:spPr>
          <a:xfrm>
            <a:off x="6400800" y="3922945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/>
          <p:cNvSpPr txBox="1"/>
          <p:nvPr/>
        </p:nvSpPr>
        <p:spPr>
          <a:xfrm>
            <a:off x="598932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70977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مربع نص 24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25- 13</a:t>
            </a:r>
            <a:endParaRPr lang="ar-SA" sz="2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931920" y="1044493"/>
            <a:ext cx="690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/>
              <a:t>سم المركبات التالية حسب نظام الأيوباك(</a:t>
            </a:r>
            <a:r>
              <a:rPr lang="en-US" sz="3200" b="1" dirty="0">
                <a:solidFill>
                  <a:srgbClr val="0070C0"/>
                </a:solidFill>
              </a:rPr>
              <a:t>IUPAC</a:t>
            </a:r>
            <a:r>
              <a:rPr lang="ar-SA" sz="3200" b="1" dirty="0"/>
              <a:t>)</a:t>
            </a:r>
            <a:endParaRPr lang="ar-SA" sz="3200" dirty="0"/>
          </a:p>
        </p:txBody>
      </p:sp>
      <p:sp>
        <p:nvSpPr>
          <p:cNvPr id="13" name="مستطيل 12"/>
          <p:cNvSpPr/>
          <p:nvPr/>
        </p:nvSpPr>
        <p:spPr>
          <a:xfrm>
            <a:off x="2736100" y="2499359"/>
            <a:ext cx="6511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 =CHC-CH</a:t>
            </a:r>
            <a:r>
              <a:rPr lang="en-US" sz="4800" b="1" baseline="-25000" dirty="0"/>
              <a:t>3</a:t>
            </a:r>
            <a:endParaRPr lang="ar-SA" sz="4800" b="1" dirty="0"/>
          </a:p>
        </p:txBody>
      </p:sp>
      <p:sp>
        <p:nvSpPr>
          <p:cNvPr id="14" name="مستطيل 13"/>
          <p:cNvSpPr/>
          <p:nvPr/>
        </p:nvSpPr>
        <p:spPr>
          <a:xfrm>
            <a:off x="6103643" y="3272410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2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6385560" y="240791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6385560" y="318699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6083444" y="1735205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20" name="رابط مستقيم 19"/>
          <p:cNvCxnSpPr/>
          <p:nvPr/>
        </p:nvCxnSpPr>
        <p:spPr>
          <a:xfrm>
            <a:off x="4541520" y="239267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4239404" y="1719965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4354647" y="1598788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093073" y="2430435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5397093" y="2367384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5981981" y="3284716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083444" y="2367384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916770" y="3960701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6121359" y="4001316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33" name="رابط مستقيم 32"/>
          <p:cNvCxnSpPr/>
          <p:nvPr/>
        </p:nvCxnSpPr>
        <p:spPr>
          <a:xfrm>
            <a:off x="6400800" y="3922945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/>
          <p:cNvSpPr/>
          <p:nvPr/>
        </p:nvSpPr>
        <p:spPr>
          <a:xfrm>
            <a:off x="4408052" y="5150632"/>
            <a:ext cx="4092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</a:t>
            </a:r>
            <a:r>
              <a:rPr lang="ar-SA" sz="3200" b="1" dirty="0">
                <a:solidFill>
                  <a:srgbClr val="0070C0"/>
                </a:solidFill>
              </a:rPr>
              <a:t>،</a:t>
            </a:r>
            <a:r>
              <a:rPr lang="en-US" sz="3200" b="1" dirty="0">
                <a:solidFill>
                  <a:srgbClr val="0070C0"/>
                </a:solidFill>
              </a:rPr>
              <a:t>4</a:t>
            </a:r>
            <a:r>
              <a:rPr lang="ar-SA" sz="3200" b="1" dirty="0">
                <a:solidFill>
                  <a:srgbClr val="0070C0"/>
                </a:solidFill>
              </a:rPr>
              <a:t>- ثنائي ميثيل -</a:t>
            </a:r>
            <a:r>
              <a:rPr lang="en-US" sz="3200" b="1" dirty="0">
                <a:solidFill>
                  <a:srgbClr val="0070C0"/>
                </a:solidFill>
              </a:rPr>
              <a:t>2</a:t>
            </a:r>
            <a:r>
              <a:rPr lang="ar-SA" sz="3200" b="1" dirty="0">
                <a:solidFill>
                  <a:srgbClr val="0070C0"/>
                </a:solidFill>
              </a:rPr>
              <a:t>- </a:t>
            </a:r>
            <a:r>
              <a:rPr lang="ar-SA" sz="3200" b="1" dirty="0" err="1">
                <a:solidFill>
                  <a:srgbClr val="0070C0"/>
                </a:solidFill>
              </a:rPr>
              <a:t>هكسين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36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414551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مربع نص 30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25- 14</a:t>
            </a:r>
            <a:endParaRPr lang="ar-SA" sz="2400" b="1" dirty="0"/>
          </a:p>
        </p:txBody>
      </p:sp>
      <p:pic>
        <p:nvPicPr>
          <p:cNvPr id="24" name="Picture 2" descr="https://i.ytimg.com/vi/QUX4M4MVq7U/m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5783" r="63915" b="52194"/>
          <a:stretch/>
        </p:blipFill>
        <p:spPr bwMode="auto">
          <a:xfrm>
            <a:off x="5806440" y="2054383"/>
            <a:ext cx="184404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.ytimg.com/vi/QUX4M4MVq7U/m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1" r="3456" b="38351"/>
          <a:stretch/>
        </p:blipFill>
        <p:spPr bwMode="auto">
          <a:xfrm>
            <a:off x="1554480" y="1449367"/>
            <a:ext cx="2255520" cy="19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i.ytimg.com/vi/QUX4M4MVq7U/m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8" t="50000" r="39223"/>
          <a:stretch/>
        </p:blipFill>
        <p:spPr bwMode="auto">
          <a:xfrm>
            <a:off x="9529758" y="1931420"/>
            <a:ext cx="2006922" cy="15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3931920" y="1044493"/>
            <a:ext cx="690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/>
              <a:t>سم المركبات التالية حسب نظام الأيوباك(</a:t>
            </a:r>
            <a:r>
              <a:rPr lang="en-US" sz="3200" b="1" dirty="0">
                <a:solidFill>
                  <a:srgbClr val="0070C0"/>
                </a:solidFill>
              </a:rPr>
              <a:t>IUPAC</a:t>
            </a:r>
            <a:r>
              <a:rPr lang="ar-SA" sz="3200" b="1" dirty="0"/>
              <a:t>)</a:t>
            </a:r>
            <a:endParaRPr lang="ar-SA" sz="3200" dirty="0"/>
          </a:p>
        </p:txBody>
      </p:sp>
      <p:sp>
        <p:nvSpPr>
          <p:cNvPr id="13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6010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مربع نص 20"/>
          <p:cNvSpPr txBox="1"/>
          <p:nvPr/>
        </p:nvSpPr>
        <p:spPr>
          <a:xfrm>
            <a:off x="5090160" y="1018525"/>
            <a:ext cx="661063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خصائص الألكينات والألكاينات الفيزيائية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25- 15</a:t>
            </a:r>
            <a:endParaRPr lang="ar-SA" sz="24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8671560" y="2119144"/>
            <a:ext cx="3045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arenR"/>
            </a:pPr>
            <a:r>
              <a:rPr lang="ar-SA" sz="2800" b="1" dirty="0"/>
              <a:t>مواد غير قطبية.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5638800" y="2972584"/>
            <a:ext cx="61083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2) درجة انصهارها وغليانها منخفضة.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8001000" y="3856504"/>
            <a:ext cx="36997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3) ذائبيتها قليلة في الماء.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5699760" y="4664224"/>
            <a:ext cx="61083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4) الألكينات أكثر نشاطاً من الألكانات( </a:t>
            </a:r>
            <a:r>
              <a:rPr lang="ar-SA" sz="2800" b="1" dirty="0">
                <a:solidFill>
                  <a:srgbClr val="FF0000"/>
                </a:solidFill>
              </a:rPr>
              <a:t>لماذا</a:t>
            </a:r>
            <a:r>
              <a:rPr lang="ar-SA" sz="2800" b="1" dirty="0"/>
              <a:t>).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6298812" y="5556754"/>
            <a:ext cx="5588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/>
              <a:t>5) الألكاينات أكثر نشاطاً من الألكينات ( </a:t>
            </a:r>
            <a:r>
              <a:rPr lang="ar-SA" sz="2800" b="1" dirty="0">
                <a:solidFill>
                  <a:srgbClr val="FF0000"/>
                </a:solidFill>
              </a:rPr>
              <a:t>لماذا</a:t>
            </a:r>
            <a:r>
              <a:rPr lang="ar-SA" sz="2800" b="1" dirty="0"/>
              <a:t>).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407466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25- 16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638800" y="1049439"/>
            <a:ext cx="61077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استخدامات الألكينات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6979920" y="2119144"/>
            <a:ext cx="47367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يعد الإيثيلين من المواد الأولية في صناعة مادة </a:t>
            </a:r>
            <a:r>
              <a:rPr lang="ar-SA" sz="2800" b="1" dirty="0">
                <a:solidFill>
                  <a:srgbClr val="FF0000"/>
                </a:solidFill>
              </a:rPr>
              <a:t>البولي إيثيلين </a:t>
            </a:r>
            <a:r>
              <a:rPr lang="ar-SA" sz="2800" b="1" dirty="0"/>
              <a:t>البلاستيكية </a:t>
            </a:r>
          </a:p>
        </p:txBody>
      </p:sp>
      <p:pic>
        <p:nvPicPr>
          <p:cNvPr id="1026" name="Picture 2" descr="http://www.sipchem.com/portals/0/ModuleContent/ProductGallery/Images/polymers/LDPE/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4" y="678637"/>
            <a:ext cx="3684175" cy="19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iloyusa.com/content/upload/images/zoomed/LLDPE%20Lg%20Bins%20Fotolia_37164669_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3073251"/>
            <a:ext cx="2554416" cy="23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69187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25- 17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638800" y="1049439"/>
            <a:ext cx="61077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استخدامات الألكينات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6979920" y="2119144"/>
            <a:ext cx="47367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يعد الإيثيلين من المواد الأولية في صناعة مادة </a:t>
            </a:r>
            <a:r>
              <a:rPr lang="ar-SA" sz="2800" b="1" dirty="0">
                <a:solidFill>
                  <a:srgbClr val="FF0000"/>
                </a:solidFill>
              </a:rPr>
              <a:t>البولي إيثيلين </a:t>
            </a:r>
            <a:r>
              <a:rPr lang="ar-SA" sz="2800" b="1" dirty="0"/>
              <a:t>البلاستيكية </a:t>
            </a:r>
          </a:p>
        </p:txBody>
      </p:sp>
      <p:pic>
        <p:nvPicPr>
          <p:cNvPr id="2050" name="Picture 2" descr="http://www.lebarmy.gov.lb/sites/default/files/2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6" y="548995"/>
            <a:ext cx="3587314" cy="22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/>
          <p:cNvSpPr txBox="1"/>
          <p:nvPr/>
        </p:nvSpPr>
        <p:spPr>
          <a:xfrm>
            <a:off x="6202680" y="3852078"/>
            <a:ext cx="56664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الإيثين </a:t>
            </a:r>
            <a:r>
              <a:rPr lang="ar-SA" sz="2800" b="1" dirty="0"/>
              <a:t>هرمون تنتجه النباتات طبيعياً </a:t>
            </a:r>
            <a:r>
              <a:rPr lang="ar-SA" sz="2800" b="1" dirty="0">
                <a:solidFill>
                  <a:srgbClr val="0070C0"/>
                </a:solidFill>
              </a:rPr>
              <a:t>لإنضاج الفواكه ، ومسؤول عن تساقط الأوراق </a:t>
            </a:r>
          </a:p>
        </p:txBody>
      </p:sp>
      <p:pic>
        <p:nvPicPr>
          <p:cNvPr id="2052" name="Picture 4" descr="http://www.eremnews.com/wp-content/uploads/2014/11/img_14155155131132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8" y="3230880"/>
            <a:ext cx="3379469" cy="221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30468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25- 18</a:t>
            </a:r>
            <a:endParaRPr lang="ar-SA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7592184" y="1049439"/>
            <a:ext cx="410445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الألكاينات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7744584" y="1994319"/>
            <a:ext cx="410445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طريقة تسمية الألكاينات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989320" y="2679968"/>
            <a:ext cx="59436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نتبع نفس خطوات المستخدمة في تسمية الألكينات بحيث يستبدل المقطع </a:t>
            </a:r>
            <a:r>
              <a:rPr lang="ar-SA" sz="2800" b="1" dirty="0">
                <a:solidFill>
                  <a:srgbClr val="FF0000"/>
                </a:solidFill>
              </a:rPr>
              <a:t>(ين) </a:t>
            </a:r>
            <a:r>
              <a:rPr lang="ar-SA" sz="2800" b="1" dirty="0"/>
              <a:t>بالمقطع </a:t>
            </a:r>
            <a:r>
              <a:rPr lang="ar-SA" sz="2800" b="1" dirty="0">
                <a:solidFill>
                  <a:srgbClr val="FF0000"/>
                </a:solidFill>
              </a:rPr>
              <a:t>(اين).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68406" y="1578820"/>
            <a:ext cx="490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r>
              <a:rPr lang="en-US" sz="4800" b="1" dirty="0"/>
              <a:t>C   C-CH</a:t>
            </a:r>
            <a:r>
              <a:rPr lang="en-US" sz="2800" b="1" dirty="0"/>
              <a:t>3</a:t>
            </a:r>
            <a:endParaRPr lang="ar-SA" sz="2800" b="1" dirty="0"/>
          </a:p>
        </p:txBody>
      </p:sp>
      <p:sp>
        <p:nvSpPr>
          <p:cNvPr id="17" name="مستطيل 16"/>
          <p:cNvSpPr/>
          <p:nvPr/>
        </p:nvSpPr>
        <p:spPr>
          <a:xfrm>
            <a:off x="2056398" y="815408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19" name="رابط مستقيم 18"/>
          <p:cNvCxnSpPr/>
          <p:nvPr/>
        </p:nvCxnSpPr>
        <p:spPr>
          <a:xfrm>
            <a:off x="2333488" y="146292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flipH="1">
            <a:off x="2574282" y="2027626"/>
            <a:ext cx="2755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2575560" y="2135941"/>
            <a:ext cx="2755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2574282" y="1918674"/>
            <a:ext cx="2755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359939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25- 19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638800" y="1049439"/>
            <a:ext cx="61077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استخدامات الألكاينات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261476" y="2153424"/>
            <a:ext cx="760433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1) تستخدم بعض مركبات الألكاينات في عملية اللحام.</a:t>
            </a:r>
          </a:p>
          <a:p>
            <a:endParaRPr lang="ar-SA" sz="2800" b="1" dirty="0">
              <a:solidFill>
                <a:srgbClr val="0070C0"/>
              </a:solidFill>
            </a:endParaRPr>
          </a:p>
          <a:p>
            <a:r>
              <a:rPr lang="ar-SA" sz="2800" b="1" dirty="0">
                <a:solidFill>
                  <a:srgbClr val="0070C0"/>
                </a:solidFill>
              </a:rPr>
              <a:t>2) الإيثاين يستخدم في صناعة البلاستيك.</a:t>
            </a:r>
          </a:p>
        </p:txBody>
      </p:sp>
      <p:pic>
        <p:nvPicPr>
          <p:cNvPr id="3074" name="Picture 2" descr="http://www.safety4arab.com/site/wp-content/uploads/Weld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3" y="685799"/>
            <a:ext cx="3619500" cy="24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lborsanews.com/beta/wp-content/uploads/2013/01/%D8%A7%D9%84%D8%A8%D9%84%D8%A7%D8%B3%D8%AA%D9%8A%D9%83-380x255.jpg?48095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" y="3203779"/>
            <a:ext cx="3619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45633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600929" y="3021754"/>
            <a:ext cx="125809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lvl="0"/>
            <a:r>
              <a:rPr lang="ar-SA" sz="4800" b="1" dirty="0">
                <a:solidFill>
                  <a:srgbClr val="FF0000"/>
                </a:solidFill>
              </a:rPr>
              <a:t>لنبدأ</a:t>
            </a:r>
          </a:p>
        </p:txBody>
      </p:sp>
      <p:pic>
        <p:nvPicPr>
          <p:cNvPr id="1026" name="Picture 2" descr="Set of 3D Dimension Saudi Arab Man in Different Professional and Business Man Characters and Avatars in traditional Cloths or Thobe Isolated in WHite Background. Editable Vector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4" t="51808"/>
          <a:stretch/>
        </p:blipFill>
        <p:spPr bwMode="auto">
          <a:xfrm>
            <a:off x="4049487" y="2248939"/>
            <a:ext cx="2234726" cy="22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190532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مربع نص 39"/>
          <p:cNvSpPr txBox="1"/>
          <p:nvPr/>
        </p:nvSpPr>
        <p:spPr>
          <a:xfrm>
            <a:off x="396240" y="951985"/>
            <a:ext cx="1153143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rgbClr val="FF0000"/>
                </a:solidFill>
              </a:rPr>
              <a:t>تدريب : </a:t>
            </a:r>
            <a:r>
              <a:rPr lang="ar-SA" sz="3200" b="1" dirty="0">
                <a:solidFill>
                  <a:schemeClr val="tx1"/>
                </a:solidFill>
              </a:rPr>
              <a:t>رتب الألكينات التالية تصاعديا حسب درجة غليانها  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995160" y="2110419"/>
            <a:ext cx="193929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800" b="1" dirty="0">
                <a:latin typeface="Arial" pitchFamily="34" charset="0"/>
              </a:rPr>
              <a:t>C</a:t>
            </a:r>
            <a:r>
              <a:rPr lang="en-US" altLang="ar-SA" sz="2800" b="1" baseline="-25000" dirty="0">
                <a:latin typeface="Arial" pitchFamily="34" charset="0"/>
              </a:rPr>
              <a:t>7</a:t>
            </a:r>
            <a:r>
              <a:rPr lang="en-US" altLang="ar-SA" sz="2800" b="1" dirty="0">
                <a:latin typeface="Arial" pitchFamily="34" charset="0"/>
              </a:rPr>
              <a:t>H</a:t>
            </a:r>
            <a:r>
              <a:rPr lang="en-US" altLang="ar-SA" sz="2800" b="1" baseline="-25000" dirty="0">
                <a:latin typeface="Arial" pitchFamily="34" charset="0"/>
              </a:rPr>
              <a:t>14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606040" y="2095180"/>
            <a:ext cx="183070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800" b="1" dirty="0">
                <a:latin typeface="Arial" pitchFamily="34" charset="0"/>
              </a:rPr>
              <a:t>C</a:t>
            </a:r>
            <a:r>
              <a:rPr lang="en-US" altLang="ar-SA" sz="2800" b="1" baseline="-25000" dirty="0">
                <a:latin typeface="Arial" pitchFamily="34" charset="0"/>
              </a:rPr>
              <a:t>6</a:t>
            </a:r>
            <a:r>
              <a:rPr lang="en-US" altLang="ar-SA" sz="2800" b="1" dirty="0">
                <a:latin typeface="Arial" pitchFamily="34" charset="0"/>
              </a:rPr>
              <a:t>H</a:t>
            </a:r>
            <a:r>
              <a:rPr lang="en-US" altLang="ar-SA" sz="2800" b="1" baseline="-25000" dirty="0">
                <a:latin typeface="Arial" pitchFamily="34" charset="0"/>
              </a:rPr>
              <a:t>12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9400703" y="2110420"/>
            <a:ext cx="1495897" cy="41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C</a:t>
            </a:r>
            <a:r>
              <a:rPr lang="en-US" sz="2800" b="1" baseline="-25000" dirty="0">
                <a:latin typeface="Arial" charset="0"/>
                <a:cs typeface="Arial" charset="0"/>
              </a:rPr>
              <a:t>2</a:t>
            </a:r>
            <a:r>
              <a:rPr lang="en-US" sz="2800" b="1" dirty="0">
                <a:latin typeface="Arial" charset="0"/>
                <a:cs typeface="Arial" charset="0"/>
              </a:rPr>
              <a:t>H</a:t>
            </a:r>
            <a:r>
              <a:rPr lang="en-US" sz="2800" b="1" baseline="-25000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086350" y="2099626"/>
            <a:ext cx="1756410" cy="41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C</a:t>
            </a:r>
            <a:r>
              <a:rPr lang="en-US" sz="2800" b="1" baseline="-25000" dirty="0">
                <a:latin typeface="Arial" charset="0"/>
                <a:cs typeface="Arial" charset="0"/>
              </a:rPr>
              <a:t>3</a:t>
            </a:r>
            <a:r>
              <a:rPr lang="en-US" sz="2800" b="1" dirty="0">
                <a:latin typeface="Arial" charset="0"/>
                <a:cs typeface="Arial" charset="0"/>
              </a:rPr>
              <a:t>H</a:t>
            </a:r>
            <a:r>
              <a:rPr lang="en-US" sz="2800" b="1" baseline="-25000" dirty="0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627995" y="2119331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ar-SA" sz="24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8540115" y="2119331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</a:t>
            </a:r>
            <a:endParaRPr lang="ar-SA" sz="2400" b="1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6452235" y="2119331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4</a:t>
            </a:r>
            <a:endParaRPr lang="ar-SA" sz="24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4168140" y="2100616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5</a:t>
            </a:r>
            <a:endParaRPr lang="ar-SA" sz="24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25- 20</a:t>
            </a:r>
            <a:endParaRPr lang="ar-SA" sz="2400" b="1" dirty="0"/>
          </a:p>
        </p:txBody>
      </p:sp>
      <p:sp>
        <p:nvSpPr>
          <p:cNvPr id="17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38273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مربع نص 47"/>
          <p:cNvSpPr txBox="1"/>
          <p:nvPr/>
        </p:nvSpPr>
        <p:spPr>
          <a:xfrm>
            <a:off x="10637520" y="104943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864230" y="1960372"/>
            <a:ext cx="1534289" cy="1170488"/>
            <a:chOff x="1738" y="12915"/>
            <a:chExt cx="914" cy="97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738" y="12915"/>
              <a:ext cx="703" cy="6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cxnSp>
          <p:nvCxnSpPr>
            <p:cNvPr id="15" name="AutoShape 5"/>
            <p:cNvCxnSpPr>
              <a:cxnSpLocks noChangeShapeType="1"/>
            </p:cNvCxnSpPr>
            <p:nvPr/>
          </p:nvCxnSpPr>
          <p:spPr bwMode="auto">
            <a:xfrm flipH="1">
              <a:off x="2452" y="13603"/>
              <a:ext cx="2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6"/>
            <p:cNvCxnSpPr>
              <a:cxnSpLocks noChangeShapeType="1"/>
            </p:cNvCxnSpPr>
            <p:nvPr/>
          </p:nvCxnSpPr>
          <p:spPr bwMode="auto">
            <a:xfrm>
              <a:off x="2433" y="13603"/>
              <a:ext cx="1" cy="2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مستطيل 18"/>
          <p:cNvSpPr/>
          <p:nvPr/>
        </p:nvSpPr>
        <p:spPr>
          <a:xfrm>
            <a:off x="3398519" y="249139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altLang="ar-SA" sz="3200" b="1" baseline="-30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ar-SA" sz="3200" dirty="0">
              <a:solidFill>
                <a:srgbClr val="0070C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562656" y="3228570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altLang="ar-SA" sz="3200" b="1" baseline="-30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ar-SA" sz="3200" dirty="0">
              <a:solidFill>
                <a:srgbClr val="0070C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207968" y="1019530"/>
            <a:ext cx="568863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سمي المركبات الآتي: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25- 21</a:t>
            </a:r>
            <a:endParaRPr lang="ar-SA" sz="2400" b="1" dirty="0"/>
          </a:p>
        </p:txBody>
      </p:sp>
      <p:cxnSp>
        <p:nvCxnSpPr>
          <p:cNvPr id="4" name="رابط مستقيم 3"/>
          <p:cNvCxnSpPr/>
          <p:nvPr/>
        </p:nvCxnSpPr>
        <p:spPr>
          <a:xfrm>
            <a:off x="1955670" y="2033355"/>
            <a:ext cx="0" cy="695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6507481" y="2566980"/>
            <a:ext cx="562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r>
              <a:rPr lang="en-US" sz="4800" b="1" dirty="0"/>
              <a:t>CHC   CH</a:t>
            </a:r>
            <a:endParaRPr lang="ar-SA" sz="48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06203" y="1813445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27" name="رابط مستقيم 26"/>
          <p:cNvCxnSpPr/>
          <p:nvPr/>
        </p:nvCxnSpPr>
        <p:spPr>
          <a:xfrm>
            <a:off x="8883293" y="2460966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85" y="2868653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1589121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مربع نص 22"/>
          <p:cNvSpPr txBox="1"/>
          <p:nvPr/>
        </p:nvSpPr>
        <p:spPr>
          <a:xfrm>
            <a:off x="10637520" y="104943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917235" y="2131814"/>
            <a:ext cx="4309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3</a:t>
            </a:r>
            <a:r>
              <a:rPr lang="ar-SA" sz="3600" dirty="0"/>
              <a:t>،</a:t>
            </a:r>
            <a:r>
              <a:rPr lang="en-US" sz="3600" dirty="0"/>
              <a:t>4</a:t>
            </a:r>
            <a:r>
              <a:rPr lang="ar-AE" sz="3600" dirty="0"/>
              <a:t> ـ </a:t>
            </a:r>
            <a:r>
              <a:rPr lang="ar-SA" sz="3600" dirty="0"/>
              <a:t>ثنائي </a:t>
            </a:r>
            <a:r>
              <a:rPr lang="ar-AE" sz="3600" dirty="0"/>
              <a:t>ميثيل </a:t>
            </a:r>
            <a:r>
              <a:rPr lang="ar-SA" sz="3600" dirty="0"/>
              <a:t>-</a:t>
            </a:r>
            <a:r>
              <a:rPr lang="en-US" sz="3600" dirty="0"/>
              <a:t>2</a:t>
            </a:r>
            <a:r>
              <a:rPr lang="ar-SA" sz="3600" dirty="0"/>
              <a:t>-</a:t>
            </a:r>
            <a:r>
              <a:rPr lang="ar-SA" sz="3600" dirty="0" err="1"/>
              <a:t>هبتاين</a:t>
            </a:r>
            <a:endParaRPr lang="ar-SA" sz="36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3840480" y="1132595"/>
            <a:ext cx="682752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/>
              <a:t>اكتب الصيغة البنائية للمركب التالي: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25- 22</a:t>
            </a:r>
            <a:endParaRPr lang="ar-SA" sz="2400" b="1" dirty="0"/>
          </a:p>
        </p:txBody>
      </p:sp>
      <p:sp>
        <p:nvSpPr>
          <p:cNvPr id="11" name="مستطيل 10"/>
          <p:cNvSpPr/>
          <p:nvPr/>
        </p:nvSpPr>
        <p:spPr>
          <a:xfrm>
            <a:off x="1628107" y="2242959"/>
            <a:ext cx="3182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5</a:t>
            </a:r>
            <a:r>
              <a:rPr lang="ar-AE" sz="3600" dirty="0"/>
              <a:t> ـ ميثيل </a:t>
            </a:r>
            <a:r>
              <a:rPr lang="ar-SA" sz="3600" dirty="0"/>
              <a:t>-</a:t>
            </a:r>
            <a:r>
              <a:rPr lang="en-US" sz="3600" dirty="0"/>
              <a:t>2</a:t>
            </a:r>
            <a:r>
              <a:rPr lang="ar-SA" sz="3600" dirty="0"/>
              <a:t>-</a:t>
            </a:r>
            <a:r>
              <a:rPr lang="ar-SA" sz="3600" dirty="0" err="1"/>
              <a:t>هكسين</a:t>
            </a:r>
            <a:endParaRPr lang="ar-SA" sz="3600" dirty="0"/>
          </a:p>
        </p:txBody>
      </p:sp>
      <p:sp>
        <p:nvSpPr>
          <p:cNvPr id="14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414327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44797"/>
              </p:ext>
            </p:extLst>
          </p:nvPr>
        </p:nvGraphicFramePr>
        <p:xfrm>
          <a:off x="640080" y="830367"/>
          <a:ext cx="11059224" cy="5234651"/>
        </p:xfrm>
        <a:graphic>
          <a:graphicData uri="http://schemas.openxmlformats.org/drawingml/2006/table">
            <a:tbl>
              <a:tblPr rtl="1" firstRow="1" bandRow="1">
                <a:tableStyleId>{F2DE63D5-997A-4646-A377-4702673A728D}</a:tableStyleId>
              </a:tblPr>
              <a:tblGrid>
                <a:gridCol w="1105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862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                                                          </a:t>
                      </a:r>
                      <a:r>
                        <a:rPr lang="ar-SA" sz="3600" dirty="0">
                          <a:solidFill>
                            <a:srgbClr val="FF0000"/>
                          </a:solidFill>
                        </a:rPr>
                        <a:t>تقويم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/>
                        <a:t>اختر</a:t>
                      </a:r>
                      <a:r>
                        <a:rPr lang="ar-SA" sz="3200" b="1" baseline="0" dirty="0"/>
                        <a:t> الاجابة الصحيحة من الخيارات المتاحة لكل فقرة: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449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/>
                        <a:t>1) تمثل الصيغة العامة</a:t>
                      </a:r>
                      <a:r>
                        <a:rPr lang="ar-SA" sz="3200" b="1" baseline="0" dirty="0"/>
                        <a:t> (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CnH2n</a:t>
                      </a:r>
                      <a:r>
                        <a:rPr lang="ar-SA" sz="3200" b="1" dirty="0"/>
                        <a:t> 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أ</a:t>
                      </a:r>
                      <a:r>
                        <a:rPr lang="ar-SA" sz="2000" b="1" dirty="0"/>
                        <a:t>) </a:t>
                      </a:r>
                      <a:r>
                        <a:rPr lang="ar-SA" sz="2400" b="1" dirty="0">
                          <a:latin typeface="Times New Roman" pitchFamily="18" charset="0"/>
                          <a:cs typeface="Arial" pitchFamily="34" charset="0"/>
                        </a:rPr>
                        <a:t>الألكان</a:t>
                      </a:r>
                      <a:r>
                        <a:rPr lang="ar-SA" sz="2000" b="1" dirty="0"/>
                        <a:t>                                            </a:t>
                      </a:r>
                      <a:r>
                        <a:rPr lang="ar-SA" sz="2400" b="1" baseline="0" dirty="0"/>
                        <a:t>ب) </a:t>
                      </a:r>
                      <a:r>
                        <a:rPr kumimoji="0" lang="ar-S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الألكين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                     </a:t>
                      </a:r>
                      <a:r>
                        <a:rPr lang="ar-SA" sz="2400" b="1" baseline="0" dirty="0"/>
                        <a:t>   ج)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ar-S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الألكاين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2) تنهي تسمية</a:t>
                      </a:r>
                      <a:r>
                        <a:rPr lang="ar-SA" sz="2800" b="1" baseline="0" dirty="0"/>
                        <a:t> الألكينات بالمقطع</a:t>
                      </a:r>
                      <a:endParaRPr lang="ar-SA" sz="18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أ) ان                                        ب)</a:t>
                      </a:r>
                      <a:r>
                        <a:rPr lang="ar-SA" sz="2800" b="1" baseline="0" dirty="0"/>
                        <a:t> اين                                ج) ين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412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/>
                        <a:t>3)</a:t>
                      </a:r>
                      <a:r>
                        <a:rPr lang="ar-SA" sz="3200" b="1" baseline="0" dirty="0"/>
                        <a:t> الألكينات أكثر نشاطاً من الألكانات</a:t>
                      </a:r>
                      <a:endParaRPr lang="ar-SA" sz="3200" b="1" i="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أ)</a:t>
                      </a:r>
                      <a:r>
                        <a:rPr lang="ar-SA" sz="2400" b="1" baseline="0" dirty="0"/>
                        <a:t> عبارة صحيحة</a:t>
                      </a:r>
                      <a:r>
                        <a:rPr lang="ar-SA" sz="2400" b="1" dirty="0"/>
                        <a:t>                                              ب)</a:t>
                      </a:r>
                      <a:r>
                        <a:rPr lang="ar-SA" sz="2400" b="1" baseline="0" dirty="0"/>
                        <a:t> عبارة خاطئة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25- 23</a:t>
            </a:r>
            <a:endParaRPr lang="ar-SA" sz="2400" b="1" dirty="0"/>
          </a:p>
        </p:txBody>
      </p:sp>
      <p:sp>
        <p:nvSpPr>
          <p:cNvPr id="9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2176325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مربع نص 13"/>
          <p:cNvSpPr txBox="1"/>
          <p:nvPr/>
        </p:nvSpPr>
        <p:spPr>
          <a:xfrm>
            <a:off x="9357360" y="1037233"/>
            <a:ext cx="2338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C00000"/>
                </a:solidFill>
              </a:rPr>
              <a:t>الخلاصة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191000" y="971827"/>
            <a:ext cx="3474098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3200" b="1" dirty="0">
                <a:latin typeface="Sakkal Majalla" pitchFamily="2" charset="-78"/>
              </a:rPr>
              <a:t>الألكينات والألكاينات</a:t>
            </a:r>
            <a:endParaRPr lang="ar-SA" sz="2400" b="1" dirty="0">
              <a:latin typeface="Sakkal Majalla" pitchFamily="2" charset="-78"/>
            </a:endParaRPr>
          </a:p>
        </p:txBody>
      </p:sp>
      <p:sp>
        <p:nvSpPr>
          <p:cNvPr id="4" name="سهم للأسفل 3"/>
          <p:cNvSpPr/>
          <p:nvPr/>
        </p:nvSpPr>
        <p:spPr>
          <a:xfrm>
            <a:off x="2506491" y="2308082"/>
            <a:ext cx="283181" cy="497326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2590800" y="2323323"/>
            <a:ext cx="664269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سهم للأسفل 34"/>
          <p:cNvSpPr/>
          <p:nvPr/>
        </p:nvSpPr>
        <p:spPr>
          <a:xfrm>
            <a:off x="5974080" y="1557597"/>
            <a:ext cx="565497" cy="826672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سهم للأسفل 21"/>
          <p:cNvSpPr/>
          <p:nvPr/>
        </p:nvSpPr>
        <p:spPr>
          <a:xfrm>
            <a:off x="9011269" y="2363371"/>
            <a:ext cx="283181" cy="497326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259458" y="3652381"/>
            <a:ext cx="2073880" cy="11670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tx1"/>
                </a:solidFill>
              </a:rPr>
              <a:t> الصيغة العامة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Sakkal Majalla" pitchFamily="2" charset="-78"/>
              </a:rPr>
              <a:t>CnH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Sakkal Majalla" pitchFamily="2" charset="-78"/>
              </a:rPr>
              <a:t>n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25- 24</a:t>
            </a:r>
            <a:endParaRPr lang="ar-SA" sz="2400" b="1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709683" y="2808469"/>
            <a:ext cx="1914634" cy="709221"/>
          </a:xfrm>
          <a:prstGeom prst="roundRect">
            <a:avLst>
              <a:gd name="adj" fmla="val 632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الألكاينات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ar-S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8503300" y="2848053"/>
            <a:ext cx="1708119" cy="657148"/>
          </a:xfrm>
          <a:prstGeom prst="roundRect">
            <a:avLst>
              <a:gd name="adj" fmla="val 17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الألكينات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525617" y="4824090"/>
            <a:ext cx="1677639" cy="11670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tx1"/>
                </a:solidFill>
              </a:rPr>
              <a:t>تسميتها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7665098" y="4819403"/>
            <a:ext cx="1860519" cy="11670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tx1"/>
                </a:solidFill>
              </a:rPr>
              <a:t>خواصها واستخدامها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1628313" y="3652381"/>
            <a:ext cx="2073880" cy="11670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tx1"/>
                </a:solidFill>
              </a:rPr>
              <a:t> الصيغة العامة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Sakkal Majalla" pitchFamily="2" charset="-78"/>
              </a:rPr>
              <a:t>CnH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Sakkal Majalla" pitchFamily="2" charset="-78"/>
              </a:rPr>
              <a:t>n-2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2643201" y="4846250"/>
            <a:ext cx="1677639" cy="9519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tx1"/>
                </a:solidFill>
              </a:rPr>
              <a:t>تسميتها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781803" y="4819403"/>
            <a:ext cx="1860519" cy="10056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tx1"/>
                </a:solidFill>
              </a:rPr>
              <a:t>خواصها واستخدامها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2071095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006" y="147134"/>
            <a:ext cx="7267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1"/>
                </a:solidFill>
                <a:latin typeface="Sakkal Majalla" pitchFamily="2" charset="-78"/>
              </a:rPr>
              <a:t>المرحلة الثانوية -  المادة / رياضيات - عنوان الدرس / المنطق - 1</a:t>
            </a:r>
            <a:endParaRPr lang="en-US" b="1" dirty="0">
              <a:solidFill>
                <a:schemeClr val="bg1"/>
              </a:solidFill>
              <a:latin typeface="Sakkal Majall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934" y="3105280"/>
            <a:ext cx="202060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3988848" y="2105255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Rectangle 21"/>
          <p:cNvSpPr/>
          <p:nvPr/>
        </p:nvSpPr>
        <p:spPr>
          <a:xfrm>
            <a:off x="4059538" y="3322041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3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مربع نص 14"/>
          <p:cNvSpPr txBox="1"/>
          <p:nvPr/>
        </p:nvSpPr>
        <p:spPr>
          <a:xfrm>
            <a:off x="4931492" y="1268760"/>
            <a:ext cx="280831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المصادر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479224" y="2602297"/>
            <a:ext cx="82089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العبيكان كتاب الكيمياء الصف الثاني ثانوي نظام المقررات </a:t>
            </a:r>
          </a:p>
          <a:p>
            <a:pPr algn="ctr"/>
            <a:r>
              <a:rPr lang="ar-SA" sz="2800" b="1" dirty="0"/>
              <a:t>الفصل الدراسي الثاني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349342" y="4006805"/>
            <a:ext cx="77768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http://obeikaneducation.com/viewer/epubreader_new/index.php?id=322&amp;projid=&amp;type=free&amp;lang=ar_SA&amp;username=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3825426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006" y="147134"/>
            <a:ext cx="7267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1"/>
                </a:solidFill>
                <a:latin typeface="Sakkal Majalla" pitchFamily="2" charset="-78"/>
              </a:rPr>
              <a:t>المرحلة الثانوية -  المادة / رياضيات - عنوان الدرس / المنطق - 1</a:t>
            </a:r>
            <a:endParaRPr lang="en-US" b="1" dirty="0">
              <a:solidFill>
                <a:schemeClr val="bg1"/>
              </a:solidFill>
              <a:latin typeface="Sakkal Maja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545417" y="2210888"/>
            <a:ext cx="69691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2400" b="1" dirty="0"/>
              <a:t>للتواصل والاستفسارات من خلال: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الهاتف المجاني: 8004422220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حساب تويتر: </a:t>
            </a:r>
            <a:r>
              <a:rPr lang="en-US" sz="2400" b="1" dirty="0" err="1">
                <a:solidFill>
                  <a:schemeClr val="accent1"/>
                </a:solidFill>
              </a:rPr>
              <a:t>E_Doroos</a:t>
            </a:r>
            <a:r>
              <a:rPr lang="ar-SA" sz="2400" b="1" dirty="0">
                <a:solidFill>
                  <a:schemeClr val="accent1"/>
                </a:solidFill>
              </a:rPr>
              <a:t> @ </a:t>
            </a:r>
            <a:r>
              <a:rPr lang="ar-SA" sz="2400" b="1" dirty="0">
                <a:solidFill>
                  <a:schemeClr val="bg1"/>
                </a:solidFill>
              </a:rPr>
              <a:t>--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زر اطرح سؤالك     </a:t>
            </a:r>
            <a:r>
              <a:rPr lang="ar-SA" sz="2400" b="1" dirty="0">
                <a:solidFill>
                  <a:schemeClr val="bg1"/>
                </a:solidFill>
              </a:rPr>
              <a:t>-------------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رابط الدعم الفني  </a:t>
            </a:r>
            <a:r>
              <a:rPr lang="ar-SA" sz="2400" b="1" dirty="0">
                <a:solidFill>
                  <a:schemeClr val="bg1"/>
                </a:solidFill>
              </a:rPr>
              <a:t>---------------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98" y="4035998"/>
            <a:ext cx="1728358" cy="35241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5036"/>
          <a:stretch/>
        </p:blipFill>
        <p:spPr bwMode="auto">
          <a:xfrm>
            <a:off x="5040598" y="4592727"/>
            <a:ext cx="1728358" cy="36860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939275" y="977456"/>
            <a:ext cx="6967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ar-SA" sz="2400" b="1" dirty="0">
                <a:latin typeface="Calibri" pitchFamily="34" charset="0"/>
              </a:rPr>
              <a:t>لمشاهدة الدرس مرة أخرى وغيره من الدروس من خلال: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b="1" dirty="0">
                <a:solidFill>
                  <a:schemeClr val="accent1"/>
                </a:solidFill>
                <a:latin typeface="Calibri" pitchFamily="34" charset="0"/>
              </a:rPr>
              <a:t>بوابة دروس ثم قائمة الدروس المسجلة .</a:t>
            </a:r>
            <a:endParaRPr lang="en-US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934" y="3105280"/>
            <a:ext cx="202060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3988848" y="2105255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4059538" y="3322041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3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575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مربع نص 3"/>
          <p:cNvSpPr txBox="1"/>
          <p:nvPr/>
        </p:nvSpPr>
        <p:spPr>
          <a:xfrm>
            <a:off x="9174480" y="1165064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الأهداف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688080" y="3057939"/>
            <a:ext cx="794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*</a:t>
            </a:r>
            <a:r>
              <a:rPr lang="ar-SA" sz="2800" b="1" dirty="0">
                <a:solidFill>
                  <a:srgbClr val="0070C0"/>
                </a:solidFill>
              </a:rPr>
              <a:t> تُسمي</a:t>
            </a:r>
            <a:r>
              <a:rPr lang="ar-SA" sz="2800" b="1" dirty="0"/>
              <a:t> الألكين و الألكاين اعتماده على صيغته  البنائية 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25- 3</a:t>
            </a:r>
            <a:endParaRPr lang="ar-SA" sz="2400" b="1" dirty="0"/>
          </a:p>
        </p:txBody>
      </p:sp>
      <p:sp>
        <p:nvSpPr>
          <p:cNvPr id="15" name="مستطيل 14"/>
          <p:cNvSpPr/>
          <p:nvPr/>
        </p:nvSpPr>
        <p:spPr>
          <a:xfrm>
            <a:off x="5105400" y="2183958"/>
            <a:ext cx="652510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* تَصف</a:t>
            </a:r>
            <a:r>
              <a:rPr lang="ar-SA" sz="2800" b="1" dirty="0"/>
              <a:t> الصيغ البنائية الألكينات والألكاينات 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688080" y="3753678"/>
            <a:ext cx="7848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* تَكتب </a:t>
            </a:r>
            <a:r>
              <a:rPr lang="ar-SA" sz="2800" b="1" dirty="0"/>
              <a:t> الصيغ البنائية للألكين والألكاين إن اعطيت اسمه 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3688080" y="4469958"/>
            <a:ext cx="7848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* تُقارن خصائص </a:t>
            </a:r>
            <a:r>
              <a:rPr lang="ar-SA" sz="2800" b="1" dirty="0"/>
              <a:t>الألكينات والألكاينات بخصائص الألكانات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215158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مربع نص 10"/>
          <p:cNvSpPr txBox="1"/>
          <p:nvPr/>
        </p:nvSpPr>
        <p:spPr>
          <a:xfrm>
            <a:off x="9174480" y="1378424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897880" y="2529841"/>
            <a:ext cx="56388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</a:rPr>
              <a:t>ما أبسط  جزيئات الألكينات و الألكاينات؟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25- 4</a:t>
            </a:r>
            <a:endParaRPr lang="ar-SA" sz="2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097280" y="1357320"/>
            <a:ext cx="23774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C = C</a:t>
            </a:r>
            <a:endParaRPr lang="ar-SA" sz="4400" b="1" dirty="0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2895600" y="1403040"/>
            <a:ext cx="152400" cy="105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1578713" y="1874520"/>
            <a:ext cx="133350" cy="111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 flipV="1">
            <a:off x="1584428" y="1372560"/>
            <a:ext cx="136628" cy="105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 flipV="1">
            <a:off x="2910308" y="1975320"/>
            <a:ext cx="136628" cy="105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2941320" y="893869"/>
            <a:ext cx="701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H</a:t>
            </a:r>
            <a:endParaRPr lang="ar-SA" sz="36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1021080" y="893869"/>
            <a:ext cx="701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H</a:t>
            </a:r>
            <a:endParaRPr lang="ar-SA" sz="36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2941320" y="1884469"/>
            <a:ext cx="701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H</a:t>
            </a:r>
            <a:endParaRPr lang="ar-SA" sz="36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1021080" y="1884469"/>
            <a:ext cx="701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H</a:t>
            </a:r>
            <a:endParaRPr lang="ar-SA" sz="3600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1051560" y="3963360"/>
            <a:ext cx="23774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C = C</a:t>
            </a:r>
            <a:endParaRPr lang="ar-SA" sz="4400" b="1" dirty="0"/>
          </a:p>
        </p:txBody>
      </p:sp>
      <p:cxnSp>
        <p:nvCxnSpPr>
          <p:cNvPr id="33" name="رابط مستقيم 32"/>
          <p:cNvCxnSpPr/>
          <p:nvPr/>
        </p:nvCxnSpPr>
        <p:spPr>
          <a:xfrm flipH="1" flipV="1">
            <a:off x="2910308" y="4392246"/>
            <a:ext cx="152400" cy="86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1371600" y="4400940"/>
            <a:ext cx="16710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2133600" y="4534681"/>
            <a:ext cx="258016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2987040" y="4055990"/>
            <a:ext cx="701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H</a:t>
            </a:r>
            <a:endParaRPr lang="ar-SA" sz="3600" b="1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746760" y="4070040"/>
            <a:ext cx="701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H</a:t>
            </a:r>
            <a:endParaRPr lang="ar-SA" sz="3600" b="1" dirty="0"/>
          </a:p>
        </p:txBody>
      </p:sp>
      <p:cxnSp>
        <p:nvCxnSpPr>
          <p:cNvPr id="43" name="رابط مستقيم 42"/>
          <p:cNvCxnSpPr/>
          <p:nvPr/>
        </p:nvCxnSpPr>
        <p:spPr>
          <a:xfrm flipH="1" flipV="1">
            <a:off x="2148840" y="4428001"/>
            <a:ext cx="258016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 flipV="1">
            <a:off x="2133600" y="4306081"/>
            <a:ext cx="258016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92148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25- 5</a:t>
            </a:r>
            <a:endParaRPr lang="ar-SA" sz="2400" b="1" dirty="0"/>
          </a:p>
        </p:txBody>
      </p:sp>
      <p:sp>
        <p:nvSpPr>
          <p:cNvPr id="2" name="Rectangle 6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6426344" y="1231885"/>
            <a:ext cx="547260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ماذا نقصد بالألكينات؟</a:t>
            </a:r>
          </a:p>
        </p:txBody>
      </p:sp>
      <p:sp>
        <p:nvSpPr>
          <p:cNvPr id="64" name="مربع نص 63"/>
          <p:cNvSpPr txBox="1"/>
          <p:nvPr/>
        </p:nvSpPr>
        <p:spPr>
          <a:xfrm>
            <a:off x="3794760" y="2410435"/>
            <a:ext cx="81803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هي هيدروكربونات غير مشبعة تحتوي على </a:t>
            </a:r>
            <a:r>
              <a:rPr lang="ar-SA" sz="2800" b="1" dirty="0">
                <a:solidFill>
                  <a:srgbClr val="FF0000"/>
                </a:solidFill>
              </a:rPr>
              <a:t>رابطة ثنائية </a:t>
            </a:r>
            <a:r>
              <a:rPr lang="ar-SA" sz="2800" b="1" dirty="0"/>
              <a:t>على الأقل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6991672" y="4020964"/>
            <a:ext cx="490728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صيغتها</a:t>
            </a:r>
            <a:r>
              <a:rPr lang="ar-SA" sz="3200" dirty="0"/>
              <a:t> </a:t>
            </a:r>
            <a:r>
              <a:rPr lang="ar-SA" sz="3200" b="1" dirty="0"/>
              <a:t>العامة</a:t>
            </a:r>
            <a:r>
              <a:rPr lang="ar-SA" sz="3200" dirty="0"/>
              <a:t>:  </a:t>
            </a:r>
            <a:r>
              <a:rPr lang="en-US" sz="44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C00000"/>
                </a:solidFill>
              </a:rPr>
              <a:t>n</a:t>
            </a:r>
            <a:r>
              <a:rPr lang="en-US" sz="4400" b="1" dirty="0">
                <a:solidFill>
                  <a:srgbClr val="C00000"/>
                </a:solidFill>
              </a:rPr>
              <a:t>H</a:t>
            </a:r>
            <a:r>
              <a:rPr lang="en-US" sz="3200" b="1" dirty="0">
                <a:solidFill>
                  <a:srgbClr val="C00000"/>
                </a:solidFill>
              </a:rPr>
              <a:t>2n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361531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25- 6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971800" y="1014278"/>
            <a:ext cx="871414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طريقة  تسمية الألكينات حسب نظام الأيوباك(</a:t>
            </a:r>
            <a:r>
              <a:rPr lang="en-US" sz="3200" b="1" dirty="0">
                <a:solidFill>
                  <a:srgbClr val="0070C0"/>
                </a:solidFill>
              </a:rPr>
              <a:t>IUPAC</a:t>
            </a:r>
            <a:r>
              <a:rPr lang="ar-SA" sz="3200" b="1" dirty="0">
                <a:solidFill>
                  <a:srgbClr val="C00000"/>
                </a:solidFill>
              </a:rPr>
              <a:t>)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217920" y="1950169"/>
            <a:ext cx="56235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800" b="1" dirty="0"/>
              <a:t>1) ترقيم أطول سلسلة كربونية بالطريقة التي تجعل الرابطة المزدوجة تأخذ أقل الأرقام.</a:t>
            </a:r>
          </a:p>
          <a:p>
            <a:endParaRPr lang="ar-SA" b="1" dirty="0"/>
          </a:p>
        </p:txBody>
      </p:sp>
      <p:sp>
        <p:nvSpPr>
          <p:cNvPr id="2" name="مستطيل 1"/>
          <p:cNvSpPr/>
          <p:nvPr/>
        </p:nvSpPr>
        <p:spPr>
          <a:xfrm>
            <a:off x="6096000" y="3872561"/>
            <a:ext cx="5745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800" b="1" dirty="0"/>
              <a:t>2 ) تحديد موضع الرابطة المزدوجة بموضع ذرة الكربون الأولية فيها.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4" y="2273225"/>
            <a:ext cx="31511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397585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مربع نص 24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25- 7</a:t>
            </a:r>
            <a:endParaRPr lang="ar-SA" sz="2400" b="1" dirty="0"/>
          </a:p>
        </p:txBody>
      </p:sp>
      <p:sp>
        <p:nvSpPr>
          <p:cNvPr id="22" name="مستطيل 21"/>
          <p:cNvSpPr/>
          <p:nvPr/>
        </p:nvSpPr>
        <p:spPr>
          <a:xfrm>
            <a:off x="7119227" y="2208014"/>
            <a:ext cx="4566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800" b="1" dirty="0"/>
              <a:t>3) يتم تسمية التفرعات أو المستبدلات بطريقة مماثلة للألكانات.</a:t>
            </a:r>
            <a:endParaRPr lang="en-US" sz="2800" b="1" dirty="0"/>
          </a:p>
        </p:txBody>
      </p:sp>
      <p:sp>
        <p:nvSpPr>
          <p:cNvPr id="23" name="مستطيل 22"/>
          <p:cNvSpPr/>
          <p:nvPr/>
        </p:nvSpPr>
        <p:spPr>
          <a:xfrm>
            <a:off x="4632960" y="3785772"/>
            <a:ext cx="7052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800" b="1" dirty="0"/>
              <a:t>4) يتم كتابة أرقام التفرعات, وتسمية </a:t>
            </a:r>
            <a:r>
              <a:rPr lang="ar-SA" sz="2800" b="1" dirty="0">
                <a:solidFill>
                  <a:srgbClr val="FF0000"/>
                </a:solidFill>
              </a:rPr>
              <a:t>المجموعات المستبدلة</a:t>
            </a:r>
            <a:r>
              <a:rPr lang="ar-SA" sz="2800" b="1" dirty="0"/>
              <a:t>"مع مراعاة الترتيب الأبجدي للمستبدلات", تحديد رقم الرابطة المزدوجة, ثم تسمية السلسلة الرئيسية.</a:t>
            </a:r>
            <a:endParaRPr lang="en-US" sz="28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4" y="2273225"/>
            <a:ext cx="31511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312054" y="2057400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211214" y="2042160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866534" y="2087880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582814" y="2087880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971800" y="1014278"/>
            <a:ext cx="871414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طريقة  تسمية الألكينات حسب نظام الأيوباك(</a:t>
            </a:r>
            <a:r>
              <a:rPr lang="en-US" sz="3200" b="1" dirty="0">
                <a:solidFill>
                  <a:srgbClr val="0070C0"/>
                </a:solidFill>
              </a:rPr>
              <a:t>IUPAC</a:t>
            </a:r>
            <a:r>
              <a:rPr lang="ar-SA" sz="3200" b="1" dirty="0">
                <a:solidFill>
                  <a:srgbClr val="C00000"/>
                </a:solidFill>
              </a:rPr>
              <a:t>)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126122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مربع نص 18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25-8</a:t>
            </a:r>
            <a:endParaRPr lang="ar-SA" sz="2400" b="1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033198" y="2499360"/>
            <a:ext cx="490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r>
              <a:rPr lang="en-US" sz="4800" b="1" dirty="0"/>
              <a:t>C =CH</a:t>
            </a:r>
            <a:r>
              <a:rPr lang="en-US" sz="4800" b="1" baseline="-25000" dirty="0"/>
              <a:t>2</a:t>
            </a:r>
            <a:endParaRPr lang="ar-SA" sz="4800" b="1" dirty="0"/>
          </a:p>
        </p:txBody>
      </p:sp>
      <p:sp>
        <p:nvSpPr>
          <p:cNvPr id="4" name="مستطيل 3"/>
          <p:cNvSpPr/>
          <p:nvPr/>
        </p:nvSpPr>
        <p:spPr>
          <a:xfrm>
            <a:off x="3931920" y="1044493"/>
            <a:ext cx="690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/>
              <a:t>سم المركبات التالية حسب نظام الأيوباك(</a:t>
            </a:r>
            <a:r>
              <a:rPr lang="en-US" sz="3200" b="1" dirty="0">
                <a:solidFill>
                  <a:srgbClr val="0070C0"/>
                </a:solidFill>
              </a:rPr>
              <a:t>IUPAC</a:t>
            </a:r>
            <a:r>
              <a:rPr lang="ar-SA" sz="3200" b="1" dirty="0"/>
              <a:t>)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8988830" y="1735948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sp>
        <p:nvSpPr>
          <p:cNvPr id="14" name="مستطيل 13"/>
          <p:cNvSpPr/>
          <p:nvPr/>
        </p:nvSpPr>
        <p:spPr>
          <a:xfrm>
            <a:off x="2240555" y="1188204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8" name="رابط مستقيم 7"/>
          <p:cNvCxnSpPr/>
          <p:nvPr/>
        </p:nvCxnSpPr>
        <p:spPr>
          <a:xfrm>
            <a:off x="2514600" y="180825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9265920" y="238346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297118" y="2657789"/>
            <a:ext cx="490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r>
              <a:rPr lang="en-US" sz="4800" b="1" dirty="0"/>
              <a:t>C =CH-</a:t>
            </a:r>
            <a:endParaRPr lang="ar-SA" sz="4800" b="1" dirty="0"/>
          </a:p>
        </p:txBody>
      </p:sp>
      <p:sp>
        <p:nvSpPr>
          <p:cNvPr id="23" name="مستطيل 22"/>
          <p:cNvSpPr/>
          <p:nvPr/>
        </p:nvSpPr>
        <p:spPr>
          <a:xfrm>
            <a:off x="2252750" y="1894377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2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24" name="رابط مستقيم 23"/>
          <p:cNvCxnSpPr/>
          <p:nvPr/>
        </p:nvCxnSpPr>
        <p:spPr>
          <a:xfrm>
            <a:off x="2529840" y="2541898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/>
          <p:cNvSpPr/>
          <p:nvPr/>
        </p:nvSpPr>
        <p:spPr>
          <a:xfrm>
            <a:off x="3962400" y="2676829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sp>
        <p:nvSpPr>
          <p:cNvPr id="20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12846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مربع نص 23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25- 9</a:t>
            </a:r>
            <a:endParaRPr lang="ar-SA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033198" y="2499360"/>
            <a:ext cx="490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r>
              <a:rPr lang="en-US" sz="4800" b="1" dirty="0"/>
              <a:t>C =CH</a:t>
            </a:r>
            <a:r>
              <a:rPr lang="en-US" sz="4800" b="1" baseline="-25000" dirty="0"/>
              <a:t>2</a:t>
            </a:r>
            <a:endParaRPr lang="ar-SA" sz="4800" b="1" dirty="0"/>
          </a:p>
        </p:txBody>
      </p:sp>
      <p:sp>
        <p:nvSpPr>
          <p:cNvPr id="15" name="مستطيل 14"/>
          <p:cNvSpPr/>
          <p:nvPr/>
        </p:nvSpPr>
        <p:spPr>
          <a:xfrm>
            <a:off x="8988830" y="1735948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sp>
        <p:nvSpPr>
          <p:cNvPr id="17" name="مستطيل 16"/>
          <p:cNvSpPr/>
          <p:nvPr/>
        </p:nvSpPr>
        <p:spPr>
          <a:xfrm>
            <a:off x="2240555" y="1188204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19" name="رابط مستقيم 18"/>
          <p:cNvCxnSpPr/>
          <p:nvPr/>
        </p:nvCxnSpPr>
        <p:spPr>
          <a:xfrm>
            <a:off x="2514600" y="180825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9265920" y="2383469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297118" y="2657789"/>
            <a:ext cx="490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r>
              <a:rPr lang="en-US" sz="4800" b="1" dirty="0"/>
              <a:t>C =CH-</a:t>
            </a:r>
            <a:endParaRPr lang="ar-SA" sz="4800" b="1" dirty="0"/>
          </a:p>
        </p:txBody>
      </p:sp>
      <p:sp>
        <p:nvSpPr>
          <p:cNvPr id="22" name="مستطيل 21"/>
          <p:cNvSpPr/>
          <p:nvPr/>
        </p:nvSpPr>
        <p:spPr>
          <a:xfrm>
            <a:off x="2252750" y="1894377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2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23" name="رابط مستقيم 22"/>
          <p:cNvCxnSpPr/>
          <p:nvPr/>
        </p:nvCxnSpPr>
        <p:spPr>
          <a:xfrm>
            <a:off x="2529840" y="2541898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/>
          <p:cNvSpPr/>
          <p:nvPr/>
        </p:nvSpPr>
        <p:spPr>
          <a:xfrm>
            <a:off x="3962400" y="2676829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9871313" y="2390745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8972153" y="2390745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8164433" y="2390745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989025" y="3676412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</a:t>
            </a:r>
            <a:r>
              <a:rPr lang="ar-SA" sz="3200" b="1" dirty="0">
                <a:solidFill>
                  <a:srgbClr val="0070C0"/>
                </a:solidFill>
              </a:rPr>
              <a:t>- ميثيل -</a:t>
            </a:r>
            <a:r>
              <a:rPr lang="en-US" sz="3200" b="1" dirty="0">
                <a:solidFill>
                  <a:srgbClr val="0070C0"/>
                </a:solidFill>
              </a:rPr>
              <a:t>1</a:t>
            </a:r>
            <a:r>
              <a:rPr lang="ar-SA" sz="3200" b="1" dirty="0">
                <a:solidFill>
                  <a:srgbClr val="0070C0"/>
                </a:solidFill>
              </a:rPr>
              <a:t>- بروبين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1712063" y="3676411"/>
            <a:ext cx="2715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</a:t>
            </a:r>
            <a:r>
              <a:rPr lang="ar-SA" sz="3200" b="1" dirty="0">
                <a:solidFill>
                  <a:srgbClr val="0070C0"/>
                </a:solidFill>
              </a:rPr>
              <a:t>- ميثيل -</a:t>
            </a:r>
            <a:r>
              <a:rPr lang="en-US" sz="3200" b="1" dirty="0">
                <a:solidFill>
                  <a:srgbClr val="0070C0"/>
                </a:solidFill>
              </a:rPr>
              <a:t>2</a:t>
            </a:r>
            <a:r>
              <a:rPr lang="ar-SA" sz="3200" b="1" dirty="0">
                <a:solidFill>
                  <a:srgbClr val="0070C0"/>
                </a:solidFill>
              </a:rPr>
              <a:t>- بنتين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4083501" y="2514600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184341" y="2514600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452821" y="2514600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315661" y="1066800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178501" y="1783080"/>
            <a:ext cx="3737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3931920" y="1044493"/>
            <a:ext cx="690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/>
              <a:t>سم المركبات التالية حسب نظام الأيوباك(</a:t>
            </a:r>
            <a:r>
              <a:rPr lang="en-US" sz="3200" b="1" dirty="0">
                <a:solidFill>
                  <a:srgbClr val="0070C0"/>
                </a:solidFill>
              </a:rPr>
              <a:t>IUPAC</a:t>
            </a:r>
            <a:r>
              <a:rPr lang="ar-SA" sz="3200" b="1" dirty="0"/>
              <a:t>)</a:t>
            </a:r>
            <a:endParaRPr lang="ar-SA" sz="3200" dirty="0"/>
          </a:p>
        </p:txBody>
      </p:sp>
      <p:sp>
        <p:nvSpPr>
          <p:cNvPr id="37" name="TextBox 5"/>
          <p:cNvSpPr txBox="1"/>
          <p:nvPr/>
        </p:nvSpPr>
        <p:spPr>
          <a:xfrm>
            <a:off x="6050280" y="10141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الألكينات والألكاينات</a:t>
            </a:r>
          </a:p>
        </p:txBody>
      </p:sp>
    </p:spTree>
    <p:extLst>
      <p:ext uri="{BB962C8B-B14F-4D97-AF65-F5344CB8AC3E}">
        <p14:creationId xmlns:p14="http://schemas.microsoft.com/office/powerpoint/2010/main" val="84119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11093</TotalTime>
  <Words>942</Words>
  <Application>Microsoft Office PowerPoint</Application>
  <PresentationFormat>شاشة عريضة</PresentationFormat>
  <Paragraphs>225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Sakkal Majalla</vt:lpstr>
      <vt:lpstr>Times New Roman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ماجد الحكمي</cp:lastModifiedBy>
  <cp:revision>1453</cp:revision>
  <dcterms:created xsi:type="dcterms:W3CDTF">2015-08-27T08:53:28Z</dcterms:created>
  <dcterms:modified xsi:type="dcterms:W3CDTF">2023-03-18T20:05:10Z</dcterms:modified>
</cp:coreProperties>
</file>