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95" r:id="rId2"/>
    <p:sldId id="257" r:id="rId3"/>
    <p:sldId id="267" r:id="rId4"/>
    <p:sldId id="270" r:id="rId5"/>
    <p:sldId id="280" r:id="rId6"/>
    <p:sldId id="282" r:id="rId7"/>
    <p:sldId id="284" r:id="rId8"/>
    <p:sldId id="268" r:id="rId9"/>
    <p:sldId id="294" r:id="rId10"/>
    <p:sldId id="269" r:id="rId11"/>
    <p:sldId id="288" r:id="rId12"/>
    <p:sldId id="289" r:id="rId13"/>
    <p:sldId id="290" r:id="rId14"/>
    <p:sldId id="278" r:id="rId15"/>
    <p:sldId id="292" r:id="rId16"/>
    <p:sldId id="291" r:id="rId17"/>
    <p:sldId id="293" r:id="rId18"/>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7306" autoAdjust="0"/>
    <p:restoredTop sz="94660"/>
  </p:normalViewPr>
  <p:slideViewPr>
    <p:cSldViewPr>
      <p:cViewPr>
        <p:scale>
          <a:sx n="50" d="100"/>
          <a:sy n="50" d="100"/>
        </p:scale>
        <p:origin x="-582" y="-2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73F64A7F-ED3A-4DB1-B779-2046B04F1D97}" type="datetimeFigureOut">
              <a:rPr lang="ar-EG"/>
              <a:pPr>
                <a:defRPr/>
              </a:pPr>
              <a:t>28/10/1437</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44066B4E-D284-4357-983D-4F5A7E1E508C}" type="slidenum">
              <a:rPr lang="ar-EG"/>
              <a:pPr>
                <a:defRPr/>
              </a:pPr>
              <a:t>‹#›</a:t>
            </a:fld>
            <a:endParaRPr lang="ar-EG"/>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E323577A-9A5D-47F1-8757-A896AC90B2C1}" type="datetimeFigureOut">
              <a:rPr lang="ar-EG"/>
              <a:pPr>
                <a:defRPr/>
              </a:pPr>
              <a:t>28/10/1437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34F9B6D8-242A-4689-B39E-727CB130D42E}" type="slidenum">
              <a:rPr lang="ar-EG"/>
              <a:pPr>
                <a:defRPr/>
              </a:pPr>
              <a:t>‹#›</a:t>
            </a:fld>
            <a:endParaRPr lang="ar-EG"/>
          </a:p>
        </p:txBody>
      </p:sp>
    </p:spTree>
  </p:cSld>
  <p:clrMapOvr>
    <a:masterClrMapping/>
  </p:clrMapOvr>
  <p:transition>
    <p:wheel spokes="2"/>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969D0635-C4FA-4218-ABA8-6EDEEACF3F90}" type="datetimeFigureOut">
              <a:rPr lang="ar-EG"/>
              <a:pPr>
                <a:defRPr/>
              </a:pPr>
              <a:t>28/10/1437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2CA47475-03F5-4DA3-8BA6-4C869EFC1C4D}" type="slidenum">
              <a:rPr lang="ar-EG"/>
              <a:pPr>
                <a:defRPr/>
              </a:pPr>
              <a:t>‹#›</a:t>
            </a:fld>
            <a:endParaRPr lang="ar-EG"/>
          </a:p>
        </p:txBody>
      </p:sp>
    </p:spTree>
  </p:cSld>
  <p:clrMapOvr>
    <a:masterClrMapping/>
  </p:clrMapOvr>
  <p:transition>
    <p:wheel spokes="2"/>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268BBA34-297E-48D5-942A-4D6CF0965511}" type="datetimeFigureOut">
              <a:rPr lang="ar-EG"/>
              <a:pPr>
                <a:defRPr/>
              </a:pPr>
              <a:t>28/10/1437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63F19A9C-20EC-449D-8105-499214A6D134}" type="slidenum">
              <a:rPr lang="ar-EG"/>
              <a:pPr>
                <a:defRPr/>
              </a:pPr>
              <a:t>‹#›</a:t>
            </a:fld>
            <a:endParaRPr lang="ar-EG"/>
          </a:p>
        </p:txBody>
      </p:sp>
    </p:spTree>
  </p:cSld>
  <p:clrMapOvr>
    <a:masterClrMapping/>
  </p:clrMapOvr>
  <p:transition>
    <p:wheel spokes="2"/>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66D8A3A2-64CB-4FC2-BA4C-5B3C56F4DF5D}" type="datetimeFigureOut">
              <a:rPr lang="ar-EG"/>
              <a:pPr>
                <a:defRPr/>
              </a:pPr>
              <a:t>28/10/1437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B3E58A7A-4C00-46C9-A615-DF3588488D63}" type="slidenum">
              <a:rPr lang="ar-EG"/>
              <a:pPr>
                <a:defRPr/>
              </a:pPr>
              <a:t>‹#›</a:t>
            </a:fld>
            <a:endParaRPr lang="ar-EG"/>
          </a:p>
        </p:txBody>
      </p:sp>
    </p:spTree>
  </p:cSld>
  <p:clrMapOvr>
    <a:masterClrMapping/>
  </p:clrMapOvr>
  <p:transition>
    <p:wheel spokes="2"/>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488D98-E897-4438-9E1C-BC6C60853018}" type="datetimeFigureOut">
              <a:rPr lang="ar-EG"/>
              <a:pPr>
                <a:defRPr/>
              </a:pPr>
              <a:t>28/10/1437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5476D228-43BA-4928-B0B0-1D3735E73D1F}" type="slidenum">
              <a:rPr lang="ar-EG"/>
              <a:pPr>
                <a:defRPr/>
              </a:pPr>
              <a:t>‹#›</a:t>
            </a:fld>
            <a:endParaRPr lang="ar-EG"/>
          </a:p>
        </p:txBody>
      </p:sp>
    </p:spTree>
  </p:cSld>
  <p:clrMapOvr>
    <a:masterClrMapping/>
  </p:clrMapOvr>
  <p:transition>
    <p:wheel spokes="2"/>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7DB21695-D63A-482B-9475-0840142C95C1}" type="datetimeFigureOut">
              <a:rPr lang="ar-EG"/>
              <a:pPr>
                <a:defRPr/>
              </a:pPr>
              <a:t>28/10/1437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8E84BA16-A769-455F-9B22-8AF4A39A11FB}" type="slidenum">
              <a:rPr lang="ar-EG"/>
              <a:pPr>
                <a:defRPr/>
              </a:pPr>
              <a:t>‹#›</a:t>
            </a:fld>
            <a:endParaRPr lang="ar-EG"/>
          </a:p>
        </p:txBody>
      </p:sp>
    </p:spTree>
  </p:cSld>
  <p:clrMapOvr>
    <a:masterClrMapping/>
  </p:clrMapOvr>
  <p:transition>
    <p:wheel spokes="2"/>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7E9C8595-4A00-406B-849F-B33152993BB0}" type="datetimeFigureOut">
              <a:rPr lang="ar-EG"/>
              <a:pPr>
                <a:defRPr/>
              </a:pPr>
              <a:t>28/10/1437</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1D37477C-AF4D-4774-A40E-CDB371E93A1D}" type="slidenum">
              <a:rPr lang="ar-EG"/>
              <a:pPr>
                <a:defRPr/>
              </a:pPr>
              <a:t>‹#›</a:t>
            </a:fld>
            <a:endParaRPr lang="ar-EG"/>
          </a:p>
        </p:txBody>
      </p:sp>
    </p:spTree>
  </p:cSld>
  <p:clrMapOvr>
    <a:masterClrMapping/>
  </p:clrMapOvr>
  <p:transition>
    <p:wheel spokes="2"/>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8D903665-08D2-4699-A517-0B314971C9DE}" type="datetimeFigureOut">
              <a:rPr lang="ar-EG"/>
              <a:pPr>
                <a:defRPr/>
              </a:pPr>
              <a:t>28/10/1437</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2523FB82-B4C8-452D-A79A-8617C05EBA16}" type="slidenum">
              <a:rPr lang="ar-EG"/>
              <a:pPr>
                <a:defRPr/>
              </a:pPr>
              <a:t>‹#›</a:t>
            </a:fld>
            <a:endParaRPr lang="ar-EG"/>
          </a:p>
        </p:txBody>
      </p:sp>
    </p:spTree>
  </p:cSld>
  <p:clrMapOvr>
    <a:masterClrMapping/>
  </p:clrMapOvr>
  <p:transition>
    <p:wheel spokes="2"/>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039A18-B660-4828-BEEF-28504E4F69FE}" type="datetimeFigureOut">
              <a:rPr lang="ar-EG"/>
              <a:pPr>
                <a:defRPr/>
              </a:pPr>
              <a:t>28/10/1437</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DE9AEBC5-A842-4BF2-8583-3DA4019D4B98}" type="slidenum">
              <a:rPr lang="ar-EG"/>
              <a:pPr>
                <a:defRPr/>
              </a:pPr>
              <a:t>‹#›</a:t>
            </a:fld>
            <a:endParaRPr lang="ar-EG"/>
          </a:p>
        </p:txBody>
      </p:sp>
    </p:spTree>
  </p:cSld>
  <p:clrMapOvr>
    <a:masterClrMapping/>
  </p:clrMapOvr>
  <p:transition>
    <p:wheel spokes="2"/>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85817F-8216-4EB5-8162-9F856C364DA6}" type="datetimeFigureOut">
              <a:rPr lang="ar-EG"/>
              <a:pPr>
                <a:defRPr/>
              </a:pPr>
              <a:t>28/10/1437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C14CD705-4A7B-40D8-94A3-0774F0CEA308}" type="slidenum">
              <a:rPr lang="ar-EG"/>
              <a:pPr>
                <a:defRPr/>
              </a:pPr>
              <a:t>‹#›</a:t>
            </a:fld>
            <a:endParaRPr lang="ar-EG"/>
          </a:p>
        </p:txBody>
      </p:sp>
    </p:spTree>
  </p:cSld>
  <p:clrMapOvr>
    <a:masterClrMapping/>
  </p:clrMapOvr>
  <p:transition>
    <p:wheel spokes="2"/>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F69DB6-3972-4448-B47D-25F9D55ECC77}" type="datetimeFigureOut">
              <a:rPr lang="ar-EG"/>
              <a:pPr>
                <a:defRPr/>
              </a:pPr>
              <a:t>28/10/1437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F0E5A756-3831-4C08-B434-3B5E3E186968}" type="slidenum">
              <a:rPr lang="ar-EG"/>
              <a:pPr>
                <a:defRPr/>
              </a:pPr>
              <a:t>‹#›</a:t>
            </a:fld>
            <a:endParaRPr lang="ar-EG"/>
          </a:p>
        </p:txBody>
      </p:sp>
    </p:spTree>
  </p:cSld>
  <p:clrMapOvr>
    <a:masterClrMapping/>
  </p:clrMapOvr>
  <p:transition>
    <p:wheel spokes="2"/>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468DECB-AAE8-4EFC-A817-D34328C138B7}" type="datetimeFigureOut">
              <a:rPr lang="ar-EG"/>
              <a:pPr>
                <a:defRPr/>
              </a:pPr>
              <a:t>28/10/1437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02FC776-0566-49E5-8193-091028BF55F5}"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2"/>
    <p:sndAc>
      <p:stSnd>
        <p:snd r:embed="rId13" name="arrow.wav" builtIn="1"/>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audio" Target="../media/audio31.wav"/></Relationships>
</file>

<file path=ppt/slides/_rels/slide11.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31.wav"/></Relationships>
</file>

<file path=ppt/slides/_rels/slide13.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audio" Target="../media/audio33.wav"/></Relationships>
</file>

<file path=ppt/slides/_rels/slide15.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19.wav"/><Relationship Id="rId4" Type="http://schemas.openxmlformats.org/officeDocument/2006/relationships/audio" Target="../media/audio18.wav"/></Relationships>
</file>

<file path=ppt/slides/_rels/slide5.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audio" Target="../media/audio22.wav"/><Relationship Id="rId4" Type="http://schemas.openxmlformats.org/officeDocument/2006/relationships/audio" Target="../media/audio19.wav"/></Relationships>
</file>

<file path=ppt/slides/_rels/slide6.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audio" Target="../media/audio24.wav"/><Relationship Id="rId4" Type="http://schemas.openxmlformats.org/officeDocument/2006/relationships/audio" Target="../media/audio19.wav"/></Relationships>
</file>

<file path=ppt/slides/_rels/slide7.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audio" Target="../media/audio26.wav"/><Relationship Id="rId4" Type="http://schemas.openxmlformats.org/officeDocument/2006/relationships/audio" Target="../media/audio19.wav"/></Relationships>
</file>

<file path=ppt/slides/_rels/slide8.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audio" Target="../media/audio29.wav"/><Relationship Id="rId4" Type="http://schemas.openxmlformats.org/officeDocument/2006/relationships/audio" Target="../media/audio2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47800" y="609600"/>
            <a:ext cx="5883293" cy="665869"/>
          </a:xfrm>
          <a:prstGeom prst="ellipseRibbon2">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BH" sz="2800" b="1" dirty="0" smtClean="0">
                <a:solidFill>
                  <a:srgbClr val="0000CC"/>
                </a:solidFill>
                <a:latin typeface="Tahoma" pitchFamily="34" charset="0"/>
                <a:ea typeface="Tahoma" pitchFamily="34" charset="0"/>
                <a:cs typeface="Tahoma" pitchFamily="34" charset="0"/>
              </a:rPr>
              <a:t>الفصل</a:t>
            </a:r>
            <a:r>
              <a:rPr lang="en-US" sz="2800" b="1" dirty="0" smtClean="0">
                <a:solidFill>
                  <a:srgbClr val="0000CC"/>
                </a:solidFill>
                <a:latin typeface="Tahoma" pitchFamily="34" charset="0"/>
                <a:ea typeface="Tahoma" pitchFamily="34" charset="0"/>
                <a:cs typeface="Tahoma" pitchFamily="34" charset="0"/>
              </a:rPr>
              <a:t> </a:t>
            </a:r>
            <a:r>
              <a:rPr lang="ar-BH" sz="2800" b="1" dirty="0" smtClean="0">
                <a:solidFill>
                  <a:srgbClr val="0000CC"/>
                </a:solidFill>
                <a:latin typeface="Tahoma" pitchFamily="34" charset="0"/>
                <a:ea typeface="Tahoma" pitchFamily="34" charset="0"/>
                <a:cs typeface="Tahoma" pitchFamily="34" charset="0"/>
              </a:rPr>
              <a:t>الخامس</a:t>
            </a:r>
            <a:endParaRPr lang="ar-EG" sz="2800" b="1" dirty="0">
              <a:solidFill>
                <a:srgbClr val="0000CC"/>
              </a:solidFill>
              <a:latin typeface="Tahoma" pitchFamily="34" charset="0"/>
              <a:ea typeface="Tahoma" pitchFamily="34" charset="0"/>
              <a:cs typeface="Tahoma" pitchFamily="34" charset="0"/>
            </a:endParaRPr>
          </a:p>
        </p:txBody>
      </p:sp>
      <p:sp>
        <p:nvSpPr>
          <p:cNvPr id="5" name="Cloud 4"/>
          <p:cNvSpPr>
            <a:spLocks noChangeArrowheads="1"/>
          </p:cNvSpPr>
          <p:nvPr/>
        </p:nvSpPr>
        <p:spPr bwMode="auto">
          <a:xfrm rot="21353139">
            <a:off x="477338" y="2222003"/>
            <a:ext cx="8599141" cy="1516414"/>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BH" sz="2800" b="1" dirty="0">
                <a:solidFill>
                  <a:srgbClr val="0000CC"/>
                </a:solidFill>
                <a:latin typeface="Tahoma" pitchFamily="34" charset="0"/>
                <a:ea typeface="Tahoma" pitchFamily="34" charset="0"/>
                <a:cs typeface="Tahoma" pitchFamily="34" charset="0"/>
              </a:rPr>
              <a:t>الجهاز العصبي</a:t>
            </a: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Nervous System </a:t>
            </a:r>
          </a:p>
        </p:txBody>
      </p:sp>
      <p:pic>
        <p:nvPicPr>
          <p:cNvPr id="89090" name="Picture 2"/>
          <p:cNvPicPr>
            <a:picLocks noChangeAspect="1" noChangeArrowheads="1"/>
          </p:cNvPicPr>
          <p:nvPr/>
        </p:nvPicPr>
        <p:blipFill>
          <a:blip r:embed="rId4"/>
          <a:stretch>
            <a:fillRect/>
          </a:stretch>
        </p:blipFill>
        <p:spPr bwMode="auto">
          <a:xfrm>
            <a:off x="2285984" y="4174580"/>
            <a:ext cx="4792518" cy="1795669"/>
          </a:xfrm>
          <a:prstGeom prst="doubleWave">
            <a:avLst/>
          </a:prstGeom>
          <a:noFill/>
          <a:ln w="9525">
            <a:solidFill>
              <a:srgbClr val="00FF00"/>
            </a:solidFill>
            <a:miter lim="800000"/>
            <a:headEnd/>
            <a:tailEnd/>
          </a:ln>
          <a:effectLst>
            <a:glow rad="228600">
              <a:schemeClr val="accent2">
                <a:satMod val="175000"/>
                <a:alpha val="40000"/>
              </a:schemeClr>
            </a:glow>
          </a:effectLst>
        </p:spPr>
      </p:pic>
    </p:spTree>
  </p:cSld>
  <p:clrMapOvr>
    <a:masterClrMapping/>
  </p:clrMapOvr>
  <p:transition>
    <p:wedge/>
    <p:sndAc>
      <p:stSnd>
        <p:snd r:embed="rId2" name="cached_gemvanish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gapbonus1.wav"/>
                                        </p:tgtEl>
                                      </p:cMediaNode>
                                    </p:audio>
                                  </p:subTnLst>
                                </p:cTn>
                              </p:par>
                              <p:par>
                                <p:cTn id="10" presetID="18" presetClass="entr" presetSubtype="12"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643042" y="1071546"/>
            <a:ext cx="568801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أسئلة الإجابات القصيرة</a:t>
            </a:r>
          </a:p>
        </p:txBody>
      </p:sp>
      <p:sp>
        <p:nvSpPr>
          <p:cNvPr id="22" name="Rectangle 21"/>
          <p:cNvSpPr>
            <a:spLocks noChangeArrowheads="1"/>
          </p:cNvSpPr>
          <p:nvPr/>
        </p:nvSpPr>
        <p:spPr bwMode="auto">
          <a:xfrm>
            <a:off x="1042988" y="2921000"/>
            <a:ext cx="7489825"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6</a:t>
            </a:r>
            <a:r>
              <a:rPr lang="ar-EG" sz="2800" b="1" dirty="0">
                <a:solidFill>
                  <a:srgbClr val="0000CC"/>
                </a:solidFill>
                <a:latin typeface="Tahoma" pitchFamily="34" charset="0"/>
                <a:ea typeface="Tahoma" pitchFamily="34" charset="0"/>
                <a:cs typeface="Tahoma" pitchFamily="34" charset="0"/>
              </a:rPr>
              <a:t>- افترض أن الشخص الذي اعتاد شرب فنجان قهوة واحد لكي يبقي مستيقظاً في الليل رأى أنه يحتاج إلى اثنين، ما اسم هذه الظاهرة؟ وما سببها؟</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wheel spokes="2"/>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60012.WAV"/>
                                        </p:tgtEl>
                                      </p:cMediaNode>
                                    </p:audio>
                                  </p:subTnLst>
                                </p:cTn>
                              </p:par>
                              <p:par>
                                <p:cTn id="10" presetID="29"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ppt_x</p:attrName>
                                        </p:attrNameLst>
                                      </p:cBhvr>
                                      <p:tavLst>
                                        <p:tav tm="0">
                                          <p:val>
                                            <p:strVal val="#ppt_x-.2"/>
                                          </p:val>
                                        </p:tav>
                                        <p:tav tm="100000">
                                          <p:val>
                                            <p:strVal val="#ppt_x"/>
                                          </p:val>
                                        </p:tav>
                                      </p:tavLst>
                                    </p:anim>
                                    <p:anim calcmode="lin" valueType="num">
                                      <p:cBhvr>
                                        <p:cTn id="1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2"/>
                                        </p:tgtEl>
                                      </p:cBhvr>
                                    </p:animEffect>
                                  </p:childTnLst>
                                  <p:subTnLst>
                                    <p:audio>
                                      <p:cMediaNode>
                                        <p:cTn display="0" masterRel="sameClick">
                                          <p:stCondLst>
                                            <p:cond evt="begin" delay="0">
                                              <p:tn val="10"/>
                                            </p:cond>
                                          </p:stCondLst>
                                          <p:endCondLst>
                                            <p:cond evt="onStopAudio" delay="0">
                                              <p:tgtEl>
                                                <p:sldTgt/>
                                              </p:tgtEl>
                                            </p:cond>
                                          </p:endCondLst>
                                        </p:cTn>
                                        <p:tgtEl>
                                          <p:sndTgt r:embed="rId4" name="SOUND3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71670" y="1214422"/>
            <a:ext cx="568801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أسئلة الإجابات القصيرة</a:t>
            </a:r>
          </a:p>
        </p:txBody>
      </p:sp>
      <p:sp>
        <p:nvSpPr>
          <p:cNvPr id="9" name="TextBox 8"/>
          <p:cNvSpPr txBox="1">
            <a:spLocks noChangeArrowheads="1"/>
          </p:cNvSpPr>
          <p:nvPr/>
        </p:nvSpPr>
        <p:spPr bwMode="auto">
          <a:xfrm>
            <a:off x="881063" y="2928938"/>
            <a:ext cx="7000875"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SA" sz="2800" b="1" dirty="0">
                <a:solidFill>
                  <a:srgbClr val="0000CC"/>
                </a:solidFill>
                <a:latin typeface="Tahoma" pitchFamily="34" charset="0"/>
                <a:ea typeface="Tahoma" pitchFamily="34" charset="0"/>
                <a:cs typeface="Tahoma" pitchFamily="34" charset="0"/>
              </a:rPr>
              <a:t>تزيد الظاهرة من التحمل فعندما يستعمل الشخص منبها بانتظام كالكافين يعتاد الجسم عليه مما يقلل من فعاليته مع الوقت وبهذا يحتاج الشخص إلى كميات اكبر من نفس المنبه ليحدث الأثر نفسه.</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wheel spokes="2"/>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643042" y="1000108"/>
            <a:ext cx="568801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أسئلة الإجابات المفتوحة</a:t>
            </a:r>
            <a:endParaRPr lang="en-US" sz="2800" b="1" dirty="0">
              <a:solidFill>
                <a:srgbClr val="0000CC"/>
              </a:solidFill>
              <a:latin typeface="Tahoma" pitchFamily="34" charset="0"/>
              <a:ea typeface="Tahoma" pitchFamily="34" charset="0"/>
              <a:cs typeface="Tahoma" pitchFamily="34" charset="0"/>
            </a:endParaRPr>
          </a:p>
        </p:txBody>
      </p:sp>
      <p:sp>
        <p:nvSpPr>
          <p:cNvPr id="20" name="Parallelogram 19"/>
          <p:cNvSpPr>
            <a:spLocks noChangeArrowheads="1"/>
          </p:cNvSpPr>
          <p:nvPr/>
        </p:nvSpPr>
        <p:spPr bwMode="auto">
          <a:xfrm>
            <a:off x="971550" y="2852738"/>
            <a:ext cx="7632700" cy="2520950"/>
          </a:xfrm>
          <a:prstGeom prst="parallelogram">
            <a:avLst>
              <a:gd name="adj" fmla="val 0"/>
            </a:avLst>
          </a:prstGeom>
          <a:blipFill dpi="0" rotWithShape="1">
            <a:blip r:embed="rId5"/>
            <a:srcRect/>
            <a:stretch>
              <a:fillRect/>
            </a:stretch>
          </a:blipFill>
          <a:ln w="25400" algn="ctr">
            <a:solidFill>
              <a:schemeClr val="tx1"/>
            </a:solidFill>
            <a:miter lim="800000"/>
            <a:headEnd/>
            <a:tailEnd/>
          </a:ln>
        </p:spPr>
        <p:txBody>
          <a:bodyPr anchor="ctr"/>
          <a:lstStyle/>
          <a:p>
            <a:pPr algn="ctr"/>
            <a:endParaRPr lang="ar-SA" sz="2800" b="1">
              <a:solidFill>
                <a:srgbClr val="FFFF00"/>
              </a:solidFill>
              <a:latin typeface="Calibri" pitchFamily="34" charset="0"/>
            </a:endParaRPr>
          </a:p>
        </p:txBody>
      </p:sp>
      <p:sp>
        <p:nvSpPr>
          <p:cNvPr id="22" name="Rectangle 21"/>
          <p:cNvSpPr>
            <a:spLocks noChangeArrowheads="1"/>
          </p:cNvSpPr>
          <p:nvPr/>
        </p:nvSpPr>
        <p:spPr bwMode="auto">
          <a:xfrm>
            <a:off x="1042988" y="3136900"/>
            <a:ext cx="748982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7</a:t>
            </a:r>
            <a:r>
              <a:rPr lang="ar-EG" sz="2800" b="1" dirty="0">
                <a:solidFill>
                  <a:srgbClr val="0000CC"/>
                </a:solidFill>
                <a:latin typeface="Tahoma" pitchFamily="34" charset="0"/>
                <a:ea typeface="Tahoma" pitchFamily="34" charset="0"/>
                <a:cs typeface="Tahoma" pitchFamily="34" charset="0"/>
              </a:rPr>
              <a:t>- كيف تربط عمل ألياف الأكتين والميوسين بانقباض العضلات؟</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wheel spokes="2"/>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60012.WAV"/>
                                        </p:tgtEl>
                                      </p:cMediaNode>
                                    </p:audio>
                                  </p:sub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ppt_x</p:attrName>
                                        </p:attrNameLst>
                                      </p:cBhvr>
                                      <p:tavLst>
                                        <p:tav tm="0">
                                          <p:val>
                                            <p:strVal val="#ppt_x-.2"/>
                                          </p:val>
                                        </p:tav>
                                        <p:tav tm="100000">
                                          <p:val>
                                            <p:strVal val="#ppt_x"/>
                                          </p:val>
                                        </p:tav>
                                      </p:tavLst>
                                    </p:anim>
                                    <p:anim calcmode="lin" valueType="num">
                                      <p:cBhvr>
                                        <p:cTn id="1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
                                        </p:tgtEl>
                                      </p:cBhvr>
                                    </p:animEffect>
                                  </p:childTnLst>
                                  <p:subTnLst>
                                    <p:audio>
                                      <p:cMediaNode>
                                        <p:cTn display="0" masterRel="sameClick">
                                          <p:stCondLst>
                                            <p:cond evt="begin" delay="0">
                                              <p:tn val="12"/>
                                            </p:cond>
                                          </p:stCondLst>
                                          <p:endCondLst>
                                            <p:cond evt="onStopAudio" delay="0">
                                              <p:tgtEl>
                                                <p:sldTgt/>
                                              </p:tgtEl>
                                            </p:cond>
                                          </p:endCondLst>
                                        </p:cTn>
                                        <p:tgtEl>
                                          <p:sndTgt r:embed="rId4" name="SOUND34.WAV"/>
                                        </p:tgtEl>
                                      </p:cMediaNode>
                                    </p:audio>
                                  </p:subTnLst>
                                </p:cTn>
                              </p:par>
                              <p:par>
                                <p:cTn id="17" presetID="29"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ppt_x</p:attrName>
                                        </p:attrNameLst>
                                      </p:cBhvr>
                                      <p:tavLst>
                                        <p:tav tm="0">
                                          <p:val>
                                            <p:strVal val="#ppt_x-.2"/>
                                          </p:val>
                                        </p:tav>
                                        <p:tav tm="100000">
                                          <p:val>
                                            <p:strVal val="#ppt_x"/>
                                          </p:val>
                                        </p:tav>
                                      </p:tavLst>
                                    </p:anim>
                                    <p:anim calcmode="lin" valueType="num">
                                      <p:cBhvr>
                                        <p:cTn id="20"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4" name="SOUND3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42976" y="928670"/>
            <a:ext cx="568801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أسئلة الإجابات المفتوحة</a:t>
            </a:r>
            <a:endParaRPr lang="en-US" sz="2800" b="1" dirty="0">
              <a:solidFill>
                <a:srgbClr val="0000CC"/>
              </a:solidFill>
              <a:latin typeface="Tahoma" pitchFamily="34" charset="0"/>
              <a:ea typeface="Tahoma" pitchFamily="34" charset="0"/>
              <a:cs typeface="Tahoma" pitchFamily="34" charset="0"/>
            </a:endParaRPr>
          </a:p>
        </p:txBody>
      </p:sp>
      <p:sp>
        <p:nvSpPr>
          <p:cNvPr id="9" name="TextBox 8"/>
          <p:cNvSpPr txBox="1">
            <a:spLocks noChangeArrowheads="1"/>
          </p:cNvSpPr>
          <p:nvPr/>
        </p:nvSpPr>
        <p:spPr bwMode="auto">
          <a:xfrm>
            <a:off x="1143000" y="3071813"/>
            <a:ext cx="7000875"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SA" sz="2800" b="1" dirty="0">
                <a:solidFill>
                  <a:srgbClr val="0000CC"/>
                </a:solidFill>
                <a:latin typeface="Tahoma" pitchFamily="34" charset="0"/>
                <a:ea typeface="Tahoma" pitchFamily="34" charset="0"/>
                <a:cs typeface="Tahoma" pitchFamily="34" charset="0"/>
              </a:rPr>
              <a:t>ترتبط خيوط الأكتين والميوسين معا فتنسحب خيوط الأكتين بإتجاه منتصف القطعة العضلية مسببة انقباض العضلات</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wheel spokes="2"/>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p:cNvSpPr txBox="1">
            <a:spLocks noChangeArrowheads="1"/>
          </p:cNvSpPr>
          <p:nvPr/>
        </p:nvSpPr>
        <p:spPr bwMode="auto">
          <a:xfrm>
            <a:off x="5214942" y="1214422"/>
            <a:ext cx="277177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سؤال مقالي</a:t>
            </a:r>
            <a:endParaRPr lang="en-US" sz="2800" b="1">
              <a:solidFill>
                <a:srgbClr val="0000CC"/>
              </a:solidFill>
              <a:latin typeface="Tahoma" pitchFamily="34" charset="0"/>
              <a:ea typeface="Tahoma" pitchFamily="34" charset="0"/>
              <a:cs typeface="Tahoma" pitchFamily="34" charset="0"/>
            </a:endParaRPr>
          </a:p>
        </p:txBody>
      </p:sp>
      <p:sp>
        <p:nvSpPr>
          <p:cNvPr id="17" name="Rectangle 16"/>
          <p:cNvSpPr>
            <a:spLocks noChangeArrowheads="1"/>
          </p:cNvSpPr>
          <p:nvPr/>
        </p:nvSpPr>
        <p:spPr bwMode="auto">
          <a:xfrm>
            <a:off x="1116013" y="2986088"/>
            <a:ext cx="6715125"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تجرى كل عام أكثر من </a:t>
            </a:r>
            <a:r>
              <a:rPr lang="en-US" sz="2800" b="1" dirty="0">
                <a:solidFill>
                  <a:srgbClr val="0000CC"/>
                </a:solidFill>
                <a:latin typeface="Tahoma" pitchFamily="34" charset="0"/>
                <a:ea typeface="Tahoma" pitchFamily="34" charset="0"/>
                <a:cs typeface="Tahoma" pitchFamily="34" charset="0"/>
              </a:rPr>
              <a:t>50.000</a:t>
            </a:r>
            <a:r>
              <a:rPr lang="ar-EG" sz="2800" b="1" dirty="0">
                <a:solidFill>
                  <a:srgbClr val="0000CC"/>
                </a:solidFill>
                <a:latin typeface="Tahoma" pitchFamily="34" charset="0"/>
                <a:ea typeface="Tahoma" pitchFamily="34" charset="0"/>
                <a:cs typeface="Tahoma" pitchFamily="34" charset="0"/>
              </a:rPr>
              <a:t> جراحة لعلاج المفاصل أو تغييرها، ويتم في هذه العمليات إزالة الترسبات أوخلايا العظم الزائدة حول المفصل وتنظيفه، مما يعيد إلى المفصل وظيفته. كما تتضمن هذه العمليات تغيير المفاصل،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wheel spokes="2"/>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builtIn="1"/>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4" name="cached_coingra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3" descr="mac.png"/>
          <p:cNvPicPr>
            <a:picLocks noChangeAspect="1"/>
          </p:cNvPicPr>
          <p:nvPr/>
        </p:nvPicPr>
        <p:blipFill>
          <a:blip r:embed="rId4"/>
          <a:srcRect/>
          <a:stretch>
            <a:fillRect/>
          </a:stretch>
        </p:blipFill>
        <p:spPr bwMode="auto">
          <a:xfrm>
            <a:off x="5508625" y="0"/>
            <a:ext cx="3635375" cy="1612900"/>
          </a:xfrm>
          <a:prstGeom prst="rect">
            <a:avLst/>
          </a:prstGeom>
          <a:noFill/>
          <a:ln w="9525">
            <a:noFill/>
            <a:miter lim="800000"/>
            <a:headEnd/>
            <a:tailEnd/>
          </a:ln>
        </p:spPr>
      </p:pic>
      <p:sp>
        <p:nvSpPr>
          <p:cNvPr id="15363" name="Text Box 3"/>
          <p:cNvSpPr txBox="1">
            <a:spLocks noChangeArrowheads="1"/>
          </p:cNvSpPr>
          <p:nvPr/>
        </p:nvSpPr>
        <p:spPr bwMode="auto">
          <a:xfrm>
            <a:off x="5724525" y="549275"/>
            <a:ext cx="277177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سؤال مقالي</a:t>
            </a:r>
            <a:endParaRPr lang="en-US" sz="2800" b="1" dirty="0">
              <a:solidFill>
                <a:srgbClr val="0000CC"/>
              </a:solidFill>
              <a:latin typeface="Tahoma" pitchFamily="34" charset="0"/>
              <a:ea typeface="Tahoma" pitchFamily="34" charset="0"/>
              <a:cs typeface="Tahoma" pitchFamily="34" charset="0"/>
            </a:endParaRPr>
          </a:p>
        </p:txBody>
      </p:sp>
      <p:pic>
        <p:nvPicPr>
          <p:cNvPr id="16" name="Picture 15" descr="BCKLC213.WMF"/>
          <p:cNvPicPr>
            <a:picLocks noChangeAspect="1"/>
          </p:cNvPicPr>
          <p:nvPr/>
        </p:nvPicPr>
        <p:blipFill>
          <a:blip r:embed="rId5"/>
          <a:srcRect/>
          <a:stretch>
            <a:fillRect/>
          </a:stretch>
        </p:blipFill>
        <p:spPr bwMode="auto">
          <a:xfrm>
            <a:off x="1116013" y="2565400"/>
            <a:ext cx="7000875" cy="3786188"/>
          </a:xfrm>
          <a:prstGeom prst="rect">
            <a:avLst/>
          </a:prstGeom>
          <a:noFill/>
          <a:ln w="9525">
            <a:noFill/>
            <a:miter lim="800000"/>
            <a:headEnd/>
            <a:tailEnd/>
          </a:ln>
        </p:spPr>
      </p:pic>
      <p:sp>
        <p:nvSpPr>
          <p:cNvPr id="17" name="Rectangle 16"/>
          <p:cNvSpPr>
            <a:spLocks noChangeArrowheads="1"/>
          </p:cNvSpPr>
          <p:nvPr/>
        </p:nvSpPr>
        <p:spPr bwMode="auto">
          <a:xfrm>
            <a:off x="857250" y="3097213"/>
            <a:ext cx="6715125" cy="304596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حيث يستعاض عن المفصل الطبيعي المتآكل بمفصل اصطناعي. يؤدي بعد ذلك وظيفته الطبيعية. وتجري عمليات استبدال المفاصل للركبة، والحوض والكتف.</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استناداً إلى الفقرة السابقة، أجب عن السؤال الآتي بصورة مقالة.</a:t>
            </a:r>
            <a:endParaRPr lang="en-US" sz="2800" b="1" dirty="0">
              <a:solidFill>
                <a:srgbClr val="0000CC"/>
              </a:solidFill>
              <a:latin typeface="Tahoma" pitchFamily="34" charset="0"/>
              <a:ea typeface="Tahoma" pitchFamily="34" charset="0"/>
              <a:cs typeface="Tahoma" pitchFamily="34" charset="0"/>
            </a:endParaRPr>
          </a:p>
        </p:txBody>
      </p:sp>
      <p:pic>
        <p:nvPicPr>
          <p:cNvPr id="18" name="Picture 17" descr="rain-icon.png"/>
          <p:cNvPicPr>
            <a:picLocks noChangeAspect="1"/>
          </p:cNvPicPr>
          <p:nvPr/>
        </p:nvPicPr>
        <p:blipFill>
          <a:blip r:embed="rId6"/>
          <a:srcRect/>
          <a:stretch>
            <a:fillRect/>
          </a:stretch>
        </p:blipFill>
        <p:spPr bwMode="auto">
          <a:xfrm>
            <a:off x="133350" y="1062038"/>
            <a:ext cx="2438400" cy="2438400"/>
          </a:xfrm>
          <a:prstGeom prst="rect">
            <a:avLst/>
          </a:prstGeom>
          <a:noFill/>
          <a:ln w="9525">
            <a:noFill/>
            <a:miter lim="800000"/>
            <a:headEnd/>
            <a:tailEnd/>
          </a:ln>
        </p:spPr>
      </p:pic>
    </p:spTree>
  </p:cSld>
  <p:clrMapOvr>
    <a:masterClrMapping/>
  </p:clrMapOvr>
  <p:transition>
    <p:wheel spokes="2"/>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coingrab.wav"/>
                                        </p:tgtEl>
                                      </p:cMediaNode>
                                    </p:audio>
                                  </p:sub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9"/>
          <p:cNvSpPr txBox="1">
            <a:spLocks noChangeArrowheads="1"/>
          </p:cNvSpPr>
          <p:nvPr/>
        </p:nvSpPr>
        <p:spPr bwMode="auto">
          <a:xfrm>
            <a:off x="1571625" y="3000375"/>
            <a:ext cx="6738938"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a:solidFill>
                  <a:srgbClr val="0000CC"/>
                </a:solidFill>
                <a:latin typeface="Tahoma" pitchFamily="34" charset="0"/>
                <a:ea typeface="Tahoma" pitchFamily="34" charset="0"/>
                <a:cs typeface="Tahoma" pitchFamily="34" charset="0"/>
              </a:rPr>
              <a:t>8</a:t>
            </a:r>
            <a:r>
              <a:rPr lang="ar-EG" sz="2800" b="1">
                <a:solidFill>
                  <a:srgbClr val="0000CC"/>
                </a:solidFill>
                <a:latin typeface="Tahoma" pitchFamily="34" charset="0"/>
                <a:ea typeface="Tahoma" pitchFamily="34" charset="0"/>
                <a:cs typeface="Tahoma" pitchFamily="34" charset="0"/>
              </a:rPr>
              <a:t>- يستبدل الأطباء مفصل الركبة أو الحوض للمرضى الكبار السن الذين هم عادة أقل حركة، من الأصغر سناً، وهذا ما ينصح به الأطباء فسر ذلك.</a:t>
            </a:r>
            <a:endParaRPr lang="en-US" sz="2800" b="1">
              <a:solidFill>
                <a:srgbClr val="0000CC"/>
              </a:solidFill>
              <a:latin typeface="Tahoma" pitchFamily="34" charset="0"/>
              <a:ea typeface="Tahoma" pitchFamily="34" charset="0"/>
              <a:cs typeface="Tahoma" pitchFamily="34" charset="0"/>
            </a:endParaRPr>
          </a:p>
        </p:txBody>
      </p:sp>
      <p:sp>
        <p:nvSpPr>
          <p:cNvPr id="16389" name="Text Box 3"/>
          <p:cNvSpPr txBox="1">
            <a:spLocks noChangeArrowheads="1"/>
          </p:cNvSpPr>
          <p:nvPr/>
        </p:nvSpPr>
        <p:spPr bwMode="auto">
          <a:xfrm>
            <a:off x="5572132" y="1357298"/>
            <a:ext cx="277177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سؤال مقالي</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wheel spokes="2"/>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subTnLst>
                                    <p:audio>
                                      <p:cMediaNode>
                                        <p:cTn display="0" masterRel="sameClick">
                                          <p:stCondLst>
                                            <p:cond evt="begin" delay="0">
                                              <p:tn val="5"/>
                                            </p:cond>
                                          </p:stCondLst>
                                          <p:endCondLst>
                                            <p:cond evt="onStopAudio" delay="0">
                                              <p:tgtEl>
                                                <p:sldTgt/>
                                              </p:tgtEl>
                                            </p:cond>
                                          </p:endCondLst>
                                        </p:cTn>
                                        <p:tgtEl>
                                          <p:sndTgt r:embed="rId3" name="Extra_Sta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5072066" y="1500174"/>
            <a:ext cx="277177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سؤال مقالي</a:t>
            </a:r>
            <a:endParaRPr lang="en-US" sz="2800" b="1" dirty="0">
              <a:solidFill>
                <a:srgbClr val="0000CC"/>
              </a:solidFill>
              <a:latin typeface="Tahoma" pitchFamily="34" charset="0"/>
              <a:ea typeface="Tahoma" pitchFamily="34" charset="0"/>
              <a:cs typeface="Tahoma" pitchFamily="34" charset="0"/>
            </a:endParaRPr>
          </a:p>
        </p:txBody>
      </p:sp>
      <p:sp>
        <p:nvSpPr>
          <p:cNvPr id="9" name="TextBox 8"/>
          <p:cNvSpPr txBox="1">
            <a:spLocks noChangeArrowheads="1"/>
          </p:cNvSpPr>
          <p:nvPr/>
        </p:nvSpPr>
        <p:spPr bwMode="auto">
          <a:xfrm>
            <a:off x="1619250" y="2597150"/>
            <a:ext cx="6097588" cy="319472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SA" sz="2800" b="1" dirty="0">
                <a:solidFill>
                  <a:srgbClr val="0000CC"/>
                </a:solidFill>
                <a:latin typeface="Tahoma" pitchFamily="34" charset="0"/>
                <a:ea typeface="Tahoma" pitchFamily="34" charset="0"/>
                <a:cs typeface="Tahoma" pitchFamily="34" charset="0"/>
              </a:rPr>
              <a:t>تتعرض مفاصل الركبة والورك إلى ضغط كبير خلال الاستعمال اليومي للشخص النشيط ومع الوقت تتأكل المفاصل وربما تحتاج إلى استبدال عن طريق الجراحة قد استعمل المرضى الاقدم (كبار السن) مفاصلهم تكون قد تآكلت أكثر مع مرور الوقت.</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wheel spokes="2"/>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000232" y="1643050"/>
            <a:ext cx="5929354" cy="3176504"/>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7200" b="1" dirty="0">
                <a:solidFill>
                  <a:srgbClr val="0000CC"/>
                </a:solidFill>
                <a:latin typeface="Tahoma" pitchFamily="34" charset="0"/>
                <a:ea typeface="Tahoma" pitchFamily="34" charset="0"/>
                <a:cs typeface="Tahoma" pitchFamily="34" charset="0"/>
              </a:rPr>
              <a:t>اختبار مقنن</a:t>
            </a:r>
            <a:endParaRPr lang="en-US" sz="7200" b="1" dirty="0">
              <a:solidFill>
                <a:srgbClr val="0000CC"/>
              </a:solidFill>
              <a:latin typeface="Tahoma" pitchFamily="34" charset="0"/>
              <a:ea typeface="Tahoma" pitchFamily="34" charset="0"/>
              <a:cs typeface="Tahoma" pitchFamily="34" charset="0"/>
            </a:endParaRPr>
          </a:p>
        </p:txBody>
      </p:sp>
    </p:spTree>
  </p:cSld>
  <p:clrMapOvr>
    <a:masterClrMapping/>
  </p:clrMapOvr>
  <p:transition>
    <p:wheel spokes="2"/>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barn(inHorizontal)">
                                      <p:cBhvr>
                                        <p:cTn id="7" dur="500"/>
                                        <p:tgtEl>
                                          <p:spTgt spid="4097"/>
                                        </p:tgtEl>
                                      </p:cBhvr>
                                    </p:animEffect>
                                  </p:childTnLst>
                                  <p:subTnLst>
                                    <p:audio>
                                      <p:cMediaNode>
                                        <p:cTn display="0" masterRel="sameClick">
                                          <p:stCondLst>
                                            <p:cond evt="begin" delay="0">
                                              <p:tn val="5"/>
                                            </p:cond>
                                          </p:stCondLst>
                                          <p:endCondLst>
                                            <p:cond evt="onStopAudio" delay="0">
                                              <p:tgtEl>
                                                <p:sldTgt/>
                                              </p:tgtEl>
                                            </p:cond>
                                          </p:endCondLst>
                                        </p:cTn>
                                        <p:tgtEl>
                                          <p:sndTgt r:embed="rId3" name="cp_rest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rot="223033">
            <a:off x="1722923" y="1703425"/>
            <a:ext cx="6356725" cy="2670512"/>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6000" b="1" dirty="0">
                <a:solidFill>
                  <a:srgbClr val="0000CC"/>
                </a:solidFill>
                <a:latin typeface="Tahoma" pitchFamily="34" charset="0"/>
                <a:ea typeface="Tahoma" pitchFamily="34" charset="0"/>
                <a:cs typeface="Tahoma" pitchFamily="34" charset="0"/>
              </a:rPr>
              <a:t>مراجعة تراكمية</a:t>
            </a:r>
            <a:endParaRPr lang="en-US" sz="6000" b="1" dirty="0">
              <a:solidFill>
                <a:srgbClr val="0000CC"/>
              </a:solidFill>
              <a:latin typeface="Tahoma" pitchFamily="34" charset="0"/>
              <a:ea typeface="Tahoma" pitchFamily="34" charset="0"/>
              <a:cs typeface="Tahoma" pitchFamily="34" charset="0"/>
            </a:endParaRPr>
          </a:p>
        </p:txBody>
      </p:sp>
    </p:spTree>
  </p:cSld>
  <p:clrMapOvr>
    <a:masterClrMapping/>
  </p:clrMapOvr>
  <p:transition>
    <p:wheel spokes="2"/>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Notif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rot="-220861">
            <a:off x="938196" y="968246"/>
            <a:ext cx="56991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أسئلة الاختيار من متعدد</a:t>
            </a:r>
            <a:endParaRPr lang="en-US" sz="2800" b="1" dirty="0">
              <a:solidFill>
                <a:srgbClr val="0000CC"/>
              </a:solidFill>
              <a:latin typeface="Tahoma" pitchFamily="34" charset="0"/>
              <a:ea typeface="Tahoma" pitchFamily="34" charset="0"/>
              <a:cs typeface="Tahoma" pitchFamily="34" charset="0"/>
            </a:endParaRPr>
          </a:p>
        </p:txBody>
      </p:sp>
      <p:sp>
        <p:nvSpPr>
          <p:cNvPr id="9" name="TextBox 8"/>
          <p:cNvSpPr txBox="1">
            <a:spLocks noChangeArrowheads="1"/>
          </p:cNvSpPr>
          <p:nvPr/>
        </p:nvSpPr>
        <p:spPr bwMode="auto">
          <a:xfrm>
            <a:off x="2071670" y="2214554"/>
            <a:ext cx="614203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1</a:t>
            </a:r>
            <a:r>
              <a:rPr lang="ar-EG" sz="2800" b="1" dirty="0">
                <a:solidFill>
                  <a:srgbClr val="0000CC"/>
                </a:solidFill>
                <a:latin typeface="Tahoma" pitchFamily="34" charset="0"/>
                <a:ea typeface="Tahoma" pitchFamily="34" charset="0"/>
                <a:cs typeface="Tahoma" pitchFamily="34" charset="0"/>
              </a:rPr>
              <a:t>- ما الخاصية المميزة للثدييات؟</a:t>
            </a:r>
            <a:endParaRPr lang="en-US" sz="2800" b="1" dirty="0">
              <a:solidFill>
                <a:srgbClr val="0000CC"/>
              </a:solidFill>
              <a:latin typeface="Tahoma" pitchFamily="34" charset="0"/>
              <a:ea typeface="Tahoma" pitchFamily="34" charset="0"/>
              <a:cs typeface="Tahoma" pitchFamily="34" charset="0"/>
            </a:endParaRPr>
          </a:p>
        </p:txBody>
      </p:sp>
      <p:sp>
        <p:nvSpPr>
          <p:cNvPr id="10" name="Rectangle 9"/>
          <p:cNvSpPr>
            <a:spLocks noChangeArrowheads="1"/>
          </p:cNvSpPr>
          <p:nvPr/>
        </p:nvSpPr>
        <p:spPr bwMode="auto">
          <a:xfrm>
            <a:off x="5724525" y="2944813"/>
            <a:ext cx="2481263" cy="769937"/>
          </a:xfrm>
          <a:prstGeom prst="rect">
            <a:avLst/>
          </a:prstGeom>
          <a:noFill/>
          <a:ln w="9525">
            <a:noFill/>
            <a:miter lim="800000"/>
            <a:headEnd/>
            <a:tailEnd/>
          </a:ln>
        </p:spPr>
        <p:txBody>
          <a:bodyPr>
            <a:spAutoFit/>
          </a:bodyPr>
          <a:lstStyle/>
          <a:p>
            <a:r>
              <a:rPr lang="en-US" sz="4400" b="1">
                <a:solidFill>
                  <a:srgbClr val="C00000"/>
                </a:solidFill>
                <a:latin typeface="Calibri" pitchFamily="34" charset="0"/>
              </a:rPr>
              <a:t>a</a:t>
            </a:r>
            <a:r>
              <a:rPr lang="ar-EG" sz="4400" b="1">
                <a:solidFill>
                  <a:srgbClr val="C00000"/>
                </a:solidFill>
                <a:latin typeface="Calibri" pitchFamily="34" charset="0"/>
              </a:rPr>
              <a:t>) الشعر</a:t>
            </a:r>
            <a:endParaRPr lang="en-US" sz="4400">
              <a:solidFill>
                <a:srgbClr val="C00000"/>
              </a:solidFill>
              <a:latin typeface="Calibri" pitchFamily="34" charset="0"/>
            </a:endParaRPr>
          </a:p>
        </p:txBody>
      </p:sp>
      <p:sp>
        <p:nvSpPr>
          <p:cNvPr id="13" name="Rectangle 12"/>
          <p:cNvSpPr>
            <a:spLocks noChangeArrowheads="1"/>
          </p:cNvSpPr>
          <p:nvPr/>
        </p:nvSpPr>
        <p:spPr bwMode="auto">
          <a:xfrm>
            <a:off x="4538663" y="5303838"/>
            <a:ext cx="3921125" cy="1077912"/>
          </a:xfrm>
          <a:prstGeom prst="rect">
            <a:avLst/>
          </a:prstGeom>
          <a:noFill/>
          <a:ln w="9525">
            <a:noFill/>
            <a:miter lim="800000"/>
            <a:headEnd/>
            <a:tailEnd/>
          </a:ln>
        </p:spPr>
        <p:txBody>
          <a:bodyPr>
            <a:spAutoFit/>
          </a:bodyPr>
          <a:lstStyle/>
          <a:p>
            <a:r>
              <a:rPr lang="en-US" sz="3200" b="1">
                <a:solidFill>
                  <a:srgbClr val="C00000"/>
                </a:solidFill>
                <a:latin typeface="Calibri" pitchFamily="34" charset="0"/>
              </a:rPr>
              <a:t>b</a:t>
            </a:r>
            <a:r>
              <a:rPr lang="ar-EG" sz="3200" b="1">
                <a:solidFill>
                  <a:srgbClr val="C00000"/>
                </a:solidFill>
                <a:latin typeface="Calibri" pitchFamily="34" charset="0"/>
              </a:rPr>
              <a:t>) ثابتة درجة الحرارة</a:t>
            </a:r>
            <a:endParaRPr lang="en-US" sz="3200">
              <a:solidFill>
                <a:srgbClr val="C00000"/>
              </a:solidFill>
              <a:latin typeface="Calibri" pitchFamily="34" charset="0"/>
            </a:endParaRPr>
          </a:p>
          <a:p>
            <a:endParaRPr lang="en-US" sz="3200">
              <a:solidFill>
                <a:srgbClr val="C00000"/>
              </a:solidFill>
              <a:latin typeface="Calibri" pitchFamily="34" charset="0"/>
            </a:endParaRPr>
          </a:p>
        </p:txBody>
      </p:sp>
      <p:sp>
        <p:nvSpPr>
          <p:cNvPr id="15" name="Rectangle 14"/>
          <p:cNvSpPr>
            <a:spLocks noChangeArrowheads="1"/>
          </p:cNvSpPr>
          <p:nvPr/>
        </p:nvSpPr>
        <p:spPr bwMode="auto">
          <a:xfrm>
            <a:off x="611188" y="2924175"/>
            <a:ext cx="3455987" cy="1201738"/>
          </a:xfrm>
          <a:prstGeom prst="rect">
            <a:avLst/>
          </a:prstGeom>
          <a:noFill/>
          <a:ln w="9525">
            <a:noFill/>
            <a:miter lim="800000"/>
            <a:headEnd/>
            <a:tailEnd/>
          </a:ln>
        </p:spPr>
        <p:txBody>
          <a:bodyPr>
            <a:spAutoFit/>
          </a:bodyPr>
          <a:lstStyle/>
          <a:p>
            <a:pPr algn="ctr"/>
            <a:r>
              <a:rPr lang="en-US" sz="3600" b="1">
                <a:solidFill>
                  <a:srgbClr val="C00000"/>
                </a:solidFill>
                <a:latin typeface="Calibri" pitchFamily="34" charset="0"/>
              </a:rPr>
              <a:t>c</a:t>
            </a:r>
            <a:r>
              <a:rPr lang="ar-EG" sz="3600" b="1">
                <a:solidFill>
                  <a:srgbClr val="C00000"/>
                </a:solidFill>
                <a:latin typeface="Calibri" pitchFamily="34" charset="0"/>
              </a:rPr>
              <a:t>) قلبها مكون من أربع حجرات</a:t>
            </a:r>
            <a:endParaRPr lang="en-US" sz="3600">
              <a:solidFill>
                <a:srgbClr val="C00000"/>
              </a:solidFill>
              <a:latin typeface="Calibri" pitchFamily="34" charset="0"/>
            </a:endParaRPr>
          </a:p>
        </p:txBody>
      </p:sp>
      <p:sp>
        <p:nvSpPr>
          <p:cNvPr id="17" name="Rectangle 16"/>
          <p:cNvSpPr>
            <a:spLocks noChangeArrowheads="1"/>
          </p:cNvSpPr>
          <p:nvPr/>
        </p:nvSpPr>
        <p:spPr bwMode="auto">
          <a:xfrm>
            <a:off x="179388" y="5253038"/>
            <a:ext cx="3960812" cy="1200150"/>
          </a:xfrm>
          <a:prstGeom prst="rect">
            <a:avLst/>
          </a:prstGeom>
          <a:noFill/>
          <a:ln w="9525">
            <a:noFill/>
            <a:miter lim="800000"/>
            <a:headEnd/>
            <a:tailEnd/>
          </a:ln>
        </p:spPr>
        <p:txBody>
          <a:bodyPr>
            <a:spAutoFit/>
          </a:bodyPr>
          <a:lstStyle/>
          <a:p>
            <a:r>
              <a:rPr lang="en-US" sz="3600" b="1">
                <a:solidFill>
                  <a:srgbClr val="C00000"/>
                </a:solidFill>
                <a:latin typeface="Calibri" pitchFamily="34" charset="0"/>
              </a:rPr>
              <a:t>d</a:t>
            </a:r>
            <a:r>
              <a:rPr lang="ar-EG" sz="3600" b="1">
                <a:solidFill>
                  <a:srgbClr val="C00000"/>
                </a:solidFill>
                <a:latin typeface="Calibri" pitchFamily="34" charset="0"/>
              </a:rPr>
              <a:t>) الإخصاب الداخلي</a:t>
            </a:r>
            <a:endParaRPr lang="en-US" sz="3600">
              <a:solidFill>
                <a:srgbClr val="C00000"/>
              </a:solidFill>
              <a:latin typeface="Calibri" pitchFamily="34" charset="0"/>
            </a:endParaRPr>
          </a:p>
          <a:p>
            <a:endParaRPr lang="en-US" sz="3600">
              <a:solidFill>
                <a:srgbClr val="C00000"/>
              </a:solidFill>
              <a:latin typeface="Calibri" pitchFamily="34" charset="0"/>
            </a:endParaRPr>
          </a:p>
        </p:txBody>
      </p:sp>
    </p:spTree>
  </p:cSld>
  <p:clrMapOvr>
    <a:masterClrMapping/>
  </p:clrMapOvr>
  <p:transition>
    <p:wheel spokes="2"/>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عصافير.WAV"/>
                                        </p:tgtEl>
                                      </p:cMediaNode>
                                    </p:audio>
                                  </p:subTnLst>
                                </p:cTn>
                              </p:par>
                              <p:par>
                                <p:cTn id="8" presetID="15"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fltVal val="0"/>
                                          </p:val>
                                        </p:tav>
                                        <p:tav tm="100000">
                                          <p:val>
                                            <p:strVal val="#ppt_w"/>
                                          </p:val>
                                        </p:tav>
                                      </p:tavLst>
                                    </p:anim>
                                    <p:anim calcmode="lin" valueType="num">
                                      <p:cBhvr>
                                        <p:cTn id="11" dur="1000" fill="hold"/>
                                        <p:tgtEl>
                                          <p:spTgt spid="9"/>
                                        </p:tgtEl>
                                        <p:attrNameLst>
                                          <p:attrName>ppt_h</p:attrName>
                                        </p:attrNameLst>
                                      </p:cBhvr>
                                      <p:tavLst>
                                        <p:tav tm="0">
                                          <p:val>
                                            <p:fltVal val="0"/>
                                          </p:val>
                                        </p:tav>
                                        <p:tav tm="100000">
                                          <p:val>
                                            <p:strVal val="#ppt_h"/>
                                          </p:val>
                                        </p:tav>
                                      </p:tavLst>
                                    </p:anim>
                                    <p:anim calcmode="lin" valueType="num">
                                      <p:cBhvr>
                                        <p:cTn id="1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8"/>
                                            </p:cond>
                                          </p:stCondLst>
                                          <p:endCondLst>
                                            <p:cond evt="onStopAudio" delay="0">
                                              <p:tgtEl>
                                                <p:sldTgt/>
                                              </p:tgtEl>
                                            </p:cond>
                                          </p:endCondLst>
                                        </p:cTn>
                                        <p:tgtEl>
                                          <p:sndTgt r:embed="rId4" name="SOUND20.WAV"/>
                                        </p:tgtEl>
                                      </p:cMediaNode>
                                    </p:audio>
                                  </p:subTnLst>
                                </p:cTn>
                              </p:par>
                              <p:par>
                                <p:cTn id="14" presetID="16" presetClass="entr" presetSubtype="2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Horizontal)">
                                      <p:cBhvr>
                                        <p:cTn id="16" dur="500"/>
                                        <p:tgtEl>
                                          <p:spTgt spid="10"/>
                                        </p:tgtEl>
                                      </p:cBhvr>
                                    </p:animEffect>
                                  </p:childTnLst>
                                  <p:subTnLst>
                                    <p:audio>
                                      <p:cMediaNode>
                                        <p:cTn display="0" masterRel="sameClick">
                                          <p:stCondLst>
                                            <p:cond evt="begin" delay="0">
                                              <p:tn val="14"/>
                                            </p:cond>
                                          </p:stCondLst>
                                          <p:endCondLst>
                                            <p:cond evt="onStopAudio" delay="0">
                                              <p:tgtEl>
                                                <p:sldTgt/>
                                              </p:tgtEl>
                                            </p:cond>
                                          </p:endCondLst>
                                        </p:cTn>
                                        <p:tgtEl>
                                          <p:sndTgt r:embed="rId5" name="wind.wav" builtIn="1"/>
                                        </p:tgtEl>
                                      </p:cMediaNode>
                                    </p:audio>
                                  </p:subTnLst>
                                </p:cTn>
                              </p:par>
                              <p:par>
                                <p:cTn id="17" presetID="16" presetClass="entr" presetSubtype="2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Horizontal)">
                                      <p:cBhvr>
                                        <p:cTn id="19" dur="500"/>
                                        <p:tgtEl>
                                          <p:spTgt spid="13"/>
                                        </p:tgtEl>
                                      </p:cBhvr>
                                    </p:animEffect>
                                  </p:childTnLst>
                                  <p:subTnLst>
                                    <p:audio>
                                      <p:cMediaNode>
                                        <p:cTn display="0" masterRel="sameClick">
                                          <p:stCondLst>
                                            <p:cond evt="begin" delay="0">
                                              <p:tn val="17"/>
                                            </p:cond>
                                          </p:stCondLst>
                                          <p:endCondLst>
                                            <p:cond evt="onStopAudio" delay="0">
                                              <p:tgtEl>
                                                <p:sldTgt/>
                                              </p:tgtEl>
                                            </p:cond>
                                          </p:endCondLst>
                                        </p:cTn>
                                        <p:tgtEl>
                                          <p:sndTgt r:embed="rId5" name="wind.wav" builtIn="1"/>
                                        </p:tgtEl>
                                      </p:cMediaNode>
                                    </p:audio>
                                  </p:subTnLst>
                                </p:cTn>
                              </p:par>
                              <p:par>
                                <p:cTn id="20" presetID="16" presetClass="entr" presetSubtype="2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Horizontal)">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5" name="wind.wav" builtIn="1"/>
                                        </p:tgtEl>
                                      </p:cMediaNode>
                                    </p:audio>
                                  </p:subTnLst>
                                </p:cTn>
                              </p:par>
                              <p:par>
                                <p:cTn id="23" presetID="16" presetClass="entr" presetSubtype="26"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Horizontal)">
                                      <p:cBhvr>
                                        <p:cTn id="25" dur="500"/>
                                        <p:tgtEl>
                                          <p:spTgt spid="17"/>
                                        </p:tgtEl>
                                      </p:cBhvr>
                                    </p:animEffect>
                                  </p:childTnLst>
                                  <p:subTnLst>
                                    <p:audio>
                                      <p:cMediaNode>
                                        <p:cTn display="0" masterRel="sameClick">
                                          <p:stCondLst>
                                            <p:cond evt="begin" delay="0">
                                              <p:tn val="23"/>
                                            </p:cond>
                                          </p:stCondLst>
                                          <p:endCondLst>
                                            <p:cond evt="onStopAudio" delay="0">
                                              <p:tgtEl>
                                                <p:sldTgt/>
                                              </p:tgtEl>
                                            </p:cond>
                                          </p:endCondLst>
                                        </p:cTn>
                                        <p:tgtEl>
                                          <p:sndTgt r:embed="rId5" name="wind.wav" builtIn="1"/>
                                        </p:tgtEl>
                                      </p:cMediaNode>
                                    </p:audio>
                                  </p:subTnLst>
                                </p:cTn>
                              </p:par>
                            </p:childTnLst>
                          </p:cTn>
                        </p:par>
                      </p:childTnLst>
                    </p:cTn>
                  </p:par>
                  <p:par>
                    <p:cTn id="26" fill="hold">
                      <p:stCondLst>
                        <p:cond delay="indefinite"/>
                      </p:stCondLst>
                      <p:childTnLst>
                        <p:par>
                          <p:cTn id="27" fill="hold">
                            <p:stCondLst>
                              <p:cond delay="0"/>
                            </p:stCondLst>
                            <p:childTnLst>
                              <p:par>
                                <p:cTn id="28" presetID="8" presetClass="emph" presetSubtype="0" fill="hold" grpId="1" nodeType="clickEffect">
                                  <p:stCondLst>
                                    <p:cond delay="0"/>
                                  </p:stCondLst>
                                  <p:childTnLst>
                                    <p:animRot by="21600000">
                                      <p:cBhvr>
                                        <p:cTn id="29" dur="2000" fill="hold"/>
                                        <p:tgtEl>
                                          <p:spTgt spid="10"/>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6" name="Extra_Sta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0" grpId="1"/>
      <p:bldP spid="13"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4067175" y="550863"/>
            <a:ext cx="4681538"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استعمل الرسم الآتي للإجابة عن السؤالين </a:t>
            </a:r>
            <a:r>
              <a:rPr lang="en-US" sz="2800" b="1" dirty="0">
                <a:solidFill>
                  <a:srgbClr val="0000CC"/>
                </a:solidFill>
                <a:latin typeface="Tahoma" pitchFamily="34" charset="0"/>
                <a:ea typeface="Tahoma" pitchFamily="34" charset="0"/>
                <a:cs typeface="Tahoma" pitchFamily="34" charset="0"/>
              </a:rPr>
              <a:t>2</a:t>
            </a:r>
            <a:r>
              <a:rPr lang="ar-EG" sz="2800" b="1" dirty="0">
                <a:solidFill>
                  <a:srgbClr val="0000CC"/>
                </a:solidFill>
                <a:latin typeface="Tahoma" pitchFamily="34" charset="0"/>
                <a:ea typeface="Tahoma" pitchFamily="34" charset="0"/>
                <a:cs typeface="Tahoma" pitchFamily="34" charset="0"/>
              </a:rPr>
              <a:t> و</a:t>
            </a:r>
            <a:r>
              <a:rPr lang="en-US" sz="2800" b="1" dirty="0">
                <a:solidFill>
                  <a:srgbClr val="0000CC"/>
                </a:solidFill>
                <a:latin typeface="Tahoma" pitchFamily="34" charset="0"/>
                <a:ea typeface="Tahoma" pitchFamily="34" charset="0"/>
                <a:cs typeface="Tahoma" pitchFamily="34" charset="0"/>
              </a:rPr>
              <a:t>3</a:t>
            </a:r>
            <a:r>
              <a:rPr lang="ar-EG" sz="2800" b="1" dirty="0">
                <a:solidFill>
                  <a:srgbClr val="0000CC"/>
                </a:solidFill>
                <a:latin typeface="Tahoma" pitchFamily="34" charset="0"/>
                <a:ea typeface="Tahoma" pitchFamily="34" charset="0"/>
                <a:cs typeface="Tahoma" pitchFamily="34" charset="0"/>
              </a:rPr>
              <a:t>.</a:t>
            </a:r>
          </a:p>
        </p:txBody>
      </p:sp>
      <p:sp>
        <p:nvSpPr>
          <p:cNvPr id="9" name="Rectangle 8"/>
          <p:cNvSpPr>
            <a:spLocks noChangeArrowheads="1"/>
          </p:cNvSpPr>
          <p:nvPr/>
        </p:nvSpPr>
        <p:spPr bwMode="auto">
          <a:xfrm>
            <a:off x="1854200" y="2492375"/>
            <a:ext cx="6173788"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2</a:t>
            </a:r>
            <a:r>
              <a:rPr lang="ar-EG" sz="2800" b="1" dirty="0">
                <a:solidFill>
                  <a:srgbClr val="0000CC"/>
                </a:solidFill>
                <a:latin typeface="Tahoma" pitchFamily="34" charset="0"/>
                <a:ea typeface="Tahoma" pitchFamily="34" charset="0"/>
                <a:cs typeface="Tahoma" pitchFamily="34" charset="0"/>
              </a:rPr>
              <a:t>- أي أجزاء الرسم أعلاه يتوقع وجود مادة الميلين فيه؟</a:t>
            </a:r>
            <a:endParaRPr lang="en-US" sz="2800" b="1" dirty="0">
              <a:solidFill>
                <a:srgbClr val="0000CC"/>
              </a:solidFill>
              <a:latin typeface="Tahoma" pitchFamily="34" charset="0"/>
              <a:ea typeface="Tahoma" pitchFamily="34" charset="0"/>
              <a:cs typeface="Tahoma" pitchFamily="34" charset="0"/>
            </a:endParaRPr>
          </a:p>
        </p:txBody>
      </p:sp>
      <p:sp>
        <p:nvSpPr>
          <p:cNvPr id="11" name="Rectangle 10"/>
          <p:cNvSpPr>
            <a:spLocks noChangeArrowheads="1"/>
          </p:cNvSpPr>
          <p:nvPr/>
        </p:nvSpPr>
        <p:spPr bwMode="auto">
          <a:xfrm>
            <a:off x="6588125" y="3643314"/>
            <a:ext cx="1584325" cy="830262"/>
          </a:xfrm>
          <a:prstGeom prst="rect">
            <a:avLst/>
          </a:prstGeom>
          <a:noFill/>
          <a:ln w="9525">
            <a:noFill/>
            <a:miter lim="800000"/>
            <a:headEnd/>
            <a:tailEnd/>
          </a:ln>
        </p:spPr>
        <p:txBody>
          <a:bodyPr>
            <a:spAutoFit/>
          </a:bodyPr>
          <a:lstStyle/>
          <a:p>
            <a:pPr algn="ctr"/>
            <a:r>
              <a:rPr lang="en-US" sz="4800" b="1">
                <a:solidFill>
                  <a:srgbClr val="C00000"/>
                </a:solidFill>
                <a:latin typeface="Calibri" pitchFamily="34" charset="0"/>
              </a:rPr>
              <a:t>a</a:t>
            </a:r>
            <a:r>
              <a:rPr lang="ar-EG" sz="4800" b="1">
                <a:solidFill>
                  <a:srgbClr val="C00000"/>
                </a:solidFill>
                <a:latin typeface="Calibri" pitchFamily="34" charset="0"/>
              </a:rPr>
              <a:t>) </a:t>
            </a:r>
            <a:r>
              <a:rPr lang="en-US" sz="4800" b="1">
                <a:solidFill>
                  <a:srgbClr val="C00000"/>
                </a:solidFill>
                <a:latin typeface="Calibri" pitchFamily="34" charset="0"/>
              </a:rPr>
              <a:t>1</a:t>
            </a:r>
          </a:p>
        </p:txBody>
      </p:sp>
      <p:sp>
        <p:nvSpPr>
          <p:cNvPr id="13" name="Rectangle 12"/>
          <p:cNvSpPr>
            <a:spLocks noChangeArrowheads="1"/>
          </p:cNvSpPr>
          <p:nvPr/>
        </p:nvSpPr>
        <p:spPr bwMode="auto">
          <a:xfrm>
            <a:off x="6659563" y="5083176"/>
            <a:ext cx="1584325" cy="831850"/>
          </a:xfrm>
          <a:prstGeom prst="rect">
            <a:avLst/>
          </a:prstGeom>
          <a:noFill/>
          <a:ln w="9525">
            <a:noFill/>
            <a:miter lim="800000"/>
            <a:headEnd/>
            <a:tailEnd/>
          </a:ln>
        </p:spPr>
        <p:txBody>
          <a:bodyPr>
            <a:spAutoFit/>
          </a:bodyPr>
          <a:lstStyle/>
          <a:p>
            <a:pPr algn="ctr"/>
            <a:r>
              <a:rPr lang="en-US" sz="4800" b="1">
                <a:solidFill>
                  <a:srgbClr val="C00000"/>
                </a:solidFill>
                <a:latin typeface="Calibri" pitchFamily="34" charset="0"/>
              </a:rPr>
              <a:t>b</a:t>
            </a:r>
            <a:r>
              <a:rPr lang="ar-EG" sz="4800" b="1">
                <a:solidFill>
                  <a:srgbClr val="C00000"/>
                </a:solidFill>
                <a:latin typeface="Calibri" pitchFamily="34" charset="0"/>
              </a:rPr>
              <a:t>) </a:t>
            </a:r>
            <a:r>
              <a:rPr lang="en-US" sz="4800" b="1">
                <a:solidFill>
                  <a:srgbClr val="C00000"/>
                </a:solidFill>
                <a:latin typeface="Calibri" pitchFamily="34" charset="0"/>
              </a:rPr>
              <a:t>2</a:t>
            </a:r>
          </a:p>
        </p:txBody>
      </p:sp>
      <p:sp>
        <p:nvSpPr>
          <p:cNvPr id="15" name="Rectangle 14"/>
          <p:cNvSpPr>
            <a:spLocks noChangeArrowheads="1"/>
          </p:cNvSpPr>
          <p:nvPr/>
        </p:nvSpPr>
        <p:spPr bwMode="auto">
          <a:xfrm>
            <a:off x="971550" y="3643314"/>
            <a:ext cx="1584325" cy="830262"/>
          </a:xfrm>
          <a:prstGeom prst="rect">
            <a:avLst/>
          </a:prstGeom>
          <a:noFill/>
          <a:ln w="9525">
            <a:noFill/>
            <a:miter lim="800000"/>
            <a:headEnd/>
            <a:tailEnd/>
          </a:ln>
        </p:spPr>
        <p:txBody>
          <a:bodyPr>
            <a:spAutoFit/>
          </a:bodyPr>
          <a:lstStyle/>
          <a:p>
            <a:pPr algn="ctr"/>
            <a:r>
              <a:rPr lang="en-US" sz="4800" b="1">
                <a:solidFill>
                  <a:srgbClr val="C00000"/>
                </a:solidFill>
                <a:latin typeface="Calibri" pitchFamily="34" charset="0"/>
              </a:rPr>
              <a:t>c</a:t>
            </a:r>
            <a:r>
              <a:rPr lang="ar-EG" sz="4800" b="1">
                <a:solidFill>
                  <a:srgbClr val="C00000"/>
                </a:solidFill>
                <a:latin typeface="Calibri" pitchFamily="34" charset="0"/>
              </a:rPr>
              <a:t>) </a:t>
            </a:r>
            <a:r>
              <a:rPr lang="en-US" sz="4800" b="1">
                <a:solidFill>
                  <a:srgbClr val="C00000"/>
                </a:solidFill>
                <a:latin typeface="Calibri" pitchFamily="34" charset="0"/>
              </a:rPr>
              <a:t>3</a:t>
            </a:r>
          </a:p>
        </p:txBody>
      </p:sp>
      <p:sp>
        <p:nvSpPr>
          <p:cNvPr id="17" name="Rectangle 16"/>
          <p:cNvSpPr>
            <a:spLocks noChangeArrowheads="1"/>
          </p:cNvSpPr>
          <p:nvPr/>
        </p:nvSpPr>
        <p:spPr bwMode="auto">
          <a:xfrm>
            <a:off x="971550" y="5083176"/>
            <a:ext cx="1584325" cy="831850"/>
          </a:xfrm>
          <a:prstGeom prst="rect">
            <a:avLst/>
          </a:prstGeom>
          <a:noFill/>
          <a:ln w="9525">
            <a:noFill/>
            <a:miter lim="800000"/>
            <a:headEnd/>
            <a:tailEnd/>
          </a:ln>
        </p:spPr>
        <p:txBody>
          <a:bodyPr>
            <a:spAutoFit/>
          </a:bodyPr>
          <a:lstStyle/>
          <a:p>
            <a:pPr algn="ctr"/>
            <a:r>
              <a:rPr lang="en-US" sz="4800" b="1">
                <a:solidFill>
                  <a:srgbClr val="C00000"/>
                </a:solidFill>
                <a:latin typeface="Calibri" pitchFamily="34" charset="0"/>
              </a:rPr>
              <a:t>d</a:t>
            </a:r>
            <a:r>
              <a:rPr lang="ar-EG" sz="4800" b="1">
                <a:solidFill>
                  <a:srgbClr val="C00000"/>
                </a:solidFill>
                <a:latin typeface="Calibri" pitchFamily="34" charset="0"/>
              </a:rPr>
              <a:t>) </a:t>
            </a:r>
            <a:r>
              <a:rPr lang="en-US" sz="4800" b="1">
                <a:solidFill>
                  <a:srgbClr val="C00000"/>
                </a:solidFill>
                <a:latin typeface="Calibri" pitchFamily="34" charset="0"/>
              </a:rPr>
              <a:t>4</a:t>
            </a:r>
          </a:p>
        </p:txBody>
      </p:sp>
      <p:pic>
        <p:nvPicPr>
          <p:cNvPr id="5144" name="Picture 24"/>
          <p:cNvPicPr>
            <a:picLocks noChangeAspect="1" noChangeArrowheads="1"/>
          </p:cNvPicPr>
          <p:nvPr/>
        </p:nvPicPr>
        <p:blipFill>
          <a:blip r:embed="rId6"/>
          <a:srcRect/>
          <a:stretch>
            <a:fillRect/>
          </a:stretch>
        </p:blipFill>
        <p:spPr bwMode="auto">
          <a:xfrm>
            <a:off x="142875" y="214313"/>
            <a:ext cx="3214688" cy="1785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2"/>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144"/>
                                        </p:tgtEl>
                                        <p:attrNameLst>
                                          <p:attrName>style.visibility</p:attrName>
                                        </p:attrNameLst>
                                      </p:cBhvr>
                                      <p:to>
                                        <p:strVal val="visible"/>
                                      </p:to>
                                    </p:set>
                                    <p:animEffect transition="in" filter="strips(downLeft)">
                                      <p:cBhvr>
                                        <p:cTn id="7" dur="500"/>
                                        <p:tgtEl>
                                          <p:spTgt spid="514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strips(downLeft)">
                                      <p:cBhvr>
                                        <p:cTn id="10" dur="500"/>
                                        <p:tgtEl>
                                          <p:spTgt spid="2051"/>
                                        </p:tgtEl>
                                      </p:cBhvr>
                                    </p:animEffect>
                                  </p:childTnLst>
                                  <p:subTnLst>
                                    <p:audio>
                                      <p:cMediaNode>
                                        <p:cTn display="0" masterRel="sameClick">
                                          <p:stCondLst>
                                            <p:cond evt="begin" delay="0">
                                              <p:tn val="8"/>
                                            </p:cond>
                                          </p:stCondLst>
                                          <p:endCondLst>
                                            <p:cond evt="onStopAudio" delay="0">
                                              <p:tgtEl>
                                                <p:sldTgt/>
                                              </p:tgtEl>
                                            </p:cond>
                                          </p:endCondLst>
                                        </p:cTn>
                                        <p:tgtEl>
                                          <p:sndTgt r:embed="rId3" name="cp_quest.wav"/>
                                        </p:tgtEl>
                                      </p:cMediaNode>
                                    </p:audio>
                                  </p:subTnLst>
                                </p:cTn>
                              </p:par>
                              <p:par>
                                <p:cTn id="11" presetID="39" presetClass="entr" presetSubtype="0" accel="10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childTnLst>
                                </p:cTn>
                              </p:par>
                              <p:par>
                                <p:cTn id="17" presetID="2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edge">
                                      <p:cBhvr>
                                        <p:cTn id="19" dur="20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4" name="wind.wav" builtIn="1"/>
                                        </p:tgtEl>
                                      </p:cMediaNode>
                                    </p:audio>
                                  </p:subTnLst>
                                </p:cTn>
                              </p:par>
                              <p:par>
                                <p:cTn id="20" presetID="2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edge">
                                      <p:cBhvr>
                                        <p:cTn id="22" dur="20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4" name="wind.wav" builtIn="1"/>
                                        </p:tgtEl>
                                      </p:cMediaNode>
                                    </p:audio>
                                  </p:subTnLst>
                                </p:cTn>
                              </p:par>
                              <p:par>
                                <p:cTn id="23" presetID="2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edge">
                                      <p:cBhvr>
                                        <p:cTn id="25" dur="20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4" name="wind.wav" builtIn="1"/>
                                        </p:tgtEl>
                                      </p:cMediaNode>
                                    </p:audio>
                                  </p:subTnLst>
                                </p:cTn>
                              </p:par>
                              <p:par>
                                <p:cTn id="26" presetID="2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edge">
                                      <p:cBhvr>
                                        <p:cTn id="28" dur="20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4" name="wind.wav" builtIn="1"/>
                                        </p:tgtEl>
                                      </p:cMediaNode>
                                    </p:audio>
                                  </p:subTnLst>
                                </p:cTn>
                              </p:par>
                            </p:childTnLst>
                          </p:cTn>
                        </p:par>
                      </p:childTnLst>
                    </p:cTn>
                  </p:par>
                  <p:par>
                    <p:cTn id="29" fill="hold">
                      <p:stCondLst>
                        <p:cond delay="indefinite"/>
                      </p:stCondLst>
                      <p:childTnLst>
                        <p:par>
                          <p:cTn id="30" fill="hold">
                            <p:stCondLst>
                              <p:cond delay="0"/>
                            </p:stCondLst>
                            <p:childTnLst>
                              <p:par>
                                <p:cTn id="31" presetID="8" presetClass="emph" presetSubtype="0" fill="hold" grpId="1" nodeType="clickEffect">
                                  <p:stCondLst>
                                    <p:cond delay="0"/>
                                  </p:stCondLst>
                                  <p:childTnLst>
                                    <p:animRot by="21600000">
                                      <p:cBhvr>
                                        <p:cTn id="32" dur="2000" fill="hold"/>
                                        <p:tgtEl>
                                          <p:spTgt spid="13"/>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5" name="cashreg.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9" grpId="0"/>
      <p:bldP spid="11" grpId="0"/>
      <p:bldP spid="13" grpId="0"/>
      <p:bldP spid="13" grpId="1"/>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643042" y="2071678"/>
            <a:ext cx="6742112"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3</a:t>
            </a:r>
            <a:r>
              <a:rPr lang="ar-EG" sz="2800" b="1" dirty="0">
                <a:solidFill>
                  <a:srgbClr val="0000CC"/>
                </a:solidFill>
                <a:latin typeface="Tahoma" pitchFamily="34" charset="0"/>
                <a:ea typeface="Tahoma" pitchFamily="34" charset="0"/>
                <a:cs typeface="Tahoma" pitchFamily="34" charset="0"/>
              </a:rPr>
              <a:t>- في أي أجزاء المخطط السابق تتوقع أن توجد النواقل العصبية عندما يصل جهد الفعل نهاية الخلية العصبية؟</a:t>
            </a:r>
            <a:endParaRPr lang="en-US" sz="2800" b="1" dirty="0">
              <a:solidFill>
                <a:srgbClr val="0000CC"/>
              </a:solidFill>
              <a:latin typeface="Tahoma" pitchFamily="34" charset="0"/>
              <a:ea typeface="Tahoma" pitchFamily="34" charset="0"/>
              <a:cs typeface="Tahoma" pitchFamily="34" charset="0"/>
            </a:endParaRPr>
          </a:p>
        </p:txBody>
      </p:sp>
      <p:sp>
        <p:nvSpPr>
          <p:cNvPr id="19" name="Rectangle 10"/>
          <p:cNvSpPr>
            <a:spLocks noChangeArrowheads="1"/>
          </p:cNvSpPr>
          <p:nvPr/>
        </p:nvSpPr>
        <p:spPr bwMode="auto">
          <a:xfrm>
            <a:off x="6588125" y="3643314"/>
            <a:ext cx="1584325" cy="830262"/>
          </a:xfrm>
          <a:prstGeom prst="rect">
            <a:avLst/>
          </a:prstGeom>
          <a:noFill/>
          <a:ln w="9525">
            <a:noFill/>
            <a:miter lim="800000"/>
            <a:headEnd/>
            <a:tailEnd/>
          </a:ln>
        </p:spPr>
        <p:txBody>
          <a:bodyPr>
            <a:spAutoFit/>
          </a:bodyPr>
          <a:lstStyle/>
          <a:p>
            <a:pPr algn="ctr"/>
            <a:r>
              <a:rPr lang="en-US" sz="4800" b="1">
                <a:solidFill>
                  <a:srgbClr val="C00000"/>
                </a:solidFill>
                <a:latin typeface="Calibri" pitchFamily="34" charset="0"/>
              </a:rPr>
              <a:t>a</a:t>
            </a:r>
            <a:r>
              <a:rPr lang="ar-EG" sz="4800" b="1">
                <a:solidFill>
                  <a:srgbClr val="C00000"/>
                </a:solidFill>
                <a:latin typeface="Calibri" pitchFamily="34" charset="0"/>
              </a:rPr>
              <a:t>) </a:t>
            </a:r>
            <a:r>
              <a:rPr lang="en-US" sz="4800" b="1">
                <a:solidFill>
                  <a:srgbClr val="C00000"/>
                </a:solidFill>
                <a:latin typeface="Calibri" pitchFamily="34" charset="0"/>
              </a:rPr>
              <a:t>1</a:t>
            </a:r>
          </a:p>
        </p:txBody>
      </p:sp>
      <p:sp>
        <p:nvSpPr>
          <p:cNvPr id="21" name="Rectangle 12"/>
          <p:cNvSpPr>
            <a:spLocks noChangeArrowheads="1"/>
          </p:cNvSpPr>
          <p:nvPr/>
        </p:nvSpPr>
        <p:spPr bwMode="auto">
          <a:xfrm>
            <a:off x="6659563" y="5083176"/>
            <a:ext cx="1584325" cy="831850"/>
          </a:xfrm>
          <a:prstGeom prst="rect">
            <a:avLst/>
          </a:prstGeom>
          <a:noFill/>
          <a:ln w="9525">
            <a:noFill/>
            <a:miter lim="800000"/>
            <a:headEnd/>
            <a:tailEnd/>
          </a:ln>
        </p:spPr>
        <p:txBody>
          <a:bodyPr>
            <a:spAutoFit/>
          </a:bodyPr>
          <a:lstStyle/>
          <a:p>
            <a:pPr algn="ctr"/>
            <a:r>
              <a:rPr lang="en-US" sz="4800" b="1">
                <a:solidFill>
                  <a:srgbClr val="C00000"/>
                </a:solidFill>
                <a:latin typeface="Calibri" pitchFamily="34" charset="0"/>
              </a:rPr>
              <a:t>b</a:t>
            </a:r>
            <a:r>
              <a:rPr lang="ar-EG" sz="4800" b="1">
                <a:solidFill>
                  <a:srgbClr val="C00000"/>
                </a:solidFill>
                <a:latin typeface="Calibri" pitchFamily="34" charset="0"/>
              </a:rPr>
              <a:t>) </a:t>
            </a:r>
            <a:r>
              <a:rPr lang="en-US" sz="4800" b="1">
                <a:solidFill>
                  <a:srgbClr val="C00000"/>
                </a:solidFill>
                <a:latin typeface="Calibri" pitchFamily="34" charset="0"/>
              </a:rPr>
              <a:t>2</a:t>
            </a:r>
          </a:p>
        </p:txBody>
      </p:sp>
      <p:sp>
        <p:nvSpPr>
          <p:cNvPr id="23" name="Rectangle 14"/>
          <p:cNvSpPr>
            <a:spLocks noChangeArrowheads="1"/>
          </p:cNvSpPr>
          <p:nvPr/>
        </p:nvSpPr>
        <p:spPr bwMode="auto">
          <a:xfrm>
            <a:off x="971550" y="3643314"/>
            <a:ext cx="1584325" cy="830262"/>
          </a:xfrm>
          <a:prstGeom prst="rect">
            <a:avLst/>
          </a:prstGeom>
          <a:noFill/>
          <a:ln w="9525">
            <a:noFill/>
            <a:miter lim="800000"/>
            <a:headEnd/>
            <a:tailEnd/>
          </a:ln>
        </p:spPr>
        <p:txBody>
          <a:bodyPr>
            <a:spAutoFit/>
          </a:bodyPr>
          <a:lstStyle/>
          <a:p>
            <a:pPr algn="ctr"/>
            <a:r>
              <a:rPr lang="en-US" sz="4800" b="1">
                <a:solidFill>
                  <a:srgbClr val="C00000"/>
                </a:solidFill>
                <a:latin typeface="Calibri" pitchFamily="34" charset="0"/>
              </a:rPr>
              <a:t>c</a:t>
            </a:r>
            <a:r>
              <a:rPr lang="ar-EG" sz="4800" b="1">
                <a:solidFill>
                  <a:srgbClr val="C00000"/>
                </a:solidFill>
                <a:latin typeface="Calibri" pitchFamily="34" charset="0"/>
              </a:rPr>
              <a:t>) </a:t>
            </a:r>
            <a:r>
              <a:rPr lang="en-US" sz="4800" b="1">
                <a:solidFill>
                  <a:srgbClr val="C00000"/>
                </a:solidFill>
                <a:latin typeface="Calibri" pitchFamily="34" charset="0"/>
              </a:rPr>
              <a:t>3</a:t>
            </a:r>
          </a:p>
        </p:txBody>
      </p:sp>
      <p:sp>
        <p:nvSpPr>
          <p:cNvPr id="25" name="Rectangle 16"/>
          <p:cNvSpPr>
            <a:spLocks noChangeArrowheads="1"/>
          </p:cNvSpPr>
          <p:nvPr/>
        </p:nvSpPr>
        <p:spPr bwMode="auto">
          <a:xfrm>
            <a:off x="971550" y="5083176"/>
            <a:ext cx="1584325" cy="831850"/>
          </a:xfrm>
          <a:prstGeom prst="rect">
            <a:avLst/>
          </a:prstGeom>
          <a:noFill/>
          <a:ln w="9525">
            <a:noFill/>
            <a:miter lim="800000"/>
            <a:headEnd/>
            <a:tailEnd/>
          </a:ln>
        </p:spPr>
        <p:txBody>
          <a:bodyPr>
            <a:spAutoFit/>
          </a:bodyPr>
          <a:lstStyle/>
          <a:p>
            <a:pPr algn="ctr"/>
            <a:r>
              <a:rPr lang="en-US" sz="4800" b="1">
                <a:solidFill>
                  <a:srgbClr val="C00000"/>
                </a:solidFill>
                <a:latin typeface="Calibri" pitchFamily="34" charset="0"/>
              </a:rPr>
              <a:t>d</a:t>
            </a:r>
            <a:r>
              <a:rPr lang="ar-EG" sz="4800" b="1">
                <a:solidFill>
                  <a:srgbClr val="C00000"/>
                </a:solidFill>
                <a:latin typeface="Calibri" pitchFamily="34" charset="0"/>
              </a:rPr>
              <a:t>) </a:t>
            </a:r>
            <a:r>
              <a:rPr lang="en-US" sz="4800" b="1">
                <a:solidFill>
                  <a:srgbClr val="C00000"/>
                </a:solidFill>
                <a:latin typeface="Calibri" pitchFamily="34" charset="0"/>
              </a:rPr>
              <a:t>4</a:t>
            </a:r>
          </a:p>
        </p:txBody>
      </p:sp>
      <p:pic>
        <p:nvPicPr>
          <p:cNvPr id="13" name="Picture 24"/>
          <p:cNvPicPr>
            <a:picLocks noChangeAspect="1" noChangeArrowheads="1"/>
          </p:cNvPicPr>
          <p:nvPr/>
        </p:nvPicPr>
        <p:blipFill>
          <a:blip r:embed="rId6"/>
          <a:srcRect/>
          <a:stretch>
            <a:fillRect/>
          </a:stretch>
        </p:blipFill>
        <p:spPr bwMode="auto">
          <a:xfrm>
            <a:off x="142875" y="214313"/>
            <a:ext cx="3214688" cy="1785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2"/>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builtIn="1"/>
                                        </p:tgtEl>
                                      </p:cMediaNode>
                                    </p:audio>
                                  </p:subTnLst>
                                </p:cTn>
                              </p:par>
                              <p:par>
                                <p:cTn id="11" presetID="2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4" name="wind.wav" builtIn="1"/>
                                        </p:tgtEl>
                                      </p:cMediaNode>
                                    </p:audio>
                                  </p:subTnLst>
                                </p:cTn>
                              </p:par>
                              <p:par>
                                <p:cTn id="14" presetID="2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edge">
                                      <p:cBhvr>
                                        <p:cTn id="16" dur="2000"/>
                                        <p:tgtEl>
                                          <p:spTgt spid="21"/>
                                        </p:tgtEl>
                                      </p:cBhvr>
                                    </p:animEffect>
                                  </p:childTnLst>
                                  <p:subTnLst>
                                    <p:audio>
                                      <p:cMediaNode>
                                        <p:cTn display="0" masterRel="sameClick">
                                          <p:stCondLst>
                                            <p:cond evt="begin" delay="0">
                                              <p:tn val="14"/>
                                            </p:cond>
                                          </p:stCondLst>
                                          <p:endCondLst>
                                            <p:cond evt="onStopAudio" delay="0">
                                              <p:tgtEl>
                                                <p:sldTgt/>
                                              </p:tgtEl>
                                            </p:cond>
                                          </p:endCondLst>
                                        </p:cTn>
                                        <p:tgtEl>
                                          <p:sndTgt r:embed="rId4" name="wind.wav" builtIn="1"/>
                                        </p:tgtEl>
                                      </p:cMediaNode>
                                    </p:audio>
                                  </p:subTnLst>
                                </p:cTn>
                              </p:par>
                              <p:par>
                                <p:cTn id="17" presetID="2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edge">
                                      <p:cBhvr>
                                        <p:cTn id="19" dur="2000"/>
                                        <p:tgtEl>
                                          <p:spTgt spid="23"/>
                                        </p:tgtEl>
                                      </p:cBhvr>
                                    </p:animEffect>
                                  </p:childTnLst>
                                  <p:subTnLst>
                                    <p:audio>
                                      <p:cMediaNode>
                                        <p:cTn display="0" masterRel="sameClick">
                                          <p:stCondLst>
                                            <p:cond evt="begin" delay="0">
                                              <p:tn val="17"/>
                                            </p:cond>
                                          </p:stCondLst>
                                          <p:endCondLst>
                                            <p:cond evt="onStopAudio" delay="0">
                                              <p:tgtEl>
                                                <p:sldTgt/>
                                              </p:tgtEl>
                                            </p:cond>
                                          </p:endCondLst>
                                        </p:cTn>
                                        <p:tgtEl>
                                          <p:sndTgt r:embed="rId4" name="wind.wav" builtIn="1"/>
                                        </p:tgtEl>
                                      </p:cMediaNode>
                                    </p:audio>
                                  </p:subTnLst>
                                </p:cTn>
                              </p:par>
                              <p:par>
                                <p:cTn id="20" presetID="2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edge">
                                      <p:cBhvr>
                                        <p:cTn id="22" dur="2000"/>
                                        <p:tgtEl>
                                          <p:spTgt spid="25"/>
                                        </p:tgtEl>
                                      </p:cBhvr>
                                    </p:animEffect>
                                  </p:childTnLst>
                                  <p:subTnLst>
                                    <p:audio>
                                      <p:cMediaNode>
                                        <p:cTn display="0" masterRel="sameClick">
                                          <p:stCondLst>
                                            <p:cond evt="begin" delay="0">
                                              <p:tn val="20"/>
                                            </p:cond>
                                          </p:stCondLst>
                                          <p:endCondLst>
                                            <p:cond evt="onStopAudio" delay="0">
                                              <p:tgtEl>
                                                <p:sldTgt/>
                                              </p:tgtEl>
                                            </p:cond>
                                          </p:endCondLst>
                                        </p:cTn>
                                        <p:tgtEl>
                                          <p:sndTgt r:embed="rId4" name="wind.wav" builtIn="1"/>
                                        </p:tgtEl>
                                      </p:cMediaNode>
                                    </p:audio>
                                  </p:sub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1" nodeType="clickEffect">
                                  <p:stCondLst>
                                    <p:cond delay="0"/>
                                  </p:stCondLst>
                                  <p:childTnLst>
                                    <p:animRot by="21600000">
                                      <p:cBhvr>
                                        <p:cTn id="26" dur="2000" fill="hold"/>
                                        <p:tgtEl>
                                          <p:spTgt spid="19"/>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5" name="breez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19" grpId="1"/>
      <p:bldP spid="21"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971550" y="1169988"/>
            <a:ext cx="674211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4</a:t>
            </a:r>
            <a:r>
              <a:rPr lang="ar-EG" sz="2800" b="1" dirty="0">
                <a:solidFill>
                  <a:srgbClr val="0000CC"/>
                </a:solidFill>
                <a:latin typeface="Tahoma" pitchFamily="34" charset="0"/>
                <a:ea typeface="Tahoma" pitchFamily="34" charset="0"/>
                <a:cs typeface="Tahoma" pitchFamily="34" charset="0"/>
              </a:rPr>
              <a:t>- أي الحيوانات التالية ثديي مشيمي؟</a:t>
            </a:r>
            <a:endParaRPr lang="en-US" sz="2800" b="1" dirty="0">
              <a:solidFill>
                <a:srgbClr val="0000CC"/>
              </a:solidFill>
              <a:latin typeface="Tahoma" pitchFamily="34" charset="0"/>
              <a:ea typeface="Tahoma" pitchFamily="34" charset="0"/>
              <a:cs typeface="Tahoma" pitchFamily="34" charset="0"/>
            </a:endParaRPr>
          </a:p>
        </p:txBody>
      </p:sp>
      <p:sp>
        <p:nvSpPr>
          <p:cNvPr id="11" name="Rectangle 10"/>
          <p:cNvSpPr>
            <a:spLocks noChangeArrowheads="1"/>
          </p:cNvSpPr>
          <p:nvPr/>
        </p:nvSpPr>
        <p:spPr bwMode="auto">
          <a:xfrm>
            <a:off x="5148263" y="2571744"/>
            <a:ext cx="3600450" cy="830262"/>
          </a:xfrm>
          <a:prstGeom prst="rect">
            <a:avLst/>
          </a:prstGeom>
          <a:noFill/>
          <a:ln w="9525">
            <a:noFill/>
            <a:miter lim="800000"/>
            <a:headEnd/>
            <a:tailEnd/>
          </a:ln>
        </p:spPr>
        <p:txBody>
          <a:bodyPr>
            <a:spAutoFit/>
          </a:bodyPr>
          <a:lstStyle/>
          <a:p>
            <a:pPr algn="ctr"/>
            <a:r>
              <a:rPr lang="en-US" sz="4800" b="1">
                <a:solidFill>
                  <a:srgbClr val="C00000"/>
                </a:solidFill>
                <a:latin typeface="Calibri" pitchFamily="34" charset="0"/>
              </a:rPr>
              <a:t>a</a:t>
            </a:r>
            <a:r>
              <a:rPr lang="ar-EG" sz="4800" b="1">
                <a:solidFill>
                  <a:srgbClr val="C00000"/>
                </a:solidFill>
                <a:latin typeface="Calibri" pitchFamily="34" charset="0"/>
              </a:rPr>
              <a:t>) </a:t>
            </a:r>
            <a:r>
              <a:rPr lang="ar-EG" sz="4800" b="1">
                <a:latin typeface="Calibri" pitchFamily="34" charset="0"/>
              </a:rPr>
              <a:t>الطائر الطنان </a:t>
            </a:r>
            <a:endParaRPr lang="en-US" sz="4800" b="1">
              <a:solidFill>
                <a:srgbClr val="C00000"/>
              </a:solidFill>
              <a:latin typeface="Calibri" pitchFamily="34" charset="0"/>
            </a:endParaRPr>
          </a:p>
        </p:txBody>
      </p:sp>
      <p:sp>
        <p:nvSpPr>
          <p:cNvPr id="13" name="Rectangle 12"/>
          <p:cNvSpPr>
            <a:spLocks noChangeArrowheads="1"/>
          </p:cNvSpPr>
          <p:nvPr/>
        </p:nvSpPr>
        <p:spPr bwMode="auto">
          <a:xfrm>
            <a:off x="5502275" y="4011606"/>
            <a:ext cx="2741613" cy="831850"/>
          </a:xfrm>
          <a:prstGeom prst="rect">
            <a:avLst/>
          </a:prstGeom>
          <a:noFill/>
          <a:ln w="9525">
            <a:noFill/>
            <a:miter lim="800000"/>
            <a:headEnd/>
            <a:tailEnd/>
          </a:ln>
        </p:spPr>
        <p:txBody>
          <a:bodyPr>
            <a:spAutoFit/>
          </a:bodyPr>
          <a:lstStyle/>
          <a:p>
            <a:pPr algn="ctr"/>
            <a:r>
              <a:rPr lang="en-US" sz="4800" b="1">
                <a:solidFill>
                  <a:srgbClr val="C00000"/>
                </a:solidFill>
                <a:latin typeface="Calibri" pitchFamily="34" charset="0"/>
              </a:rPr>
              <a:t>b</a:t>
            </a:r>
            <a:r>
              <a:rPr lang="ar-EG" sz="4800" b="1">
                <a:solidFill>
                  <a:srgbClr val="C00000"/>
                </a:solidFill>
                <a:latin typeface="Calibri" pitchFamily="34" charset="0"/>
              </a:rPr>
              <a:t>) ال</a:t>
            </a:r>
            <a:r>
              <a:rPr lang="ar-EG" sz="4800" b="1">
                <a:latin typeface="Calibri" pitchFamily="34" charset="0"/>
              </a:rPr>
              <a:t>كنجر</a:t>
            </a:r>
            <a:endParaRPr lang="en-US" sz="4800" b="1">
              <a:solidFill>
                <a:srgbClr val="C00000"/>
              </a:solidFill>
              <a:latin typeface="Calibri" pitchFamily="34" charset="0"/>
            </a:endParaRPr>
          </a:p>
        </p:txBody>
      </p:sp>
      <p:sp>
        <p:nvSpPr>
          <p:cNvPr id="15" name="Rectangle 14"/>
          <p:cNvSpPr>
            <a:spLocks noChangeArrowheads="1"/>
          </p:cNvSpPr>
          <p:nvPr/>
        </p:nvSpPr>
        <p:spPr bwMode="auto">
          <a:xfrm>
            <a:off x="539750" y="2571744"/>
            <a:ext cx="3455988" cy="830262"/>
          </a:xfrm>
          <a:prstGeom prst="rect">
            <a:avLst/>
          </a:prstGeom>
          <a:noFill/>
          <a:ln w="9525">
            <a:noFill/>
            <a:miter lim="800000"/>
            <a:headEnd/>
            <a:tailEnd/>
          </a:ln>
        </p:spPr>
        <p:txBody>
          <a:bodyPr>
            <a:spAutoFit/>
          </a:bodyPr>
          <a:lstStyle/>
          <a:p>
            <a:pPr algn="ctr"/>
            <a:r>
              <a:rPr lang="en-US" sz="4800" b="1">
                <a:solidFill>
                  <a:srgbClr val="C00000"/>
                </a:solidFill>
                <a:latin typeface="Calibri" pitchFamily="34" charset="0"/>
              </a:rPr>
              <a:t>c</a:t>
            </a:r>
            <a:r>
              <a:rPr lang="ar-EG" sz="4800" b="1">
                <a:solidFill>
                  <a:srgbClr val="C00000"/>
                </a:solidFill>
                <a:latin typeface="Calibri" pitchFamily="34" charset="0"/>
              </a:rPr>
              <a:t>) </a:t>
            </a:r>
            <a:r>
              <a:rPr lang="ar-EG" sz="4800" b="1">
                <a:latin typeface="Calibri" pitchFamily="34" charset="0"/>
              </a:rPr>
              <a:t>منقار البط</a:t>
            </a:r>
            <a:endParaRPr lang="en-US" sz="4800" b="1">
              <a:solidFill>
                <a:srgbClr val="C00000"/>
              </a:solidFill>
              <a:latin typeface="Calibri" pitchFamily="34" charset="0"/>
            </a:endParaRPr>
          </a:p>
        </p:txBody>
      </p:sp>
      <p:sp>
        <p:nvSpPr>
          <p:cNvPr id="17" name="Rectangle 16"/>
          <p:cNvSpPr>
            <a:spLocks noChangeArrowheads="1"/>
          </p:cNvSpPr>
          <p:nvPr/>
        </p:nvSpPr>
        <p:spPr bwMode="auto">
          <a:xfrm>
            <a:off x="596900" y="4011606"/>
            <a:ext cx="2994025" cy="830263"/>
          </a:xfrm>
          <a:prstGeom prst="rect">
            <a:avLst/>
          </a:prstGeom>
          <a:noFill/>
          <a:ln w="9525">
            <a:noFill/>
            <a:miter lim="800000"/>
            <a:headEnd/>
            <a:tailEnd/>
          </a:ln>
        </p:spPr>
        <p:txBody>
          <a:bodyPr>
            <a:spAutoFit/>
          </a:bodyPr>
          <a:lstStyle/>
          <a:p>
            <a:pPr algn="ctr"/>
            <a:r>
              <a:rPr lang="en-US" sz="4800" b="1">
                <a:solidFill>
                  <a:srgbClr val="C00000"/>
                </a:solidFill>
                <a:latin typeface="Calibri" pitchFamily="34" charset="0"/>
              </a:rPr>
              <a:t>d</a:t>
            </a:r>
            <a:r>
              <a:rPr lang="ar-EG" sz="4800" b="1">
                <a:solidFill>
                  <a:srgbClr val="C00000"/>
                </a:solidFill>
                <a:latin typeface="Calibri" pitchFamily="34" charset="0"/>
              </a:rPr>
              <a:t>)</a:t>
            </a:r>
            <a:r>
              <a:rPr lang="ar-EG" sz="4800" b="1">
                <a:latin typeface="Calibri" pitchFamily="34" charset="0"/>
              </a:rPr>
              <a:t> الحوت</a:t>
            </a:r>
            <a:endParaRPr lang="en-US" sz="4800">
              <a:latin typeface="Calibri" pitchFamily="34" charset="0"/>
            </a:endParaRPr>
          </a:p>
        </p:txBody>
      </p:sp>
    </p:spTree>
  </p:cSld>
  <p:clrMapOvr>
    <a:masterClrMapping/>
  </p:clrMapOvr>
  <p:transition>
    <p:wheel spokes="2"/>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ows Ding.wav"/>
                                        </p:tgtEl>
                                      </p:cMediaNode>
                                    </p:audio>
                                  </p:subTnLst>
                                </p:cTn>
                              </p:par>
                              <p:par>
                                <p:cTn id="11" presetID="2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edge">
                                      <p:cBhvr>
                                        <p:cTn id="13" dur="20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4" name="wind.wav" builtIn="1"/>
                                        </p:tgtEl>
                                      </p:cMediaNode>
                                    </p:audio>
                                  </p:subTnLst>
                                </p:cTn>
                              </p:par>
                              <p:par>
                                <p:cTn id="14" presetID="2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edge">
                                      <p:cBhvr>
                                        <p:cTn id="16" dur="2000"/>
                                        <p:tgtEl>
                                          <p:spTgt spid="13"/>
                                        </p:tgtEl>
                                      </p:cBhvr>
                                    </p:animEffect>
                                  </p:childTnLst>
                                  <p:subTnLst>
                                    <p:audio>
                                      <p:cMediaNode>
                                        <p:cTn display="0" masterRel="sameClick">
                                          <p:stCondLst>
                                            <p:cond evt="begin" delay="0">
                                              <p:tn val="14"/>
                                            </p:cond>
                                          </p:stCondLst>
                                          <p:endCondLst>
                                            <p:cond evt="onStopAudio" delay="0">
                                              <p:tgtEl>
                                                <p:sldTgt/>
                                              </p:tgtEl>
                                            </p:cond>
                                          </p:endCondLst>
                                        </p:cTn>
                                        <p:tgtEl>
                                          <p:sndTgt r:embed="rId4" name="wind.wav" builtIn="1"/>
                                        </p:tgtEl>
                                      </p:cMediaNode>
                                    </p:audio>
                                  </p:subTnLst>
                                </p:cTn>
                              </p:par>
                              <p:par>
                                <p:cTn id="17" presetID="2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edge">
                                      <p:cBhvr>
                                        <p:cTn id="19" dur="2000"/>
                                        <p:tgtEl>
                                          <p:spTgt spid="15"/>
                                        </p:tgtEl>
                                      </p:cBhvr>
                                    </p:animEffect>
                                  </p:childTnLst>
                                  <p:subTnLst>
                                    <p:audio>
                                      <p:cMediaNode>
                                        <p:cTn display="0" masterRel="sameClick">
                                          <p:stCondLst>
                                            <p:cond evt="begin" delay="0">
                                              <p:tn val="17"/>
                                            </p:cond>
                                          </p:stCondLst>
                                          <p:endCondLst>
                                            <p:cond evt="onStopAudio" delay="0">
                                              <p:tgtEl>
                                                <p:sldTgt/>
                                              </p:tgtEl>
                                            </p:cond>
                                          </p:endCondLst>
                                        </p:cTn>
                                        <p:tgtEl>
                                          <p:sndTgt r:embed="rId4" name="wind.wav" builtIn="1"/>
                                        </p:tgtEl>
                                      </p:cMediaNode>
                                    </p:audio>
                                  </p:subTnLst>
                                </p:cTn>
                              </p:par>
                              <p:par>
                                <p:cTn id="20" presetID="2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edge">
                                      <p:cBhvr>
                                        <p:cTn id="22" dur="2000"/>
                                        <p:tgtEl>
                                          <p:spTgt spid="17"/>
                                        </p:tgtEl>
                                      </p:cBhvr>
                                    </p:animEffect>
                                  </p:childTnLst>
                                  <p:subTnLst>
                                    <p:audio>
                                      <p:cMediaNode>
                                        <p:cTn display="0" masterRel="sameClick">
                                          <p:stCondLst>
                                            <p:cond evt="begin" delay="0">
                                              <p:tn val="20"/>
                                            </p:cond>
                                          </p:stCondLst>
                                          <p:endCondLst>
                                            <p:cond evt="onStopAudio" delay="0">
                                              <p:tgtEl>
                                                <p:sldTgt/>
                                              </p:tgtEl>
                                            </p:cond>
                                          </p:endCondLst>
                                        </p:cTn>
                                        <p:tgtEl>
                                          <p:sndTgt r:embed="rId4" name="wind.wav" builtIn="1"/>
                                        </p:tgtEl>
                                      </p:cMediaNode>
                                    </p:audio>
                                  </p:sub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1" nodeType="clickEffect">
                                  <p:stCondLst>
                                    <p:cond delay="0"/>
                                  </p:stCondLst>
                                  <p:childTnLst>
                                    <p:animRot by="21600000">
                                      <p:cBhvr>
                                        <p:cTn id="26" dur="2000" fill="hold"/>
                                        <p:tgtEl>
                                          <p:spTgt spid="17"/>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5"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a:spLocks noChangeArrowheads="1"/>
          </p:cNvSpPr>
          <p:nvPr/>
        </p:nvSpPr>
        <p:spPr bwMode="auto">
          <a:xfrm>
            <a:off x="1643042" y="785794"/>
            <a:ext cx="6659562"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يساعد هذا الجدول في تحديد الدرس والقسم الذي يمكن أن تبحث فيه عن إجابة السؤال.</a:t>
            </a:r>
            <a:endParaRPr lang="en-US" sz="2800" b="1" dirty="0">
              <a:solidFill>
                <a:srgbClr val="0000CC"/>
              </a:solidFill>
              <a:latin typeface="Tahoma" pitchFamily="34" charset="0"/>
              <a:ea typeface="Tahoma" pitchFamily="34" charset="0"/>
              <a:cs typeface="Tahoma" pitchFamily="34" charset="0"/>
            </a:endParaRPr>
          </a:p>
        </p:txBody>
      </p:sp>
      <p:pic>
        <p:nvPicPr>
          <p:cNvPr id="8210" name="Picture 18"/>
          <p:cNvPicPr>
            <a:picLocks noChangeAspect="1" noChangeArrowheads="1"/>
          </p:cNvPicPr>
          <p:nvPr/>
        </p:nvPicPr>
        <p:blipFill>
          <a:blip r:embed="rId4"/>
          <a:srcRect/>
          <a:stretch>
            <a:fillRect/>
          </a:stretch>
        </p:blipFill>
        <p:spPr bwMode="auto">
          <a:xfrm>
            <a:off x="428625" y="3286125"/>
            <a:ext cx="8072438"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2"/>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par>
                                <p:cTn id="8" presetID="14" presetClass="entr" presetSubtype="10" fill="hold" nodeType="withEffect">
                                  <p:stCondLst>
                                    <p:cond delay="0"/>
                                  </p:stCondLst>
                                  <p:childTnLst>
                                    <p:set>
                                      <p:cBhvr>
                                        <p:cTn id="9" dur="1" fill="hold">
                                          <p:stCondLst>
                                            <p:cond delay="0"/>
                                          </p:stCondLst>
                                        </p:cTn>
                                        <p:tgtEl>
                                          <p:spTgt spid="8210"/>
                                        </p:tgtEl>
                                        <p:attrNameLst>
                                          <p:attrName>style.visibility</p:attrName>
                                        </p:attrNameLst>
                                      </p:cBhvr>
                                      <p:to>
                                        <p:strVal val="visible"/>
                                      </p:to>
                                    </p:set>
                                    <p:animEffect transition="in" filter="randombar(horizontal)">
                                      <p:cBhvr>
                                        <p:cTn id="10" dur="500"/>
                                        <p:tgtEl>
                                          <p:spTgt spid="8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4143372" y="785794"/>
            <a:ext cx="4176713"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استعمل المخطط الآتي للإجابة عن السؤال </a:t>
            </a:r>
            <a:r>
              <a:rPr lang="en-US" sz="2800" b="1" dirty="0">
                <a:solidFill>
                  <a:srgbClr val="0000CC"/>
                </a:solidFill>
                <a:latin typeface="Tahoma" pitchFamily="34" charset="0"/>
                <a:ea typeface="Tahoma" pitchFamily="34" charset="0"/>
                <a:cs typeface="Tahoma" pitchFamily="34" charset="0"/>
              </a:rPr>
              <a:t>5</a:t>
            </a:r>
            <a:r>
              <a:rPr lang="ar-EG" sz="2800" b="1" dirty="0">
                <a:solidFill>
                  <a:srgbClr val="0000CC"/>
                </a:solidFill>
                <a:latin typeface="Tahoma" pitchFamily="34" charset="0"/>
                <a:ea typeface="Tahoma" pitchFamily="34" charset="0"/>
                <a:cs typeface="Tahoma" pitchFamily="34" charset="0"/>
              </a:rPr>
              <a:t>.</a:t>
            </a:r>
            <a:endParaRPr lang="en-US" sz="2800" b="1" dirty="0">
              <a:solidFill>
                <a:srgbClr val="0000CC"/>
              </a:solidFill>
              <a:latin typeface="Tahoma" pitchFamily="34" charset="0"/>
              <a:ea typeface="Tahoma" pitchFamily="34" charset="0"/>
              <a:cs typeface="Tahoma" pitchFamily="34" charset="0"/>
            </a:endParaRPr>
          </a:p>
        </p:txBody>
      </p:sp>
      <p:sp>
        <p:nvSpPr>
          <p:cNvPr id="19" name="Rectangle 18"/>
          <p:cNvSpPr>
            <a:spLocks noChangeArrowheads="1"/>
          </p:cNvSpPr>
          <p:nvPr/>
        </p:nvSpPr>
        <p:spPr bwMode="auto">
          <a:xfrm>
            <a:off x="500034" y="2357430"/>
            <a:ext cx="8101012"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5</a:t>
            </a:r>
            <a:r>
              <a:rPr lang="ar-EG" sz="2800" b="1" dirty="0">
                <a:solidFill>
                  <a:srgbClr val="0000CC"/>
                </a:solidFill>
                <a:latin typeface="Tahoma" pitchFamily="34" charset="0"/>
                <a:ea typeface="Tahoma" pitchFamily="34" charset="0"/>
                <a:cs typeface="Tahoma" pitchFamily="34" charset="0"/>
              </a:rPr>
              <a:t>- يبين المنحنى نمط التغير اليومي في درجة حرارة جسم الإنسان. متى تبدو درجة حرارة الجسم أقل ما يمكن؟</a:t>
            </a:r>
            <a:endParaRPr lang="en-US" sz="2800" b="1" dirty="0">
              <a:solidFill>
                <a:srgbClr val="0000CC"/>
              </a:solidFill>
              <a:latin typeface="Tahoma" pitchFamily="34" charset="0"/>
              <a:ea typeface="Tahoma" pitchFamily="34" charset="0"/>
              <a:cs typeface="Tahoma" pitchFamily="34" charset="0"/>
            </a:endParaRPr>
          </a:p>
        </p:txBody>
      </p:sp>
      <p:sp>
        <p:nvSpPr>
          <p:cNvPr id="20" name="TextBox 19"/>
          <p:cNvSpPr txBox="1"/>
          <p:nvPr/>
        </p:nvSpPr>
        <p:spPr>
          <a:xfrm>
            <a:off x="4938713" y="4076700"/>
            <a:ext cx="2922587" cy="831850"/>
          </a:xfrm>
          <a:prstGeom prst="rect">
            <a:avLst/>
          </a:prstGeom>
          <a:noFill/>
        </p:spPr>
        <p:txBody>
          <a:bodyPr rtlCol="1">
            <a:spAutoFit/>
          </a:bodyPr>
          <a:lstStyle/>
          <a:p>
            <a:pPr algn="ctr" fontAlgn="auto">
              <a:spcBef>
                <a:spcPts val="0"/>
              </a:spcBef>
              <a:spcAft>
                <a:spcPts val="0"/>
              </a:spcAft>
              <a:defRPr/>
            </a:pPr>
            <a:r>
              <a:rPr lang="en-US" sz="4800" b="1" dirty="0">
                <a:solidFill>
                  <a:srgbClr val="0000FF"/>
                </a:solidFill>
                <a:latin typeface="+mn-lt"/>
                <a:cs typeface="+mn-cs"/>
              </a:rPr>
              <a:t>a</a:t>
            </a:r>
            <a:r>
              <a:rPr lang="ar-EG" sz="4800" b="1" dirty="0">
                <a:solidFill>
                  <a:srgbClr val="0000FF"/>
                </a:solidFill>
                <a:latin typeface="+mn-lt"/>
                <a:cs typeface="+mn-cs"/>
              </a:rPr>
              <a:t>) بعد الأكل </a:t>
            </a:r>
            <a:endParaRPr lang="en-US" sz="4800" b="1" dirty="0">
              <a:solidFill>
                <a:srgbClr val="0000FF"/>
              </a:solidFill>
              <a:latin typeface="+mn-lt"/>
              <a:cs typeface="+mn-cs"/>
            </a:endParaRPr>
          </a:p>
        </p:txBody>
      </p:sp>
      <p:sp>
        <p:nvSpPr>
          <p:cNvPr id="22" name="TextBox 21"/>
          <p:cNvSpPr txBox="1"/>
          <p:nvPr/>
        </p:nvSpPr>
        <p:spPr>
          <a:xfrm>
            <a:off x="5011738" y="5589588"/>
            <a:ext cx="2921000" cy="830262"/>
          </a:xfrm>
          <a:prstGeom prst="rect">
            <a:avLst/>
          </a:prstGeom>
          <a:noFill/>
        </p:spPr>
        <p:txBody>
          <a:bodyPr rtlCol="1">
            <a:spAutoFit/>
          </a:bodyPr>
          <a:lstStyle/>
          <a:p>
            <a:pPr algn="ctr" fontAlgn="auto">
              <a:spcBef>
                <a:spcPts val="0"/>
              </a:spcBef>
              <a:spcAft>
                <a:spcPts val="0"/>
              </a:spcAft>
              <a:defRPr/>
            </a:pPr>
            <a:r>
              <a:rPr lang="en-US" sz="4800" b="1" dirty="0">
                <a:solidFill>
                  <a:srgbClr val="0000FF"/>
                </a:solidFill>
                <a:latin typeface="+mn-lt"/>
                <a:cs typeface="+mn-cs"/>
              </a:rPr>
              <a:t>b</a:t>
            </a:r>
            <a:r>
              <a:rPr lang="ar-EG" sz="4800" b="1" dirty="0">
                <a:solidFill>
                  <a:srgbClr val="0000FF"/>
                </a:solidFill>
                <a:latin typeface="+mn-lt"/>
                <a:cs typeface="+mn-cs"/>
              </a:rPr>
              <a:t>) قبل الفجر </a:t>
            </a:r>
            <a:endParaRPr lang="en-US" sz="4800" b="1" dirty="0">
              <a:solidFill>
                <a:srgbClr val="0000FF"/>
              </a:solidFill>
              <a:latin typeface="+mn-lt"/>
              <a:cs typeface="+mn-cs"/>
            </a:endParaRPr>
          </a:p>
        </p:txBody>
      </p:sp>
      <p:sp>
        <p:nvSpPr>
          <p:cNvPr id="24" name="TextBox 23"/>
          <p:cNvSpPr txBox="1"/>
          <p:nvPr/>
        </p:nvSpPr>
        <p:spPr>
          <a:xfrm>
            <a:off x="690563" y="4005263"/>
            <a:ext cx="2922587" cy="830262"/>
          </a:xfrm>
          <a:prstGeom prst="rect">
            <a:avLst/>
          </a:prstGeom>
          <a:noFill/>
        </p:spPr>
        <p:txBody>
          <a:bodyPr rtlCol="1">
            <a:spAutoFit/>
          </a:bodyPr>
          <a:lstStyle/>
          <a:p>
            <a:pPr algn="ctr" fontAlgn="auto">
              <a:spcBef>
                <a:spcPts val="0"/>
              </a:spcBef>
              <a:spcAft>
                <a:spcPts val="0"/>
              </a:spcAft>
              <a:defRPr/>
            </a:pPr>
            <a:r>
              <a:rPr lang="en-US" sz="4800" b="1" dirty="0">
                <a:solidFill>
                  <a:srgbClr val="0000FF"/>
                </a:solidFill>
                <a:latin typeface="+mn-lt"/>
                <a:cs typeface="+mn-cs"/>
              </a:rPr>
              <a:t>c</a:t>
            </a:r>
            <a:r>
              <a:rPr lang="ar-EG" sz="4800" b="1" dirty="0">
                <a:solidFill>
                  <a:srgbClr val="0000FF"/>
                </a:solidFill>
                <a:latin typeface="+mn-lt"/>
                <a:cs typeface="+mn-cs"/>
              </a:rPr>
              <a:t>) بعد الظهر</a:t>
            </a:r>
            <a:endParaRPr lang="en-US" sz="4800" b="1" dirty="0">
              <a:solidFill>
                <a:srgbClr val="0000FF"/>
              </a:solidFill>
              <a:latin typeface="+mn-lt"/>
              <a:cs typeface="+mn-cs"/>
            </a:endParaRPr>
          </a:p>
        </p:txBody>
      </p:sp>
      <p:sp>
        <p:nvSpPr>
          <p:cNvPr id="26" name="TextBox 25"/>
          <p:cNvSpPr txBox="1"/>
          <p:nvPr/>
        </p:nvSpPr>
        <p:spPr>
          <a:xfrm>
            <a:off x="601663" y="5516563"/>
            <a:ext cx="3255962" cy="769937"/>
          </a:xfrm>
          <a:prstGeom prst="rect">
            <a:avLst/>
          </a:prstGeom>
          <a:noFill/>
        </p:spPr>
        <p:txBody>
          <a:bodyPr rtlCol="1">
            <a:spAutoFit/>
          </a:bodyPr>
          <a:lstStyle/>
          <a:p>
            <a:pPr algn="ctr" fontAlgn="auto">
              <a:spcBef>
                <a:spcPts val="0"/>
              </a:spcBef>
              <a:spcAft>
                <a:spcPts val="0"/>
              </a:spcAft>
              <a:defRPr/>
            </a:pPr>
            <a:r>
              <a:rPr lang="en-US" sz="4400" b="1" dirty="0">
                <a:solidFill>
                  <a:srgbClr val="0000FF"/>
                </a:solidFill>
                <a:latin typeface="+mn-lt"/>
                <a:cs typeface="+mn-cs"/>
              </a:rPr>
              <a:t>d</a:t>
            </a:r>
            <a:r>
              <a:rPr lang="ar-EG" sz="4400" b="1" dirty="0">
                <a:solidFill>
                  <a:srgbClr val="0000FF"/>
                </a:solidFill>
                <a:latin typeface="+mn-lt"/>
                <a:cs typeface="+mn-cs"/>
              </a:rPr>
              <a:t>) منتصف الليل</a:t>
            </a:r>
            <a:endParaRPr lang="en-US" sz="4400" b="1" dirty="0">
              <a:solidFill>
                <a:srgbClr val="0000FF"/>
              </a:solidFill>
              <a:latin typeface="+mn-lt"/>
              <a:cs typeface="+mn-cs"/>
            </a:endParaRPr>
          </a:p>
        </p:txBody>
      </p:sp>
      <p:pic>
        <p:nvPicPr>
          <p:cNvPr id="29698" name="Picture 2"/>
          <p:cNvPicPr>
            <a:picLocks noChangeAspect="1" noChangeArrowheads="1"/>
          </p:cNvPicPr>
          <p:nvPr/>
        </p:nvPicPr>
        <p:blipFill>
          <a:blip r:embed="rId6"/>
          <a:srcRect/>
          <a:stretch>
            <a:fillRect/>
          </a:stretch>
        </p:blipFill>
        <p:spPr bwMode="auto">
          <a:xfrm>
            <a:off x="34925" y="90488"/>
            <a:ext cx="3848100" cy="2071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2"/>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randombar(horizontal)">
                                      <p:cBhvr>
                                        <p:cTn id="7" dur="500"/>
                                        <p:tgtEl>
                                          <p:spTgt spid="296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type.wav" builtIn="1"/>
                                        </p:tgtEl>
                                      </p:cMediaNode>
                                    </p:audio>
                                  </p:subTnLst>
                                </p:cTn>
                              </p:par>
                              <p:par>
                                <p:cTn id="11" presetID="5"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4" name="suction.wav" builtIn="1"/>
                                        </p:tgtEl>
                                      </p:cMediaNode>
                                    </p:audio>
                                  </p:subTnLst>
                                </p:cTn>
                              </p:par>
                              <p:par>
                                <p:cTn id="14" presetID="5"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heckerboard(across)">
                                      <p:cBhvr>
                                        <p:cTn id="16" dur="500"/>
                                        <p:tgtEl>
                                          <p:spTgt spid="2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checkerboard(across)">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grpId="1" nodeType="clickEffect">
                                  <p:stCondLst>
                                    <p:cond delay="0"/>
                                  </p:stCondLst>
                                  <p:childTnLst>
                                    <p:animRot by="21600000">
                                      <p:cBhvr>
                                        <p:cTn id="29" dur="2000" fill="hold"/>
                                        <p:tgtEl>
                                          <p:spTgt spid="22"/>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5" name="coi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2" grpId="0"/>
      <p:bldP spid="22" grpId="1"/>
      <p:bldP spid="24"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442</Words>
  <Application>Microsoft Office PowerPoint</Application>
  <PresentationFormat>On-screen Show (4:3)</PresentationFormat>
  <Paragraphs>51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أحياء2ث ف5</dc:title>
  <dc:subject>اختبار مقنن</dc:subject>
  <cp:keywords>حقيبة انجاز المعلم والمعلمة</cp:keywords>
  <cp:lastModifiedBy>Al-Ashraf</cp:lastModifiedBy>
  <cp:revision>12</cp:revision>
  <dcterms:created xsi:type="dcterms:W3CDTF">2011-09-13T04:50:41Z</dcterms:created>
  <dcterms:modified xsi:type="dcterms:W3CDTF">2016-08-02T07:58:57Z</dcterms:modified>
</cp:coreProperties>
</file>