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0"/>
  </p:notesMasterIdLst>
  <p:sldIdLst>
    <p:sldId id="546" r:id="rId2"/>
    <p:sldId id="547" r:id="rId3"/>
    <p:sldId id="1083" r:id="rId4"/>
    <p:sldId id="1119" r:id="rId5"/>
    <p:sldId id="1145" r:id="rId6"/>
    <p:sldId id="1175" r:id="rId7"/>
    <p:sldId id="1174" r:id="rId8"/>
    <p:sldId id="1122" r:id="rId9"/>
    <p:sldId id="1152" r:id="rId10"/>
    <p:sldId id="1120" r:id="rId11"/>
    <p:sldId id="1124" r:id="rId12"/>
    <p:sldId id="1147" r:id="rId13"/>
    <p:sldId id="1172" r:id="rId14"/>
    <p:sldId id="1180" r:id="rId15"/>
    <p:sldId id="1181" r:id="rId16"/>
    <p:sldId id="1159" r:id="rId17"/>
    <p:sldId id="1183" r:id="rId18"/>
    <p:sldId id="1168" r:id="rId19"/>
    <p:sldId id="1185" r:id="rId20"/>
    <p:sldId id="1176" r:id="rId21"/>
    <p:sldId id="1169" r:id="rId22"/>
    <p:sldId id="1177" r:id="rId23"/>
    <p:sldId id="1167" r:id="rId24"/>
    <p:sldId id="1186" r:id="rId25"/>
    <p:sldId id="1187" r:id="rId26"/>
    <p:sldId id="1100" r:id="rId27"/>
    <p:sldId id="1133" r:id="rId28"/>
    <p:sldId id="1081" r:id="rId2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CC"/>
    <a:srgbClr val="41719C"/>
    <a:srgbClr val="339933"/>
    <a:srgbClr val="99FF66"/>
    <a:srgbClr val="68F88A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DB3B1E-9AA7-4D29-9B1E-0DB350C35176}" v="1" dt="2023-03-18T20:04:20.7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652" autoAdjust="0"/>
    <p:restoredTop sz="94630" autoAdjust="0"/>
  </p:normalViewPr>
  <p:slideViewPr>
    <p:cSldViewPr snapToGrid="0">
      <p:cViewPr varScale="1">
        <p:scale>
          <a:sx n="59" d="100"/>
          <a:sy n="59" d="100"/>
        </p:scale>
        <p:origin x="912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96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ماجد الحكمي" userId="c15e6e485a5a4051" providerId="LiveId" clId="{2FDB3B1E-9AA7-4D29-9B1E-0DB350C35176}"/>
    <pc:docChg chg="undo custSel modSld">
      <pc:chgData name="ماجد الحكمي" userId="c15e6e485a5a4051" providerId="LiveId" clId="{2FDB3B1E-9AA7-4D29-9B1E-0DB350C35176}" dt="2023-03-18T20:04:44.894" v="15" actId="20577"/>
      <pc:docMkLst>
        <pc:docMk/>
      </pc:docMkLst>
      <pc:sldChg chg="modSp mod">
        <pc:chgData name="ماجد الحكمي" userId="c15e6e485a5a4051" providerId="LiveId" clId="{2FDB3B1E-9AA7-4D29-9B1E-0DB350C35176}" dt="2023-03-18T20:04:44.894" v="15" actId="20577"/>
        <pc:sldMkLst>
          <pc:docMk/>
          <pc:sldMk cId="1641655702" sldId="546"/>
        </pc:sldMkLst>
        <pc:graphicFrameChg chg="mod modGraphic">
          <ac:chgData name="ماجد الحكمي" userId="c15e6e485a5a4051" providerId="LiveId" clId="{2FDB3B1E-9AA7-4D29-9B1E-0DB350C35176}" dt="2023-03-18T20:04:44.894" v="15" actId="20577"/>
          <ac:graphicFrameMkLst>
            <pc:docMk/>
            <pc:sldMk cId="1641655702" sldId="546"/>
            <ac:graphicFrameMk id="7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B50A948-D846-43A6-B769-27FC2FEF4089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33945E5-9B13-4D2E-849F-6836D7440EB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5697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1417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7823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1944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709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407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357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6044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3278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48024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7086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785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F29020-3DE6-4E26-839D-E8AB12181163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66063-19DE-4730-9BE7-21A9FF9E796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18289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7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m.sa/url?sa=i&amp;rct=j&amp;q=&amp;esrc=s&amp;source=images&amp;cd=&amp;cad=rja&amp;uact=8&amp;ved=0ahUKEwjN_I6JjMPJAhUJXRQKHY25CXQQjRwIBw&amp;url=http://www.almaghreb24.com/%D8%A7%D9%83%D8%AA%D8%B4%D8%A7%D9%81-%D9%85%D8%AE%D8%B2%D9%88%D9%86-%D9%82%D8%A7%D8%A8%D9%84-%D9%84%D9%84%D8%A7%D8%B3%D8%AA%D8%BA%D9%84%D8%A7%D9%84-%D9%85%D9%86-%D8%A7%D9%84%D8%BA%D8%A7%D8%B2-%D8%A7/&amp;psig=AFQjCNErF8Y6qr2jbczabKuXjMzaOftIAg&amp;ust=1449348987877951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www.google.com.sa/url?sa=i&amp;rct=j&amp;q=&amp;esrc=s&amp;source=images&amp;cd=&amp;cad=rja&amp;uact=8&amp;ved=0ahUKEwjFpIP1i8PJAhXBuxQKHV8WCpYQjRwIBw&amp;url=http://www.worldwidecontact.eu/7kwedfpe-9.html&amp;psig=AFQjCNErF8Y6qr2jbczabKuXjMzaOftIAg&amp;ust=144934898787795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مجموعة 3"/>
          <p:cNvGrpSpPr/>
          <p:nvPr/>
        </p:nvGrpSpPr>
        <p:grpSpPr>
          <a:xfrm>
            <a:off x="54592" y="-105703"/>
            <a:ext cx="12078269" cy="6963703"/>
            <a:chOff x="54592" y="-105703"/>
            <a:chExt cx="12078269" cy="6963703"/>
          </a:xfrm>
        </p:grpSpPr>
        <p:pic>
          <p:nvPicPr>
            <p:cNvPr id="20" name="Picture 4" descr="http://www.tatweer.edu.sa/sites/all/themes/tatweer/images/background1.jpg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2346" r="35076"/>
            <a:stretch/>
          </p:blipFill>
          <p:spPr bwMode="auto">
            <a:xfrm>
              <a:off x="54592" y="-105703"/>
              <a:ext cx="12078269" cy="251802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6055" y="5512302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7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269063"/>
              </p:ext>
            </p:extLst>
          </p:nvPr>
        </p:nvGraphicFramePr>
        <p:xfrm>
          <a:off x="1499544" y="1668730"/>
          <a:ext cx="9793296" cy="3535680"/>
        </p:xfrm>
        <a:graphic>
          <a:graphicData uri="http://schemas.openxmlformats.org/drawingml/2006/table">
            <a:tbl>
              <a:tblPr rtl="1" firstRow="1" bandRow="1"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tableStyleId>{3B4B98B0-60AC-42C2-AFA5-B58CD77FA1E5}</a:tableStyleId>
              </a:tblPr>
              <a:tblGrid>
                <a:gridCol w="2868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5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1312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الصف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baseline="0" dirty="0">
                          <a:solidFill>
                            <a:srgbClr val="0070C0"/>
                          </a:solidFill>
                        </a:rPr>
                        <a:t>الثاني ثانوي </a:t>
                      </a:r>
                      <a:r>
                        <a:rPr lang="ar-SA" sz="2800" b="1" baseline="0" dirty="0">
                          <a:solidFill>
                            <a:srgbClr val="FF0000"/>
                          </a:solidFill>
                        </a:rPr>
                        <a:t>( نظام المسارات)</a:t>
                      </a:r>
                      <a:endParaRPr lang="ar-SA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1312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المادة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dirty="0">
                          <a:solidFill>
                            <a:srgbClr val="0070C0"/>
                          </a:solidFill>
                        </a:rPr>
                        <a:t>كيمياء </a:t>
                      </a:r>
                      <a:r>
                        <a:rPr lang="ar-SA" sz="2400" b="1" dirty="0">
                          <a:solidFill>
                            <a:srgbClr val="0070C0"/>
                          </a:solidFill>
                        </a:rPr>
                        <a:t>2-3</a:t>
                      </a:r>
                      <a:endParaRPr lang="ar-SA" sz="20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312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الفصل الدراسي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 baseline="0" dirty="0">
                          <a:solidFill>
                            <a:srgbClr val="0070C0"/>
                          </a:solidFill>
                        </a:rPr>
                        <a:t>الثالث </a:t>
                      </a:r>
                      <a:endParaRPr lang="ar-SA" sz="2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312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عنوان الدرس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eaLnBrk="0" fontAlgn="base" hangingPunct="0">
                        <a:spcAft>
                          <a:spcPct val="0"/>
                        </a:spcAft>
                      </a:pPr>
                      <a:r>
                        <a:rPr lang="ar-SA" sz="3600" b="1" dirty="0">
                          <a:solidFill>
                            <a:srgbClr val="FF0000"/>
                          </a:solidFill>
                          <a:latin typeface="Sakkal Majalla" pitchFamily="2" charset="-78"/>
                        </a:rPr>
                        <a:t>الألكانات</a:t>
                      </a:r>
                      <a:endParaRPr lang="ar-SA" sz="2800" b="1" dirty="0">
                        <a:solidFill>
                          <a:srgbClr val="FF0000"/>
                        </a:solidFill>
                        <a:latin typeface="Sakkal Majalla" pitchFamily="2" charset="-78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1312">
                <a:tc>
                  <a:txBody>
                    <a:bodyPr/>
                    <a:lstStyle/>
                    <a:p>
                      <a:pPr marL="0" algn="l" defTabSz="914400" rtl="1" eaLnBrk="1" latinLnBrk="0" hangingPunct="1"/>
                      <a:endParaRPr lang="ar-SA" sz="3200" b="1" kern="120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2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1312">
                <a:tc>
                  <a:txBody>
                    <a:bodyPr/>
                    <a:lstStyle/>
                    <a:p>
                      <a:pPr marL="0" marR="0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3200" b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المعلم المقدَم :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2800" b="1">
                          <a:solidFill>
                            <a:srgbClr val="0070C0"/>
                          </a:solidFill>
                        </a:rPr>
                        <a:t>ماجد الحكمي</a:t>
                      </a:r>
                      <a:endParaRPr lang="ar-SA" sz="28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16557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مربع نص 23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26- 10</a:t>
            </a:r>
            <a:endParaRPr lang="ar-SA" sz="2400" b="1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035320" y="1049439"/>
            <a:ext cx="880616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تدريب: </a:t>
            </a:r>
            <a:r>
              <a:rPr lang="ar-SA" sz="3200" b="1" dirty="0"/>
              <a:t>اكتب الصيغة الجزيئية والمكثفة والبنائية </a:t>
            </a:r>
            <a:r>
              <a:rPr lang="ar-SA" sz="3200" b="1" dirty="0">
                <a:solidFill>
                  <a:srgbClr val="FF0000"/>
                </a:solidFill>
              </a:rPr>
              <a:t>للبروبان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9250680" y="2497945"/>
            <a:ext cx="277368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</a:rPr>
              <a:t>الصيغة الجزيئية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5836920" y="2440519"/>
            <a:ext cx="245364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الصيغة المكثفة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0561181" y="4001083"/>
            <a:ext cx="11240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/>
              <a:t>C</a:t>
            </a:r>
            <a:r>
              <a:rPr lang="en-US" sz="4000" b="1" baseline="-25000" dirty="0"/>
              <a:t>3</a:t>
            </a:r>
            <a:r>
              <a:rPr lang="en-US" sz="4000" b="1" dirty="0"/>
              <a:t>H</a:t>
            </a:r>
            <a:r>
              <a:rPr lang="en-US" sz="4000" b="1" baseline="-25000" dirty="0"/>
              <a:t>8</a:t>
            </a:r>
            <a:endParaRPr lang="ar-SA" sz="4000" b="1" dirty="0"/>
          </a:p>
        </p:txBody>
      </p:sp>
      <p:sp>
        <p:nvSpPr>
          <p:cNvPr id="6" name="مستطيل 5"/>
          <p:cNvSpPr/>
          <p:nvPr/>
        </p:nvSpPr>
        <p:spPr>
          <a:xfrm>
            <a:off x="5819686" y="3850905"/>
            <a:ext cx="2569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CH</a:t>
            </a:r>
            <a:r>
              <a:rPr lang="en-US" sz="3600" b="1" baseline="-25000" dirty="0"/>
              <a:t>3</a:t>
            </a:r>
            <a:r>
              <a:rPr lang="en-US" sz="3600" b="1" dirty="0"/>
              <a:t> CH</a:t>
            </a:r>
            <a:r>
              <a:rPr lang="en-US" sz="3600" b="1" baseline="-25000" dirty="0"/>
              <a:t>2</a:t>
            </a:r>
            <a:r>
              <a:rPr lang="en-US" sz="3600" b="1" dirty="0"/>
              <a:t> CH</a:t>
            </a:r>
            <a:r>
              <a:rPr lang="en-US" sz="3600" b="1" baseline="-25000" dirty="0"/>
              <a:t>3</a:t>
            </a:r>
            <a:r>
              <a:rPr lang="en-US" sz="3600" b="1" dirty="0"/>
              <a:t> </a:t>
            </a:r>
            <a:endParaRPr lang="ar-SA" sz="3600" b="1" dirty="0"/>
          </a:p>
        </p:txBody>
      </p:sp>
      <p:sp>
        <p:nvSpPr>
          <p:cNvPr id="7" name="مستطيل 6"/>
          <p:cNvSpPr/>
          <p:nvPr/>
        </p:nvSpPr>
        <p:spPr>
          <a:xfrm>
            <a:off x="-259080" y="3623506"/>
            <a:ext cx="5288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H- C – C – C – C –H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1102543" y="4281993"/>
            <a:ext cx="26869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H    </a:t>
            </a:r>
            <a:r>
              <a:rPr lang="en-US" sz="3600" b="1" dirty="0" err="1"/>
              <a:t>H</a:t>
            </a:r>
            <a:r>
              <a:rPr lang="en-US" sz="3600" b="1" dirty="0"/>
              <a:t>    </a:t>
            </a:r>
            <a:r>
              <a:rPr lang="en-US" sz="3600" b="1" dirty="0" err="1"/>
              <a:t>H</a:t>
            </a:r>
            <a:r>
              <a:rPr lang="en-US" sz="3600" b="1" dirty="0"/>
              <a:t>    </a:t>
            </a:r>
            <a:r>
              <a:rPr lang="en-US" sz="3600" b="1" dirty="0" err="1"/>
              <a:t>H</a:t>
            </a:r>
            <a:r>
              <a:rPr lang="en-US" sz="3600" b="1" dirty="0"/>
              <a:t> </a:t>
            </a:r>
            <a:endParaRPr lang="ar-SA" sz="3600" b="1" dirty="0"/>
          </a:p>
        </p:txBody>
      </p:sp>
      <p:sp>
        <p:nvSpPr>
          <p:cNvPr id="26" name="مستطيل 25"/>
          <p:cNvSpPr/>
          <p:nvPr/>
        </p:nvSpPr>
        <p:spPr>
          <a:xfrm>
            <a:off x="1121052" y="2984152"/>
            <a:ext cx="26869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H    </a:t>
            </a:r>
            <a:r>
              <a:rPr lang="en-US" sz="3600" b="1" dirty="0" err="1"/>
              <a:t>H</a:t>
            </a:r>
            <a:r>
              <a:rPr lang="en-US" sz="3600" b="1" dirty="0"/>
              <a:t>    </a:t>
            </a:r>
            <a:r>
              <a:rPr lang="en-US" sz="3600" b="1" dirty="0" err="1"/>
              <a:t>H</a:t>
            </a:r>
            <a:r>
              <a:rPr lang="en-US" sz="3600" b="1" dirty="0"/>
              <a:t>    </a:t>
            </a:r>
            <a:r>
              <a:rPr lang="en-US" sz="3600" b="1" dirty="0" err="1"/>
              <a:t>H</a:t>
            </a:r>
            <a:r>
              <a:rPr lang="en-US" sz="3600" b="1" dirty="0"/>
              <a:t> </a:t>
            </a:r>
            <a:endParaRPr lang="ar-SA" sz="3600" b="1" dirty="0"/>
          </a:p>
        </p:txBody>
      </p:sp>
      <p:cxnSp>
        <p:nvCxnSpPr>
          <p:cNvPr id="32" name="رابط مستقيم 31"/>
          <p:cNvCxnSpPr/>
          <p:nvPr/>
        </p:nvCxnSpPr>
        <p:spPr>
          <a:xfrm>
            <a:off x="3449503" y="35644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رابط مستقيم 34"/>
          <p:cNvCxnSpPr/>
          <p:nvPr/>
        </p:nvCxnSpPr>
        <p:spPr>
          <a:xfrm>
            <a:off x="2763703" y="35644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رابط مستقيم 35"/>
          <p:cNvCxnSpPr/>
          <p:nvPr/>
        </p:nvCxnSpPr>
        <p:spPr>
          <a:xfrm>
            <a:off x="2077903" y="35644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رابط مستقيم 36"/>
          <p:cNvCxnSpPr/>
          <p:nvPr/>
        </p:nvCxnSpPr>
        <p:spPr>
          <a:xfrm>
            <a:off x="1392103" y="35644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رابط مستقيم 37"/>
          <p:cNvCxnSpPr/>
          <p:nvPr/>
        </p:nvCxnSpPr>
        <p:spPr>
          <a:xfrm>
            <a:off x="1392103" y="420455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رابط مستقيم 38"/>
          <p:cNvCxnSpPr/>
          <p:nvPr/>
        </p:nvCxnSpPr>
        <p:spPr>
          <a:xfrm>
            <a:off x="2047423" y="418931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رابط مستقيم 39"/>
          <p:cNvCxnSpPr/>
          <p:nvPr/>
        </p:nvCxnSpPr>
        <p:spPr>
          <a:xfrm>
            <a:off x="2702743" y="41740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>
            <a:off x="3434263" y="418931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مربع نص 41"/>
          <p:cNvSpPr txBox="1"/>
          <p:nvPr/>
        </p:nvSpPr>
        <p:spPr>
          <a:xfrm>
            <a:off x="1097280" y="2440519"/>
            <a:ext cx="262128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الصيغة البنائية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5" name="TextBox 5"/>
          <p:cNvSpPr txBox="1"/>
          <p:nvPr/>
        </p:nvSpPr>
        <p:spPr>
          <a:xfrm>
            <a:off x="4831080" y="40454"/>
            <a:ext cx="73205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</a:t>
            </a:r>
            <a:endParaRPr lang="ar-SA" sz="2000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41198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مربع نص 20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26- 11</a:t>
            </a:r>
            <a:endParaRPr lang="ar-SA" sz="2400" b="1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3035320" y="1049439"/>
            <a:ext cx="880616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تدريب: </a:t>
            </a:r>
            <a:r>
              <a:rPr lang="ar-SA" sz="3200" b="1" dirty="0"/>
              <a:t>اكتب الصيغة الجزيئية والمكثفة والبنائية </a:t>
            </a:r>
            <a:r>
              <a:rPr lang="ar-SA" sz="3200" b="1" dirty="0">
                <a:solidFill>
                  <a:srgbClr val="FF0000"/>
                </a:solidFill>
              </a:rPr>
              <a:t>للهكسان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9250680" y="2497945"/>
            <a:ext cx="277368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</a:rPr>
              <a:t>الصيغة الجزيئية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5836920" y="2440519"/>
            <a:ext cx="245364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الصيغة المكثفة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1097280" y="2440519"/>
            <a:ext cx="262128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الصيغة البنائية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13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4496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26- 12</a:t>
            </a:r>
            <a:endParaRPr lang="ar-SA" sz="24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6494160" y="1030578"/>
            <a:ext cx="5328592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ما الفرق بين المركبين التاليين؟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endParaRPr kumimoji="0" lang="ar-SA" altLang="ar-S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6797040" y="2736805"/>
            <a:ext cx="4693223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CH</a:t>
            </a:r>
            <a:r>
              <a:rPr kumimoji="0" lang="en-US" altLang="ar-SA" sz="4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altLang="ar-S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-CH-CH</a:t>
            </a:r>
            <a:r>
              <a:rPr kumimoji="0" lang="en-US" altLang="ar-SA" sz="4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kumimoji="0" lang="en-US" altLang="ar-S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hangingPunct="0"/>
            <a:r>
              <a:rPr kumimoji="0" lang="ar-AE" altLang="ar-S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ar-SA" sz="4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4000" baseline="-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        </a:t>
            </a:r>
            <a:r>
              <a:rPr lang="ar-SA" altLang="ar-SA" sz="4000" baseline="-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ar-AE" altLang="ar-SA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ar-AE" altLang="ar-SA" sz="4000" b="0" i="0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endParaRPr kumimoji="0" lang="en-US" altLang="ar-SA" sz="4000" b="0" i="0" u="none" strike="noStrike" cap="none" normalizeH="0" baseline="-3000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35" name="رابط مستقيم 34"/>
          <p:cNvCxnSpPr/>
          <p:nvPr/>
        </p:nvCxnSpPr>
        <p:spPr>
          <a:xfrm>
            <a:off x="9865543" y="3333946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مستطيل 35"/>
          <p:cNvSpPr/>
          <p:nvPr/>
        </p:nvSpPr>
        <p:spPr>
          <a:xfrm>
            <a:off x="-259080" y="2709106"/>
            <a:ext cx="5288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H- C – C – C – C –H</a:t>
            </a:r>
          </a:p>
        </p:txBody>
      </p:sp>
      <p:sp>
        <p:nvSpPr>
          <p:cNvPr id="37" name="مستطيل 36"/>
          <p:cNvSpPr/>
          <p:nvPr/>
        </p:nvSpPr>
        <p:spPr>
          <a:xfrm>
            <a:off x="1102543" y="3367593"/>
            <a:ext cx="26869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H    </a:t>
            </a:r>
            <a:r>
              <a:rPr lang="en-US" sz="3600" b="1" dirty="0" err="1"/>
              <a:t>H</a:t>
            </a:r>
            <a:r>
              <a:rPr lang="en-US" sz="3600" b="1" dirty="0"/>
              <a:t>    </a:t>
            </a:r>
            <a:r>
              <a:rPr lang="en-US" sz="3600" b="1" dirty="0" err="1"/>
              <a:t>H</a:t>
            </a:r>
            <a:r>
              <a:rPr lang="en-US" sz="3600" b="1" dirty="0"/>
              <a:t>    </a:t>
            </a:r>
            <a:r>
              <a:rPr lang="en-US" sz="3600" b="1" dirty="0" err="1"/>
              <a:t>H</a:t>
            </a:r>
            <a:r>
              <a:rPr lang="en-US" sz="3600" b="1" dirty="0"/>
              <a:t> </a:t>
            </a:r>
            <a:endParaRPr lang="ar-SA" sz="3600" b="1" dirty="0"/>
          </a:p>
        </p:txBody>
      </p:sp>
      <p:sp>
        <p:nvSpPr>
          <p:cNvPr id="38" name="مستطيل 37"/>
          <p:cNvSpPr/>
          <p:nvPr/>
        </p:nvSpPr>
        <p:spPr>
          <a:xfrm>
            <a:off x="1121052" y="2069752"/>
            <a:ext cx="268695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/>
              <a:t>H    </a:t>
            </a:r>
            <a:r>
              <a:rPr lang="en-US" sz="3600" b="1" dirty="0" err="1"/>
              <a:t>H</a:t>
            </a:r>
            <a:r>
              <a:rPr lang="en-US" sz="3600" b="1" dirty="0"/>
              <a:t>    </a:t>
            </a:r>
            <a:r>
              <a:rPr lang="en-US" sz="3600" b="1" dirty="0" err="1"/>
              <a:t>H</a:t>
            </a:r>
            <a:r>
              <a:rPr lang="en-US" sz="3600" b="1" dirty="0"/>
              <a:t>    </a:t>
            </a:r>
            <a:r>
              <a:rPr lang="en-US" sz="3600" b="1" dirty="0" err="1"/>
              <a:t>H</a:t>
            </a:r>
            <a:r>
              <a:rPr lang="en-US" sz="3600" b="1" dirty="0"/>
              <a:t> </a:t>
            </a:r>
            <a:endParaRPr lang="ar-SA" sz="3600" b="1" dirty="0"/>
          </a:p>
        </p:txBody>
      </p:sp>
      <p:cxnSp>
        <p:nvCxnSpPr>
          <p:cNvPr id="39" name="رابط مستقيم 38"/>
          <p:cNvCxnSpPr/>
          <p:nvPr/>
        </p:nvCxnSpPr>
        <p:spPr>
          <a:xfrm>
            <a:off x="3449503" y="26500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رابط مستقيم 39"/>
          <p:cNvCxnSpPr/>
          <p:nvPr/>
        </p:nvCxnSpPr>
        <p:spPr>
          <a:xfrm>
            <a:off x="2763703" y="26500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>
            <a:off x="2077903" y="26500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رابط مستقيم 41"/>
          <p:cNvCxnSpPr/>
          <p:nvPr/>
        </p:nvCxnSpPr>
        <p:spPr>
          <a:xfrm>
            <a:off x="1392103" y="26500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رابط مستقيم 42"/>
          <p:cNvCxnSpPr/>
          <p:nvPr/>
        </p:nvCxnSpPr>
        <p:spPr>
          <a:xfrm>
            <a:off x="1392103" y="329015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رابط مستقيم 43"/>
          <p:cNvCxnSpPr/>
          <p:nvPr/>
        </p:nvCxnSpPr>
        <p:spPr>
          <a:xfrm>
            <a:off x="2047423" y="327491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رابط مستقيم 44"/>
          <p:cNvCxnSpPr/>
          <p:nvPr/>
        </p:nvCxnSpPr>
        <p:spPr>
          <a:xfrm>
            <a:off x="2702743" y="325967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رابط مستقيم 45"/>
          <p:cNvCxnSpPr/>
          <p:nvPr/>
        </p:nvCxnSpPr>
        <p:spPr>
          <a:xfrm>
            <a:off x="3434263" y="3274911"/>
            <a:ext cx="1" cy="1504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ستطيل 11"/>
          <p:cNvSpPr/>
          <p:nvPr/>
        </p:nvSpPr>
        <p:spPr>
          <a:xfrm>
            <a:off x="9245002" y="4372094"/>
            <a:ext cx="16946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</a:pPr>
            <a:r>
              <a:rPr lang="ar-SA" altLang="ar-SA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أيزو </a:t>
            </a:r>
            <a:r>
              <a:rPr lang="ar-AE" altLang="ar-SA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بيوتان</a:t>
            </a:r>
            <a:endParaRPr lang="en-US" altLang="ar-SA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مستطيل 46"/>
          <p:cNvSpPr/>
          <p:nvPr/>
        </p:nvSpPr>
        <p:spPr>
          <a:xfrm>
            <a:off x="1908157" y="4281695"/>
            <a:ext cx="102624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</a:pPr>
            <a:r>
              <a:rPr lang="ar-AE" altLang="ar-SA" sz="32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بيوتان</a:t>
            </a:r>
            <a:endParaRPr lang="en-US" altLang="ar-SA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45594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مربع نص 1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26- 13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5724128" y="1098322"/>
            <a:ext cx="6192688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ماذا نقصد بمجموعات الألكيل   (</a:t>
            </a:r>
            <a:r>
              <a:rPr lang="en-US" sz="3600" b="1" dirty="0">
                <a:solidFill>
                  <a:srgbClr val="C00000"/>
                </a:solidFill>
              </a:rPr>
              <a:t>R</a:t>
            </a:r>
            <a:r>
              <a:rPr lang="ar-SA" sz="3600" b="1" dirty="0">
                <a:solidFill>
                  <a:srgbClr val="C00000"/>
                </a:solidFill>
              </a:rPr>
              <a:t>) </a:t>
            </a:r>
          </a:p>
        </p:txBody>
      </p:sp>
      <p:sp>
        <p:nvSpPr>
          <p:cNvPr id="26" name="مربع نص 25"/>
          <p:cNvSpPr txBox="1"/>
          <p:nvPr/>
        </p:nvSpPr>
        <p:spPr>
          <a:xfrm>
            <a:off x="6300192" y="2770272"/>
            <a:ext cx="5616624" cy="523220"/>
          </a:xfrm>
          <a:prstGeom prst="rect">
            <a:avLst/>
          </a:prstGeom>
          <a:noFill/>
          <a:ln>
            <a:noFill/>
          </a:ln>
        </p:spPr>
        <p:txBody>
          <a:bodyPr wrap="square" rtlCol="1">
            <a:spAutoFit/>
          </a:bodyPr>
          <a:lstStyle/>
          <a:p>
            <a:r>
              <a:rPr lang="ar-SA" sz="2800" b="1" dirty="0"/>
              <a:t>هي مجموعات بديلة مشتقة من الألكان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254291"/>
              </p:ext>
            </p:extLst>
          </p:nvPr>
        </p:nvGraphicFramePr>
        <p:xfrm>
          <a:off x="502920" y="1882849"/>
          <a:ext cx="4389120" cy="2453640"/>
        </p:xfrm>
        <a:graphic>
          <a:graphicData uri="http://schemas.openxmlformats.org/drawingml/2006/table">
            <a:tbl>
              <a:tblPr rtl="1" firstRow="1" firstCol="1" bandRow="1"/>
              <a:tblGrid>
                <a:gridCol w="3002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6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AE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صيغة الألكان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AE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الاسم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CH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3-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AE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ميث</a:t>
                      </a:r>
                      <a:r>
                        <a:rPr lang="ar-SA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r>
                        <a:rPr lang="en-US" sz="28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H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5-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AE" sz="2800" b="1" dirty="0" err="1">
                          <a:effectLst/>
                          <a:latin typeface="Calibri"/>
                          <a:ea typeface="Calibri"/>
                          <a:cs typeface="Times New Roman"/>
                        </a:rPr>
                        <a:t>إيث</a:t>
                      </a:r>
                      <a:r>
                        <a:rPr lang="ar-SA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يل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3</a:t>
                      </a:r>
                      <a:r>
                        <a:rPr lang="en-US" sz="28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H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7-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AE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بروب</a:t>
                      </a:r>
                      <a:r>
                        <a:rPr lang="ar-SA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يل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r>
                        <a:rPr lang="en-US" sz="2800" b="1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H</a:t>
                      </a:r>
                      <a:r>
                        <a:rPr lang="en-US" sz="2800" b="1" baseline="-250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9-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AE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بيوت</a:t>
                      </a:r>
                      <a:r>
                        <a:rPr lang="ar-SA" sz="2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يل</a:t>
                      </a:r>
                      <a:endParaRPr lang="en-US" sz="18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09776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مربع نص 1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26- 14</a:t>
            </a:r>
            <a:endParaRPr lang="ar-SA" sz="2400" b="1" dirty="0"/>
          </a:p>
        </p:txBody>
      </p:sp>
      <p:sp>
        <p:nvSpPr>
          <p:cNvPr id="29" name="مربع نص 28"/>
          <p:cNvSpPr txBox="1"/>
          <p:nvPr/>
        </p:nvSpPr>
        <p:spPr>
          <a:xfrm>
            <a:off x="8460472" y="1008482"/>
            <a:ext cx="3275856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تسمية الألكانات</a:t>
            </a:r>
          </a:p>
        </p:txBody>
      </p:sp>
      <p:sp>
        <p:nvSpPr>
          <p:cNvPr id="4" name="مستطيل 3"/>
          <p:cNvSpPr/>
          <p:nvPr/>
        </p:nvSpPr>
        <p:spPr>
          <a:xfrm>
            <a:off x="6065520" y="1703755"/>
            <a:ext cx="58536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2800" b="1" dirty="0"/>
              <a:t>1) </a:t>
            </a:r>
            <a:r>
              <a:rPr lang="ar-AE" sz="2800" b="1" dirty="0"/>
              <a:t>حدد أكبر عدد من ذرات الكربون المتصلة باستمرار واكتب اسم الألكان الذي تمثله .</a:t>
            </a:r>
            <a:endParaRPr lang="en-US" sz="2800" b="1" dirty="0"/>
          </a:p>
        </p:txBody>
      </p:sp>
      <p:sp>
        <p:nvSpPr>
          <p:cNvPr id="8" name="مستطيل 7"/>
          <p:cNvSpPr/>
          <p:nvPr/>
        </p:nvSpPr>
        <p:spPr>
          <a:xfrm>
            <a:off x="5882640" y="3842267"/>
            <a:ext cx="61280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2800" b="1" dirty="0"/>
              <a:t>2)</a:t>
            </a:r>
            <a:r>
              <a:rPr lang="ar-AE" sz="2800" b="1" dirty="0"/>
              <a:t>حد مجموعات الألكيل ( </a:t>
            </a:r>
            <a:r>
              <a:rPr lang="ar-AE" sz="2800" b="1" dirty="0">
                <a:solidFill>
                  <a:srgbClr val="FF0000"/>
                </a:solidFill>
              </a:rPr>
              <a:t>التفرعات</a:t>
            </a:r>
            <a:r>
              <a:rPr lang="ar-AE" sz="2800" b="1" dirty="0"/>
              <a:t> ) : أكتب أسماءها حسب الأبجدية الإنجليزية أمام اسم الألكان.</a:t>
            </a:r>
            <a:endParaRPr lang="en-US" sz="2800" b="1" dirty="0"/>
          </a:p>
        </p:txBody>
      </p:sp>
      <p:sp>
        <p:nvSpPr>
          <p:cNvPr id="17" name="مستطيل 16"/>
          <p:cNvSpPr/>
          <p:nvPr/>
        </p:nvSpPr>
        <p:spPr>
          <a:xfrm>
            <a:off x="454368" y="1362820"/>
            <a:ext cx="43075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CH</a:t>
            </a:r>
            <a:r>
              <a:rPr lang="en-US" sz="3600" b="1" baseline="-25000" dirty="0">
                <a:solidFill>
                  <a:srgbClr val="0070C0"/>
                </a:solidFill>
              </a:rPr>
              <a:t>3</a:t>
            </a:r>
            <a:r>
              <a:rPr lang="en-US" sz="3600" b="1" dirty="0">
                <a:solidFill>
                  <a:srgbClr val="0070C0"/>
                </a:solidFill>
              </a:rPr>
              <a:t>-CH</a:t>
            </a:r>
            <a:r>
              <a:rPr lang="en-US" sz="3600" b="1" baseline="-25000" dirty="0">
                <a:solidFill>
                  <a:srgbClr val="0070C0"/>
                </a:solidFill>
              </a:rPr>
              <a:t>2</a:t>
            </a:r>
            <a:r>
              <a:rPr lang="en-US" sz="3600" b="1" dirty="0">
                <a:solidFill>
                  <a:srgbClr val="0070C0"/>
                </a:solidFill>
              </a:rPr>
              <a:t>-CH</a:t>
            </a:r>
            <a:r>
              <a:rPr lang="en-US" sz="3600" b="1" baseline="-25000" dirty="0">
                <a:solidFill>
                  <a:srgbClr val="0070C0"/>
                </a:solidFill>
              </a:rPr>
              <a:t>2</a:t>
            </a:r>
            <a:r>
              <a:rPr lang="en-US" sz="3600" b="1" dirty="0">
                <a:solidFill>
                  <a:srgbClr val="0070C0"/>
                </a:solidFill>
              </a:rPr>
              <a:t> -CH</a:t>
            </a:r>
            <a:r>
              <a:rPr lang="en-US" sz="3600" b="1" baseline="-25000" dirty="0">
                <a:solidFill>
                  <a:srgbClr val="0070C0"/>
                </a:solidFill>
              </a:rPr>
              <a:t>2</a:t>
            </a:r>
            <a:r>
              <a:rPr lang="en-US" sz="3600" b="1" dirty="0">
                <a:solidFill>
                  <a:srgbClr val="0070C0"/>
                </a:solidFill>
              </a:rPr>
              <a:t>-CH</a:t>
            </a:r>
            <a:r>
              <a:rPr lang="en-US" sz="3600" b="1" baseline="-25000" dirty="0">
                <a:solidFill>
                  <a:srgbClr val="0070C0"/>
                </a:solidFill>
              </a:rPr>
              <a:t>3</a:t>
            </a:r>
            <a:endParaRPr lang="ar-SA" sz="3600" b="1" dirty="0">
              <a:solidFill>
                <a:srgbClr val="0070C0"/>
              </a:solidFill>
            </a:endParaRPr>
          </a:p>
        </p:txBody>
      </p:sp>
      <p:grpSp>
        <p:nvGrpSpPr>
          <p:cNvPr id="30" name="Group 1"/>
          <p:cNvGrpSpPr>
            <a:grpSpLocks/>
          </p:cNvGrpSpPr>
          <p:nvPr/>
        </p:nvGrpSpPr>
        <p:grpSpPr bwMode="auto">
          <a:xfrm>
            <a:off x="3301611" y="4141654"/>
            <a:ext cx="1122290" cy="978986"/>
            <a:chOff x="4242" y="14578"/>
            <a:chExt cx="587" cy="569"/>
          </a:xfrm>
        </p:grpSpPr>
        <p:sp>
          <p:nvSpPr>
            <p:cNvPr id="31" name="AutoShape 3"/>
            <p:cNvSpPr>
              <a:spLocks noChangeShapeType="1"/>
            </p:cNvSpPr>
            <p:nvPr/>
          </p:nvSpPr>
          <p:spPr bwMode="auto">
            <a:xfrm>
              <a:off x="4401" y="14578"/>
              <a:ext cx="1" cy="12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32" name="Oval 2"/>
            <p:cNvSpPr>
              <a:spLocks noChangeArrowheads="1"/>
            </p:cNvSpPr>
            <p:nvPr/>
          </p:nvSpPr>
          <p:spPr bwMode="auto">
            <a:xfrm>
              <a:off x="4242" y="14652"/>
              <a:ext cx="587" cy="49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37" name="Rectangle 5"/>
          <p:cNvSpPr>
            <a:spLocks noChangeArrowheads="1"/>
          </p:cNvSpPr>
          <p:nvPr/>
        </p:nvSpPr>
        <p:spPr bwMode="auto">
          <a:xfrm>
            <a:off x="343495" y="3651798"/>
            <a:ext cx="503695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-CH-CH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 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6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            </a:t>
            </a:r>
            <a:endParaRPr kumimoji="0" lang="ar-AE" altLang="ar-SA" sz="40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21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45516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مربع نص 1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26- 15</a:t>
            </a:r>
            <a:endParaRPr lang="ar-SA" sz="2400" b="1" dirty="0"/>
          </a:p>
        </p:txBody>
      </p:sp>
      <p:sp>
        <p:nvSpPr>
          <p:cNvPr id="40" name="مربع نص 39"/>
          <p:cNvSpPr txBox="1"/>
          <p:nvPr/>
        </p:nvSpPr>
        <p:spPr>
          <a:xfrm>
            <a:off x="8460472" y="1008482"/>
            <a:ext cx="3275856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تسمية الألكانات</a:t>
            </a:r>
          </a:p>
        </p:txBody>
      </p:sp>
      <p:sp>
        <p:nvSpPr>
          <p:cNvPr id="41" name="مستطيل 40"/>
          <p:cNvSpPr/>
          <p:nvPr/>
        </p:nvSpPr>
        <p:spPr>
          <a:xfrm>
            <a:off x="5562600" y="1887974"/>
            <a:ext cx="63482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2800" b="1" dirty="0"/>
              <a:t>3) </a:t>
            </a:r>
            <a:r>
              <a:rPr lang="ar-AE" sz="2800" b="1" dirty="0"/>
              <a:t>رقِم ذرات الكربون في الألكان بحيث تأخذ مجموعات الألكيل أصغر رقم ممكن .</a:t>
            </a:r>
            <a:endParaRPr lang="en-US" sz="2800" b="1" dirty="0"/>
          </a:p>
        </p:txBody>
      </p:sp>
      <p:sp>
        <p:nvSpPr>
          <p:cNvPr id="42" name="مستطيل 41"/>
          <p:cNvSpPr/>
          <p:nvPr/>
        </p:nvSpPr>
        <p:spPr>
          <a:xfrm>
            <a:off x="5715000" y="3738729"/>
            <a:ext cx="6096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2800" b="1" dirty="0"/>
              <a:t>4) </a:t>
            </a:r>
            <a:r>
              <a:rPr lang="ar-AE" sz="2800" b="1" dirty="0"/>
              <a:t>إذا تكررت مجموعات الألكيل أضف البادئة العددية : 2 ثنائي  ، 3 ثلاثي وهكذا... أمام اسم المجموعة .</a:t>
            </a:r>
            <a:endParaRPr lang="en-US" sz="2800" b="1" dirty="0"/>
          </a:p>
        </p:txBody>
      </p:sp>
      <p:sp>
        <p:nvSpPr>
          <p:cNvPr id="43" name="مستطيل 42"/>
          <p:cNvSpPr/>
          <p:nvPr/>
        </p:nvSpPr>
        <p:spPr>
          <a:xfrm>
            <a:off x="454368" y="1362820"/>
            <a:ext cx="43075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70C0"/>
                </a:solidFill>
              </a:rPr>
              <a:t>CH</a:t>
            </a:r>
            <a:r>
              <a:rPr lang="en-US" sz="3600" b="1" baseline="-25000" dirty="0">
                <a:solidFill>
                  <a:srgbClr val="0070C0"/>
                </a:solidFill>
              </a:rPr>
              <a:t>3</a:t>
            </a:r>
            <a:r>
              <a:rPr lang="en-US" sz="3600" b="1" dirty="0">
                <a:solidFill>
                  <a:srgbClr val="0070C0"/>
                </a:solidFill>
              </a:rPr>
              <a:t>-CH</a:t>
            </a:r>
            <a:r>
              <a:rPr lang="en-US" sz="3600" b="1" baseline="-25000" dirty="0">
                <a:solidFill>
                  <a:srgbClr val="0070C0"/>
                </a:solidFill>
              </a:rPr>
              <a:t>2</a:t>
            </a:r>
            <a:r>
              <a:rPr lang="en-US" sz="3600" b="1" dirty="0">
                <a:solidFill>
                  <a:srgbClr val="0070C0"/>
                </a:solidFill>
              </a:rPr>
              <a:t>-CH</a:t>
            </a:r>
            <a:r>
              <a:rPr lang="en-US" sz="3600" b="1" baseline="-25000" dirty="0">
                <a:solidFill>
                  <a:srgbClr val="0070C0"/>
                </a:solidFill>
              </a:rPr>
              <a:t>2</a:t>
            </a:r>
            <a:r>
              <a:rPr lang="en-US" sz="3600" b="1" dirty="0">
                <a:solidFill>
                  <a:srgbClr val="0070C0"/>
                </a:solidFill>
              </a:rPr>
              <a:t> -CH</a:t>
            </a:r>
            <a:r>
              <a:rPr lang="en-US" sz="3600" b="1" baseline="-25000" dirty="0">
                <a:solidFill>
                  <a:srgbClr val="0070C0"/>
                </a:solidFill>
              </a:rPr>
              <a:t>2</a:t>
            </a:r>
            <a:r>
              <a:rPr lang="en-US" sz="3600" b="1" dirty="0">
                <a:solidFill>
                  <a:srgbClr val="0070C0"/>
                </a:solidFill>
              </a:rPr>
              <a:t>-CH</a:t>
            </a:r>
            <a:r>
              <a:rPr lang="en-US" sz="3600" b="1" baseline="-25000" dirty="0">
                <a:solidFill>
                  <a:srgbClr val="0070C0"/>
                </a:solidFill>
              </a:rPr>
              <a:t>3</a:t>
            </a:r>
            <a:endParaRPr lang="ar-SA" sz="3600" b="1" dirty="0">
              <a:solidFill>
                <a:srgbClr val="0070C0"/>
              </a:solidFill>
            </a:endParaRPr>
          </a:p>
        </p:txBody>
      </p:sp>
      <p:grpSp>
        <p:nvGrpSpPr>
          <p:cNvPr id="44" name="Group 1"/>
          <p:cNvGrpSpPr>
            <a:grpSpLocks/>
          </p:cNvGrpSpPr>
          <p:nvPr/>
        </p:nvGrpSpPr>
        <p:grpSpPr bwMode="auto">
          <a:xfrm>
            <a:off x="3301611" y="4141654"/>
            <a:ext cx="1122290" cy="978986"/>
            <a:chOff x="4242" y="14578"/>
            <a:chExt cx="587" cy="569"/>
          </a:xfrm>
        </p:grpSpPr>
        <p:sp>
          <p:nvSpPr>
            <p:cNvPr id="45" name="AutoShape 3"/>
            <p:cNvSpPr>
              <a:spLocks noChangeShapeType="1"/>
            </p:cNvSpPr>
            <p:nvPr/>
          </p:nvSpPr>
          <p:spPr bwMode="auto">
            <a:xfrm>
              <a:off x="4401" y="14578"/>
              <a:ext cx="1" cy="122"/>
            </a:xfrm>
            <a:prstGeom prst="straightConnector1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6" name="Oval 2"/>
            <p:cNvSpPr>
              <a:spLocks noChangeArrowheads="1"/>
            </p:cNvSpPr>
            <p:nvPr/>
          </p:nvSpPr>
          <p:spPr bwMode="auto">
            <a:xfrm>
              <a:off x="4242" y="14652"/>
              <a:ext cx="587" cy="49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47" name="Rectangle 5"/>
          <p:cNvSpPr>
            <a:spLocks noChangeArrowheads="1"/>
          </p:cNvSpPr>
          <p:nvPr/>
        </p:nvSpPr>
        <p:spPr bwMode="auto">
          <a:xfrm>
            <a:off x="343495" y="3651798"/>
            <a:ext cx="503695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-CH-CH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 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6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            </a:t>
            </a:r>
            <a:endParaRPr kumimoji="0" lang="ar-AE" altLang="ar-SA" sz="40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2366081" y="3029230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/>
          </a:p>
        </p:txBody>
      </p:sp>
      <p:sp>
        <p:nvSpPr>
          <p:cNvPr id="49" name="AutoShape 3"/>
          <p:cNvSpPr>
            <a:spLocks noChangeShapeType="1"/>
          </p:cNvSpPr>
          <p:nvPr/>
        </p:nvSpPr>
        <p:spPr bwMode="auto">
          <a:xfrm rot="10800000">
            <a:off x="2616443" y="3553045"/>
            <a:ext cx="1968" cy="201306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grpSp>
        <p:nvGrpSpPr>
          <p:cNvPr id="51" name="Group 1"/>
          <p:cNvGrpSpPr>
            <a:grpSpLocks/>
          </p:cNvGrpSpPr>
          <p:nvPr/>
        </p:nvGrpSpPr>
        <p:grpSpPr bwMode="auto">
          <a:xfrm>
            <a:off x="2224557" y="2783964"/>
            <a:ext cx="1274368" cy="874033"/>
            <a:chOff x="4242" y="14578"/>
            <a:chExt cx="587" cy="569"/>
          </a:xfrm>
        </p:grpSpPr>
        <p:sp>
          <p:nvSpPr>
            <p:cNvPr id="52" name="AutoShape 3"/>
            <p:cNvSpPr>
              <a:spLocks noChangeShapeType="1"/>
            </p:cNvSpPr>
            <p:nvPr/>
          </p:nvSpPr>
          <p:spPr bwMode="auto">
            <a:xfrm>
              <a:off x="4401" y="14578"/>
              <a:ext cx="1" cy="122"/>
            </a:xfrm>
            <a:prstGeom prst="straightConnector1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3" name="Oval 2"/>
            <p:cNvSpPr>
              <a:spLocks noChangeArrowheads="1"/>
            </p:cNvSpPr>
            <p:nvPr/>
          </p:nvSpPr>
          <p:spPr bwMode="auto">
            <a:xfrm>
              <a:off x="4242" y="14652"/>
              <a:ext cx="587" cy="49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21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100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مربع نص 1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26- 16</a:t>
            </a:r>
            <a:endParaRPr lang="ar-SA" sz="2400" b="1" dirty="0"/>
          </a:p>
        </p:txBody>
      </p:sp>
      <p:sp>
        <p:nvSpPr>
          <p:cNvPr id="38" name="مربع نص 37"/>
          <p:cNvSpPr txBox="1"/>
          <p:nvPr/>
        </p:nvSpPr>
        <p:spPr>
          <a:xfrm>
            <a:off x="8460472" y="1008482"/>
            <a:ext cx="3275856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تسمية الألكانات</a:t>
            </a:r>
          </a:p>
        </p:txBody>
      </p:sp>
      <p:sp>
        <p:nvSpPr>
          <p:cNvPr id="39" name="مستطيل 38"/>
          <p:cNvSpPr/>
          <p:nvPr/>
        </p:nvSpPr>
        <p:spPr>
          <a:xfrm>
            <a:off x="5501640" y="1904516"/>
            <a:ext cx="62871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2800" b="1" dirty="0"/>
              <a:t>5) </a:t>
            </a:r>
            <a:r>
              <a:rPr lang="ar-AE" sz="2800" b="1" dirty="0"/>
              <a:t>يعطى الرقم الأصغر للمجموعة حسب الأبجدية عند وجود موقعين يحملان الرقم الأصغر .</a:t>
            </a:r>
            <a:endParaRPr lang="en-US" sz="2800" b="1" dirty="0"/>
          </a:p>
        </p:txBody>
      </p:sp>
      <p:sp>
        <p:nvSpPr>
          <p:cNvPr id="40" name="مستطيل 39"/>
          <p:cNvSpPr/>
          <p:nvPr/>
        </p:nvSpPr>
        <p:spPr>
          <a:xfrm>
            <a:off x="6034773" y="4257727"/>
            <a:ext cx="56863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ar-SA" sz="2800" b="1" dirty="0"/>
              <a:t>6) </a:t>
            </a:r>
            <a:r>
              <a:rPr lang="ar-AE" sz="2800" b="1" dirty="0"/>
              <a:t>ضع الشرطات بين الأرقام والأسماء، والفواصل بين الأرقام .</a:t>
            </a:r>
            <a:endParaRPr lang="en-US" sz="2800" b="1" dirty="0"/>
          </a:p>
        </p:txBody>
      </p:sp>
      <p:grpSp>
        <p:nvGrpSpPr>
          <p:cNvPr id="41" name="Group 1"/>
          <p:cNvGrpSpPr>
            <a:grpSpLocks/>
          </p:cNvGrpSpPr>
          <p:nvPr/>
        </p:nvGrpSpPr>
        <p:grpSpPr bwMode="auto">
          <a:xfrm>
            <a:off x="3273956" y="2271260"/>
            <a:ext cx="1122290" cy="978986"/>
            <a:chOff x="4242" y="14578"/>
            <a:chExt cx="587" cy="569"/>
          </a:xfrm>
        </p:grpSpPr>
        <p:sp>
          <p:nvSpPr>
            <p:cNvPr id="52" name="AutoShape 3"/>
            <p:cNvSpPr>
              <a:spLocks noChangeShapeType="1"/>
            </p:cNvSpPr>
            <p:nvPr/>
          </p:nvSpPr>
          <p:spPr bwMode="auto">
            <a:xfrm>
              <a:off x="4401" y="14578"/>
              <a:ext cx="1" cy="122"/>
            </a:xfrm>
            <a:prstGeom prst="straightConnector1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3" name="Oval 2"/>
            <p:cNvSpPr>
              <a:spLocks noChangeArrowheads="1"/>
            </p:cNvSpPr>
            <p:nvPr/>
          </p:nvSpPr>
          <p:spPr bwMode="auto">
            <a:xfrm>
              <a:off x="4242" y="14652"/>
              <a:ext cx="587" cy="49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54" name="Rectangle 5"/>
          <p:cNvSpPr>
            <a:spLocks noChangeArrowheads="1"/>
          </p:cNvSpPr>
          <p:nvPr/>
        </p:nvSpPr>
        <p:spPr bwMode="auto">
          <a:xfrm>
            <a:off x="315840" y="1781404"/>
            <a:ext cx="503695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6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-CH-CH</a:t>
            </a:r>
            <a:r>
              <a:rPr kumimoji="0" lang="en-US" altLang="ar-SA" sz="3600" b="0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  </a:t>
            </a:r>
            <a:endParaRPr kumimoji="0" lang="en-US" altLang="ar-SA" sz="2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6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6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            </a:t>
            </a:r>
            <a:endParaRPr kumimoji="0" lang="ar-AE" altLang="ar-SA" sz="40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sp>
        <p:nvSpPr>
          <p:cNvPr id="55" name="مستطيل 54"/>
          <p:cNvSpPr/>
          <p:nvPr/>
        </p:nvSpPr>
        <p:spPr>
          <a:xfrm>
            <a:off x="1429419" y="1158836"/>
            <a:ext cx="6415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Br</a:t>
            </a:r>
            <a:endParaRPr lang="ar-SA" sz="3200" dirty="0"/>
          </a:p>
        </p:txBody>
      </p:sp>
      <p:sp>
        <p:nvSpPr>
          <p:cNvPr id="56" name="AutoShape 3"/>
          <p:cNvSpPr>
            <a:spLocks noChangeShapeType="1"/>
          </p:cNvSpPr>
          <p:nvPr/>
        </p:nvSpPr>
        <p:spPr bwMode="auto">
          <a:xfrm rot="10800000">
            <a:off x="1643908" y="1682651"/>
            <a:ext cx="1968" cy="201306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grpSp>
        <p:nvGrpSpPr>
          <p:cNvPr id="57" name="Group 1"/>
          <p:cNvGrpSpPr>
            <a:grpSpLocks/>
          </p:cNvGrpSpPr>
          <p:nvPr/>
        </p:nvGrpSpPr>
        <p:grpSpPr bwMode="auto">
          <a:xfrm>
            <a:off x="1145342" y="913570"/>
            <a:ext cx="1274368" cy="874033"/>
            <a:chOff x="4242" y="14578"/>
            <a:chExt cx="587" cy="569"/>
          </a:xfrm>
        </p:grpSpPr>
        <p:sp>
          <p:nvSpPr>
            <p:cNvPr id="58" name="AutoShape 3"/>
            <p:cNvSpPr>
              <a:spLocks noChangeShapeType="1"/>
            </p:cNvSpPr>
            <p:nvPr/>
          </p:nvSpPr>
          <p:spPr bwMode="auto">
            <a:xfrm>
              <a:off x="4401" y="14578"/>
              <a:ext cx="1" cy="122"/>
            </a:xfrm>
            <a:prstGeom prst="straightConnector1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9" name="Oval 2"/>
            <p:cNvSpPr>
              <a:spLocks noChangeArrowheads="1"/>
            </p:cNvSpPr>
            <p:nvPr/>
          </p:nvSpPr>
          <p:spPr bwMode="auto">
            <a:xfrm>
              <a:off x="4242" y="14652"/>
              <a:ext cx="587" cy="49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  <p:sp>
        <p:nvSpPr>
          <p:cNvPr id="21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46618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مربع نص 1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26- 17</a:t>
            </a:r>
            <a:endParaRPr lang="ar-SA" sz="2400" b="1" dirty="0"/>
          </a:p>
        </p:txBody>
      </p:sp>
      <p:sp>
        <p:nvSpPr>
          <p:cNvPr id="59" name="مربع نص 58"/>
          <p:cNvSpPr txBox="1"/>
          <p:nvPr/>
        </p:nvSpPr>
        <p:spPr>
          <a:xfrm>
            <a:off x="396240" y="951985"/>
            <a:ext cx="1153143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تدريب : </a:t>
            </a:r>
            <a:r>
              <a:rPr lang="ar-SA" sz="3200" b="1" dirty="0"/>
              <a:t>استخدم قواعد نظام التسمية الأيوباك لتسمية المركبات التالية:</a:t>
            </a:r>
          </a:p>
        </p:txBody>
      </p:sp>
      <p:pic>
        <p:nvPicPr>
          <p:cNvPr id="60" name="Picture 4" descr="http://kb.qcat.net/admin/images/104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661"/>
          <a:stretch/>
        </p:blipFill>
        <p:spPr bwMode="auto">
          <a:xfrm>
            <a:off x="1075641" y="1773606"/>
            <a:ext cx="2947720" cy="2295129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Picture 4" descr="http://kb.qcat.net/admin/images/1040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506" t="30957"/>
          <a:stretch/>
        </p:blipFill>
        <p:spPr bwMode="auto">
          <a:xfrm>
            <a:off x="7757160" y="1783935"/>
            <a:ext cx="4002877" cy="158461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97268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مربع نص 1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26- 18</a:t>
            </a:r>
            <a:endParaRPr lang="ar-SA" sz="2400" b="1" dirty="0"/>
          </a:p>
        </p:txBody>
      </p:sp>
      <p:sp>
        <p:nvSpPr>
          <p:cNvPr id="4102" name="Rectangle 19"/>
          <p:cNvSpPr>
            <a:spLocks noChangeArrowheads="1"/>
          </p:cNvSpPr>
          <p:nvPr/>
        </p:nvSpPr>
        <p:spPr bwMode="auto">
          <a:xfrm>
            <a:off x="2133600" y="2547461"/>
            <a:ext cx="736092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 - 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-CH-CH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</a:t>
            </a:r>
            <a:endParaRPr kumimoji="0" lang="ar-AE" altLang="ar-SA" sz="32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en-US" altLang="ar-SA" sz="36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cxnSp>
        <p:nvCxnSpPr>
          <p:cNvPr id="4104" name="رابط مستقيم 4103"/>
          <p:cNvCxnSpPr/>
          <p:nvPr/>
        </p:nvCxnSpPr>
        <p:spPr>
          <a:xfrm>
            <a:off x="6177328" y="3030639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رابط مستقيم 40"/>
          <p:cNvCxnSpPr/>
          <p:nvPr/>
        </p:nvCxnSpPr>
        <p:spPr>
          <a:xfrm>
            <a:off x="4318048" y="3061119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رابط مستقيم 41"/>
          <p:cNvCxnSpPr/>
          <p:nvPr/>
        </p:nvCxnSpPr>
        <p:spPr>
          <a:xfrm>
            <a:off x="7076488" y="2453900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مربع نص 42"/>
          <p:cNvSpPr txBox="1"/>
          <p:nvPr/>
        </p:nvSpPr>
        <p:spPr>
          <a:xfrm>
            <a:off x="396240" y="951985"/>
            <a:ext cx="1153143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تدريب : </a:t>
            </a:r>
            <a:r>
              <a:rPr lang="ar-SA" sz="3200" b="1" dirty="0"/>
              <a:t>استخدم قواعد نظام التسمية الأيوباك لتسمية المركبات التالية:</a:t>
            </a:r>
          </a:p>
        </p:txBody>
      </p:sp>
      <p:sp>
        <p:nvSpPr>
          <p:cNvPr id="4105" name="مستطيل 4104"/>
          <p:cNvSpPr/>
          <p:nvPr/>
        </p:nvSpPr>
        <p:spPr>
          <a:xfrm>
            <a:off x="4047930" y="3173492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4106" name="مستطيل 4105"/>
          <p:cNvSpPr/>
          <p:nvPr/>
        </p:nvSpPr>
        <p:spPr>
          <a:xfrm>
            <a:off x="5928691" y="3128665"/>
            <a:ext cx="4667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6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</a:t>
            </a:r>
            <a:endParaRPr lang="ar-SA" sz="3600" dirty="0">
              <a:solidFill>
                <a:srgbClr val="0070C0"/>
              </a:solidFill>
            </a:endParaRPr>
          </a:p>
        </p:txBody>
      </p:sp>
      <p:sp>
        <p:nvSpPr>
          <p:cNvPr id="46" name="مستطيل 45"/>
          <p:cNvSpPr/>
          <p:nvPr/>
        </p:nvSpPr>
        <p:spPr>
          <a:xfrm>
            <a:off x="6669210" y="1925561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17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399819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مربع نص 23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26- 19</a:t>
            </a:r>
            <a:endParaRPr lang="ar-SA" sz="2400" b="1" dirty="0"/>
          </a:p>
        </p:txBody>
      </p: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2133600" y="2547461"/>
            <a:ext cx="736092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 - 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-CH-CH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</a:t>
            </a:r>
            <a:endParaRPr kumimoji="0" lang="ar-AE" altLang="ar-SA" sz="32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en-US" altLang="ar-SA" sz="36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cxnSp>
        <p:nvCxnSpPr>
          <p:cNvPr id="30" name="رابط مستقيم 29"/>
          <p:cNvCxnSpPr/>
          <p:nvPr/>
        </p:nvCxnSpPr>
        <p:spPr>
          <a:xfrm>
            <a:off x="4805728" y="2421039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رابط مستقيم 30"/>
          <p:cNvCxnSpPr/>
          <p:nvPr/>
        </p:nvCxnSpPr>
        <p:spPr>
          <a:xfrm>
            <a:off x="3860848" y="3061119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رابط مستقيم 31"/>
          <p:cNvCxnSpPr/>
          <p:nvPr/>
        </p:nvCxnSpPr>
        <p:spPr>
          <a:xfrm>
            <a:off x="6619288" y="2453900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مربع نص 32"/>
          <p:cNvSpPr txBox="1"/>
          <p:nvPr/>
        </p:nvSpPr>
        <p:spPr>
          <a:xfrm>
            <a:off x="396240" y="951985"/>
            <a:ext cx="1153143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تدريب : </a:t>
            </a:r>
            <a:r>
              <a:rPr lang="ar-SA" sz="3200" b="1" dirty="0"/>
              <a:t>استخدم قواعد نظام التسمية الأيوباك لتسمية المركبات التالية:</a:t>
            </a:r>
          </a:p>
        </p:txBody>
      </p:sp>
      <p:sp>
        <p:nvSpPr>
          <p:cNvPr id="34" name="مستطيل 33"/>
          <p:cNvSpPr/>
          <p:nvPr/>
        </p:nvSpPr>
        <p:spPr>
          <a:xfrm>
            <a:off x="3493379" y="3164086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35" name="مستطيل 34"/>
          <p:cNvSpPr/>
          <p:nvPr/>
        </p:nvSpPr>
        <p:spPr>
          <a:xfrm>
            <a:off x="4482562" y="1774708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6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Cl</a:t>
            </a:r>
            <a:endParaRPr lang="ar-SA" sz="3600" dirty="0">
              <a:solidFill>
                <a:srgbClr val="0070C0"/>
              </a:solidFill>
            </a:endParaRPr>
          </a:p>
        </p:txBody>
      </p:sp>
      <p:sp>
        <p:nvSpPr>
          <p:cNvPr id="36" name="مستطيل 35"/>
          <p:cNvSpPr/>
          <p:nvPr/>
        </p:nvSpPr>
        <p:spPr>
          <a:xfrm>
            <a:off x="6349170" y="1925561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17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8571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TextBox 10"/>
          <p:cNvSpPr txBox="1"/>
          <p:nvPr/>
        </p:nvSpPr>
        <p:spPr>
          <a:xfrm>
            <a:off x="6600929" y="3021754"/>
            <a:ext cx="1258099" cy="830997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lvl="0"/>
            <a:r>
              <a:rPr lang="ar-SA" sz="4800" b="1" dirty="0">
                <a:solidFill>
                  <a:srgbClr val="FF0000"/>
                </a:solidFill>
              </a:rPr>
              <a:t>لنبدأ</a:t>
            </a:r>
          </a:p>
        </p:txBody>
      </p:sp>
      <p:pic>
        <p:nvPicPr>
          <p:cNvPr id="1026" name="Picture 2" descr="Set of 3D Dimension Saudi Arab Man in Different Professional and Business Man Characters and Avatars in traditional Cloths or Thobe Isolated in WHite Background. Editable Vector Illustration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74" t="51808"/>
          <a:stretch/>
        </p:blipFill>
        <p:spPr bwMode="auto">
          <a:xfrm>
            <a:off x="4049487" y="2248939"/>
            <a:ext cx="2234726" cy="2292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5"/>
          <p:cNvSpPr txBox="1"/>
          <p:nvPr/>
        </p:nvSpPr>
        <p:spPr>
          <a:xfrm>
            <a:off x="4831080" y="40454"/>
            <a:ext cx="73205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</a:t>
            </a:r>
            <a:endParaRPr lang="ar-SA" sz="2000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53271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7" name="مربع نص 16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26- 20</a:t>
            </a:r>
            <a:endParaRPr lang="ar-SA" sz="2400" b="1" dirty="0"/>
          </a:p>
        </p:txBody>
      </p:sp>
      <p:sp>
        <p:nvSpPr>
          <p:cNvPr id="21" name="Rectangle 19"/>
          <p:cNvSpPr>
            <a:spLocks noChangeArrowheads="1"/>
          </p:cNvSpPr>
          <p:nvPr/>
        </p:nvSpPr>
        <p:spPr bwMode="auto">
          <a:xfrm>
            <a:off x="2415539" y="2944385"/>
            <a:ext cx="736092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 - 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-CH-CH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</a:t>
            </a:r>
            <a:endParaRPr kumimoji="0" lang="ar-AE" altLang="ar-SA" sz="32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en-US" altLang="ar-SA" sz="36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cxnSp>
        <p:nvCxnSpPr>
          <p:cNvPr id="22" name="رابط مستقيم 21"/>
          <p:cNvCxnSpPr/>
          <p:nvPr/>
        </p:nvCxnSpPr>
        <p:spPr>
          <a:xfrm>
            <a:off x="5194347" y="2848443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رابط مستقيم 22"/>
          <p:cNvCxnSpPr/>
          <p:nvPr/>
        </p:nvCxnSpPr>
        <p:spPr>
          <a:xfrm>
            <a:off x="5208017" y="3536364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رابط مستقيم 23"/>
          <p:cNvCxnSpPr/>
          <p:nvPr/>
        </p:nvCxnSpPr>
        <p:spPr>
          <a:xfrm>
            <a:off x="6901227" y="2850824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مربع نص 24"/>
          <p:cNvSpPr txBox="1"/>
          <p:nvPr/>
        </p:nvSpPr>
        <p:spPr>
          <a:xfrm>
            <a:off x="396240" y="951985"/>
            <a:ext cx="1153143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تدريب : </a:t>
            </a:r>
            <a:r>
              <a:rPr lang="ar-SA" sz="3200" b="1" dirty="0"/>
              <a:t>استخدم قواعد نظام التسمية الأيوباك لتسمية المركبات التالية:</a:t>
            </a:r>
          </a:p>
        </p:txBody>
      </p:sp>
      <p:sp>
        <p:nvSpPr>
          <p:cNvPr id="26" name="مستطيل 25"/>
          <p:cNvSpPr/>
          <p:nvPr/>
        </p:nvSpPr>
        <p:spPr>
          <a:xfrm>
            <a:off x="4694060" y="3738235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8" name="مستطيل 27"/>
          <p:cNvSpPr/>
          <p:nvPr/>
        </p:nvSpPr>
        <p:spPr>
          <a:xfrm>
            <a:off x="6631109" y="2322485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29" name="مستطيل 28"/>
          <p:cNvSpPr/>
          <p:nvPr/>
        </p:nvSpPr>
        <p:spPr>
          <a:xfrm>
            <a:off x="4892179" y="2263668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19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70204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4" name="مربع نص 33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26- 21</a:t>
            </a:r>
            <a:endParaRPr lang="ar-SA" sz="2400" b="1" dirty="0"/>
          </a:p>
        </p:txBody>
      </p:sp>
      <p:sp>
        <p:nvSpPr>
          <p:cNvPr id="36" name="Rectangle 19"/>
          <p:cNvSpPr>
            <a:spLocks noChangeArrowheads="1"/>
          </p:cNvSpPr>
          <p:nvPr/>
        </p:nvSpPr>
        <p:spPr bwMode="auto">
          <a:xfrm>
            <a:off x="2415539" y="2944385"/>
            <a:ext cx="736092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24275" algn="l"/>
                <a:tab pos="39719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lvl="0" algn="ctr"/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 - 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-CH-CH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-CH-CH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en-US" altLang="ar-SA" sz="3200" b="1" i="0" u="none" strike="noStrike" cap="none" normalizeH="0" baseline="-3000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ar-AE" altLang="ar-SA" sz="3200" b="1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24275" algn="l"/>
                <a:tab pos="3971925" algn="l"/>
              </a:tabLst>
            </a:pPr>
            <a:r>
              <a:rPr kumimoji="0" lang="en-US" altLang="ar-SA" sz="3200" b="1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endParaRPr kumimoji="0" lang="en-US" altLang="ar-SA" sz="36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</a:endParaRPr>
          </a:p>
        </p:txBody>
      </p:sp>
      <p:cxnSp>
        <p:nvCxnSpPr>
          <p:cNvPr id="37" name="رابط مستقيم 36"/>
          <p:cNvCxnSpPr/>
          <p:nvPr/>
        </p:nvCxnSpPr>
        <p:spPr>
          <a:xfrm>
            <a:off x="4295187" y="2848443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رابط مستقيم 38"/>
          <p:cNvCxnSpPr/>
          <p:nvPr/>
        </p:nvCxnSpPr>
        <p:spPr>
          <a:xfrm>
            <a:off x="6063027" y="2850824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مربع نص 39"/>
          <p:cNvSpPr txBox="1"/>
          <p:nvPr/>
        </p:nvSpPr>
        <p:spPr>
          <a:xfrm>
            <a:off x="396240" y="951985"/>
            <a:ext cx="1153143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تدريب : </a:t>
            </a:r>
            <a:r>
              <a:rPr lang="ar-SA" sz="3200" b="1" dirty="0"/>
              <a:t>استخدم قواعد نظام التسمية الأيوباك لتسمية المركبات التالية:</a:t>
            </a:r>
          </a:p>
        </p:txBody>
      </p:sp>
      <p:sp>
        <p:nvSpPr>
          <p:cNvPr id="41" name="مستطيل 40"/>
          <p:cNvSpPr/>
          <p:nvPr/>
        </p:nvSpPr>
        <p:spPr>
          <a:xfrm>
            <a:off x="7437260" y="3575784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5777669" y="2322485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44" name="مستطيل 43"/>
          <p:cNvSpPr/>
          <p:nvPr/>
        </p:nvSpPr>
        <p:spPr>
          <a:xfrm>
            <a:off x="4069219" y="2263668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45" name="مستطيل 44"/>
          <p:cNvSpPr/>
          <p:nvPr/>
        </p:nvSpPr>
        <p:spPr>
          <a:xfrm>
            <a:off x="4069219" y="1598316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cxnSp>
        <p:nvCxnSpPr>
          <p:cNvPr id="46" name="رابط مستقيم 45"/>
          <p:cNvCxnSpPr/>
          <p:nvPr/>
        </p:nvCxnSpPr>
        <p:spPr>
          <a:xfrm>
            <a:off x="4310427" y="2162643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رابط مستقيم 46"/>
          <p:cNvCxnSpPr/>
          <p:nvPr/>
        </p:nvCxnSpPr>
        <p:spPr>
          <a:xfrm>
            <a:off x="7724187" y="3506144"/>
            <a:ext cx="0" cy="13928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87273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" name="مربع نص 2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26- 22</a:t>
            </a:r>
            <a:endParaRPr lang="ar-SA" sz="2400" b="1" dirty="0"/>
          </a:p>
        </p:txBody>
      </p:sp>
      <p:sp>
        <p:nvSpPr>
          <p:cNvPr id="33" name="AutoShape 2"/>
          <p:cNvSpPr>
            <a:spLocks noChangeArrowheads="1"/>
          </p:cNvSpPr>
          <p:nvPr/>
        </p:nvSpPr>
        <p:spPr bwMode="auto">
          <a:xfrm>
            <a:off x="9372601" y="1781301"/>
            <a:ext cx="1547178" cy="1221740"/>
          </a:xfrm>
          <a:prstGeom prst="triangle">
            <a:avLst>
              <a:gd name="adj" fmla="val 50000"/>
            </a:avLst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grpSp>
        <p:nvGrpSpPr>
          <p:cNvPr id="34" name="Group 3"/>
          <p:cNvGrpSpPr>
            <a:grpSpLocks/>
          </p:cNvGrpSpPr>
          <p:nvPr/>
        </p:nvGrpSpPr>
        <p:grpSpPr bwMode="auto">
          <a:xfrm>
            <a:off x="1864230" y="1960372"/>
            <a:ext cx="1534289" cy="1170488"/>
            <a:chOff x="1738" y="12915"/>
            <a:chExt cx="914" cy="978"/>
          </a:xfrm>
        </p:grpSpPr>
        <p:sp>
          <p:nvSpPr>
            <p:cNvPr id="35" name="Rectangle 4"/>
            <p:cNvSpPr>
              <a:spLocks noChangeArrowheads="1"/>
            </p:cNvSpPr>
            <p:nvPr/>
          </p:nvSpPr>
          <p:spPr bwMode="auto">
            <a:xfrm>
              <a:off x="1738" y="12915"/>
              <a:ext cx="703" cy="6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cxnSp>
          <p:nvCxnSpPr>
            <p:cNvPr id="36" name="AutoShape 5"/>
            <p:cNvCxnSpPr>
              <a:cxnSpLocks noChangeShapeType="1"/>
            </p:cNvCxnSpPr>
            <p:nvPr/>
          </p:nvCxnSpPr>
          <p:spPr bwMode="auto">
            <a:xfrm flipH="1">
              <a:off x="2452" y="13603"/>
              <a:ext cx="2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7" name="AutoShape 6"/>
            <p:cNvCxnSpPr>
              <a:cxnSpLocks noChangeShapeType="1"/>
            </p:cNvCxnSpPr>
            <p:nvPr/>
          </p:nvCxnSpPr>
          <p:spPr bwMode="auto">
            <a:xfrm>
              <a:off x="2433" y="13603"/>
              <a:ext cx="1" cy="2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8" name="مستطيل 37"/>
          <p:cNvSpPr/>
          <p:nvPr/>
        </p:nvSpPr>
        <p:spPr>
          <a:xfrm>
            <a:off x="3398519" y="2491395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39" name="مستطيل 38"/>
          <p:cNvSpPr/>
          <p:nvPr/>
        </p:nvSpPr>
        <p:spPr>
          <a:xfrm>
            <a:off x="2562656" y="3228570"/>
            <a:ext cx="9364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3200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</a:t>
            </a:r>
            <a:r>
              <a:rPr lang="en-US" altLang="ar-SA" sz="3200" b="1" baseline="-30000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endParaRPr lang="ar-SA" sz="3200" dirty="0">
              <a:solidFill>
                <a:srgbClr val="0070C0"/>
              </a:solidFill>
            </a:endParaRPr>
          </a:p>
        </p:txBody>
      </p:sp>
      <p:sp>
        <p:nvSpPr>
          <p:cNvPr id="40" name="مربع نص 39"/>
          <p:cNvSpPr txBox="1"/>
          <p:nvPr/>
        </p:nvSpPr>
        <p:spPr>
          <a:xfrm>
            <a:off x="396240" y="951985"/>
            <a:ext cx="11531437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تدريب : </a:t>
            </a:r>
            <a:r>
              <a:rPr lang="ar-SA" sz="3200" b="1" dirty="0"/>
              <a:t>استخدم قواعد نظام التسمية الأيوباك لتسمية المركبات التالية:</a:t>
            </a:r>
          </a:p>
        </p:txBody>
      </p:sp>
      <p:sp>
        <p:nvSpPr>
          <p:cNvPr id="17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73386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0" name="مربع نص 3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26- 23</a:t>
            </a:r>
            <a:endParaRPr lang="ar-SA" sz="2400" b="1" dirty="0"/>
          </a:p>
        </p:txBody>
      </p:sp>
      <p:sp>
        <p:nvSpPr>
          <p:cNvPr id="42" name="مستطيل 41"/>
          <p:cNvSpPr/>
          <p:nvPr/>
        </p:nvSpPr>
        <p:spPr>
          <a:xfrm>
            <a:off x="8498669" y="2090559"/>
            <a:ext cx="303801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sz="3600" dirty="0"/>
              <a:t>ميثيل هكسان حلقي </a:t>
            </a:r>
            <a:endParaRPr lang="ar-SA" sz="3600" dirty="0"/>
          </a:p>
        </p:txBody>
      </p:sp>
      <p:sp>
        <p:nvSpPr>
          <p:cNvPr id="47" name="مربع نص 46"/>
          <p:cNvSpPr txBox="1"/>
          <p:nvPr/>
        </p:nvSpPr>
        <p:spPr>
          <a:xfrm>
            <a:off x="3840480" y="1132595"/>
            <a:ext cx="682752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/>
              <a:t>اكتب الصيغة البنائية للمركب التالي:</a:t>
            </a:r>
          </a:p>
        </p:txBody>
      </p:sp>
      <p:sp>
        <p:nvSpPr>
          <p:cNvPr id="48" name="مربع نص 47"/>
          <p:cNvSpPr txBox="1"/>
          <p:nvPr/>
        </p:nvSpPr>
        <p:spPr>
          <a:xfrm>
            <a:off x="10637520" y="1049439"/>
            <a:ext cx="1478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</a:rPr>
              <a:t>تقويم:</a:t>
            </a:r>
          </a:p>
        </p:txBody>
      </p:sp>
      <p:sp>
        <p:nvSpPr>
          <p:cNvPr id="43" name="مستطيل 42"/>
          <p:cNvSpPr/>
          <p:nvPr/>
        </p:nvSpPr>
        <p:spPr>
          <a:xfrm>
            <a:off x="833155" y="2125504"/>
            <a:ext cx="41601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sz="3600" b="1" dirty="0"/>
              <a:t>3 ـ إيثيل ـ 4 ـ ميثيل هبتان</a:t>
            </a:r>
            <a:endParaRPr lang="ar-SA" sz="3600" b="1" dirty="0"/>
          </a:p>
        </p:txBody>
      </p:sp>
      <p:sp>
        <p:nvSpPr>
          <p:cNvPr id="12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891212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مربع نص 22"/>
          <p:cNvSpPr txBox="1"/>
          <p:nvPr/>
        </p:nvSpPr>
        <p:spPr>
          <a:xfrm>
            <a:off x="10637520" y="1049439"/>
            <a:ext cx="1478280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</a:rPr>
              <a:t>تقويم: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7172113" y="2131814"/>
            <a:ext cx="40543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AE" sz="3600" dirty="0"/>
              <a:t>3 ـ إيثيل ـ 4 ـ ميثيل هبتان</a:t>
            </a:r>
            <a:endParaRPr lang="ar-SA" sz="3600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3840480" y="1132595"/>
            <a:ext cx="682752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/>
              <a:t>اكتب الصيغة البنائية للمركب التالي:</a:t>
            </a:r>
          </a:p>
        </p:txBody>
      </p:sp>
      <p:sp>
        <p:nvSpPr>
          <p:cNvPr id="11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26- 24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41432742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9" name="جدول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968684"/>
              </p:ext>
            </p:extLst>
          </p:nvPr>
        </p:nvGraphicFramePr>
        <p:xfrm>
          <a:off x="640080" y="830367"/>
          <a:ext cx="11059224" cy="5234651"/>
        </p:xfrm>
        <a:graphic>
          <a:graphicData uri="http://schemas.openxmlformats.org/drawingml/2006/table">
            <a:tbl>
              <a:tblPr rtl="1" firstRow="1" bandRow="1">
                <a:tableStyleId>{F2DE63D5-997A-4646-A377-4702673A728D}</a:tableStyleId>
              </a:tblPr>
              <a:tblGrid>
                <a:gridCol w="11059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94862">
                <a:tc>
                  <a:txBody>
                    <a:bodyPr/>
                    <a:lstStyle/>
                    <a:p>
                      <a:pPr rtl="1"/>
                      <a:r>
                        <a:rPr lang="ar-SA" dirty="0">
                          <a:solidFill>
                            <a:srgbClr val="FF0000"/>
                          </a:solidFill>
                        </a:rPr>
                        <a:t>                                                          </a:t>
                      </a:r>
                      <a:r>
                        <a:rPr lang="ar-SA" sz="3600" dirty="0">
                          <a:solidFill>
                            <a:srgbClr val="FF0000"/>
                          </a:solidFill>
                        </a:rPr>
                        <a:t>تقويم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/>
                        <a:t>اختر</a:t>
                      </a:r>
                      <a:r>
                        <a:rPr lang="ar-SA" sz="3200" b="1" baseline="0" dirty="0"/>
                        <a:t> الاجابة الصحيحة من الخيارات المتاحة لكل فقرة:</a:t>
                      </a:r>
                      <a:endParaRPr lang="ar-SA" sz="32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3449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/>
                        <a:t>1) المركب الذي يحتوي على</a:t>
                      </a:r>
                      <a:r>
                        <a:rPr lang="ar-SA" sz="2800" b="1" baseline="0" dirty="0"/>
                        <a:t> ثلاث ذرات كربون وثمان هيدروجين هو</a:t>
                      </a:r>
                      <a:endParaRPr lang="ar-SA" sz="2800" b="1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2400" b="1" dirty="0"/>
                        <a:t>أ) </a:t>
                      </a:r>
                      <a:r>
                        <a:rPr lang="ar-SA" sz="2400" b="1" baseline="0" dirty="0"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lang="ar-SA" sz="2800" b="1" baseline="0" dirty="0" err="1">
                          <a:latin typeface="Times New Roman" pitchFamily="18" charset="0"/>
                          <a:cs typeface="Arial" pitchFamily="34" charset="0"/>
                        </a:rPr>
                        <a:t>البروبين</a:t>
                      </a:r>
                      <a:r>
                        <a:rPr lang="ar-SA" sz="2800" b="1" dirty="0"/>
                        <a:t> </a:t>
                      </a:r>
                      <a:r>
                        <a:rPr lang="ar-SA" sz="2400" b="1" dirty="0"/>
                        <a:t>                                          </a:t>
                      </a:r>
                      <a:r>
                        <a:rPr lang="ar-SA" sz="2800" b="1" baseline="0" dirty="0"/>
                        <a:t>ب) </a:t>
                      </a:r>
                      <a:r>
                        <a:rPr kumimoji="0" lang="ar-SA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البروباين</a:t>
                      </a:r>
                      <a:r>
                        <a:rPr kumimoji="0" lang="ar-SA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                 </a:t>
                      </a:r>
                      <a:r>
                        <a:rPr lang="ar-SA" sz="2800" b="1" baseline="0" dirty="0"/>
                        <a:t>  ج</a:t>
                      </a:r>
                      <a:r>
                        <a:rPr lang="ar-SA" sz="2400" b="1" baseline="0" dirty="0"/>
                        <a:t>)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2000" b="1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 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   </a:t>
                      </a:r>
                      <a:r>
                        <a:rPr kumimoji="0" lang="ar-SA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ا</a:t>
                      </a:r>
                      <a:r>
                        <a:rPr kumimoji="0" lang="ar-SA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لبروبان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 </a:t>
                      </a:r>
                      <a:endParaRPr kumimoji="0" lang="ar-SA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/>
                        <a:t>2) </a:t>
                      </a:r>
                      <a:r>
                        <a:rPr lang="ar-SA" sz="2800" b="1" dirty="0" err="1"/>
                        <a:t>الهكسان</a:t>
                      </a:r>
                      <a:r>
                        <a:rPr lang="ar-SA" sz="2800" b="1" baseline="0" dirty="0"/>
                        <a:t> يحوي عدد......ذرات كربون</a:t>
                      </a:r>
                      <a:endParaRPr lang="ar-SA" sz="1800" b="1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rtl="1"/>
                      <a:r>
                        <a:rPr lang="ar-SA" sz="2800" b="1" dirty="0"/>
                        <a:t>أ) 6                                              ب)</a:t>
                      </a:r>
                      <a:r>
                        <a:rPr lang="ar-SA" sz="2800" b="1" baseline="0" dirty="0"/>
                        <a:t> 7                           ج) 8</a:t>
                      </a:r>
                      <a:endParaRPr lang="ar-SA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56412">
                <a:tc>
                  <a:txBody>
                    <a:bodyPr/>
                    <a:lstStyle/>
                    <a:p>
                      <a:pPr rtl="1"/>
                      <a:r>
                        <a:rPr lang="ar-SA" sz="3200" b="1" dirty="0"/>
                        <a:t>3)</a:t>
                      </a:r>
                      <a:r>
                        <a:rPr lang="ar-SA" sz="2800" b="1" baseline="0" dirty="0"/>
                        <a:t> عدد ذرات الهيدروجين في مركب البنتان هو 14</a:t>
                      </a:r>
                      <a:endParaRPr lang="ar-SA" sz="2800" b="1" i="0" dirty="0"/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4942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/>
                        <a:t>أ)</a:t>
                      </a:r>
                      <a:r>
                        <a:rPr lang="ar-SA" sz="2400" b="1" baseline="0" dirty="0"/>
                        <a:t> عبارة صحيحة</a:t>
                      </a:r>
                      <a:r>
                        <a:rPr lang="ar-SA" sz="2400" b="1" dirty="0"/>
                        <a:t>                                              ب)</a:t>
                      </a:r>
                      <a:r>
                        <a:rPr lang="ar-SA" sz="2400" b="1" baseline="0" dirty="0"/>
                        <a:t> عبارة خاطئة</a:t>
                      </a:r>
                      <a:endParaRPr lang="ar-SA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26- 25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21763250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مربع نص 13"/>
          <p:cNvSpPr txBox="1"/>
          <p:nvPr/>
        </p:nvSpPr>
        <p:spPr>
          <a:xfrm>
            <a:off x="9357360" y="1037233"/>
            <a:ext cx="23387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Low">
              <a:buFont typeface="Wingdings" panose="05000000000000000000" pitchFamily="2" charset="2"/>
              <a:buChar char="v"/>
            </a:pPr>
            <a:r>
              <a:rPr lang="ar-SA" sz="2800" b="1" dirty="0">
                <a:solidFill>
                  <a:srgbClr val="C00000"/>
                </a:solidFill>
              </a:rPr>
              <a:t>الخلاصة</a:t>
            </a:r>
          </a:p>
        </p:txBody>
      </p:sp>
      <p:sp>
        <p:nvSpPr>
          <p:cNvPr id="8" name="مستطيل 7"/>
          <p:cNvSpPr/>
          <p:nvPr/>
        </p:nvSpPr>
        <p:spPr>
          <a:xfrm>
            <a:off x="4774158" y="971827"/>
            <a:ext cx="2758831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</a:ln>
        </p:spPr>
        <p:txBody>
          <a:bodyPr wrap="square">
            <a:spAutoFit/>
          </a:bodyPr>
          <a:lstStyle/>
          <a:p>
            <a:pPr algn="ctr" eaLnBrk="0" fontAlgn="base" hangingPunct="0">
              <a:spcAft>
                <a:spcPct val="0"/>
              </a:spcAft>
            </a:pPr>
            <a:r>
              <a:rPr lang="ar-SA" sz="3200" b="1" dirty="0">
                <a:solidFill>
                  <a:srgbClr val="0070C0"/>
                </a:solidFill>
                <a:latin typeface="Sakkal Majalla" pitchFamily="2" charset="-78"/>
              </a:rPr>
              <a:t>الألكانات</a:t>
            </a:r>
            <a:endParaRPr lang="ar-SA" sz="2400" b="1" dirty="0">
              <a:solidFill>
                <a:srgbClr val="0070C0"/>
              </a:solidFill>
              <a:latin typeface="Sakkal Majalla" pitchFamily="2" charset="-78"/>
            </a:endParaRPr>
          </a:p>
        </p:txBody>
      </p:sp>
      <p:sp>
        <p:nvSpPr>
          <p:cNvPr id="4" name="سهم للأسفل 3"/>
          <p:cNvSpPr/>
          <p:nvPr/>
        </p:nvSpPr>
        <p:spPr>
          <a:xfrm>
            <a:off x="1246002" y="2338114"/>
            <a:ext cx="283181" cy="1014686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cxnSp>
        <p:nvCxnSpPr>
          <p:cNvPr id="7" name="رابط مستقيم 6"/>
          <p:cNvCxnSpPr/>
          <p:nvPr/>
        </p:nvCxnSpPr>
        <p:spPr>
          <a:xfrm flipH="1">
            <a:off x="1306962" y="2327022"/>
            <a:ext cx="9596709" cy="554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سهم للأسفل 23"/>
          <p:cNvSpPr/>
          <p:nvPr/>
        </p:nvSpPr>
        <p:spPr>
          <a:xfrm>
            <a:off x="7532989" y="2378611"/>
            <a:ext cx="283181" cy="1014686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35" name="سهم للأسفل 34"/>
          <p:cNvSpPr/>
          <p:nvPr/>
        </p:nvSpPr>
        <p:spPr>
          <a:xfrm>
            <a:off x="5974080" y="1557597"/>
            <a:ext cx="565497" cy="826672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19" name="سهم للأسفل 18"/>
          <p:cNvSpPr/>
          <p:nvPr/>
        </p:nvSpPr>
        <p:spPr>
          <a:xfrm>
            <a:off x="4446402" y="2353354"/>
            <a:ext cx="283181" cy="1014686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2" name="سهم للأسفل 21"/>
          <p:cNvSpPr/>
          <p:nvPr/>
        </p:nvSpPr>
        <p:spPr>
          <a:xfrm>
            <a:off x="10687669" y="2348131"/>
            <a:ext cx="283181" cy="1014686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3" name="مستطيل مستدير الزوايا 22"/>
          <p:cNvSpPr/>
          <p:nvPr/>
        </p:nvSpPr>
        <p:spPr>
          <a:xfrm>
            <a:off x="9616440" y="3599710"/>
            <a:ext cx="2423160" cy="172688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eaLnBrk="0" fontAlgn="base" hangingPunct="0">
              <a:spcAft>
                <a:spcPct val="0"/>
              </a:spcAft>
            </a:pPr>
            <a:r>
              <a:rPr lang="ar-SA" sz="3200" b="1" dirty="0">
                <a:solidFill>
                  <a:srgbClr val="0070C0"/>
                </a:solidFill>
                <a:latin typeface="Sakkal Majalla" pitchFamily="2" charset="-78"/>
              </a:rPr>
              <a:t>الألكانات</a:t>
            </a:r>
            <a:endParaRPr lang="ar-SA" sz="2400" b="1" dirty="0">
              <a:solidFill>
                <a:srgbClr val="0070C0"/>
              </a:solidFill>
              <a:latin typeface="Sakkal Majalla" pitchFamily="2" charset="-78"/>
            </a:endParaRPr>
          </a:p>
        </p:txBody>
      </p:sp>
      <p:sp>
        <p:nvSpPr>
          <p:cNvPr id="27" name="مستطيل مستدير الزوايا 26"/>
          <p:cNvSpPr/>
          <p:nvPr/>
        </p:nvSpPr>
        <p:spPr>
          <a:xfrm>
            <a:off x="6466550" y="3618727"/>
            <a:ext cx="2577807" cy="171570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</a:rPr>
              <a:t> مجموعة الألكيل</a:t>
            </a:r>
            <a:endParaRPr lang="ar-SA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مستطيل مستدير الزوايا 27"/>
          <p:cNvSpPr/>
          <p:nvPr/>
        </p:nvSpPr>
        <p:spPr>
          <a:xfrm>
            <a:off x="3459480" y="3645579"/>
            <a:ext cx="2629357" cy="172688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/>
              <a:t>صيغ الألكانات العشرة</a:t>
            </a:r>
            <a:endParaRPr lang="ar-SA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مستطيل مستدير الزوايا 28"/>
          <p:cNvSpPr/>
          <p:nvPr/>
        </p:nvSpPr>
        <p:spPr>
          <a:xfrm>
            <a:off x="239430" y="3645579"/>
            <a:ext cx="2642434" cy="1726887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solidFill>
                  <a:schemeClr val="tx1"/>
                </a:solidFill>
              </a:rPr>
              <a:t> قواعد تسمية الألكانات</a:t>
            </a:r>
            <a:endParaRPr lang="ar-SA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ultan bold" pitchFamily="2" charset="-78"/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26- 26</a:t>
            </a:r>
            <a:endParaRPr lang="ar-SA" sz="2400" b="1" dirty="0"/>
          </a:p>
        </p:txBody>
      </p:sp>
      <p:sp>
        <p:nvSpPr>
          <p:cNvPr id="20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710952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62006" y="147134"/>
            <a:ext cx="726769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b="1" dirty="0">
                <a:solidFill>
                  <a:schemeClr val="bg1"/>
                </a:solidFill>
                <a:latin typeface="Sakkal Majalla" pitchFamily="2" charset="-78"/>
              </a:rPr>
              <a:t>المرحلة الثانوية -  المادة / رياضيات - عنوان الدرس / المنطق - 1</a:t>
            </a:r>
            <a:endParaRPr lang="en-US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4934" y="3105280"/>
            <a:ext cx="202060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1" name="Rectangle 20"/>
          <p:cNvSpPr/>
          <p:nvPr/>
        </p:nvSpPr>
        <p:spPr>
          <a:xfrm>
            <a:off x="3988848" y="2105255"/>
            <a:ext cx="70246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22" name="Rectangle 21"/>
          <p:cNvSpPr/>
          <p:nvPr/>
        </p:nvSpPr>
        <p:spPr>
          <a:xfrm>
            <a:off x="4059538" y="3322041"/>
            <a:ext cx="70246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2" name="مجموعة 1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23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5" name="مربع نص 14"/>
          <p:cNvSpPr txBox="1"/>
          <p:nvPr/>
        </p:nvSpPr>
        <p:spPr>
          <a:xfrm>
            <a:off x="4931492" y="1268760"/>
            <a:ext cx="2808312" cy="707886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المصادر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2479224" y="2602297"/>
            <a:ext cx="820891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/>
              <a:t>العبيكان كتاب الكيمياء الصف الثاني ثانوي نظام المقررات </a:t>
            </a:r>
          </a:p>
          <a:p>
            <a:pPr algn="ctr"/>
            <a:r>
              <a:rPr lang="ar-SA" sz="2800" b="1" dirty="0"/>
              <a:t>الفصل الدراسي الثاني </a:t>
            </a:r>
          </a:p>
        </p:txBody>
      </p:sp>
      <p:sp>
        <p:nvSpPr>
          <p:cNvPr id="18" name="مربع نص 17"/>
          <p:cNvSpPr txBox="1"/>
          <p:nvPr/>
        </p:nvSpPr>
        <p:spPr>
          <a:xfrm>
            <a:off x="2349342" y="4006805"/>
            <a:ext cx="777686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http://obeikaneducation.com/viewer/epubreader_new/index.php?id=322&amp;projid=&amp;type=free&amp;lang=ar_SA&amp;username=</a:t>
            </a:r>
            <a:endParaRPr lang="ar-S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5"/>
          <p:cNvSpPr txBox="1"/>
          <p:nvPr/>
        </p:nvSpPr>
        <p:spPr>
          <a:xfrm>
            <a:off x="4831080" y="40454"/>
            <a:ext cx="73205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4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 والمتفرعة</a:t>
            </a:r>
            <a:endParaRPr lang="ar-SA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254268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62006" y="147134"/>
            <a:ext cx="726769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defRPr/>
            </a:pPr>
            <a:r>
              <a:rPr lang="ar-SA" b="1" dirty="0">
                <a:solidFill>
                  <a:schemeClr val="bg1"/>
                </a:solidFill>
                <a:latin typeface="Sakkal Majalla" pitchFamily="2" charset="-78"/>
              </a:rPr>
              <a:t>المرحلة الثانوية -  المادة / رياضيات - عنوان الدرس / المنطق - 1</a:t>
            </a:r>
            <a:endParaRPr lang="en-US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3545417" y="2210888"/>
            <a:ext cx="6969125" cy="286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ar-SA" sz="2400" b="1" dirty="0"/>
              <a:t>للتواصل والاستفسارات من خلال: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sz="2400" b="1" dirty="0">
                <a:solidFill>
                  <a:schemeClr val="accent1"/>
                </a:solidFill>
              </a:rPr>
              <a:t>الهاتف المجاني: 8004422220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sz="2400" b="1" dirty="0">
                <a:solidFill>
                  <a:schemeClr val="accent1"/>
                </a:solidFill>
              </a:rPr>
              <a:t>حساب تويتر: </a:t>
            </a:r>
            <a:r>
              <a:rPr lang="en-US" sz="2400" b="1" dirty="0" err="1">
                <a:solidFill>
                  <a:schemeClr val="accent1"/>
                </a:solidFill>
              </a:rPr>
              <a:t>E_Doroos</a:t>
            </a:r>
            <a:r>
              <a:rPr lang="ar-SA" sz="2400" b="1" dirty="0">
                <a:solidFill>
                  <a:schemeClr val="accent1"/>
                </a:solidFill>
              </a:rPr>
              <a:t> @ </a:t>
            </a:r>
            <a:r>
              <a:rPr lang="ar-SA" sz="2400" b="1" dirty="0">
                <a:solidFill>
                  <a:schemeClr val="bg1"/>
                </a:solidFill>
              </a:rPr>
              <a:t>--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sz="2400" b="1" dirty="0">
                <a:solidFill>
                  <a:schemeClr val="accent1"/>
                </a:solidFill>
              </a:rPr>
              <a:t>زر اطرح سؤالك     </a:t>
            </a:r>
            <a:r>
              <a:rPr lang="ar-SA" sz="2400" b="1" dirty="0">
                <a:solidFill>
                  <a:schemeClr val="bg1"/>
                </a:solidFill>
              </a:rPr>
              <a:t>-------------</a:t>
            </a:r>
          </a:p>
          <a:p>
            <a:pPr marL="342900" indent="-342900" algn="ctr">
              <a:lnSpc>
                <a:spcPct val="150000"/>
              </a:lnSpc>
              <a:buFont typeface="Wingdings" panose="05000000000000000000" pitchFamily="2" charset="2"/>
              <a:buChar char="ü"/>
              <a:defRPr/>
            </a:pPr>
            <a:r>
              <a:rPr lang="ar-SA" sz="2400" b="1" dirty="0">
                <a:solidFill>
                  <a:schemeClr val="accent1"/>
                </a:solidFill>
              </a:rPr>
              <a:t>رابط الدعم الفني  </a:t>
            </a:r>
            <a:r>
              <a:rPr lang="ar-SA" sz="2400" b="1" dirty="0">
                <a:solidFill>
                  <a:schemeClr val="bg1"/>
                </a:solidFill>
              </a:rPr>
              <a:t>---------------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0598" y="4035998"/>
            <a:ext cx="1728358" cy="352418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pic>
        <p:nvPicPr>
          <p:cNvPr id="10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15036"/>
          <a:stretch/>
        </p:blipFill>
        <p:spPr bwMode="auto">
          <a:xfrm>
            <a:off x="5040598" y="4592727"/>
            <a:ext cx="1728358" cy="368609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11" name="TextBox 2"/>
          <p:cNvSpPr txBox="1">
            <a:spLocks noChangeArrowheads="1"/>
          </p:cNvSpPr>
          <p:nvPr/>
        </p:nvSpPr>
        <p:spPr bwMode="auto">
          <a:xfrm>
            <a:off x="1939275" y="977456"/>
            <a:ext cx="69675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ar-SA" sz="2400" b="1" dirty="0">
                <a:latin typeface="Calibri" pitchFamily="34" charset="0"/>
              </a:rPr>
              <a:t>لمشاهدة الدرس مرة أخرى وغيره من الدروس من خلال:</a:t>
            </a:r>
          </a:p>
          <a:p>
            <a:pPr eaLnBrk="1" hangingPunct="1">
              <a:lnSpc>
                <a:spcPct val="150000"/>
              </a:lnSpc>
            </a:pPr>
            <a:r>
              <a:rPr lang="ar-SA" sz="2400" b="1" dirty="0">
                <a:solidFill>
                  <a:schemeClr val="accent1"/>
                </a:solidFill>
                <a:latin typeface="Calibri" pitchFamily="34" charset="0"/>
              </a:rPr>
              <a:t>بوابة دروس ثم قائمة الدروس المسجلة .</a:t>
            </a:r>
            <a:endParaRPr lang="en-US" sz="2400" b="1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4934" y="3105280"/>
            <a:ext cx="202060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Rectangle 20"/>
          <p:cNvSpPr/>
          <p:nvPr/>
        </p:nvSpPr>
        <p:spPr>
          <a:xfrm>
            <a:off x="3988848" y="2105255"/>
            <a:ext cx="70246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2" name="Rectangle 21"/>
          <p:cNvSpPr/>
          <p:nvPr/>
        </p:nvSpPr>
        <p:spPr>
          <a:xfrm>
            <a:off x="4059538" y="3322041"/>
            <a:ext cx="702468" cy="16837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23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35758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" name="مربع نص 3"/>
          <p:cNvSpPr txBox="1"/>
          <p:nvPr/>
        </p:nvSpPr>
        <p:spPr>
          <a:xfrm>
            <a:off x="9174480" y="1378424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الأهداف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2606836" y="3591339"/>
            <a:ext cx="9023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*</a:t>
            </a:r>
            <a:r>
              <a:rPr lang="ar-SA" sz="2800" b="1" dirty="0">
                <a:solidFill>
                  <a:srgbClr val="0070C0"/>
                </a:solidFill>
              </a:rPr>
              <a:t> تُكتب </a:t>
            </a:r>
            <a:r>
              <a:rPr lang="ar-SA" sz="2800" b="1" dirty="0"/>
              <a:t>الصيغة البنائية للألكان بواسطة الاسم.</a:t>
            </a:r>
          </a:p>
        </p:txBody>
      </p:sp>
      <p:sp>
        <p:nvSpPr>
          <p:cNvPr id="7" name="مربع نص 6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26- 3</a:t>
            </a:r>
            <a:endParaRPr lang="ar-SA" sz="2400" b="1" dirty="0"/>
          </a:p>
        </p:txBody>
      </p:sp>
      <p:sp>
        <p:nvSpPr>
          <p:cNvPr id="15" name="مستطيل 14"/>
          <p:cNvSpPr/>
          <p:nvPr/>
        </p:nvSpPr>
        <p:spPr>
          <a:xfrm>
            <a:off x="3079276" y="2717358"/>
            <a:ext cx="8551232" cy="6588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0070C0"/>
                </a:solidFill>
              </a:rPr>
              <a:t>*  تُسمي</a:t>
            </a:r>
            <a:r>
              <a:rPr lang="ar-SA" sz="2800" b="1" dirty="0"/>
              <a:t> الألكانات من خلال تفحص صيغتها البنائية</a:t>
            </a:r>
            <a:r>
              <a:rPr lang="ar-SA" sz="2800" b="1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4" name="مستطيل 13"/>
          <p:cNvSpPr/>
          <p:nvPr/>
        </p:nvSpPr>
        <p:spPr>
          <a:xfrm>
            <a:off x="2545876" y="4353339"/>
            <a:ext cx="90236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*</a:t>
            </a:r>
            <a:r>
              <a:rPr lang="ar-SA" sz="2800" b="1" dirty="0">
                <a:solidFill>
                  <a:srgbClr val="0070C0"/>
                </a:solidFill>
              </a:rPr>
              <a:t> تَصف </a:t>
            </a:r>
            <a:r>
              <a:rPr lang="ar-SA" sz="2800" b="1" dirty="0"/>
              <a:t>خصائص الألكانات.</a:t>
            </a:r>
          </a:p>
        </p:txBody>
      </p:sp>
      <p:sp>
        <p:nvSpPr>
          <p:cNvPr id="13" name="TextBox 5"/>
          <p:cNvSpPr txBox="1"/>
          <p:nvPr/>
        </p:nvSpPr>
        <p:spPr>
          <a:xfrm>
            <a:off x="4831080" y="40454"/>
            <a:ext cx="73205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</a:t>
            </a:r>
            <a:endParaRPr lang="ar-SA" sz="2000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1580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مربع نص 10"/>
          <p:cNvSpPr txBox="1"/>
          <p:nvPr/>
        </p:nvSpPr>
        <p:spPr>
          <a:xfrm>
            <a:off x="9174480" y="1378424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تهيئة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5" name="مستطيل 14"/>
          <p:cNvSpPr/>
          <p:nvPr/>
        </p:nvSpPr>
        <p:spPr>
          <a:xfrm>
            <a:off x="5897880" y="2529841"/>
            <a:ext cx="5638800" cy="523220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2800" b="1" dirty="0">
                <a:solidFill>
                  <a:schemeClr val="tx1"/>
                </a:solidFill>
              </a:rPr>
              <a:t>ما مصدر هذا اللهب؟</a:t>
            </a:r>
            <a:endParaRPr lang="ar-SA" sz="2800" dirty="0">
              <a:solidFill>
                <a:schemeClr val="tx1"/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26- 4</a:t>
            </a:r>
            <a:endParaRPr lang="ar-SA" sz="2400" b="1" dirty="0"/>
          </a:p>
        </p:txBody>
      </p:sp>
      <p:pic>
        <p:nvPicPr>
          <p:cNvPr id="1036" name="Picture 12" descr="http://www.worldwidecontact.eu/_media/img/large/natural-gas-stove-burner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33" y="902120"/>
            <a:ext cx="3839528" cy="2150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www.almaghreb24.com/wp-content/uploads/2014/10/GhadiNews-Natural-gas-in-Lebanon2635325432989307500-631x393.jp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5" y="3190221"/>
            <a:ext cx="3855086" cy="2515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5"/>
          <p:cNvSpPr txBox="1"/>
          <p:nvPr/>
        </p:nvSpPr>
        <p:spPr>
          <a:xfrm>
            <a:off x="4831080" y="40454"/>
            <a:ext cx="73205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</a:t>
            </a:r>
            <a:endParaRPr lang="ar-SA" sz="2000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21483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26- 5</a:t>
            </a:r>
            <a:endParaRPr lang="ar-SA" sz="2400" b="1" dirty="0"/>
          </a:p>
        </p:txBody>
      </p:sp>
      <p:sp>
        <p:nvSpPr>
          <p:cNvPr id="2" name="Rectangle 6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553823" y="771371"/>
            <a:ext cx="5982653" cy="4684638"/>
            <a:chOff x="1519" y="4352"/>
            <a:chExt cx="8677" cy="7248"/>
          </a:xfrm>
          <a:solidFill>
            <a:srgbClr val="FFFFCC"/>
          </a:solidFill>
        </p:grpSpPr>
        <p:sp>
          <p:nvSpPr>
            <p:cNvPr id="6" name="Text Box 61"/>
            <p:cNvSpPr txBox="1">
              <a:spLocks noChangeArrowheads="1"/>
            </p:cNvSpPr>
            <p:nvPr/>
          </p:nvSpPr>
          <p:spPr bwMode="auto">
            <a:xfrm>
              <a:off x="5616" y="4352"/>
              <a:ext cx="1997" cy="532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ar-AE" altLang="ar-SA" sz="16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الهيدروكربونات</a:t>
              </a:r>
              <a:endParaRPr kumimoji="0" lang="ar-AE" altLang="ar-SA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" name="Group 55"/>
            <p:cNvGrpSpPr>
              <a:grpSpLocks/>
            </p:cNvGrpSpPr>
            <p:nvPr/>
          </p:nvGrpSpPr>
          <p:grpSpPr bwMode="auto">
            <a:xfrm>
              <a:off x="3871" y="4884"/>
              <a:ext cx="5530" cy="530"/>
              <a:chOff x="3871" y="4884"/>
              <a:chExt cx="5530" cy="530"/>
            </a:xfrm>
            <a:grpFill/>
          </p:grpSpPr>
          <p:sp>
            <p:nvSpPr>
              <p:cNvPr id="2080" name="AutoShape 60"/>
              <p:cNvSpPr>
                <a:spLocks noChangeShapeType="1"/>
              </p:cNvSpPr>
              <p:nvPr/>
            </p:nvSpPr>
            <p:spPr bwMode="auto">
              <a:xfrm>
                <a:off x="9400" y="5099"/>
                <a:ext cx="1" cy="301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b="1" dirty="0"/>
              </a:p>
            </p:txBody>
          </p:sp>
          <p:sp>
            <p:nvSpPr>
              <p:cNvPr id="2081" name="AutoShape 59"/>
              <p:cNvSpPr>
                <a:spLocks noChangeShapeType="1"/>
              </p:cNvSpPr>
              <p:nvPr/>
            </p:nvSpPr>
            <p:spPr bwMode="auto">
              <a:xfrm>
                <a:off x="3871" y="5113"/>
                <a:ext cx="1" cy="301"/>
              </a:xfrm>
              <a:prstGeom prst="straightConnector1">
                <a:avLst/>
              </a:prstGeom>
              <a:grp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b="1" dirty="0"/>
              </a:p>
            </p:txBody>
          </p:sp>
          <p:grpSp>
            <p:nvGrpSpPr>
              <p:cNvPr id="2082" name="Group 56"/>
              <p:cNvGrpSpPr>
                <a:grpSpLocks/>
              </p:cNvGrpSpPr>
              <p:nvPr/>
            </p:nvGrpSpPr>
            <p:grpSpPr bwMode="auto">
              <a:xfrm>
                <a:off x="3871" y="4884"/>
                <a:ext cx="5529" cy="236"/>
                <a:chOff x="3871" y="4884"/>
                <a:chExt cx="5529" cy="236"/>
              </a:xfrm>
              <a:grpFill/>
            </p:grpSpPr>
            <p:sp>
              <p:nvSpPr>
                <p:cNvPr id="2083" name="AutoShape 58"/>
                <p:cNvSpPr>
                  <a:spLocks noChangeShapeType="1"/>
                </p:cNvSpPr>
                <p:nvPr/>
              </p:nvSpPr>
              <p:spPr bwMode="auto">
                <a:xfrm>
                  <a:off x="6566" y="4884"/>
                  <a:ext cx="0" cy="236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 b="1" dirty="0"/>
                </a:p>
              </p:txBody>
            </p:sp>
            <p:sp>
              <p:nvSpPr>
                <p:cNvPr id="2084" name="AutoShape 57"/>
                <p:cNvSpPr>
                  <a:spLocks noChangeShapeType="1"/>
                </p:cNvSpPr>
                <p:nvPr/>
              </p:nvSpPr>
              <p:spPr bwMode="auto">
                <a:xfrm>
                  <a:off x="3871" y="5120"/>
                  <a:ext cx="5529" cy="0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 b="1" dirty="0"/>
                </a:p>
              </p:txBody>
            </p:sp>
          </p:grpSp>
        </p:grpSp>
        <p:grpSp>
          <p:nvGrpSpPr>
            <p:cNvPr id="8" name="Group 40"/>
            <p:cNvGrpSpPr>
              <a:grpSpLocks/>
            </p:cNvGrpSpPr>
            <p:nvPr/>
          </p:nvGrpSpPr>
          <p:grpSpPr bwMode="auto">
            <a:xfrm>
              <a:off x="8794" y="5400"/>
              <a:ext cx="1402" cy="5848"/>
              <a:chOff x="8794" y="5400"/>
              <a:chExt cx="1402" cy="5848"/>
            </a:xfrm>
            <a:grpFill/>
          </p:grpSpPr>
          <p:grpSp>
            <p:nvGrpSpPr>
              <p:cNvPr id="2066" name="Group 46"/>
              <p:cNvGrpSpPr>
                <a:grpSpLocks/>
              </p:cNvGrpSpPr>
              <p:nvPr/>
            </p:nvGrpSpPr>
            <p:grpSpPr bwMode="auto">
              <a:xfrm>
                <a:off x="8794" y="5400"/>
                <a:ext cx="1402" cy="5848"/>
                <a:chOff x="8794" y="5400"/>
                <a:chExt cx="1402" cy="5848"/>
              </a:xfrm>
              <a:grpFill/>
            </p:grpSpPr>
            <p:sp>
              <p:nvSpPr>
                <p:cNvPr id="2072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8794" y="5400"/>
                  <a:ext cx="1385" cy="517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600" b="1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مشبعة</a:t>
                  </a:r>
                  <a:endParaRPr kumimoji="0" lang="ar-AE" altLang="ar-SA" sz="1800" b="1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7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8811" y="6789"/>
                  <a:ext cx="1385" cy="517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600" b="1" i="0" u="none" strike="noStrike" cap="none" normalizeH="0" baseline="0" dirty="0" err="1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ألكانات</a:t>
                  </a: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7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8796" y="7816"/>
                  <a:ext cx="1385" cy="757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2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جميع الروابط </a:t>
                  </a:r>
                  <a:r>
                    <a:rPr kumimoji="0" lang="ar-AE" altLang="ar-SA" sz="14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أحادية</a:t>
                  </a: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7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8794" y="10394"/>
                  <a:ext cx="1385" cy="854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2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أبسطها : </a:t>
                  </a:r>
                  <a:r>
                    <a:rPr kumimoji="0" lang="ar-AE" altLang="ar-SA" sz="16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ميثان</a:t>
                  </a: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2076" name="Group 47"/>
                <p:cNvGrpSpPr>
                  <a:grpSpLocks/>
                </p:cNvGrpSpPr>
                <p:nvPr/>
              </p:nvGrpSpPr>
              <p:grpSpPr bwMode="auto">
                <a:xfrm>
                  <a:off x="8811" y="9275"/>
                  <a:ext cx="1385" cy="559"/>
                  <a:chOff x="8811" y="9275"/>
                  <a:chExt cx="1385" cy="559"/>
                </a:xfrm>
                <a:grpFill/>
              </p:grpSpPr>
              <p:sp>
                <p:nvSpPr>
                  <p:cNvPr id="2077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811" y="9275"/>
                    <a:ext cx="1385" cy="559"/>
                  </a:xfrm>
                  <a:prstGeom prst="rect">
                    <a:avLst/>
                  </a:prstGeom>
                  <a:grp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AE" alt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rPr>
                      <a:t>- </a:t>
                    </a:r>
                    <a:r>
                      <a:rPr kumimoji="0" lang="en-US" alt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rPr>
                      <a:t>C</a:t>
                    </a:r>
                    <a:r>
                      <a:rPr kumimoji="0" lang="ar-AE" alt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rPr>
                      <a:t> -</a:t>
                    </a:r>
                    <a:endParaRPr kumimoji="0" lang="ar-AE" altLang="ar-SA" sz="11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ar-AE" altLang="ar-SA" sz="18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78" name="AutoShape 49"/>
                  <p:cNvSpPr>
                    <a:spLocks noChangeShapeType="1"/>
                  </p:cNvSpPr>
                  <p:nvPr/>
                </p:nvSpPr>
                <p:spPr bwMode="auto">
                  <a:xfrm>
                    <a:off x="9462" y="9275"/>
                    <a:ext cx="0" cy="125"/>
                  </a:xfrm>
                  <a:prstGeom prst="straightConnector1">
                    <a:avLst/>
                  </a:prstGeom>
                  <a:grp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  <p:sp>
                <p:nvSpPr>
                  <p:cNvPr id="2079" name="AutoShape 48"/>
                  <p:cNvSpPr>
                    <a:spLocks noChangeShapeType="1"/>
                  </p:cNvSpPr>
                  <p:nvPr/>
                </p:nvSpPr>
                <p:spPr bwMode="auto">
                  <a:xfrm>
                    <a:off x="9498" y="9669"/>
                    <a:ext cx="0" cy="125"/>
                  </a:xfrm>
                  <a:prstGeom prst="straightConnector1">
                    <a:avLst/>
                  </a:prstGeom>
                  <a:grp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</p:grpSp>
          </p:grpSp>
          <p:grpSp>
            <p:nvGrpSpPr>
              <p:cNvPr id="2067" name="Group 41"/>
              <p:cNvGrpSpPr>
                <a:grpSpLocks/>
              </p:cNvGrpSpPr>
              <p:nvPr/>
            </p:nvGrpSpPr>
            <p:grpSpPr bwMode="auto">
              <a:xfrm>
                <a:off x="9447" y="5955"/>
                <a:ext cx="80" cy="4379"/>
                <a:chOff x="9447" y="5955"/>
                <a:chExt cx="80" cy="4379"/>
              </a:xfrm>
              <a:grpFill/>
            </p:grpSpPr>
            <p:sp>
              <p:nvSpPr>
                <p:cNvPr id="2068" name="AutoShape 45"/>
                <p:cNvSpPr>
                  <a:spLocks noChangeShapeType="1"/>
                </p:cNvSpPr>
                <p:nvPr/>
              </p:nvSpPr>
              <p:spPr bwMode="auto">
                <a:xfrm>
                  <a:off x="9447" y="5955"/>
                  <a:ext cx="1" cy="775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 b="1"/>
                </a:p>
              </p:txBody>
            </p:sp>
            <p:sp>
              <p:nvSpPr>
                <p:cNvPr id="2069" name="AutoShape 44"/>
                <p:cNvSpPr>
                  <a:spLocks noChangeShapeType="1"/>
                </p:cNvSpPr>
                <p:nvPr/>
              </p:nvSpPr>
              <p:spPr bwMode="auto">
                <a:xfrm>
                  <a:off x="9447" y="7333"/>
                  <a:ext cx="1" cy="411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 b="1"/>
                </a:p>
              </p:txBody>
            </p:sp>
            <p:sp>
              <p:nvSpPr>
                <p:cNvPr id="2070" name="AutoShape 43"/>
                <p:cNvSpPr>
                  <a:spLocks noChangeShapeType="1"/>
                </p:cNvSpPr>
                <p:nvPr/>
              </p:nvSpPr>
              <p:spPr bwMode="auto">
                <a:xfrm>
                  <a:off x="9474" y="8633"/>
                  <a:ext cx="0" cy="577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 b="1"/>
                </a:p>
              </p:txBody>
            </p:sp>
            <p:sp>
              <p:nvSpPr>
                <p:cNvPr id="2071" name="AutoShape 42"/>
                <p:cNvSpPr>
                  <a:spLocks noChangeShapeType="1"/>
                </p:cNvSpPr>
                <p:nvPr/>
              </p:nvSpPr>
              <p:spPr bwMode="auto">
                <a:xfrm>
                  <a:off x="9526" y="9882"/>
                  <a:ext cx="1" cy="452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 b="1"/>
                </a:p>
              </p:txBody>
            </p:sp>
          </p:grp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>
              <a:off x="1519" y="5414"/>
              <a:ext cx="4645" cy="6186"/>
              <a:chOff x="1519" y="5414"/>
              <a:chExt cx="4645" cy="6186"/>
            </a:xfrm>
            <a:grpFill/>
          </p:grpSpPr>
          <p:sp>
            <p:nvSpPr>
              <p:cNvPr id="13" name="Text Box 39"/>
              <p:cNvSpPr txBox="1">
                <a:spLocks noChangeArrowheads="1"/>
              </p:cNvSpPr>
              <p:nvPr/>
            </p:nvSpPr>
            <p:spPr bwMode="auto">
              <a:xfrm>
                <a:off x="3024" y="5414"/>
                <a:ext cx="1665" cy="51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ar-AE" altLang="ar-SA" sz="16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غير مشبعة</a:t>
                </a:r>
                <a:endParaRPr kumimoji="0" lang="ar-AE" altLang="ar-SA" sz="18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17" name="Group 31"/>
              <p:cNvGrpSpPr>
                <a:grpSpLocks/>
              </p:cNvGrpSpPr>
              <p:nvPr/>
            </p:nvGrpSpPr>
            <p:grpSpPr bwMode="auto">
              <a:xfrm>
                <a:off x="4580" y="6888"/>
                <a:ext cx="1584" cy="4489"/>
                <a:chOff x="4580" y="6888"/>
                <a:chExt cx="1584" cy="4489"/>
              </a:xfrm>
              <a:grpFill/>
            </p:grpSpPr>
            <p:sp>
              <p:nvSpPr>
                <p:cNvPr id="2057" name="Text Box 38"/>
                <p:cNvSpPr txBox="1">
                  <a:spLocks noChangeArrowheads="1"/>
                </p:cNvSpPr>
                <p:nvPr/>
              </p:nvSpPr>
              <p:spPr bwMode="auto">
                <a:xfrm>
                  <a:off x="4704" y="6888"/>
                  <a:ext cx="1385" cy="517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6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ألكينات</a:t>
                  </a: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60" name="Text Box 37"/>
                <p:cNvSpPr txBox="1">
                  <a:spLocks noChangeArrowheads="1"/>
                </p:cNvSpPr>
                <p:nvPr/>
              </p:nvSpPr>
              <p:spPr bwMode="auto">
                <a:xfrm>
                  <a:off x="4689" y="8030"/>
                  <a:ext cx="1385" cy="543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4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رابطة ثنائية</a:t>
                  </a: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61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4689" y="10394"/>
                  <a:ext cx="1385" cy="983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2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أبسطها :          </a:t>
                  </a:r>
                  <a:r>
                    <a:rPr kumimoji="0" lang="ar-AE" altLang="ar-SA" sz="16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إيثين</a:t>
                  </a: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grpSp>
              <p:nvGrpSpPr>
                <p:cNvPr id="2062" name="Group 32"/>
                <p:cNvGrpSpPr>
                  <a:grpSpLocks/>
                </p:cNvGrpSpPr>
                <p:nvPr/>
              </p:nvGrpSpPr>
              <p:grpSpPr bwMode="auto">
                <a:xfrm>
                  <a:off x="4580" y="9138"/>
                  <a:ext cx="1584" cy="559"/>
                  <a:chOff x="4827" y="9150"/>
                  <a:chExt cx="1584" cy="559"/>
                </a:xfrm>
                <a:grpFill/>
              </p:grpSpPr>
              <p:sp>
                <p:nvSpPr>
                  <p:cNvPr id="2063" name="Text Box 3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827" y="9150"/>
                    <a:ext cx="1584" cy="559"/>
                  </a:xfrm>
                  <a:prstGeom prst="rect">
                    <a:avLst/>
                  </a:prstGeom>
                  <a:grp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algn="ctr" defTabSz="914400" rtl="1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r>
                      <a:rPr kumimoji="0" lang="ar-AE" alt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rPr>
                      <a:t>- </a:t>
                    </a:r>
                    <a:r>
                      <a:rPr kumimoji="0" lang="en-US" alt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rPr>
                      <a:t>C = C</a:t>
                    </a:r>
                    <a:r>
                      <a:rPr kumimoji="0" lang="ar-AE" altLang="ar-SA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rPr>
                      <a:t> -</a:t>
                    </a:r>
                    <a:endParaRPr kumimoji="0" lang="ar-AE" altLang="ar-SA" sz="11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ar-AE" altLang="ar-SA" sz="18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pitchFamily="34" charset="0"/>
                      <a:cs typeface="Arial" pitchFamily="34" charset="0"/>
                    </a:endParaRPr>
                  </a:p>
                </p:txBody>
              </p:sp>
              <p:sp>
                <p:nvSpPr>
                  <p:cNvPr id="2064" name="AutoShape 34"/>
                  <p:cNvSpPr>
                    <a:spLocks noChangeShapeType="1"/>
                  </p:cNvSpPr>
                  <p:nvPr/>
                </p:nvSpPr>
                <p:spPr bwMode="auto">
                  <a:xfrm>
                    <a:off x="5898" y="9532"/>
                    <a:ext cx="0" cy="125"/>
                  </a:xfrm>
                  <a:prstGeom prst="straightConnector1">
                    <a:avLst/>
                  </a:prstGeom>
                  <a:grp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  <p:sp>
                <p:nvSpPr>
                  <p:cNvPr id="2065" name="AutoShape 33"/>
                  <p:cNvSpPr>
                    <a:spLocks noChangeShapeType="1"/>
                  </p:cNvSpPr>
                  <p:nvPr/>
                </p:nvSpPr>
                <p:spPr bwMode="auto">
                  <a:xfrm>
                    <a:off x="5309" y="9532"/>
                    <a:ext cx="0" cy="125"/>
                  </a:xfrm>
                  <a:prstGeom prst="straightConnector1">
                    <a:avLst/>
                  </a:prstGeom>
                  <a:grpFill/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</p:grpSp>
          </p:grpSp>
          <p:grpSp>
            <p:nvGrpSpPr>
              <p:cNvPr id="19" name="Group 26"/>
              <p:cNvGrpSpPr>
                <a:grpSpLocks/>
              </p:cNvGrpSpPr>
              <p:nvPr/>
            </p:nvGrpSpPr>
            <p:grpSpPr bwMode="auto">
              <a:xfrm>
                <a:off x="1519" y="6888"/>
                <a:ext cx="1584" cy="4712"/>
                <a:chOff x="1519" y="6888"/>
                <a:chExt cx="1584" cy="4712"/>
              </a:xfrm>
              <a:grpFill/>
            </p:grpSpPr>
            <p:sp>
              <p:nvSpPr>
                <p:cNvPr id="2049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1639" y="6888"/>
                  <a:ext cx="1385" cy="517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6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ألكاينات</a:t>
                  </a: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51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1639" y="8030"/>
                  <a:ext cx="1385" cy="543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4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رابطة ثلاثية</a:t>
                  </a: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53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639" y="10620"/>
                  <a:ext cx="1385" cy="980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2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أبسطها : </a:t>
                  </a:r>
                  <a:r>
                    <a:rPr kumimoji="0" lang="ar-AE" altLang="ar-SA" sz="16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إيثاين</a:t>
                  </a: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55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1519" y="9150"/>
                  <a:ext cx="1584" cy="559"/>
                </a:xfrm>
                <a:prstGeom prst="rect">
                  <a:avLst/>
                </a:prstGeom>
                <a:grp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ar-AE" altLang="ar-SA" sz="16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- </a:t>
                  </a:r>
                  <a:r>
                    <a:rPr kumimoji="0" lang="en-US" altLang="ar-SA" sz="16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C ≡ C</a:t>
                  </a:r>
                  <a:r>
                    <a:rPr kumimoji="0" lang="ar-AE" altLang="ar-SA" sz="1600" b="1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itchFamily="18" charset="0"/>
                      <a:ea typeface="Calibri" pitchFamily="34" charset="0"/>
                      <a:cs typeface="Times New Roman" pitchFamily="18" charset="0"/>
                    </a:rPr>
                    <a:t> -</a:t>
                  </a:r>
                  <a:endParaRPr kumimoji="0" lang="ar-AE" altLang="ar-SA" sz="11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ar-AE" altLang="ar-SA" sz="1800" b="1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20" name="Group 20"/>
              <p:cNvGrpSpPr>
                <a:grpSpLocks/>
              </p:cNvGrpSpPr>
              <p:nvPr/>
            </p:nvGrpSpPr>
            <p:grpSpPr bwMode="auto">
              <a:xfrm>
                <a:off x="4110" y="5955"/>
                <a:ext cx="1256" cy="4307"/>
                <a:chOff x="4110" y="5955"/>
                <a:chExt cx="1256" cy="4307"/>
              </a:xfrm>
              <a:grpFill/>
            </p:grpSpPr>
            <p:grpSp>
              <p:nvGrpSpPr>
                <p:cNvPr id="28" name="Group 22"/>
                <p:cNvGrpSpPr>
                  <a:grpSpLocks/>
                </p:cNvGrpSpPr>
                <p:nvPr/>
              </p:nvGrpSpPr>
              <p:grpSpPr bwMode="auto">
                <a:xfrm>
                  <a:off x="5310" y="7465"/>
                  <a:ext cx="56" cy="2797"/>
                  <a:chOff x="5310" y="7465"/>
                  <a:chExt cx="56" cy="2797"/>
                </a:xfrm>
                <a:grpFill/>
              </p:grpSpPr>
              <p:sp>
                <p:nvSpPr>
                  <p:cNvPr id="30" name="AutoShape 25"/>
                  <p:cNvSpPr>
                    <a:spLocks noChangeShapeType="1"/>
                  </p:cNvSpPr>
                  <p:nvPr/>
                </p:nvSpPr>
                <p:spPr bwMode="auto">
                  <a:xfrm>
                    <a:off x="5310" y="7465"/>
                    <a:ext cx="1" cy="411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  <p:sp>
                <p:nvSpPr>
                  <p:cNvPr id="31" name="AutoShape 24"/>
                  <p:cNvSpPr>
                    <a:spLocks noChangeShapeType="1"/>
                  </p:cNvSpPr>
                  <p:nvPr/>
                </p:nvSpPr>
                <p:spPr bwMode="auto">
                  <a:xfrm>
                    <a:off x="5337" y="8597"/>
                    <a:ext cx="0" cy="49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  <p:sp>
                <p:nvSpPr>
                  <p:cNvPr id="2048" name="AutoShape 23"/>
                  <p:cNvSpPr>
                    <a:spLocks noChangeShapeType="1"/>
                  </p:cNvSpPr>
                  <p:nvPr/>
                </p:nvSpPr>
                <p:spPr bwMode="auto">
                  <a:xfrm>
                    <a:off x="5365" y="9810"/>
                    <a:ext cx="1" cy="452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</p:grpSp>
            <p:sp>
              <p:nvSpPr>
                <p:cNvPr id="29" name="AutoShape 21"/>
                <p:cNvSpPr>
                  <a:spLocks noChangeShapeType="1"/>
                </p:cNvSpPr>
                <p:nvPr/>
              </p:nvSpPr>
              <p:spPr bwMode="auto">
                <a:xfrm>
                  <a:off x="4110" y="5955"/>
                  <a:ext cx="1201" cy="775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 b="1"/>
                </a:p>
              </p:txBody>
            </p:sp>
          </p:grpSp>
          <p:grpSp>
            <p:nvGrpSpPr>
              <p:cNvPr id="21" name="Group 14"/>
              <p:cNvGrpSpPr>
                <a:grpSpLocks/>
              </p:cNvGrpSpPr>
              <p:nvPr/>
            </p:nvGrpSpPr>
            <p:grpSpPr bwMode="auto">
              <a:xfrm>
                <a:off x="2277" y="5955"/>
                <a:ext cx="1445" cy="4367"/>
                <a:chOff x="2277" y="5955"/>
                <a:chExt cx="1445" cy="4367"/>
              </a:xfrm>
              <a:grpFill/>
            </p:grpSpPr>
            <p:grpSp>
              <p:nvGrpSpPr>
                <p:cNvPr id="22" name="Group 16"/>
                <p:cNvGrpSpPr>
                  <a:grpSpLocks/>
                </p:cNvGrpSpPr>
                <p:nvPr/>
              </p:nvGrpSpPr>
              <p:grpSpPr bwMode="auto">
                <a:xfrm>
                  <a:off x="2277" y="7525"/>
                  <a:ext cx="56" cy="2797"/>
                  <a:chOff x="2385" y="7525"/>
                  <a:chExt cx="56" cy="2797"/>
                </a:xfrm>
                <a:grpFill/>
              </p:grpSpPr>
              <p:sp>
                <p:nvSpPr>
                  <p:cNvPr id="24" name="AutoShape 19"/>
                  <p:cNvSpPr>
                    <a:spLocks noChangeShapeType="1"/>
                  </p:cNvSpPr>
                  <p:nvPr/>
                </p:nvSpPr>
                <p:spPr bwMode="auto">
                  <a:xfrm>
                    <a:off x="2385" y="7525"/>
                    <a:ext cx="1" cy="411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  <p:sp>
                <p:nvSpPr>
                  <p:cNvPr id="25" name="AutoShape 18"/>
                  <p:cNvSpPr>
                    <a:spLocks noChangeShapeType="1"/>
                  </p:cNvSpPr>
                  <p:nvPr/>
                </p:nvSpPr>
                <p:spPr bwMode="auto">
                  <a:xfrm>
                    <a:off x="2412" y="8657"/>
                    <a:ext cx="0" cy="493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  <p:sp>
                <p:nvSpPr>
                  <p:cNvPr id="27" name="AutoShape 17"/>
                  <p:cNvSpPr>
                    <a:spLocks noChangeShapeType="1"/>
                  </p:cNvSpPr>
                  <p:nvPr/>
                </p:nvSpPr>
                <p:spPr bwMode="auto">
                  <a:xfrm>
                    <a:off x="2440" y="9870"/>
                    <a:ext cx="1" cy="452"/>
                  </a:xfrm>
                  <a:prstGeom prst="straightConnector1">
                    <a:avLst/>
                  </a:prstGeom>
                  <a:grpFill/>
                  <a:ln w="9525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 vert="horz" wrap="square" lIns="91440" tIns="45720" rIns="91440" bIns="45720" numCol="1" anchor="t" anchorCtr="0" compatLnSpc="1">
                    <a:prstTxWarp prst="textNoShape">
                      <a:avLst/>
                    </a:prstTxWarp>
                  </a:bodyPr>
                  <a:lstStyle/>
                  <a:p>
                    <a:endParaRPr lang="ar-SA" b="1"/>
                  </a:p>
                </p:txBody>
              </p:sp>
            </p:grpSp>
            <p:sp>
              <p:nvSpPr>
                <p:cNvPr id="23" name="AutoShape 15"/>
                <p:cNvSpPr>
                  <a:spLocks noChangeShapeType="1"/>
                </p:cNvSpPr>
                <p:nvPr/>
              </p:nvSpPr>
              <p:spPr bwMode="auto">
                <a:xfrm flipH="1">
                  <a:off x="2547" y="5955"/>
                  <a:ext cx="1175" cy="775"/>
                </a:xfrm>
                <a:prstGeom prst="straightConnector1">
                  <a:avLst/>
                </a:prstGeom>
                <a:grp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ar-SA" b="1"/>
                </a:p>
              </p:txBody>
            </p:sp>
          </p:grpSp>
        </p:grpSp>
      </p:grpSp>
      <p:sp>
        <p:nvSpPr>
          <p:cNvPr id="70" name="مربع نص 69"/>
          <p:cNvSpPr txBox="1"/>
          <p:nvPr/>
        </p:nvSpPr>
        <p:spPr>
          <a:xfrm>
            <a:off x="6568832" y="1084310"/>
            <a:ext cx="5256584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تصنيف بالهيدروكربونات.</a:t>
            </a:r>
          </a:p>
        </p:txBody>
      </p:sp>
      <p:sp>
        <p:nvSpPr>
          <p:cNvPr id="60" name="TextBox 5"/>
          <p:cNvSpPr txBox="1"/>
          <p:nvPr/>
        </p:nvSpPr>
        <p:spPr>
          <a:xfrm>
            <a:off x="4831080" y="40454"/>
            <a:ext cx="73205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</a:t>
            </a:r>
            <a:endParaRPr lang="ar-SA" sz="2000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15319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26- 6</a:t>
            </a:r>
            <a:endParaRPr lang="ar-SA" sz="2400" b="1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4882168" y="1049439"/>
            <a:ext cx="6912768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ماذا نقصد بالألكانات ذات السلاسل المستقيمة؟</a:t>
            </a:r>
          </a:p>
        </p:txBody>
      </p:sp>
      <p:sp>
        <p:nvSpPr>
          <p:cNvPr id="17" name="مربع نص 16"/>
          <p:cNvSpPr txBox="1"/>
          <p:nvPr/>
        </p:nvSpPr>
        <p:spPr>
          <a:xfrm>
            <a:off x="3059832" y="2492896"/>
            <a:ext cx="8598768" cy="12311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</a:rPr>
              <a:t>هي هيدروكربونات تحتوي روابط مفردة بين الذرات.</a:t>
            </a:r>
          </a:p>
          <a:p>
            <a:endParaRPr lang="ar-SA" dirty="0">
              <a:solidFill>
                <a:srgbClr val="0070C0"/>
              </a:solidFill>
            </a:endParaRPr>
          </a:p>
          <a:p>
            <a:r>
              <a:rPr lang="ar-SA" sz="2800" b="1" dirty="0">
                <a:solidFill>
                  <a:srgbClr val="FF0000"/>
                </a:solidFill>
              </a:rPr>
              <a:t>صيغتها</a:t>
            </a:r>
            <a:r>
              <a:rPr lang="ar-SA" dirty="0">
                <a:solidFill>
                  <a:srgbClr val="FF0000"/>
                </a:solidFill>
              </a:rPr>
              <a:t>   </a:t>
            </a:r>
            <a:r>
              <a:rPr lang="en-US" sz="2400" b="1" dirty="0">
                <a:solidFill>
                  <a:srgbClr val="FF0000"/>
                </a:solidFill>
              </a:rPr>
              <a:t>C</a:t>
            </a:r>
            <a:r>
              <a:rPr lang="en-US" b="1" dirty="0">
                <a:solidFill>
                  <a:srgbClr val="FF0000"/>
                </a:solidFill>
              </a:rPr>
              <a:t>n</a:t>
            </a:r>
            <a:r>
              <a:rPr lang="en-US" sz="2400" b="1" dirty="0">
                <a:solidFill>
                  <a:srgbClr val="FF0000"/>
                </a:solidFill>
              </a:rPr>
              <a:t>H</a:t>
            </a:r>
            <a:r>
              <a:rPr lang="en-US" b="1" dirty="0">
                <a:solidFill>
                  <a:srgbClr val="FF0000"/>
                </a:solidFill>
              </a:rPr>
              <a:t>2n+</a:t>
            </a:r>
            <a:r>
              <a:rPr lang="en-US" sz="2000" b="1" dirty="0">
                <a:solidFill>
                  <a:srgbClr val="FF0000"/>
                </a:solidFill>
              </a:rPr>
              <a:t>2</a:t>
            </a:r>
            <a:endParaRPr lang="ar-SA" sz="2000" b="1" dirty="0">
              <a:solidFill>
                <a:srgbClr val="FF0000"/>
              </a:solidFill>
            </a:endParaRPr>
          </a:p>
        </p:txBody>
      </p:sp>
      <p:sp>
        <p:nvSpPr>
          <p:cNvPr id="10" name="TextBox 5"/>
          <p:cNvSpPr txBox="1"/>
          <p:nvPr/>
        </p:nvSpPr>
        <p:spPr>
          <a:xfrm>
            <a:off x="4831080" y="40454"/>
            <a:ext cx="73205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</a:t>
            </a:r>
            <a:endParaRPr lang="ar-SA" sz="2000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17847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6" name="مربع نص 25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26- 7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5049808" y="1049439"/>
            <a:ext cx="6912768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200" b="1" dirty="0">
                <a:solidFill>
                  <a:srgbClr val="C00000"/>
                </a:solidFill>
              </a:rPr>
              <a:t>أمثلة على الألكانات ذات السلاسل المستقيمة؟</a:t>
            </a:r>
          </a:p>
        </p:txBody>
      </p:sp>
      <p:pic>
        <p:nvPicPr>
          <p:cNvPr id="22" name="Picture 2" descr="http://im64.gulfup.com/oOWUY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295" y="1634214"/>
            <a:ext cx="6254314" cy="3920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5"/>
          <p:cNvSpPr txBox="1"/>
          <p:nvPr/>
        </p:nvSpPr>
        <p:spPr>
          <a:xfrm>
            <a:off x="4831080" y="40454"/>
            <a:ext cx="73205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</a:t>
            </a:r>
            <a:endParaRPr lang="ar-SA" sz="2000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75859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5" name="مربع نص 24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26- 8</a:t>
            </a:r>
            <a:endParaRPr lang="ar-SA" sz="2400" b="1" dirty="0"/>
          </a:p>
        </p:txBody>
      </p:sp>
      <p:pic>
        <p:nvPicPr>
          <p:cNvPr id="24" name="Picture 2" descr="http://im64.gulfup.com/oOWUY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66" y="1001780"/>
            <a:ext cx="7294261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مربع نص 25"/>
          <p:cNvSpPr txBox="1"/>
          <p:nvPr/>
        </p:nvSpPr>
        <p:spPr>
          <a:xfrm>
            <a:off x="7568126" y="1012674"/>
            <a:ext cx="4463793" cy="95410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C00000"/>
                </a:solidFill>
              </a:rPr>
              <a:t>أسماء الألكانات العشرة الأولى</a:t>
            </a:r>
          </a:p>
          <a:p>
            <a:r>
              <a:rPr lang="ar-SA" sz="2800" b="1" dirty="0">
                <a:solidFill>
                  <a:srgbClr val="C00000"/>
                </a:solidFill>
              </a:rPr>
              <a:t> ذات السلاسل المستقيمة</a:t>
            </a:r>
          </a:p>
        </p:txBody>
      </p:sp>
      <p:sp>
        <p:nvSpPr>
          <p:cNvPr id="10" name="TextBox 5"/>
          <p:cNvSpPr txBox="1"/>
          <p:nvPr/>
        </p:nvSpPr>
        <p:spPr>
          <a:xfrm>
            <a:off x="4831080" y="40454"/>
            <a:ext cx="73205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</a:t>
            </a:r>
            <a:endParaRPr lang="ar-SA" sz="2000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612290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مجموعة 2"/>
          <p:cNvGrpSpPr/>
          <p:nvPr/>
        </p:nvGrpSpPr>
        <p:grpSpPr>
          <a:xfrm>
            <a:off x="0" y="16505"/>
            <a:ext cx="12192000" cy="7070613"/>
            <a:chOff x="0" y="16505"/>
            <a:chExt cx="12192000" cy="7070613"/>
          </a:xfrm>
        </p:grpSpPr>
        <p:sp>
          <p:nvSpPr>
            <p:cNvPr id="5" name="Right Triangle 4"/>
            <p:cNvSpPr/>
            <p:nvPr/>
          </p:nvSpPr>
          <p:spPr>
            <a:xfrm>
              <a:off x="0" y="5825067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0000" endA="300" endPos="55500" dist="50800" dir="5400000" sy="-100000" algn="bl" rotWithShape="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16" name="Right Triangle 15"/>
            <p:cNvSpPr/>
            <p:nvPr/>
          </p:nvSpPr>
          <p:spPr>
            <a:xfrm rot="10800000">
              <a:off x="0" y="16505"/>
              <a:ext cx="12192000" cy="1032933"/>
            </a:xfrm>
            <a:prstGeom prst="rtTriangle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  <a:reflection blurRad="6350" stA="52000" endA="300" endPos="35000" dir="5400000" sy="-100000" algn="bl" rotWithShape="0"/>
              <a:softEdge rad="635000"/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pic>
          <p:nvPicPr>
            <p:cNvPr id="18" name="Picture 10" descr="http://www.t4edu.com/sites/default/files/Doros_t4edu.png?13858751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50000"/>
                      </a14:imgEffect>
                      <a14:imgEffect>
                        <a14:colorTemperature colorTemp="4700"/>
                      </a14:imgEffect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766" y="5741420"/>
              <a:ext cx="1611297" cy="13456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مربع نص 18"/>
          <p:cNvSpPr txBox="1"/>
          <p:nvPr/>
        </p:nvSpPr>
        <p:spPr>
          <a:xfrm>
            <a:off x="10896600" y="6368549"/>
            <a:ext cx="12801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400" b="1" dirty="0"/>
              <a:t>26- 9</a:t>
            </a:r>
            <a:endParaRPr lang="ar-SA" sz="2400" b="1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3035320" y="1049439"/>
            <a:ext cx="8806160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</a:rPr>
              <a:t>تدريب: </a:t>
            </a:r>
            <a:r>
              <a:rPr lang="ar-SA" sz="3200" b="1" dirty="0"/>
              <a:t>اكتب الصيغة الجزيئية والمكثفة والبنائية </a:t>
            </a:r>
            <a:r>
              <a:rPr lang="ar-SA" sz="3200" b="1" dirty="0">
                <a:solidFill>
                  <a:srgbClr val="FF0000"/>
                </a:solidFill>
              </a:rPr>
              <a:t>للبروبان</a:t>
            </a:r>
            <a:endParaRPr lang="ar-SA" sz="3600" b="1" dirty="0">
              <a:solidFill>
                <a:srgbClr val="FF0000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9250680" y="2497945"/>
            <a:ext cx="277368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2800" b="1" dirty="0">
                <a:solidFill>
                  <a:srgbClr val="0070C0"/>
                </a:solidFill>
              </a:rPr>
              <a:t>الصيغة الجزيئية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3" name="مربع نص 22"/>
          <p:cNvSpPr txBox="1"/>
          <p:nvPr/>
        </p:nvSpPr>
        <p:spPr>
          <a:xfrm>
            <a:off x="5836920" y="2440519"/>
            <a:ext cx="245364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الصيغة المكثفة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1097280" y="2440519"/>
            <a:ext cx="2621280" cy="52322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70C0"/>
                </a:solidFill>
              </a:rPr>
              <a:t>الصيغة البنائية</a:t>
            </a:r>
            <a:endParaRPr lang="ar-SA" sz="3200" b="1" dirty="0">
              <a:solidFill>
                <a:srgbClr val="0070C0"/>
              </a:solidFill>
            </a:endParaRPr>
          </a:p>
        </p:txBody>
      </p:sp>
      <p:sp>
        <p:nvSpPr>
          <p:cNvPr id="12" name="TextBox 5"/>
          <p:cNvSpPr txBox="1"/>
          <p:nvPr/>
        </p:nvSpPr>
        <p:spPr>
          <a:xfrm>
            <a:off x="4831080" y="40454"/>
            <a:ext cx="73205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ar-SA" sz="2800" b="1" dirty="0">
                <a:solidFill>
                  <a:schemeClr val="bg1"/>
                </a:solidFill>
                <a:latin typeface="Sakkal Majalla" pitchFamily="2" charset="-78"/>
              </a:rPr>
              <a:t>ثاني ثانوي-كيمياء/ الألكانات ذات السلاسل المستقيمة</a:t>
            </a:r>
            <a:endParaRPr lang="ar-SA" sz="2000" b="1" dirty="0">
              <a:solidFill>
                <a:schemeClr val="bg1"/>
              </a:solidFill>
              <a:latin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8468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10702</TotalTime>
  <Words>947</Words>
  <Application>Microsoft Office PowerPoint</Application>
  <PresentationFormat>شاشة عريضة</PresentationFormat>
  <Paragraphs>209</Paragraphs>
  <Slides>28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28</vt:i4>
      </vt:variant>
    </vt:vector>
  </HeadingPairs>
  <TitlesOfParts>
    <vt:vector size="35" baseType="lpstr">
      <vt:lpstr>Arial</vt:lpstr>
      <vt:lpstr>Calibri</vt:lpstr>
      <vt:lpstr>Calibri Light</vt:lpstr>
      <vt:lpstr>Sakkal Majalla</vt:lpstr>
      <vt:lpstr>Times New Roman</vt:lpstr>
      <vt:lpstr>Wingdings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ماجد الحكمي</cp:lastModifiedBy>
  <cp:revision>1410</cp:revision>
  <dcterms:created xsi:type="dcterms:W3CDTF">2015-08-27T08:53:28Z</dcterms:created>
  <dcterms:modified xsi:type="dcterms:W3CDTF">2023-03-18T20:04:47Z</dcterms:modified>
</cp:coreProperties>
</file>