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74" r:id="rId4"/>
    <p:sldId id="259" r:id="rId5"/>
    <p:sldId id="261" r:id="rId6"/>
    <p:sldId id="289" r:id="rId7"/>
    <p:sldId id="260" r:id="rId8"/>
    <p:sldId id="262" r:id="rId9"/>
    <p:sldId id="263" r:id="rId10"/>
    <p:sldId id="265" r:id="rId11"/>
    <p:sldId id="266" r:id="rId12"/>
    <p:sldId id="267" r:id="rId13"/>
    <p:sldId id="268" r:id="rId14"/>
    <p:sldId id="270" r:id="rId15"/>
    <p:sldId id="269" r:id="rId16"/>
    <p:sldId id="271" r:id="rId17"/>
    <p:sldId id="272" r:id="rId18"/>
    <p:sldId id="292" r:id="rId19"/>
    <p:sldId id="264" r:id="rId20"/>
    <p:sldId id="277" r:id="rId21"/>
    <p:sldId id="275" r:id="rId22"/>
    <p:sldId id="279" r:id="rId23"/>
    <p:sldId id="278" r:id="rId24"/>
    <p:sldId id="280" r:id="rId25"/>
    <p:sldId id="281" r:id="rId26"/>
    <p:sldId id="273" r:id="rId27"/>
    <p:sldId id="283" r:id="rId28"/>
    <p:sldId id="282" r:id="rId29"/>
    <p:sldId id="286" r:id="rId30"/>
    <p:sldId id="284" r:id="rId31"/>
    <p:sldId id="287" r:id="rId32"/>
    <p:sldId id="290" r:id="rId33"/>
    <p:sldId id="291" r:id="rId34"/>
  </p:sldIdLst>
  <p:sldSz cx="12192000" cy="6858000"/>
  <p:notesSz cx="6858000" cy="9144000"/>
  <p:custDataLst>
    <p:tags r:id="rId35"/>
  </p:custDataLst>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6A7B7"/>
    <a:srgbClr val="D77071"/>
    <a:srgbClr val="FEC3C5"/>
    <a:srgbClr val="9BC1B4"/>
    <a:srgbClr val="5CC3C2"/>
    <a:srgbClr val="EDEFF1"/>
    <a:srgbClr val="A2A2A2"/>
    <a:srgbClr val="D9D9D9"/>
    <a:srgbClr val="96C0C6"/>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نمط متوسط 1 - تمييز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00" autoAdjust="0"/>
    <p:restoredTop sz="94660"/>
  </p:normalViewPr>
  <p:slideViewPr>
    <p:cSldViewPr snapToGrid="0">
      <p:cViewPr varScale="1">
        <p:scale>
          <a:sx n="67" d="100"/>
          <a:sy n="67" d="100"/>
        </p:scale>
        <p:origin x="85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9" Type="http://schemas.openxmlformats.org/officeDocument/2006/relationships/tableStyles" Target="tableStyles.xml" /><Relationship Id="rId3" Type="http://schemas.openxmlformats.org/officeDocument/2006/relationships/slide" Target="slides/slide2.xml" /><Relationship Id="rId21" Type="http://schemas.openxmlformats.org/officeDocument/2006/relationships/slide" Target="slides/slide20.xml" /><Relationship Id="rId34" Type="http://schemas.openxmlformats.org/officeDocument/2006/relationships/slide" Target="slides/slide33.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slide" Target="slides/slide32.xml" /><Relationship Id="rId38" Type="http://schemas.openxmlformats.org/officeDocument/2006/relationships/theme" Target="theme/theme1.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slide" Target="slides/slide28.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slide" Target="slides/slide31.xml" /><Relationship Id="rId37" Type="http://schemas.openxmlformats.org/officeDocument/2006/relationships/viewProps" Target="viewProps.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presProps" Target="presProps.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slide" Target="slides/slide30.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tags" Target="tags/tag1.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9327FE80-C7A2-4F99-A440-89CF7003CC30}"/>
              </a:ext>
            </a:extLst>
          </p:cNvPr>
          <p:cNvSpPr>
            <a:spLocks noGrp="1"/>
          </p:cNvSpPr>
          <p:nvPr>
            <p:ph type="ctrTitle"/>
          </p:nvPr>
        </p:nvSpPr>
        <p:spPr>
          <a:xfrm>
            <a:off x="1524000" y="1122363"/>
            <a:ext cx="9144000" cy="2387600"/>
          </a:xfrm>
        </p:spPr>
        <p:txBody>
          <a:bodyPr anchor="b"/>
          <a:lstStyle>
            <a:lvl1pPr algn="ctr">
              <a:defRPr sz="6000"/>
            </a:lvl1pPr>
          </a:lstStyle>
          <a:p>
            <a:r>
              <a:rPr lang="ar-SA"/>
              <a:t>انقر لتحرير نمط عنوان الشكل الرئيسي</a:t>
            </a:r>
          </a:p>
        </p:txBody>
      </p:sp>
      <p:sp>
        <p:nvSpPr>
          <p:cNvPr id="3" name="عنوان فرعي 2">
            <a:extLst>
              <a:ext uri="{FF2B5EF4-FFF2-40B4-BE49-F238E27FC236}">
                <a16:creationId xmlns:a16="http://schemas.microsoft.com/office/drawing/2014/main" id="{4678C125-BE02-4713-934B-FC5BB2EA093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p>
        </p:txBody>
      </p:sp>
      <p:sp>
        <p:nvSpPr>
          <p:cNvPr id="4" name="عنصر نائب للتاريخ 3">
            <a:extLst>
              <a:ext uri="{FF2B5EF4-FFF2-40B4-BE49-F238E27FC236}">
                <a16:creationId xmlns:a16="http://schemas.microsoft.com/office/drawing/2014/main" id="{31D5F420-896F-42F4-B52F-99A9484D86E4}"/>
              </a:ext>
            </a:extLst>
          </p:cNvPr>
          <p:cNvSpPr>
            <a:spLocks noGrp="1"/>
          </p:cNvSpPr>
          <p:nvPr>
            <p:ph type="dt" sz="half" idx="10"/>
          </p:nvPr>
        </p:nvSpPr>
        <p:spPr/>
        <p:txBody>
          <a:bodyPr/>
          <a:lstStyle/>
          <a:p>
            <a:fld id="{BF93C68B-E05A-47AA-9091-2A773C98F006}" type="datetimeFigureOut">
              <a:rPr lang="ar-SA" smtClean="0"/>
              <a:t>20/08/1443</a:t>
            </a:fld>
            <a:endParaRPr lang="ar-SA"/>
          </a:p>
        </p:txBody>
      </p:sp>
      <p:sp>
        <p:nvSpPr>
          <p:cNvPr id="5" name="عنصر نائب للتذييل 4">
            <a:extLst>
              <a:ext uri="{FF2B5EF4-FFF2-40B4-BE49-F238E27FC236}">
                <a16:creationId xmlns:a16="http://schemas.microsoft.com/office/drawing/2014/main" id="{7060BDAA-B83D-4FC2-90FE-206AF03407FA}"/>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C10133B3-D0BC-4217-A3EB-C28B223109DA}"/>
              </a:ext>
            </a:extLst>
          </p:cNvPr>
          <p:cNvSpPr>
            <a:spLocks noGrp="1"/>
          </p:cNvSpPr>
          <p:nvPr>
            <p:ph type="sldNum" sz="quarter" idx="12"/>
          </p:nvPr>
        </p:nvSpPr>
        <p:spPr/>
        <p:txBody>
          <a:bodyPr/>
          <a:lstStyle/>
          <a:p>
            <a:fld id="{3B6D151E-82D4-4A6C-A733-79AE6BCA0332}" type="slidenum">
              <a:rPr lang="ar-SA" smtClean="0"/>
              <a:t>‹#›</a:t>
            </a:fld>
            <a:endParaRPr lang="ar-SA"/>
          </a:p>
        </p:txBody>
      </p:sp>
    </p:spTree>
    <p:extLst>
      <p:ext uri="{BB962C8B-B14F-4D97-AF65-F5344CB8AC3E}">
        <p14:creationId xmlns:p14="http://schemas.microsoft.com/office/powerpoint/2010/main" val="15106491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3674C8DD-1CC7-45A0-B292-08C75636B934}"/>
              </a:ext>
            </a:extLst>
          </p:cNvPr>
          <p:cNvSpPr>
            <a:spLocks noGrp="1"/>
          </p:cNvSpPr>
          <p:nvPr>
            <p:ph type="title"/>
          </p:nvPr>
        </p:nvSpPr>
        <p:spPr/>
        <p:txBody>
          <a:bodyPr/>
          <a:lstStyle/>
          <a:p>
            <a:r>
              <a:rPr lang="ar-SA"/>
              <a:t>انقر لتحرير نمط عنوان الشكل الرئيسي</a:t>
            </a:r>
          </a:p>
        </p:txBody>
      </p:sp>
      <p:sp>
        <p:nvSpPr>
          <p:cNvPr id="3" name="عنصر نائب للعنوان العمودي 2">
            <a:extLst>
              <a:ext uri="{FF2B5EF4-FFF2-40B4-BE49-F238E27FC236}">
                <a16:creationId xmlns:a16="http://schemas.microsoft.com/office/drawing/2014/main" id="{055774B5-9E5B-47A0-95B1-3EE6FFD0D583}"/>
              </a:ext>
            </a:extLst>
          </p:cNvPr>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EE42D795-E1F7-4A8B-97D6-138083B8C687}"/>
              </a:ext>
            </a:extLst>
          </p:cNvPr>
          <p:cNvSpPr>
            <a:spLocks noGrp="1"/>
          </p:cNvSpPr>
          <p:nvPr>
            <p:ph type="dt" sz="half" idx="10"/>
          </p:nvPr>
        </p:nvSpPr>
        <p:spPr/>
        <p:txBody>
          <a:bodyPr/>
          <a:lstStyle/>
          <a:p>
            <a:fld id="{BF93C68B-E05A-47AA-9091-2A773C98F006}" type="datetimeFigureOut">
              <a:rPr lang="ar-SA" smtClean="0"/>
              <a:t>20/08/1443</a:t>
            </a:fld>
            <a:endParaRPr lang="ar-SA"/>
          </a:p>
        </p:txBody>
      </p:sp>
      <p:sp>
        <p:nvSpPr>
          <p:cNvPr id="5" name="عنصر نائب للتذييل 4">
            <a:extLst>
              <a:ext uri="{FF2B5EF4-FFF2-40B4-BE49-F238E27FC236}">
                <a16:creationId xmlns:a16="http://schemas.microsoft.com/office/drawing/2014/main" id="{C24B0AE5-17ED-4AAC-AEBC-A38F0E18952C}"/>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4A5AA405-FC7E-4F0B-ACD4-D8311E9D5EBA}"/>
              </a:ext>
            </a:extLst>
          </p:cNvPr>
          <p:cNvSpPr>
            <a:spLocks noGrp="1"/>
          </p:cNvSpPr>
          <p:nvPr>
            <p:ph type="sldNum" sz="quarter" idx="12"/>
          </p:nvPr>
        </p:nvSpPr>
        <p:spPr/>
        <p:txBody>
          <a:bodyPr/>
          <a:lstStyle/>
          <a:p>
            <a:fld id="{3B6D151E-82D4-4A6C-A733-79AE6BCA0332}" type="slidenum">
              <a:rPr lang="ar-SA" smtClean="0"/>
              <a:t>‹#›</a:t>
            </a:fld>
            <a:endParaRPr lang="ar-SA"/>
          </a:p>
        </p:txBody>
      </p:sp>
    </p:spTree>
    <p:extLst>
      <p:ext uri="{BB962C8B-B14F-4D97-AF65-F5344CB8AC3E}">
        <p14:creationId xmlns:p14="http://schemas.microsoft.com/office/powerpoint/2010/main" val="32288406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a:extLst>
              <a:ext uri="{FF2B5EF4-FFF2-40B4-BE49-F238E27FC236}">
                <a16:creationId xmlns:a16="http://schemas.microsoft.com/office/drawing/2014/main" id="{DE37B098-9146-4AAC-94F4-4E8CBF9565C0}"/>
              </a:ext>
            </a:extLst>
          </p:cNvPr>
          <p:cNvSpPr>
            <a:spLocks noGrp="1"/>
          </p:cNvSpPr>
          <p:nvPr>
            <p:ph type="title" orient="vert"/>
          </p:nvPr>
        </p:nvSpPr>
        <p:spPr>
          <a:xfrm>
            <a:off x="8724900" y="365125"/>
            <a:ext cx="2628900" cy="5811838"/>
          </a:xfrm>
        </p:spPr>
        <p:txBody>
          <a:bodyPr vert="eaVert"/>
          <a:lstStyle/>
          <a:p>
            <a:r>
              <a:rPr lang="ar-SA"/>
              <a:t>انقر لتحرير نمط عنوان الشكل الرئيسي</a:t>
            </a:r>
          </a:p>
        </p:txBody>
      </p:sp>
      <p:sp>
        <p:nvSpPr>
          <p:cNvPr id="3" name="عنصر نائب للعنوان العمودي 2">
            <a:extLst>
              <a:ext uri="{FF2B5EF4-FFF2-40B4-BE49-F238E27FC236}">
                <a16:creationId xmlns:a16="http://schemas.microsoft.com/office/drawing/2014/main" id="{56E638BA-9222-4087-A5DF-5717983AE502}"/>
              </a:ext>
            </a:extLst>
          </p:cNvPr>
          <p:cNvSpPr>
            <a:spLocks noGrp="1"/>
          </p:cNvSpPr>
          <p:nvPr>
            <p:ph type="body" orient="vert" idx="1"/>
          </p:nvPr>
        </p:nvSpPr>
        <p:spPr>
          <a:xfrm>
            <a:off x="838200" y="365125"/>
            <a:ext cx="7734300" cy="5811838"/>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EDD2053F-6A9E-46D2-B236-A859F72DDF55}"/>
              </a:ext>
            </a:extLst>
          </p:cNvPr>
          <p:cNvSpPr>
            <a:spLocks noGrp="1"/>
          </p:cNvSpPr>
          <p:nvPr>
            <p:ph type="dt" sz="half" idx="10"/>
          </p:nvPr>
        </p:nvSpPr>
        <p:spPr/>
        <p:txBody>
          <a:bodyPr/>
          <a:lstStyle/>
          <a:p>
            <a:fld id="{BF93C68B-E05A-47AA-9091-2A773C98F006}" type="datetimeFigureOut">
              <a:rPr lang="ar-SA" smtClean="0"/>
              <a:t>20/08/1443</a:t>
            </a:fld>
            <a:endParaRPr lang="ar-SA"/>
          </a:p>
        </p:txBody>
      </p:sp>
      <p:sp>
        <p:nvSpPr>
          <p:cNvPr id="5" name="عنصر نائب للتذييل 4">
            <a:extLst>
              <a:ext uri="{FF2B5EF4-FFF2-40B4-BE49-F238E27FC236}">
                <a16:creationId xmlns:a16="http://schemas.microsoft.com/office/drawing/2014/main" id="{E7D09375-7ECE-4D07-825A-45F328A55960}"/>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0349322F-510E-430A-9546-BC276B9B9B02}"/>
              </a:ext>
            </a:extLst>
          </p:cNvPr>
          <p:cNvSpPr>
            <a:spLocks noGrp="1"/>
          </p:cNvSpPr>
          <p:nvPr>
            <p:ph type="sldNum" sz="quarter" idx="12"/>
          </p:nvPr>
        </p:nvSpPr>
        <p:spPr/>
        <p:txBody>
          <a:bodyPr/>
          <a:lstStyle/>
          <a:p>
            <a:fld id="{3B6D151E-82D4-4A6C-A733-79AE6BCA0332}" type="slidenum">
              <a:rPr lang="ar-SA" smtClean="0"/>
              <a:t>‹#›</a:t>
            </a:fld>
            <a:endParaRPr lang="ar-SA"/>
          </a:p>
        </p:txBody>
      </p:sp>
    </p:spTree>
    <p:extLst>
      <p:ext uri="{BB962C8B-B14F-4D97-AF65-F5344CB8AC3E}">
        <p14:creationId xmlns:p14="http://schemas.microsoft.com/office/powerpoint/2010/main" val="23389704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629E1780-0210-4A44-BC4F-00E5F7A6604D}"/>
              </a:ext>
            </a:extLst>
          </p:cNvPr>
          <p:cNvSpPr>
            <a:spLocks noGrp="1"/>
          </p:cNvSpPr>
          <p:nvPr>
            <p:ph type="title"/>
          </p:nvPr>
        </p:nvSpPr>
        <p:spPr/>
        <p:txBody>
          <a:body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C33E2292-A3EA-4461-879C-A19817DE611A}"/>
              </a:ext>
            </a:extLst>
          </p:cNvPr>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0513034B-CCD9-4BBF-AAFC-AF4305D2CC0E}"/>
              </a:ext>
            </a:extLst>
          </p:cNvPr>
          <p:cNvSpPr>
            <a:spLocks noGrp="1"/>
          </p:cNvSpPr>
          <p:nvPr>
            <p:ph type="dt" sz="half" idx="10"/>
          </p:nvPr>
        </p:nvSpPr>
        <p:spPr/>
        <p:txBody>
          <a:bodyPr/>
          <a:lstStyle/>
          <a:p>
            <a:fld id="{BF93C68B-E05A-47AA-9091-2A773C98F006}" type="datetimeFigureOut">
              <a:rPr lang="ar-SA" smtClean="0"/>
              <a:t>20/08/1443</a:t>
            </a:fld>
            <a:endParaRPr lang="ar-SA"/>
          </a:p>
        </p:txBody>
      </p:sp>
      <p:sp>
        <p:nvSpPr>
          <p:cNvPr id="5" name="عنصر نائب للتذييل 4">
            <a:extLst>
              <a:ext uri="{FF2B5EF4-FFF2-40B4-BE49-F238E27FC236}">
                <a16:creationId xmlns:a16="http://schemas.microsoft.com/office/drawing/2014/main" id="{2B49169A-D51B-41BF-B760-C4EFE4C3AEF6}"/>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96F5935C-D735-489E-B1BF-C3E5814822D2}"/>
              </a:ext>
            </a:extLst>
          </p:cNvPr>
          <p:cNvSpPr>
            <a:spLocks noGrp="1"/>
          </p:cNvSpPr>
          <p:nvPr>
            <p:ph type="sldNum" sz="quarter" idx="12"/>
          </p:nvPr>
        </p:nvSpPr>
        <p:spPr/>
        <p:txBody>
          <a:bodyPr/>
          <a:lstStyle/>
          <a:p>
            <a:fld id="{3B6D151E-82D4-4A6C-A733-79AE6BCA0332}" type="slidenum">
              <a:rPr lang="ar-SA" smtClean="0"/>
              <a:t>‹#›</a:t>
            </a:fld>
            <a:endParaRPr lang="ar-SA"/>
          </a:p>
        </p:txBody>
      </p:sp>
    </p:spTree>
    <p:extLst>
      <p:ext uri="{BB962C8B-B14F-4D97-AF65-F5344CB8AC3E}">
        <p14:creationId xmlns:p14="http://schemas.microsoft.com/office/powerpoint/2010/main" val="10985589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F0AAF73A-5D37-4D6C-98D2-FFD3BCA1E586}"/>
              </a:ext>
            </a:extLst>
          </p:cNvPr>
          <p:cNvSpPr>
            <a:spLocks noGrp="1"/>
          </p:cNvSpPr>
          <p:nvPr>
            <p:ph type="title"/>
          </p:nvPr>
        </p:nvSpPr>
        <p:spPr>
          <a:xfrm>
            <a:off x="831850" y="1709738"/>
            <a:ext cx="10515600" cy="2852737"/>
          </a:xfrm>
        </p:spPr>
        <p:txBody>
          <a:bodyPr anchor="b"/>
          <a:lstStyle>
            <a:lvl1pPr>
              <a:defRPr sz="6000"/>
            </a:lvl1p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10247C37-42C7-47E7-A1B1-7968C673B03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انقر لتحرير أنماط نص الشكل الرئيسي</a:t>
            </a:r>
          </a:p>
        </p:txBody>
      </p:sp>
      <p:sp>
        <p:nvSpPr>
          <p:cNvPr id="4" name="عنصر نائب للتاريخ 3">
            <a:extLst>
              <a:ext uri="{FF2B5EF4-FFF2-40B4-BE49-F238E27FC236}">
                <a16:creationId xmlns:a16="http://schemas.microsoft.com/office/drawing/2014/main" id="{278453D6-2986-43E0-86EE-1E4F54E99DC4}"/>
              </a:ext>
            </a:extLst>
          </p:cNvPr>
          <p:cNvSpPr>
            <a:spLocks noGrp="1"/>
          </p:cNvSpPr>
          <p:nvPr>
            <p:ph type="dt" sz="half" idx="10"/>
          </p:nvPr>
        </p:nvSpPr>
        <p:spPr/>
        <p:txBody>
          <a:bodyPr/>
          <a:lstStyle/>
          <a:p>
            <a:fld id="{BF93C68B-E05A-47AA-9091-2A773C98F006}" type="datetimeFigureOut">
              <a:rPr lang="ar-SA" smtClean="0"/>
              <a:t>20/08/1443</a:t>
            </a:fld>
            <a:endParaRPr lang="ar-SA"/>
          </a:p>
        </p:txBody>
      </p:sp>
      <p:sp>
        <p:nvSpPr>
          <p:cNvPr id="5" name="عنصر نائب للتذييل 4">
            <a:extLst>
              <a:ext uri="{FF2B5EF4-FFF2-40B4-BE49-F238E27FC236}">
                <a16:creationId xmlns:a16="http://schemas.microsoft.com/office/drawing/2014/main" id="{362D2A85-03AA-4D8A-ABC9-61600D471415}"/>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C23C1370-0707-4BC4-ADF7-70F9CA856233}"/>
              </a:ext>
            </a:extLst>
          </p:cNvPr>
          <p:cNvSpPr>
            <a:spLocks noGrp="1"/>
          </p:cNvSpPr>
          <p:nvPr>
            <p:ph type="sldNum" sz="quarter" idx="12"/>
          </p:nvPr>
        </p:nvSpPr>
        <p:spPr/>
        <p:txBody>
          <a:bodyPr/>
          <a:lstStyle/>
          <a:p>
            <a:fld id="{3B6D151E-82D4-4A6C-A733-79AE6BCA0332}" type="slidenum">
              <a:rPr lang="ar-SA" smtClean="0"/>
              <a:t>‹#›</a:t>
            </a:fld>
            <a:endParaRPr lang="ar-SA"/>
          </a:p>
        </p:txBody>
      </p:sp>
    </p:spTree>
    <p:extLst>
      <p:ext uri="{BB962C8B-B14F-4D97-AF65-F5344CB8AC3E}">
        <p14:creationId xmlns:p14="http://schemas.microsoft.com/office/powerpoint/2010/main" val="12255115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8B3098A-4E4E-45A4-A137-A0B4F109B7F8}"/>
              </a:ext>
            </a:extLst>
          </p:cNvPr>
          <p:cNvSpPr>
            <a:spLocks noGrp="1"/>
          </p:cNvSpPr>
          <p:nvPr>
            <p:ph type="title"/>
          </p:nvPr>
        </p:nvSpPr>
        <p:spPr/>
        <p:txBody>
          <a:body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DC983574-397A-4815-AD19-1105F3F6A2FB}"/>
              </a:ext>
            </a:extLst>
          </p:cNvPr>
          <p:cNvSpPr>
            <a:spLocks noGrp="1"/>
          </p:cNvSpPr>
          <p:nvPr>
            <p:ph sz="half" idx="1"/>
          </p:nvPr>
        </p:nvSpPr>
        <p:spPr>
          <a:xfrm>
            <a:off x="838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a:extLst>
              <a:ext uri="{FF2B5EF4-FFF2-40B4-BE49-F238E27FC236}">
                <a16:creationId xmlns:a16="http://schemas.microsoft.com/office/drawing/2014/main" id="{A163A013-F4A8-4AA0-99C5-3534B51ADCC8}"/>
              </a:ext>
            </a:extLst>
          </p:cNvPr>
          <p:cNvSpPr>
            <a:spLocks noGrp="1"/>
          </p:cNvSpPr>
          <p:nvPr>
            <p:ph sz="half" idx="2"/>
          </p:nvPr>
        </p:nvSpPr>
        <p:spPr>
          <a:xfrm>
            <a:off x="6172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a:extLst>
              <a:ext uri="{FF2B5EF4-FFF2-40B4-BE49-F238E27FC236}">
                <a16:creationId xmlns:a16="http://schemas.microsoft.com/office/drawing/2014/main" id="{1209D634-5838-4BD5-B5E0-B50C91FBB90F}"/>
              </a:ext>
            </a:extLst>
          </p:cNvPr>
          <p:cNvSpPr>
            <a:spLocks noGrp="1"/>
          </p:cNvSpPr>
          <p:nvPr>
            <p:ph type="dt" sz="half" idx="10"/>
          </p:nvPr>
        </p:nvSpPr>
        <p:spPr/>
        <p:txBody>
          <a:bodyPr/>
          <a:lstStyle/>
          <a:p>
            <a:fld id="{BF93C68B-E05A-47AA-9091-2A773C98F006}" type="datetimeFigureOut">
              <a:rPr lang="ar-SA" smtClean="0"/>
              <a:t>20/08/1443</a:t>
            </a:fld>
            <a:endParaRPr lang="ar-SA"/>
          </a:p>
        </p:txBody>
      </p:sp>
      <p:sp>
        <p:nvSpPr>
          <p:cNvPr id="6" name="عنصر نائب للتذييل 5">
            <a:extLst>
              <a:ext uri="{FF2B5EF4-FFF2-40B4-BE49-F238E27FC236}">
                <a16:creationId xmlns:a16="http://schemas.microsoft.com/office/drawing/2014/main" id="{FA0D1E49-726F-4816-929C-2B57F2F379E6}"/>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ACE8ADE0-48CD-481E-9855-5B74069341CD}"/>
              </a:ext>
            </a:extLst>
          </p:cNvPr>
          <p:cNvSpPr>
            <a:spLocks noGrp="1"/>
          </p:cNvSpPr>
          <p:nvPr>
            <p:ph type="sldNum" sz="quarter" idx="12"/>
          </p:nvPr>
        </p:nvSpPr>
        <p:spPr/>
        <p:txBody>
          <a:bodyPr/>
          <a:lstStyle/>
          <a:p>
            <a:fld id="{3B6D151E-82D4-4A6C-A733-79AE6BCA0332}" type="slidenum">
              <a:rPr lang="ar-SA" smtClean="0"/>
              <a:t>‹#›</a:t>
            </a:fld>
            <a:endParaRPr lang="ar-SA"/>
          </a:p>
        </p:txBody>
      </p:sp>
    </p:spTree>
    <p:extLst>
      <p:ext uri="{BB962C8B-B14F-4D97-AF65-F5344CB8AC3E}">
        <p14:creationId xmlns:p14="http://schemas.microsoft.com/office/powerpoint/2010/main" val="1937430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2762528B-1E17-43E0-85BF-4BCCF1A9D2C5}"/>
              </a:ext>
            </a:extLst>
          </p:cNvPr>
          <p:cNvSpPr>
            <a:spLocks noGrp="1"/>
          </p:cNvSpPr>
          <p:nvPr>
            <p:ph type="title"/>
          </p:nvPr>
        </p:nvSpPr>
        <p:spPr>
          <a:xfrm>
            <a:off x="839788" y="365125"/>
            <a:ext cx="10515600" cy="1325563"/>
          </a:xfrm>
        </p:spPr>
        <p:txBody>
          <a:body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42825CDC-768C-4E26-BDEF-97B952B0C3F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عنصر نائب للمحتوى 3">
            <a:extLst>
              <a:ext uri="{FF2B5EF4-FFF2-40B4-BE49-F238E27FC236}">
                <a16:creationId xmlns:a16="http://schemas.microsoft.com/office/drawing/2014/main" id="{1EE6068C-A3FF-444C-B8AC-B54F20603AC1}"/>
              </a:ext>
            </a:extLst>
          </p:cNvPr>
          <p:cNvSpPr>
            <a:spLocks noGrp="1"/>
          </p:cNvSpPr>
          <p:nvPr>
            <p:ph sz="half" idx="2"/>
          </p:nvPr>
        </p:nvSpPr>
        <p:spPr>
          <a:xfrm>
            <a:off x="839788" y="2505075"/>
            <a:ext cx="5157787"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a:extLst>
              <a:ext uri="{FF2B5EF4-FFF2-40B4-BE49-F238E27FC236}">
                <a16:creationId xmlns:a16="http://schemas.microsoft.com/office/drawing/2014/main" id="{044CA860-74A5-49B6-8EE3-DE273C295D6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عنصر نائب للمحتوى 5">
            <a:extLst>
              <a:ext uri="{FF2B5EF4-FFF2-40B4-BE49-F238E27FC236}">
                <a16:creationId xmlns:a16="http://schemas.microsoft.com/office/drawing/2014/main" id="{9CA788A9-8F6E-42F9-B4B2-074FFA9371E4}"/>
              </a:ext>
            </a:extLst>
          </p:cNvPr>
          <p:cNvSpPr>
            <a:spLocks noGrp="1"/>
          </p:cNvSpPr>
          <p:nvPr>
            <p:ph sz="quarter" idx="4"/>
          </p:nvPr>
        </p:nvSpPr>
        <p:spPr>
          <a:xfrm>
            <a:off x="6172200" y="2505075"/>
            <a:ext cx="5183188"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a:extLst>
              <a:ext uri="{FF2B5EF4-FFF2-40B4-BE49-F238E27FC236}">
                <a16:creationId xmlns:a16="http://schemas.microsoft.com/office/drawing/2014/main" id="{35FD2985-195C-4925-A6D2-3040C57BFBBB}"/>
              </a:ext>
            </a:extLst>
          </p:cNvPr>
          <p:cNvSpPr>
            <a:spLocks noGrp="1"/>
          </p:cNvSpPr>
          <p:nvPr>
            <p:ph type="dt" sz="half" idx="10"/>
          </p:nvPr>
        </p:nvSpPr>
        <p:spPr/>
        <p:txBody>
          <a:bodyPr/>
          <a:lstStyle/>
          <a:p>
            <a:fld id="{BF93C68B-E05A-47AA-9091-2A773C98F006}" type="datetimeFigureOut">
              <a:rPr lang="ar-SA" smtClean="0"/>
              <a:t>20/08/1443</a:t>
            </a:fld>
            <a:endParaRPr lang="ar-SA"/>
          </a:p>
        </p:txBody>
      </p:sp>
      <p:sp>
        <p:nvSpPr>
          <p:cNvPr id="8" name="عنصر نائب للتذييل 7">
            <a:extLst>
              <a:ext uri="{FF2B5EF4-FFF2-40B4-BE49-F238E27FC236}">
                <a16:creationId xmlns:a16="http://schemas.microsoft.com/office/drawing/2014/main" id="{8FEE733C-876D-499F-B5B4-A3DBBA703F0F}"/>
              </a:ext>
            </a:extLst>
          </p:cNvPr>
          <p:cNvSpPr>
            <a:spLocks noGrp="1"/>
          </p:cNvSpPr>
          <p:nvPr>
            <p:ph type="ftr" sz="quarter" idx="11"/>
          </p:nvPr>
        </p:nvSpPr>
        <p:spPr/>
        <p:txBody>
          <a:bodyPr/>
          <a:lstStyle/>
          <a:p>
            <a:endParaRPr lang="ar-SA"/>
          </a:p>
        </p:txBody>
      </p:sp>
      <p:sp>
        <p:nvSpPr>
          <p:cNvPr id="9" name="عنصر نائب لرقم الشريحة 8">
            <a:extLst>
              <a:ext uri="{FF2B5EF4-FFF2-40B4-BE49-F238E27FC236}">
                <a16:creationId xmlns:a16="http://schemas.microsoft.com/office/drawing/2014/main" id="{33BD8358-8E18-4C03-AE00-727DF25856E2}"/>
              </a:ext>
            </a:extLst>
          </p:cNvPr>
          <p:cNvSpPr>
            <a:spLocks noGrp="1"/>
          </p:cNvSpPr>
          <p:nvPr>
            <p:ph type="sldNum" sz="quarter" idx="12"/>
          </p:nvPr>
        </p:nvSpPr>
        <p:spPr/>
        <p:txBody>
          <a:bodyPr/>
          <a:lstStyle/>
          <a:p>
            <a:fld id="{3B6D151E-82D4-4A6C-A733-79AE6BCA0332}" type="slidenum">
              <a:rPr lang="ar-SA" smtClean="0"/>
              <a:t>‹#›</a:t>
            </a:fld>
            <a:endParaRPr lang="ar-SA"/>
          </a:p>
        </p:txBody>
      </p:sp>
    </p:spTree>
    <p:extLst>
      <p:ext uri="{BB962C8B-B14F-4D97-AF65-F5344CB8AC3E}">
        <p14:creationId xmlns:p14="http://schemas.microsoft.com/office/powerpoint/2010/main" val="2359624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C2A156E3-D05F-4B5B-B6B0-710E14E56FD9}"/>
              </a:ext>
            </a:extLst>
          </p:cNvPr>
          <p:cNvSpPr>
            <a:spLocks noGrp="1"/>
          </p:cNvSpPr>
          <p:nvPr>
            <p:ph type="title"/>
          </p:nvPr>
        </p:nvSpPr>
        <p:spPr/>
        <p:txBody>
          <a:bodyPr/>
          <a:lstStyle/>
          <a:p>
            <a:r>
              <a:rPr lang="ar-SA"/>
              <a:t>انقر لتحرير نمط عنوان الشكل الرئيسي</a:t>
            </a:r>
          </a:p>
        </p:txBody>
      </p:sp>
      <p:sp>
        <p:nvSpPr>
          <p:cNvPr id="3" name="عنصر نائب للتاريخ 2">
            <a:extLst>
              <a:ext uri="{FF2B5EF4-FFF2-40B4-BE49-F238E27FC236}">
                <a16:creationId xmlns:a16="http://schemas.microsoft.com/office/drawing/2014/main" id="{87BEDFCD-1990-4612-A36A-4DF4CF99E497}"/>
              </a:ext>
            </a:extLst>
          </p:cNvPr>
          <p:cNvSpPr>
            <a:spLocks noGrp="1"/>
          </p:cNvSpPr>
          <p:nvPr>
            <p:ph type="dt" sz="half" idx="10"/>
          </p:nvPr>
        </p:nvSpPr>
        <p:spPr/>
        <p:txBody>
          <a:bodyPr/>
          <a:lstStyle/>
          <a:p>
            <a:fld id="{BF93C68B-E05A-47AA-9091-2A773C98F006}" type="datetimeFigureOut">
              <a:rPr lang="ar-SA" smtClean="0"/>
              <a:t>20/08/1443</a:t>
            </a:fld>
            <a:endParaRPr lang="ar-SA"/>
          </a:p>
        </p:txBody>
      </p:sp>
      <p:sp>
        <p:nvSpPr>
          <p:cNvPr id="4" name="عنصر نائب للتذييل 3">
            <a:extLst>
              <a:ext uri="{FF2B5EF4-FFF2-40B4-BE49-F238E27FC236}">
                <a16:creationId xmlns:a16="http://schemas.microsoft.com/office/drawing/2014/main" id="{9E1E3437-BCBB-4FBB-AFEB-9C36F203A05C}"/>
              </a:ext>
            </a:extLst>
          </p:cNvPr>
          <p:cNvSpPr>
            <a:spLocks noGrp="1"/>
          </p:cNvSpPr>
          <p:nvPr>
            <p:ph type="ftr" sz="quarter" idx="11"/>
          </p:nvPr>
        </p:nvSpPr>
        <p:spPr/>
        <p:txBody>
          <a:bodyPr/>
          <a:lstStyle/>
          <a:p>
            <a:endParaRPr lang="ar-SA"/>
          </a:p>
        </p:txBody>
      </p:sp>
      <p:sp>
        <p:nvSpPr>
          <p:cNvPr id="5" name="عنصر نائب لرقم الشريحة 4">
            <a:extLst>
              <a:ext uri="{FF2B5EF4-FFF2-40B4-BE49-F238E27FC236}">
                <a16:creationId xmlns:a16="http://schemas.microsoft.com/office/drawing/2014/main" id="{BC3D6434-7E48-41CB-94FF-C35EE33AE623}"/>
              </a:ext>
            </a:extLst>
          </p:cNvPr>
          <p:cNvSpPr>
            <a:spLocks noGrp="1"/>
          </p:cNvSpPr>
          <p:nvPr>
            <p:ph type="sldNum" sz="quarter" idx="12"/>
          </p:nvPr>
        </p:nvSpPr>
        <p:spPr/>
        <p:txBody>
          <a:bodyPr/>
          <a:lstStyle/>
          <a:p>
            <a:fld id="{3B6D151E-82D4-4A6C-A733-79AE6BCA0332}" type="slidenum">
              <a:rPr lang="ar-SA" smtClean="0"/>
              <a:t>‹#›</a:t>
            </a:fld>
            <a:endParaRPr lang="ar-SA"/>
          </a:p>
        </p:txBody>
      </p:sp>
    </p:spTree>
    <p:extLst>
      <p:ext uri="{BB962C8B-B14F-4D97-AF65-F5344CB8AC3E}">
        <p14:creationId xmlns:p14="http://schemas.microsoft.com/office/powerpoint/2010/main" val="31244498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a:extLst>
              <a:ext uri="{FF2B5EF4-FFF2-40B4-BE49-F238E27FC236}">
                <a16:creationId xmlns:a16="http://schemas.microsoft.com/office/drawing/2014/main" id="{AEF371C4-BBC4-4817-BF67-225AF2396415}"/>
              </a:ext>
            </a:extLst>
          </p:cNvPr>
          <p:cNvSpPr>
            <a:spLocks noGrp="1"/>
          </p:cNvSpPr>
          <p:nvPr>
            <p:ph type="dt" sz="half" idx="10"/>
          </p:nvPr>
        </p:nvSpPr>
        <p:spPr/>
        <p:txBody>
          <a:bodyPr/>
          <a:lstStyle/>
          <a:p>
            <a:fld id="{BF93C68B-E05A-47AA-9091-2A773C98F006}" type="datetimeFigureOut">
              <a:rPr lang="ar-SA" smtClean="0"/>
              <a:t>20/08/1443</a:t>
            </a:fld>
            <a:endParaRPr lang="ar-SA"/>
          </a:p>
        </p:txBody>
      </p:sp>
      <p:sp>
        <p:nvSpPr>
          <p:cNvPr id="3" name="عنصر نائب للتذييل 2">
            <a:extLst>
              <a:ext uri="{FF2B5EF4-FFF2-40B4-BE49-F238E27FC236}">
                <a16:creationId xmlns:a16="http://schemas.microsoft.com/office/drawing/2014/main" id="{D77010B2-7DBD-49AC-9D64-31D1347849E5}"/>
              </a:ext>
            </a:extLst>
          </p:cNvPr>
          <p:cNvSpPr>
            <a:spLocks noGrp="1"/>
          </p:cNvSpPr>
          <p:nvPr>
            <p:ph type="ftr" sz="quarter" idx="11"/>
          </p:nvPr>
        </p:nvSpPr>
        <p:spPr/>
        <p:txBody>
          <a:bodyPr/>
          <a:lstStyle/>
          <a:p>
            <a:endParaRPr lang="ar-SA"/>
          </a:p>
        </p:txBody>
      </p:sp>
      <p:sp>
        <p:nvSpPr>
          <p:cNvPr id="4" name="عنصر نائب لرقم الشريحة 3">
            <a:extLst>
              <a:ext uri="{FF2B5EF4-FFF2-40B4-BE49-F238E27FC236}">
                <a16:creationId xmlns:a16="http://schemas.microsoft.com/office/drawing/2014/main" id="{2E3B4BD8-B565-4B4A-98BA-76B1B4ED9CFA}"/>
              </a:ext>
            </a:extLst>
          </p:cNvPr>
          <p:cNvSpPr>
            <a:spLocks noGrp="1"/>
          </p:cNvSpPr>
          <p:nvPr>
            <p:ph type="sldNum" sz="quarter" idx="12"/>
          </p:nvPr>
        </p:nvSpPr>
        <p:spPr/>
        <p:txBody>
          <a:bodyPr/>
          <a:lstStyle/>
          <a:p>
            <a:fld id="{3B6D151E-82D4-4A6C-A733-79AE6BCA0332}" type="slidenum">
              <a:rPr lang="ar-SA" smtClean="0"/>
              <a:t>‹#›</a:t>
            </a:fld>
            <a:endParaRPr lang="ar-SA"/>
          </a:p>
        </p:txBody>
      </p:sp>
    </p:spTree>
    <p:extLst>
      <p:ext uri="{BB962C8B-B14F-4D97-AF65-F5344CB8AC3E}">
        <p14:creationId xmlns:p14="http://schemas.microsoft.com/office/powerpoint/2010/main" val="28576344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8BDE71E2-6B75-4F7C-8A6C-943C735230E9}"/>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B0B7A22A-72E0-47D2-9FCF-449ECD8DD89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a:extLst>
              <a:ext uri="{FF2B5EF4-FFF2-40B4-BE49-F238E27FC236}">
                <a16:creationId xmlns:a16="http://schemas.microsoft.com/office/drawing/2014/main" id="{B1CA571D-F7A5-4F07-8249-5FF72BDA28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BDD630D9-2821-4B34-9957-A78B694B8741}"/>
              </a:ext>
            </a:extLst>
          </p:cNvPr>
          <p:cNvSpPr>
            <a:spLocks noGrp="1"/>
          </p:cNvSpPr>
          <p:nvPr>
            <p:ph type="dt" sz="half" idx="10"/>
          </p:nvPr>
        </p:nvSpPr>
        <p:spPr/>
        <p:txBody>
          <a:bodyPr/>
          <a:lstStyle/>
          <a:p>
            <a:fld id="{BF93C68B-E05A-47AA-9091-2A773C98F006}" type="datetimeFigureOut">
              <a:rPr lang="ar-SA" smtClean="0"/>
              <a:t>20/08/1443</a:t>
            </a:fld>
            <a:endParaRPr lang="ar-SA"/>
          </a:p>
        </p:txBody>
      </p:sp>
      <p:sp>
        <p:nvSpPr>
          <p:cNvPr id="6" name="عنصر نائب للتذييل 5">
            <a:extLst>
              <a:ext uri="{FF2B5EF4-FFF2-40B4-BE49-F238E27FC236}">
                <a16:creationId xmlns:a16="http://schemas.microsoft.com/office/drawing/2014/main" id="{7B77B711-7188-48E4-AFE7-25B25D47F0D9}"/>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C09B8E9C-1A45-483C-81EE-FEAF410FD1EC}"/>
              </a:ext>
            </a:extLst>
          </p:cNvPr>
          <p:cNvSpPr>
            <a:spLocks noGrp="1"/>
          </p:cNvSpPr>
          <p:nvPr>
            <p:ph type="sldNum" sz="quarter" idx="12"/>
          </p:nvPr>
        </p:nvSpPr>
        <p:spPr/>
        <p:txBody>
          <a:bodyPr/>
          <a:lstStyle/>
          <a:p>
            <a:fld id="{3B6D151E-82D4-4A6C-A733-79AE6BCA0332}" type="slidenum">
              <a:rPr lang="ar-SA" smtClean="0"/>
              <a:t>‹#›</a:t>
            </a:fld>
            <a:endParaRPr lang="ar-SA"/>
          </a:p>
        </p:txBody>
      </p:sp>
    </p:spTree>
    <p:extLst>
      <p:ext uri="{BB962C8B-B14F-4D97-AF65-F5344CB8AC3E}">
        <p14:creationId xmlns:p14="http://schemas.microsoft.com/office/powerpoint/2010/main" val="8076105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6562FA7B-EA67-4390-9748-5B38F56454B7}"/>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p>
        </p:txBody>
      </p:sp>
      <p:sp>
        <p:nvSpPr>
          <p:cNvPr id="3" name="عنصر نائب للصورة 2">
            <a:extLst>
              <a:ext uri="{FF2B5EF4-FFF2-40B4-BE49-F238E27FC236}">
                <a16:creationId xmlns:a16="http://schemas.microsoft.com/office/drawing/2014/main" id="{8A61637B-45EE-4EFE-923C-B82A0F62C22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a:extLst>
              <a:ext uri="{FF2B5EF4-FFF2-40B4-BE49-F238E27FC236}">
                <a16:creationId xmlns:a16="http://schemas.microsoft.com/office/drawing/2014/main" id="{940E9A08-4923-46ED-A4CE-C30E2F4385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AEE15ED4-1877-4C2B-B341-883A934C81D6}"/>
              </a:ext>
            </a:extLst>
          </p:cNvPr>
          <p:cNvSpPr>
            <a:spLocks noGrp="1"/>
          </p:cNvSpPr>
          <p:nvPr>
            <p:ph type="dt" sz="half" idx="10"/>
          </p:nvPr>
        </p:nvSpPr>
        <p:spPr/>
        <p:txBody>
          <a:bodyPr/>
          <a:lstStyle/>
          <a:p>
            <a:fld id="{BF93C68B-E05A-47AA-9091-2A773C98F006}" type="datetimeFigureOut">
              <a:rPr lang="ar-SA" smtClean="0"/>
              <a:t>20/08/1443</a:t>
            </a:fld>
            <a:endParaRPr lang="ar-SA"/>
          </a:p>
        </p:txBody>
      </p:sp>
      <p:sp>
        <p:nvSpPr>
          <p:cNvPr id="6" name="عنصر نائب للتذييل 5">
            <a:extLst>
              <a:ext uri="{FF2B5EF4-FFF2-40B4-BE49-F238E27FC236}">
                <a16:creationId xmlns:a16="http://schemas.microsoft.com/office/drawing/2014/main" id="{809D9E43-B85F-4055-97AD-196DECAEE147}"/>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64588DBE-84D0-4B77-B485-0F92E4004070}"/>
              </a:ext>
            </a:extLst>
          </p:cNvPr>
          <p:cNvSpPr>
            <a:spLocks noGrp="1"/>
          </p:cNvSpPr>
          <p:nvPr>
            <p:ph type="sldNum" sz="quarter" idx="12"/>
          </p:nvPr>
        </p:nvSpPr>
        <p:spPr/>
        <p:txBody>
          <a:bodyPr/>
          <a:lstStyle/>
          <a:p>
            <a:fld id="{3B6D151E-82D4-4A6C-A733-79AE6BCA0332}" type="slidenum">
              <a:rPr lang="ar-SA" smtClean="0"/>
              <a:t>‹#›</a:t>
            </a:fld>
            <a:endParaRPr lang="ar-SA"/>
          </a:p>
        </p:txBody>
      </p:sp>
    </p:spTree>
    <p:extLst>
      <p:ext uri="{BB962C8B-B14F-4D97-AF65-F5344CB8AC3E}">
        <p14:creationId xmlns:p14="http://schemas.microsoft.com/office/powerpoint/2010/main" val="20970981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عنصر نائب للعنوان 1">
            <a:extLst>
              <a:ext uri="{FF2B5EF4-FFF2-40B4-BE49-F238E27FC236}">
                <a16:creationId xmlns:a16="http://schemas.microsoft.com/office/drawing/2014/main" id="{95BD116F-E24F-44F1-A069-13A6C01EEA37}"/>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C399903D-14DE-41EB-AB33-7F4A29913E02}"/>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203D211F-5AC8-474D-8F9F-51DBEDA66861}"/>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BF93C68B-E05A-47AA-9091-2A773C98F006}" type="datetimeFigureOut">
              <a:rPr lang="ar-SA" smtClean="0"/>
              <a:t>20/08/1443</a:t>
            </a:fld>
            <a:endParaRPr lang="ar-SA"/>
          </a:p>
        </p:txBody>
      </p:sp>
      <p:sp>
        <p:nvSpPr>
          <p:cNvPr id="5" name="عنصر نائب للتذييل 4">
            <a:extLst>
              <a:ext uri="{FF2B5EF4-FFF2-40B4-BE49-F238E27FC236}">
                <a16:creationId xmlns:a16="http://schemas.microsoft.com/office/drawing/2014/main" id="{9F8E8A68-65AE-4528-AEE2-F1D0213788E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a:extLst>
              <a:ext uri="{FF2B5EF4-FFF2-40B4-BE49-F238E27FC236}">
                <a16:creationId xmlns:a16="http://schemas.microsoft.com/office/drawing/2014/main" id="{07B645FB-465F-4E86-A5E9-5B35DE4749B1}"/>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3B6D151E-82D4-4A6C-A733-79AE6BCA0332}" type="slidenum">
              <a:rPr lang="ar-SA" smtClean="0"/>
              <a:t>‹#›</a:t>
            </a:fld>
            <a:endParaRPr lang="ar-SA"/>
          </a:p>
        </p:txBody>
      </p:sp>
    </p:spTree>
    <p:extLst>
      <p:ext uri="{BB962C8B-B14F-4D97-AF65-F5344CB8AC3E}">
        <p14:creationId xmlns:p14="http://schemas.microsoft.com/office/powerpoint/2010/main" val="4544205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 /><Relationship Id="rId2" Type="http://schemas.openxmlformats.org/officeDocument/2006/relationships/slideLayout" Target="../slideLayouts/slideLayout1.xml" /><Relationship Id="rId1" Type="http://schemas.openxmlformats.org/officeDocument/2006/relationships/tags" Target="../tags/tag2.xml" /><Relationship Id="rId4" Type="http://schemas.openxmlformats.org/officeDocument/2006/relationships/image" Target="../media/image2.jpg" /></Relationships>
</file>

<file path=ppt/slides/_rels/slide10.xml.rels><?xml version="1.0" encoding="UTF-8" standalone="yes"?>
<Relationships xmlns="http://schemas.openxmlformats.org/package/2006/relationships"><Relationship Id="rId3" Type="http://schemas.openxmlformats.org/officeDocument/2006/relationships/image" Target="../media/image9.png" /><Relationship Id="rId2" Type="http://schemas.openxmlformats.org/officeDocument/2006/relationships/slideLayout" Target="../slideLayouts/slideLayout2.xml" /><Relationship Id="rId1" Type="http://schemas.openxmlformats.org/officeDocument/2006/relationships/tags" Target="../tags/tag11.xml" /><Relationship Id="rId4" Type="http://schemas.microsoft.com/office/2007/relationships/hdphoto" Target="../media/hdphoto2.wdp" /></Relationships>
</file>

<file path=ppt/slides/_rels/slide11.xml.rels><?xml version="1.0" encoding="UTF-8" standalone="yes"?>
<Relationships xmlns="http://schemas.openxmlformats.org/package/2006/relationships"><Relationship Id="rId3" Type="http://schemas.openxmlformats.org/officeDocument/2006/relationships/image" Target="../media/image10.png" /><Relationship Id="rId2" Type="http://schemas.openxmlformats.org/officeDocument/2006/relationships/slideLayout" Target="../slideLayouts/slideLayout2.xml" /><Relationship Id="rId1" Type="http://schemas.openxmlformats.org/officeDocument/2006/relationships/tags" Target="../tags/tag12.xml" /><Relationship Id="rId6" Type="http://schemas.openxmlformats.org/officeDocument/2006/relationships/image" Target="../media/image13.png" /><Relationship Id="rId5" Type="http://schemas.openxmlformats.org/officeDocument/2006/relationships/image" Target="../media/image12.png" /><Relationship Id="rId4" Type="http://schemas.openxmlformats.org/officeDocument/2006/relationships/image" Target="../media/image11.png" /></Relationships>
</file>

<file path=ppt/slides/_rels/slide12.xml.rels><?xml version="1.0" encoding="UTF-8" standalone="yes"?>
<Relationships xmlns="http://schemas.openxmlformats.org/package/2006/relationships"><Relationship Id="rId3" Type="http://schemas.openxmlformats.org/officeDocument/2006/relationships/image" Target="../media/image14.png" /><Relationship Id="rId2" Type="http://schemas.openxmlformats.org/officeDocument/2006/relationships/slideLayout" Target="../slideLayouts/slideLayout2.xml" /><Relationship Id="rId1" Type="http://schemas.openxmlformats.org/officeDocument/2006/relationships/tags" Target="../tags/tag13.xml" /></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 /><Relationship Id="rId1" Type="http://schemas.openxmlformats.org/officeDocument/2006/relationships/tags" Target="../tags/tag14.xml" /></Relationships>
</file>

<file path=ppt/slides/_rels/slide14.xml.rels><?xml version="1.0" encoding="UTF-8" standalone="yes"?>
<Relationships xmlns="http://schemas.openxmlformats.org/package/2006/relationships"><Relationship Id="rId3" Type="http://schemas.openxmlformats.org/officeDocument/2006/relationships/image" Target="../media/image15.png" /><Relationship Id="rId2" Type="http://schemas.openxmlformats.org/officeDocument/2006/relationships/slideLayout" Target="../slideLayouts/slideLayout2.xml" /><Relationship Id="rId1" Type="http://schemas.openxmlformats.org/officeDocument/2006/relationships/tags" Target="../tags/tag15.xml" /></Relationships>
</file>

<file path=ppt/slides/_rels/slide15.xml.rels><?xml version="1.0" encoding="UTF-8" standalone="yes"?>
<Relationships xmlns="http://schemas.openxmlformats.org/package/2006/relationships"><Relationship Id="rId3" Type="http://schemas.openxmlformats.org/officeDocument/2006/relationships/image" Target="../media/image16.png" /><Relationship Id="rId2" Type="http://schemas.openxmlformats.org/officeDocument/2006/relationships/slideLayout" Target="../slideLayouts/slideLayout2.xml" /><Relationship Id="rId1" Type="http://schemas.openxmlformats.org/officeDocument/2006/relationships/tags" Target="../tags/tag16.xml" /><Relationship Id="rId6" Type="http://schemas.openxmlformats.org/officeDocument/2006/relationships/image" Target="../media/image18.png" /><Relationship Id="rId5" Type="http://schemas.openxmlformats.org/officeDocument/2006/relationships/image" Target="../media/image15.png" /><Relationship Id="rId4" Type="http://schemas.openxmlformats.org/officeDocument/2006/relationships/image" Target="../media/image17.png" /></Relationships>
</file>

<file path=ppt/slides/_rels/slide16.xml.rels><?xml version="1.0" encoding="UTF-8" standalone="yes"?>
<Relationships xmlns="http://schemas.openxmlformats.org/package/2006/relationships"><Relationship Id="rId3" Type="http://schemas.openxmlformats.org/officeDocument/2006/relationships/image" Target="../media/image19.png" /><Relationship Id="rId2" Type="http://schemas.openxmlformats.org/officeDocument/2006/relationships/slideLayout" Target="../slideLayouts/slideLayout2.xml" /><Relationship Id="rId1" Type="http://schemas.openxmlformats.org/officeDocument/2006/relationships/tags" Target="../tags/tag17.xml" /><Relationship Id="rId6" Type="http://schemas.openxmlformats.org/officeDocument/2006/relationships/image" Target="../media/image21.png" /><Relationship Id="rId5" Type="http://schemas.microsoft.com/office/2007/relationships/hdphoto" Target="../media/hdphoto3.wdp" /><Relationship Id="rId4" Type="http://schemas.openxmlformats.org/officeDocument/2006/relationships/image" Target="../media/image20.png" /></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 /><Relationship Id="rId1" Type="http://schemas.openxmlformats.org/officeDocument/2006/relationships/tags" Target="../tags/tag18.xml" /></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 /><Relationship Id="rId1" Type="http://schemas.openxmlformats.org/officeDocument/2006/relationships/tags" Target="../tags/tag19.xml" /></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 /><Relationship Id="rId1" Type="http://schemas.openxmlformats.org/officeDocument/2006/relationships/tags" Target="../tags/tag20.xml" /></Relationships>
</file>

<file path=ppt/slides/_rels/slide2.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slideLayout" Target="../slideLayouts/slideLayout2.xml" /><Relationship Id="rId1" Type="http://schemas.openxmlformats.org/officeDocument/2006/relationships/tags" Target="../tags/tag3.xml" /></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 /><Relationship Id="rId1" Type="http://schemas.openxmlformats.org/officeDocument/2006/relationships/tags" Target="../tags/tag21.xml" /></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 /><Relationship Id="rId1" Type="http://schemas.openxmlformats.org/officeDocument/2006/relationships/tags" Target="../tags/tag22.xml" /></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 /><Relationship Id="rId1" Type="http://schemas.openxmlformats.org/officeDocument/2006/relationships/tags" Target="../tags/tag23.xml" /></Relationships>
</file>

<file path=ppt/slides/_rels/slide23.xml.rels><?xml version="1.0" encoding="UTF-8" standalone="yes"?>
<Relationships xmlns="http://schemas.openxmlformats.org/package/2006/relationships"><Relationship Id="rId3" Type="http://schemas.openxmlformats.org/officeDocument/2006/relationships/image" Target="../media/image22.png" /><Relationship Id="rId2" Type="http://schemas.openxmlformats.org/officeDocument/2006/relationships/slideLayout" Target="../slideLayouts/slideLayout2.xml" /><Relationship Id="rId1" Type="http://schemas.openxmlformats.org/officeDocument/2006/relationships/tags" Target="../tags/tag24.xml" /></Relationships>
</file>

<file path=ppt/slides/_rels/slide24.xml.rels><?xml version="1.0" encoding="UTF-8" standalone="yes"?>
<Relationships xmlns="http://schemas.openxmlformats.org/package/2006/relationships"><Relationship Id="rId8" Type="http://schemas.openxmlformats.org/officeDocument/2006/relationships/image" Target="../media/image28.svg" /><Relationship Id="rId3" Type="http://schemas.openxmlformats.org/officeDocument/2006/relationships/image" Target="../media/image23.png" /><Relationship Id="rId7" Type="http://schemas.openxmlformats.org/officeDocument/2006/relationships/image" Target="../media/image27.png" /><Relationship Id="rId2" Type="http://schemas.openxmlformats.org/officeDocument/2006/relationships/slideLayout" Target="../slideLayouts/slideLayout2.xml" /><Relationship Id="rId1" Type="http://schemas.openxmlformats.org/officeDocument/2006/relationships/tags" Target="../tags/tag25.xml" /><Relationship Id="rId6" Type="http://schemas.openxmlformats.org/officeDocument/2006/relationships/image" Target="../media/image26.svg" /><Relationship Id="rId5" Type="http://schemas.openxmlformats.org/officeDocument/2006/relationships/image" Target="../media/image25.png" /><Relationship Id="rId4" Type="http://schemas.openxmlformats.org/officeDocument/2006/relationships/image" Target="../media/image24.svg" /></Relationships>
</file>

<file path=ppt/slides/_rels/slide25.xml.rels><?xml version="1.0" encoding="UTF-8" standalone="yes"?>
<Relationships xmlns="http://schemas.openxmlformats.org/package/2006/relationships"><Relationship Id="rId3" Type="http://schemas.openxmlformats.org/officeDocument/2006/relationships/image" Target="../media/image29.png" /><Relationship Id="rId2" Type="http://schemas.openxmlformats.org/officeDocument/2006/relationships/slideLayout" Target="../slideLayouts/slideLayout2.xml" /><Relationship Id="rId1" Type="http://schemas.openxmlformats.org/officeDocument/2006/relationships/tags" Target="../tags/tag26.xml" /><Relationship Id="rId6" Type="http://schemas.openxmlformats.org/officeDocument/2006/relationships/image" Target="../media/image32.png" /><Relationship Id="rId5" Type="http://schemas.openxmlformats.org/officeDocument/2006/relationships/image" Target="../media/image31.png" /><Relationship Id="rId4" Type="http://schemas.openxmlformats.org/officeDocument/2006/relationships/image" Target="../media/image30.png" /></Relationships>
</file>

<file path=ppt/slides/_rels/slide26.xml.rels><?xml version="1.0" encoding="UTF-8" standalone="yes"?>
<Relationships xmlns="http://schemas.openxmlformats.org/package/2006/relationships"><Relationship Id="rId3" Type="http://schemas.openxmlformats.org/officeDocument/2006/relationships/image" Target="../media/image33.png" /><Relationship Id="rId2" Type="http://schemas.openxmlformats.org/officeDocument/2006/relationships/slideLayout" Target="../slideLayouts/slideLayout2.xml" /><Relationship Id="rId1" Type="http://schemas.openxmlformats.org/officeDocument/2006/relationships/tags" Target="../tags/tag27.xml" /><Relationship Id="rId6" Type="http://schemas.openxmlformats.org/officeDocument/2006/relationships/image" Target="../media/image36.png" /><Relationship Id="rId5" Type="http://schemas.openxmlformats.org/officeDocument/2006/relationships/image" Target="../media/image35.png" /><Relationship Id="rId4" Type="http://schemas.openxmlformats.org/officeDocument/2006/relationships/image" Target="../media/image34.png" /></Relationships>
</file>

<file path=ppt/slides/_rels/slide27.xml.rels><?xml version="1.0" encoding="UTF-8" standalone="yes"?>
<Relationships xmlns="http://schemas.openxmlformats.org/package/2006/relationships"><Relationship Id="rId3" Type="http://schemas.openxmlformats.org/officeDocument/2006/relationships/image" Target="../media/image37.png" /><Relationship Id="rId2" Type="http://schemas.openxmlformats.org/officeDocument/2006/relationships/slideLayout" Target="../slideLayouts/slideLayout2.xml" /><Relationship Id="rId1" Type="http://schemas.openxmlformats.org/officeDocument/2006/relationships/tags" Target="../tags/tag28.xml" /><Relationship Id="rId6" Type="http://schemas.openxmlformats.org/officeDocument/2006/relationships/image" Target="../media/image40.png" /><Relationship Id="rId5" Type="http://schemas.openxmlformats.org/officeDocument/2006/relationships/image" Target="../media/image39.png" /><Relationship Id="rId4" Type="http://schemas.openxmlformats.org/officeDocument/2006/relationships/image" Target="../media/image38.png" /></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 /><Relationship Id="rId1" Type="http://schemas.openxmlformats.org/officeDocument/2006/relationships/tags" Target="../tags/tag29.xml" /></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 /><Relationship Id="rId1" Type="http://schemas.openxmlformats.org/officeDocument/2006/relationships/tags" Target="../tags/tag30.xml" /></Relationships>
</file>

<file path=ppt/slides/_rels/slide3.xml.rels><?xml version="1.0" encoding="UTF-8" standalone="yes"?>
<Relationships xmlns="http://schemas.openxmlformats.org/package/2006/relationships"><Relationship Id="rId3" Type="http://schemas.openxmlformats.org/officeDocument/2006/relationships/image" Target="../media/image4.png" /><Relationship Id="rId2" Type="http://schemas.openxmlformats.org/officeDocument/2006/relationships/slideLayout" Target="../slideLayouts/slideLayout2.xml" /><Relationship Id="rId1" Type="http://schemas.openxmlformats.org/officeDocument/2006/relationships/tags" Target="../tags/tag4.xml" /></Relationships>
</file>

<file path=ppt/slides/_rels/slide30.xml.rels><?xml version="1.0" encoding="UTF-8" standalone="yes"?>
<Relationships xmlns="http://schemas.openxmlformats.org/package/2006/relationships"><Relationship Id="rId3" Type="http://schemas.openxmlformats.org/officeDocument/2006/relationships/image" Target="../media/image41.png" /><Relationship Id="rId2" Type="http://schemas.openxmlformats.org/officeDocument/2006/relationships/slideLayout" Target="../slideLayouts/slideLayout2.xml" /><Relationship Id="rId1" Type="http://schemas.openxmlformats.org/officeDocument/2006/relationships/tags" Target="../tags/tag31.xml" /></Relationships>
</file>

<file path=ppt/slides/_rels/slide31.xml.rels><?xml version="1.0" encoding="UTF-8" standalone="yes"?>
<Relationships xmlns="http://schemas.openxmlformats.org/package/2006/relationships"><Relationship Id="rId3" Type="http://schemas.openxmlformats.org/officeDocument/2006/relationships/image" Target="../media/image6.png" /><Relationship Id="rId2" Type="http://schemas.openxmlformats.org/officeDocument/2006/relationships/slideLayout" Target="../slideLayouts/slideLayout2.xml" /><Relationship Id="rId1" Type="http://schemas.openxmlformats.org/officeDocument/2006/relationships/tags" Target="../tags/tag32.xml" /><Relationship Id="rId6" Type="http://schemas.openxmlformats.org/officeDocument/2006/relationships/image" Target="../media/image42.png" /><Relationship Id="rId5" Type="http://schemas.openxmlformats.org/officeDocument/2006/relationships/image" Target="../media/image33.png" /><Relationship Id="rId4" Type="http://schemas.microsoft.com/office/2007/relationships/hdphoto" Target="../media/hdphoto1.wdp" /></Relationships>
</file>

<file path=ppt/slides/_rels/slide32.xml.rels><?xml version="1.0" encoding="UTF-8" standalone="yes"?>
<Relationships xmlns="http://schemas.openxmlformats.org/package/2006/relationships"><Relationship Id="rId3" Type="http://schemas.openxmlformats.org/officeDocument/2006/relationships/image" Target="../media/image6.png" /><Relationship Id="rId2" Type="http://schemas.openxmlformats.org/officeDocument/2006/relationships/slideLayout" Target="../slideLayouts/slideLayout2.xml" /><Relationship Id="rId1" Type="http://schemas.openxmlformats.org/officeDocument/2006/relationships/tags" Target="../tags/tag33.xml" /><Relationship Id="rId6" Type="http://schemas.openxmlformats.org/officeDocument/2006/relationships/image" Target="../media/image42.png" /><Relationship Id="rId5" Type="http://schemas.openxmlformats.org/officeDocument/2006/relationships/image" Target="../media/image33.png" /><Relationship Id="rId4" Type="http://schemas.microsoft.com/office/2007/relationships/hdphoto" Target="../media/hdphoto1.wdp" /></Relationships>
</file>

<file path=ppt/slides/_rels/slide33.xml.rels><?xml version="1.0" encoding="UTF-8" standalone="yes"?>
<Relationships xmlns="http://schemas.openxmlformats.org/package/2006/relationships"><Relationship Id="rId3" Type="http://schemas.openxmlformats.org/officeDocument/2006/relationships/image" Target="../media/image6.png" /><Relationship Id="rId2" Type="http://schemas.openxmlformats.org/officeDocument/2006/relationships/slideLayout" Target="../slideLayouts/slideLayout2.xml" /><Relationship Id="rId1" Type="http://schemas.openxmlformats.org/officeDocument/2006/relationships/tags" Target="../tags/tag34.xml" /><Relationship Id="rId6" Type="http://schemas.openxmlformats.org/officeDocument/2006/relationships/image" Target="../media/image42.png" /><Relationship Id="rId5" Type="http://schemas.openxmlformats.org/officeDocument/2006/relationships/image" Target="../media/image33.png" /><Relationship Id="rId4" Type="http://schemas.microsoft.com/office/2007/relationships/hdphoto" Target="../media/hdphoto1.wdp" /></Relationships>
</file>

<file path=ppt/slides/_rels/slide4.xml.rels><?xml version="1.0" encoding="UTF-8" standalone="yes"?>
<Relationships xmlns="http://schemas.openxmlformats.org/package/2006/relationships"><Relationship Id="rId3" Type="http://schemas.openxmlformats.org/officeDocument/2006/relationships/image" Target="../media/image5.png" /><Relationship Id="rId2" Type="http://schemas.openxmlformats.org/officeDocument/2006/relationships/slideLayout" Target="../slideLayouts/slideLayout2.xml" /><Relationship Id="rId1" Type="http://schemas.openxmlformats.org/officeDocument/2006/relationships/tags" Target="../tags/tag5.xml" /></Relationships>
</file>

<file path=ppt/slides/_rels/slide5.xml.rels><?xml version="1.0" encoding="UTF-8" standalone="yes"?>
<Relationships xmlns="http://schemas.openxmlformats.org/package/2006/relationships"><Relationship Id="rId3" Type="http://schemas.openxmlformats.org/officeDocument/2006/relationships/image" Target="../media/image6.png" /><Relationship Id="rId2" Type="http://schemas.openxmlformats.org/officeDocument/2006/relationships/slideLayout" Target="../slideLayouts/slideLayout2.xml" /><Relationship Id="rId1" Type="http://schemas.openxmlformats.org/officeDocument/2006/relationships/tags" Target="../tags/tag6.xml" /><Relationship Id="rId4" Type="http://schemas.microsoft.com/office/2007/relationships/hdphoto" Target="../media/hdphoto1.wdp" /></Relationships>
</file>

<file path=ppt/slides/_rels/slide6.xml.rels><?xml version="1.0" encoding="UTF-8" standalone="yes"?>
<Relationships xmlns="http://schemas.openxmlformats.org/package/2006/relationships"><Relationship Id="rId3" Type="http://schemas.openxmlformats.org/officeDocument/2006/relationships/image" Target="../media/image6.png" /><Relationship Id="rId2" Type="http://schemas.openxmlformats.org/officeDocument/2006/relationships/slideLayout" Target="../slideLayouts/slideLayout2.xml" /><Relationship Id="rId1" Type="http://schemas.openxmlformats.org/officeDocument/2006/relationships/tags" Target="../tags/tag7.xml" /><Relationship Id="rId4" Type="http://schemas.microsoft.com/office/2007/relationships/hdphoto" Target="../media/hdphoto1.wdp" /></Relationships>
</file>

<file path=ppt/slides/_rels/slide7.xml.rels><?xml version="1.0" encoding="UTF-8" standalone="yes"?>
<Relationships xmlns="http://schemas.openxmlformats.org/package/2006/relationships"><Relationship Id="rId3" Type="http://schemas.openxmlformats.org/officeDocument/2006/relationships/image" Target="../media/image7.png" /><Relationship Id="rId2" Type="http://schemas.openxmlformats.org/officeDocument/2006/relationships/slideLayout" Target="../slideLayouts/slideLayout2.xml" /><Relationship Id="rId1" Type="http://schemas.openxmlformats.org/officeDocument/2006/relationships/tags" Target="../tags/tag8.xml" /></Relationships>
</file>

<file path=ppt/slides/_rels/slide8.xml.rels><?xml version="1.0" encoding="UTF-8" standalone="yes"?>
<Relationships xmlns="http://schemas.openxmlformats.org/package/2006/relationships"><Relationship Id="rId3" Type="http://schemas.openxmlformats.org/officeDocument/2006/relationships/image" Target="../media/image8.png" /><Relationship Id="rId2" Type="http://schemas.openxmlformats.org/officeDocument/2006/relationships/slideLayout" Target="../slideLayouts/slideLayout2.xml" /><Relationship Id="rId1" Type="http://schemas.openxmlformats.org/officeDocument/2006/relationships/tags" Target="../tags/tag9.xml" /></Relationships>
</file>

<file path=ppt/slides/_rels/slide9.xml.rels><?xml version="1.0" encoding="UTF-8" standalone="yes"?>
<Relationships xmlns="http://schemas.openxmlformats.org/package/2006/relationships"><Relationship Id="rId3" Type="http://schemas.openxmlformats.org/officeDocument/2006/relationships/image" Target="../media/image9.png" /><Relationship Id="rId2" Type="http://schemas.openxmlformats.org/officeDocument/2006/relationships/slideLayout" Target="../slideLayouts/slideLayout2.xml" /><Relationship Id="rId1" Type="http://schemas.openxmlformats.org/officeDocument/2006/relationships/tags" Target="../tags/tag10.xml" /><Relationship Id="rId4" Type="http://schemas.microsoft.com/office/2007/relationships/hdphoto" Target="../media/hdphoto2.wdp"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صورة 28">
            <a:extLst>
              <a:ext uri="{FF2B5EF4-FFF2-40B4-BE49-F238E27FC236}">
                <a16:creationId xmlns:a16="http://schemas.microsoft.com/office/drawing/2014/main" id="{F7D1AF10-D55A-429B-BF43-EE255FB86C11}"/>
              </a:ext>
            </a:extLst>
          </p:cNvPr>
          <p:cNvPicPr>
            <a:picLocks noChangeAspect="1"/>
          </p:cNvPicPr>
          <p:nvPr/>
        </p:nvPicPr>
        <p:blipFill rotWithShape="1">
          <a:blip r:embed="rId3">
            <a:extLst>
              <a:ext uri="{28A0092B-C50C-407E-A947-70E740481C1C}">
                <a14:useLocalDpi xmlns:a14="http://schemas.microsoft.com/office/drawing/2010/main" val="0"/>
              </a:ext>
            </a:extLst>
          </a:blip>
          <a:srcRect b="9167"/>
          <a:stretch/>
        </p:blipFill>
        <p:spPr>
          <a:xfrm>
            <a:off x="3324554" y="1554740"/>
            <a:ext cx="5238091" cy="4239318"/>
          </a:xfrm>
          <a:prstGeom prst="rect">
            <a:avLst/>
          </a:prstGeom>
        </p:spPr>
      </p:pic>
      <p:sp>
        <p:nvSpPr>
          <p:cNvPr id="30" name="مربع نص 29">
            <a:extLst>
              <a:ext uri="{FF2B5EF4-FFF2-40B4-BE49-F238E27FC236}">
                <a16:creationId xmlns:a16="http://schemas.microsoft.com/office/drawing/2014/main" id="{C20FABAC-8632-405B-B15C-1D85D69AA789}"/>
              </a:ext>
            </a:extLst>
          </p:cNvPr>
          <p:cNvSpPr txBox="1"/>
          <p:nvPr/>
        </p:nvSpPr>
        <p:spPr>
          <a:xfrm>
            <a:off x="2294448" y="150320"/>
            <a:ext cx="7816351" cy="646331"/>
          </a:xfrm>
          <a:prstGeom prst="rect">
            <a:avLst/>
          </a:prstGeom>
          <a:noFill/>
        </p:spPr>
        <p:txBody>
          <a:bodyPr wrap="square" rtlCol="1">
            <a:spAutoFit/>
          </a:bodyPr>
          <a:lstStyle/>
          <a:p>
            <a:pPr algn="ctr"/>
            <a:r>
              <a:rPr lang="ar-SA" sz="3600" b="1" dirty="0">
                <a:solidFill>
                  <a:srgbClr val="96C0C6"/>
                </a:solidFill>
              </a:rPr>
              <a:t>الوحدة الأولى مستندات و نماذج وتقارير الأعمال </a:t>
            </a:r>
          </a:p>
        </p:txBody>
      </p:sp>
      <p:sp>
        <p:nvSpPr>
          <p:cNvPr id="31" name="مربع نص 30">
            <a:extLst>
              <a:ext uri="{FF2B5EF4-FFF2-40B4-BE49-F238E27FC236}">
                <a16:creationId xmlns:a16="http://schemas.microsoft.com/office/drawing/2014/main" id="{EB6852CC-BBD6-42DC-A79F-EFF623C022C5}"/>
              </a:ext>
            </a:extLst>
          </p:cNvPr>
          <p:cNvSpPr txBox="1"/>
          <p:nvPr/>
        </p:nvSpPr>
        <p:spPr>
          <a:xfrm>
            <a:off x="1012553" y="890630"/>
            <a:ext cx="8252585" cy="646331"/>
          </a:xfrm>
          <a:prstGeom prst="rect">
            <a:avLst/>
          </a:prstGeom>
          <a:noFill/>
        </p:spPr>
        <p:txBody>
          <a:bodyPr wrap="square" rtlCol="1">
            <a:spAutoFit/>
          </a:bodyPr>
          <a:lstStyle/>
          <a:p>
            <a:r>
              <a:rPr lang="ar-SA" sz="3600" b="1" dirty="0">
                <a:solidFill>
                  <a:srgbClr val="96C0C6"/>
                </a:solidFill>
              </a:rPr>
              <a:t>الدرس الأول الكتابة في مستندات الأعمال</a:t>
            </a:r>
          </a:p>
        </p:txBody>
      </p:sp>
      <p:sp>
        <p:nvSpPr>
          <p:cNvPr id="32" name="مربع نص 31">
            <a:extLst>
              <a:ext uri="{FF2B5EF4-FFF2-40B4-BE49-F238E27FC236}">
                <a16:creationId xmlns:a16="http://schemas.microsoft.com/office/drawing/2014/main" id="{A0C65015-E920-4029-B6DC-62DA6EA813E8}"/>
              </a:ext>
            </a:extLst>
          </p:cNvPr>
          <p:cNvSpPr txBox="1"/>
          <p:nvPr/>
        </p:nvSpPr>
        <p:spPr>
          <a:xfrm>
            <a:off x="1817306" y="6000381"/>
            <a:ext cx="8252585" cy="646331"/>
          </a:xfrm>
          <a:prstGeom prst="rect">
            <a:avLst/>
          </a:prstGeom>
          <a:noFill/>
        </p:spPr>
        <p:txBody>
          <a:bodyPr wrap="square" rtlCol="1">
            <a:spAutoFit/>
          </a:bodyPr>
          <a:lstStyle/>
          <a:p>
            <a:pPr algn="ctr"/>
            <a:r>
              <a:rPr lang="ar-SA" sz="3600" b="1" dirty="0">
                <a:solidFill>
                  <a:srgbClr val="D77071"/>
                </a:solidFill>
              </a:rPr>
              <a:t>أ/اريج العنزي</a:t>
            </a:r>
          </a:p>
        </p:txBody>
      </p:sp>
      <p:sp>
        <p:nvSpPr>
          <p:cNvPr id="33" name="مخطط انسيابي: مهلة 32">
            <a:extLst>
              <a:ext uri="{FF2B5EF4-FFF2-40B4-BE49-F238E27FC236}">
                <a16:creationId xmlns:a16="http://schemas.microsoft.com/office/drawing/2014/main" id="{EDC3B048-22BB-490F-B77F-CE21942A0728}"/>
              </a:ext>
            </a:extLst>
          </p:cNvPr>
          <p:cNvSpPr/>
          <p:nvPr/>
        </p:nvSpPr>
        <p:spPr>
          <a:xfrm>
            <a:off x="10801350" y="0"/>
            <a:ext cx="1390650" cy="6858000"/>
          </a:xfrm>
          <a:prstGeom prst="flowChartDelay">
            <a:avLst/>
          </a:prstGeom>
          <a:solidFill>
            <a:srgbClr val="FEC3C5"/>
          </a:solidFill>
          <a:ln>
            <a:solidFill>
              <a:srgbClr val="FEC3C5"/>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4" name="مخطط انسيابي: مهلة 33">
            <a:extLst>
              <a:ext uri="{FF2B5EF4-FFF2-40B4-BE49-F238E27FC236}">
                <a16:creationId xmlns:a16="http://schemas.microsoft.com/office/drawing/2014/main" id="{0277E12E-C88B-4B58-8599-EAFBD10BE2B9}"/>
              </a:ext>
            </a:extLst>
          </p:cNvPr>
          <p:cNvSpPr/>
          <p:nvPr/>
        </p:nvSpPr>
        <p:spPr>
          <a:xfrm flipH="1">
            <a:off x="188061" y="0"/>
            <a:ext cx="1390650" cy="6858000"/>
          </a:xfrm>
          <a:prstGeom prst="flowChartDelay">
            <a:avLst/>
          </a:prstGeom>
          <a:solidFill>
            <a:srgbClr val="FEC3C5"/>
          </a:solidFill>
          <a:ln>
            <a:solidFill>
              <a:srgbClr val="FEC3C5"/>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5" name="مخطط انسيابي: مهلة 34">
            <a:extLst>
              <a:ext uri="{FF2B5EF4-FFF2-40B4-BE49-F238E27FC236}">
                <a16:creationId xmlns:a16="http://schemas.microsoft.com/office/drawing/2014/main" id="{531BE7F5-BEDF-4C1B-A27F-DA4E3A535DCE}"/>
              </a:ext>
            </a:extLst>
          </p:cNvPr>
          <p:cNvSpPr/>
          <p:nvPr/>
        </p:nvSpPr>
        <p:spPr>
          <a:xfrm flipH="1">
            <a:off x="644718" y="0"/>
            <a:ext cx="933993" cy="6858000"/>
          </a:xfrm>
          <a:prstGeom prst="flowChartDelay">
            <a:avLst/>
          </a:prstGeom>
          <a:solidFill>
            <a:srgbClr val="96C0C6"/>
          </a:solidFill>
          <a:ln>
            <a:solidFill>
              <a:srgbClr val="96C0C6"/>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6" name="مخطط انسيابي: مهلة 35">
            <a:extLst>
              <a:ext uri="{FF2B5EF4-FFF2-40B4-BE49-F238E27FC236}">
                <a16:creationId xmlns:a16="http://schemas.microsoft.com/office/drawing/2014/main" id="{74B5AABE-77A9-42B9-BF9D-426A81E10A7C}"/>
              </a:ext>
            </a:extLst>
          </p:cNvPr>
          <p:cNvSpPr/>
          <p:nvPr/>
        </p:nvSpPr>
        <p:spPr>
          <a:xfrm>
            <a:off x="10801350" y="0"/>
            <a:ext cx="833768" cy="6858000"/>
          </a:xfrm>
          <a:prstGeom prst="flowChartDelay">
            <a:avLst/>
          </a:prstGeom>
          <a:solidFill>
            <a:srgbClr val="96C0C6"/>
          </a:solidFill>
          <a:ln>
            <a:solidFill>
              <a:srgbClr val="96C0C6"/>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12" name="صورة 11" descr="صورة تحتوي على نص&#10;&#10;تم إنشاء الوصف تلقائياً">
            <a:extLst>
              <a:ext uri="{FF2B5EF4-FFF2-40B4-BE49-F238E27FC236}">
                <a16:creationId xmlns:a16="http://schemas.microsoft.com/office/drawing/2014/main" id="{807807FC-8E46-4C0E-A98C-A8848A489AA2}"/>
              </a:ext>
            </a:extLst>
          </p:cNvPr>
          <p:cNvPicPr>
            <a:picLocks noChangeAspect="1"/>
          </p:cNvPicPr>
          <p:nvPr/>
        </p:nvPicPr>
        <p:blipFill rotWithShape="1">
          <a:blip r:embed="rId4">
            <a:extLst>
              <a:ext uri="{28A0092B-C50C-407E-A947-70E740481C1C}">
                <a14:useLocalDpi xmlns:a14="http://schemas.microsoft.com/office/drawing/2010/main" val="0"/>
              </a:ext>
            </a:extLst>
          </a:blip>
          <a:srcRect t="31250" b="32709"/>
          <a:stretch/>
        </p:blipFill>
        <p:spPr>
          <a:xfrm>
            <a:off x="9950020" y="0"/>
            <a:ext cx="2294448" cy="1699858"/>
          </a:xfrm>
          <a:prstGeom prst="rect">
            <a:avLst/>
          </a:prstGeom>
        </p:spPr>
      </p:pic>
      <p:pic>
        <p:nvPicPr>
          <p:cNvPr id="13" name="صورة 12" descr="صورة تحتوي على نص&#10;&#10;تم إنشاء الوصف تلقائياً">
            <a:extLst>
              <a:ext uri="{FF2B5EF4-FFF2-40B4-BE49-F238E27FC236}">
                <a16:creationId xmlns:a16="http://schemas.microsoft.com/office/drawing/2014/main" id="{1B95500E-23A1-4D92-91D9-112FAC5CD4B6}"/>
              </a:ext>
            </a:extLst>
          </p:cNvPr>
          <p:cNvPicPr>
            <a:picLocks noChangeAspect="1"/>
          </p:cNvPicPr>
          <p:nvPr/>
        </p:nvPicPr>
        <p:blipFill rotWithShape="1">
          <a:blip r:embed="rId4">
            <a:extLst>
              <a:ext uri="{28A0092B-C50C-407E-A947-70E740481C1C}">
                <a14:useLocalDpi xmlns:a14="http://schemas.microsoft.com/office/drawing/2010/main" val="0"/>
              </a:ext>
            </a:extLst>
          </a:blip>
          <a:srcRect t="31250" b="32709"/>
          <a:stretch/>
        </p:blipFill>
        <p:spPr>
          <a:xfrm>
            <a:off x="0" y="0"/>
            <a:ext cx="2294448" cy="1699858"/>
          </a:xfrm>
          <a:prstGeom prst="rect">
            <a:avLst/>
          </a:prstGeom>
        </p:spPr>
      </p:pic>
    </p:spTree>
    <p:custDataLst>
      <p:tags r:id="rId1"/>
    </p:custDataLst>
    <p:extLst>
      <p:ext uri="{BB962C8B-B14F-4D97-AF65-F5344CB8AC3E}">
        <p14:creationId xmlns:p14="http://schemas.microsoft.com/office/powerpoint/2010/main" val="37833516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a:extLst>
              <a:ext uri="{FF2B5EF4-FFF2-40B4-BE49-F238E27FC236}">
                <a16:creationId xmlns:a16="http://schemas.microsoft.com/office/drawing/2014/main" id="{BA1B1172-27B7-47F7-B3DC-74B2129AE7CF}"/>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674" b="89769" l="10000" r="95349">
                        <a14:foregroundMark x1="45233" y1="7795" x2="45233" y2="7795"/>
                        <a14:foregroundMark x1="90349" y1="20828" x2="90349" y2="20828"/>
                        <a14:foregroundMark x1="95349" y1="16443" x2="95349" y2="16443"/>
                        <a14:foregroundMark x1="83372" y1="28867" x2="83372" y2="28867"/>
                      </a14:backgroundRemoval>
                    </a14:imgEffect>
                  </a14:imgLayer>
                </a14:imgProps>
              </a:ext>
              <a:ext uri="{28A0092B-C50C-407E-A947-70E740481C1C}">
                <a14:useLocalDpi xmlns:a14="http://schemas.microsoft.com/office/drawing/2010/main" val="0"/>
              </a:ext>
            </a:extLst>
          </a:blip>
          <a:stretch>
            <a:fillRect/>
          </a:stretch>
        </p:blipFill>
        <p:spPr>
          <a:xfrm>
            <a:off x="7776837" y="2601912"/>
            <a:ext cx="4558040" cy="4351338"/>
          </a:xfrm>
          <a:prstGeom prst="rect">
            <a:avLst/>
          </a:prstGeom>
        </p:spPr>
      </p:pic>
      <p:sp>
        <p:nvSpPr>
          <p:cNvPr id="5" name="فقاعة التفكير: على شكل سحابة 4">
            <a:extLst>
              <a:ext uri="{FF2B5EF4-FFF2-40B4-BE49-F238E27FC236}">
                <a16:creationId xmlns:a16="http://schemas.microsoft.com/office/drawing/2014/main" id="{AEA58F31-A28B-4FE5-9200-D629D9733F43}"/>
              </a:ext>
            </a:extLst>
          </p:cNvPr>
          <p:cNvSpPr/>
          <p:nvPr/>
        </p:nvSpPr>
        <p:spPr>
          <a:xfrm flipH="1">
            <a:off x="584418" y="124734"/>
            <a:ext cx="9113418" cy="3570966"/>
          </a:xfrm>
          <a:prstGeom prst="cloudCallout">
            <a:avLst>
              <a:gd name="adj1" fmla="val -44186"/>
              <a:gd name="adj2" fmla="val 69256"/>
            </a:avLst>
          </a:prstGeom>
          <a:solidFill>
            <a:srgbClr val="FEC3C5"/>
          </a:solidFill>
          <a:ln>
            <a:solidFill>
              <a:srgbClr val="FEC3C5"/>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10" name="عنوان 1">
            <a:extLst>
              <a:ext uri="{FF2B5EF4-FFF2-40B4-BE49-F238E27FC236}">
                <a16:creationId xmlns:a16="http://schemas.microsoft.com/office/drawing/2014/main" id="{CF0B053C-5064-429C-83B9-73FEE33302D3}"/>
              </a:ext>
            </a:extLst>
          </p:cNvPr>
          <p:cNvSpPr txBox="1">
            <a:spLocks/>
          </p:cNvSpPr>
          <p:nvPr/>
        </p:nvSpPr>
        <p:spPr>
          <a:xfrm>
            <a:off x="-173991" y="1144985"/>
            <a:ext cx="10515600" cy="1325563"/>
          </a:xfrm>
          <a:prstGeom prst="rect">
            <a:avLst/>
          </a:prstGeom>
        </p:spPr>
        <p:txBody>
          <a:bodyPr vert="horz" lIns="91440" tIns="45720" rIns="91440" bIns="45720" rtlCol="1" anchor="ctr">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pPr>
            <a:r>
              <a:rPr lang="ar-SA" dirty="0">
                <a:solidFill>
                  <a:schemeClr val="bg1"/>
                </a:solidFill>
                <a:effectLst>
                  <a:outerShdw blurRad="38100" dist="38100" dir="2700000" algn="tl">
                    <a:srgbClr val="000000">
                      <a:alpha val="43137"/>
                    </a:srgbClr>
                  </a:outerShdw>
                </a:effectLst>
              </a:rPr>
              <a:t>من الأشخاص المخولين بتصميم </a:t>
            </a:r>
          </a:p>
          <a:p>
            <a:pPr algn="ctr">
              <a:lnSpc>
                <a:spcPct val="150000"/>
              </a:lnSpc>
            </a:pPr>
            <a:r>
              <a:rPr lang="ar-SA" dirty="0">
                <a:solidFill>
                  <a:schemeClr val="bg1"/>
                </a:solidFill>
                <a:effectLst>
                  <a:outerShdw blurRad="38100" dist="38100" dir="2700000" algn="tl">
                    <a:srgbClr val="000000">
                      <a:alpha val="43137"/>
                    </a:srgbClr>
                  </a:outerShdw>
                </a:effectLst>
              </a:rPr>
              <a:t>مستندات الأعمال ؟؟ </a:t>
            </a:r>
          </a:p>
        </p:txBody>
      </p:sp>
      <p:sp>
        <p:nvSpPr>
          <p:cNvPr id="11" name="عنصر نائب للمحتوى 2">
            <a:extLst>
              <a:ext uri="{FF2B5EF4-FFF2-40B4-BE49-F238E27FC236}">
                <a16:creationId xmlns:a16="http://schemas.microsoft.com/office/drawing/2014/main" id="{A1EBD7AD-8A0E-49D3-B090-A9C825758F04}"/>
              </a:ext>
            </a:extLst>
          </p:cNvPr>
          <p:cNvSpPr txBox="1">
            <a:spLocks/>
          </p:cNvSpPr>
          <p:nvPr/>
        </p:nvSpPr>
        <p:spPr>
          <a:xfrm>
            <a:off x="-1148610" y="4244181"/>
            <a:ext cx="10515600" cy="4351338"/>
          </a:xfrm>
          <a:prstGeom prst="rect">
            <a:avLst/>
          </a:prstGeom>
        </p:spPr>
        <p:txBody>
          <a:bodyPr vert="horz" lIns="91440" tIns="45720" rIns="91440" bIns="45720" rtlCol="1">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buFont typeface="Arial" panose="020B0604020202020204" pitchFamily="34" charset="0"/>
              <a:buNone/>
            </a:pPr>
            <a:r>
              <a:rPr lang="ar-SA" sz="3200" dirty="0"/>
              <a:t>الموظفين و أصحاب الأعمال أنفسهم</a:t>
            </a:r>
          </a:p>
          <a:p>
            <a:pPr marL="0" indent="0" algn="ctr">
              <a:lnSpc>
                <a:spcPct val="150000"/>
              </a:lnSpc>
              <a:buFont typeface="Arial" panose="020B0604020202020204" pitchFamily="34" charset="0"/>
              <a:buNone/>
            </a:pPr>
            <a:r>
              <a:rPr lang="ar-SA" sz="3200" dirty="0"/>
              <a:t>شركاء محترفين خارج الشركة مثل المحاسبين و المحامين</a:t>
            </a:r>
          </a:p>
          <a:p>
            <a:pPr marL="0" indent="0" algn="ctr">
              <a:lnSpc>
                <a:spcPct val="150000"/>
              </a:lnSpc>
              <a:buFont typeface="Arial" panose="020B0604020202020204" pitchFamily="34" charset="0"/>
              <a:buNone/>
            </a:pPr>
            <a:endParaRPr lang="ar-SA" sz="3200" dirty="0"/>
          </a:p>
        </p:txBody>
      </p:sp>
    </p:spTree>
    <p:custDataLst>
      <p:tags r:id="rId1"/>
    </p:custDataLst>
    <p:extLst>
      <p:ext uri="{BB962C8B-B14F-4D97-AF65-F5344CB8AC3E}">
        <p14:creationId xmlns:p14="http://schemas.microsoft.com/office/powerpoint/2010/main" val="1495317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مستطيل 10">
            <a:extLst>
              <a:ext uri="{FF2B5EF4-FFF2-40B4-BE49-F238E27FC236}">
                <a16:creationId xmlns:a16="http://schemas.microsoft.com/office/drawing/2014/main" id="{B67743D6-7D9B-4B56-BAFD-87C8E6088A24}"/>
              </a:ext>
            </a:extLst>
          </p:cNvPr>
          <p:cNvSpPr/>
          <p:nvPr/>
        </p:nvSpPr>
        <p:spPr>
          <a:xfrm>
            <a:off x="-51620" y="0"/>
            <a:ext cx="12295239" cy="1104911"/>
          </a:xfrm>
          <a:prstGeom prst="rect">
            <a:avLst/>
          </a:prstGeom>
          <a:solidFill>
            <a:srgbClr val="FEC3C5"/>
          </a:solidFill>
          <a:ln>
            <a:solidFill>
              <a:srgbClr val="FEC3C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2" name="عنوان 1">
            <a:extLst>
              <a:ext uri="{FF2B5EF4-FFF2-40B4-BE49-F238E27FC236}">
                <a16:creationId xmlns:a16="http://schemas.microsoft.com/office/drawing/2014/main" id="{A2498F1D-3F34-432F-97B9-E89DF91A6B25}"/>
              </a:ext>
            </a:extLst>
          </p:cNvPr>
          <p:cNvSpPr>
            <a:spLocks noGrp="1"/>
          </p:cNvSpPr>
          <p:nvPr>
            <p:ph type="title"/>
          </p:nvPr>
        </p:nvSpPr>
        <p:spPr>
          <a:xfrm>
            <a:off x="985727" y="-44320"/>
            <a:ext cx="10515600" cy="1325563"/>
          </a:xfrm>
        </p:spPr>
        <p:txBody>
          <a:bodyPr/>
          <a:lstStyle/>
          <a:p>
            <a:r>
              <a:rPr lang="ar-SA" b="1" dirty="0"/>
              <a:t>أنواع مستندات الأعمال :</a:t>
            </a:r>
          </a:p>
        </p:txBody>
      </p:sp>
      <p:pic>
        <p:nvPicPr>
          <p:cNvPr id="4" name="صورة 3">
            <a:extLst>
              <a:ext uri="{FF2B5EF4-FFF2-40B4-BE49-F238E27FC236}">
                <a16:creationId xmlns:a16="http://schemas.microsoft.com/office/drawing/2014/main" id="{A479584A-20E8-472C-8542-E2CA1590A7C0}"/>
              </a:ext>
            </a:extLst>
          </p:cNvPr>
          <p:cNvPicPr>
            <a:picLocks noChangeAspect="1"/>
          </p:cNvPicPr>
          <p:nvPr/>
        </p:nvPicPr>
        <p:blipFill rotWithShape="1">
          <a:blip r:embed="rId3"/>
          <a:srcRect l="43065" t="20846" r="41331" b="55539"/>
          <a:stretch/>
        </p:blipFill>
        <p:spPr>
          <a:xfrm>
            <a:off x="9227642" y="1890576"/>
            <a:ext cx="2567321" cy="2184351"/>
          </a:xfrm>
          <a:prstGeom prst="rect">
            <a:avLst/>
          </a:prstGeom>
        </p:spPr>
      </p:pic>
      <p:pic>
        <p:nvPicPr>
          <p:cNvPr id="6" name="صورة 5">
            <a:extLst>
              <a:ext uri="{FF2B5EF4-FFF2-40B4-BE49-F238E27FC236}">
                <a16:creationId xmlns:a16="http://schemas.microsoft.com/office/drawing/2014/main" id="{68EE7319-F41C-4BE3-96EF-4CD56BB2E816}"/>
              </a:ext>
            </a:extLst>
          </p:cNvPr>
          <p:cNvPicPr>
            <a:picLocks noChangeAspect="1"/>
          </p:cNvPicPr>
          <p:nvPr/>
        </p:nvPicPr>
        <p:blipFill rotWithShape="1">
          <a:blip r:embed="rId4"/>
          <a:srcRect l="38246" t="26609" r="43871" b="42002"/>
          <a:stretch/>
        </p:blipFill>
        <p:spPr>
          <a:xfrm>
            <a:off x="331225" y="1869626"/>
            <a:ext cx="2180302" cy="2151676"/>
          </a:xfrm>
          <a:prstGeom prst="rect">
            <a:avLst/>
          </a:prstGeom>
        </p:spPr>
      </p:pic>
      <p:pic>
        <p:nvPicPr>
          <p:cNvPr id="8" name="صورة 7">
            <a:extLst>
              <a:ext uri="{FF2B5EF4-FFF2-40B4-BE49-F238E27FC236}">
                <a16:creationId xmlns:a16="http://schemas.microsoft.com/office/drawing/2014/main" id="{789103D3-A215-40AD-8CAC-458D488388D7}"/>
              </a:ext>
            </a:extLst>
          </p:cNvPr>
          <p:cNvPicPr>
            <a:picLocks noChangeAspect="1"/>
          </p:cNvPicPr>
          <p:nvPr/>
        </p:nvPicPr>
        <p:blipFill rotWithShape="1">
          <a:blip r:embed="rId5"/>
          <a:srcRect l="16210" t="31604" r="69637" b="34186"/>
          <a:stretch/>
        </p:blipFill>
        <p:spPr>
          <a:xfrm>
            <a:off x="2797826" y="4222056"/>
            <a:ext cx="1725562" cy="2344993"/>
          </a:xfrm>
          <a:prstGeom prst="rect">
            <a:avLst/>
          </a:prstGeom>
        </p:spPr>
      </p:pic>
      <p:pic>
        <p:nvPicPr>
          <p:cNvPr id="9" name="صورة 8">
            <a:extLst>
              <a:ext uri="{FF2B5EF4-FFF2-40B4-BE49-F238E27FC236}">
                <a16:creationId xmlns:a16="http://schemas.microsoft.com/office/drawing/2014/main" id="{B5513B8B-5AFD-4323-8D09-D548E5FB1D8A}"/>
              </a:ext>
            </a:extLst>
          </p:cNvPr>
          <p:cNvPicPr>
            <a:picLocks noChangeAspect="1"/>
          </p:cNvPicPr>
          <p:nvPr/>
        </p:nvPicPr>
        <p:blipFill rotWithShape="1">
          <a:blip r:embed="rId6"/>
          <a:srcRect l="43065" t="42362" r="41331" b="23428"/>
          <a:stretch/>
        </p:blipFill>
        <p:spPr>
          <a:xfrm>
            <a:off x="5008309" y="1502954"/>
            <a:ext cx="1902542" cy="2344993"/>
          </a:xfrm>
          <a:prstGeom prst="rect">
            <a:avLst/>
          </a:prstGeom>
        </p:spPr>
      </p:pic>
      <p:pic>
        <p:nvPicPr>
          <p:cNvPr id="10" name="صورة 9">
            <a:extLst>
              <a:ext uri="{FF2B5EF4-FFF2-40B4-BE49-F238E27FC236}">
                <a16:creationId xmlns:a16="http://schemas.microsoft.com/office/drawing/2014/main" id="{998F0429-47ED-4798-8A50-7DC3936C4E5C}"/>
              </a:ext>
            </a:extLst>
          </p:cNvPr>
          <p:cNvPicPr>
            <a:picLocks noChangeAspect="1"/>
          </p:cNvPicPr>
          <p:nvPr/>
        </p:nvPicPr>
        <p:blipFill rotWithShape="1">
          <a:blip r:embed="rId4"/>
          <a:srcRect l="38246" t="55440" r="43871" b="16113"/>
          <a:stretch/>
        </p:blipFill>
        <p:spPr>
          <a:xfrm>
            <a:off x="7046661" y="4380066"/>
            <a:ext cx="2180302" cy="1949960"/>
          </a:xfrm>
          <a:prstGeom prst="rect">
            <a:avLst/>
          </a:prstGeom>
        </p:spPr>
      </p:pic>
      <p:sp>
        <p:nvSpPr>
          <p:cNvPr id="12" name="شكل بيضاوي 11">
            <a:extLst>
              <a:ext uri="{FF2B5EF4-FFF2-40B4-BE49-F238E27FC236}">
                <a16:creationId xmlns:a16="http://schemas.microsoft.com/office/drawing/2014/main" id="{61F2835B-1EBA-4290-BB30-56A506534187}"/>
              </a:ext>
            </a:extLst>
          </p:cNvPr>
          <p:cNvSpPr/>
          <p:nvPr/>
        </p:nvSpPr>
        <p:spPr>
          <a:xfrm>
            <a:off x="437335" y="258054"/>
            <a:ext cx="469732" cy="469732"/>
          </a:xfrm>
          <a:prstGeom prst="ellipse">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3" name="شكل بيضاوي 12">
            <a:extLst>
              <a:ext uri="{FF2B5EF4-FFF2-40B4-BE49-F238E27FC236}">
                <a16:creationId xmlns:a16="http://schemas.microsoft.com/office/drawing/2014/main" id="{45FC43E1-2A38-4FA6-9227-33286719A7C3}"/>
              </a:ext>
            </a:extLst>
          </p:cNvPr>
          <p:cNvSpPr/>
          <p:nvPr/>
        </p:nvSpPr>
        <p:spPr>
          <a:xfrm>
            <a:off x="1072210" y="258054"/>
            <a:ext cx="469732" cy="469732"/>
          </a:xfrm>
          <a:prstGeom prst="ellipse">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4" name="شكل بيضاوي 13">
            <a:extLst>
              <a:ext uri="{FF2B5EF4-FFF2-40B4-BE49-F238E27FC236}">
                <a16:creationId xmlns:a16="http://schemas.microsoft.com/office/drawing/2014/main" id="{10DA797A-5DEA-4C79-AF41-CE05CBF34465}"/>
              </a:ext>
            </a:extLst>
          </p:cNvPr>
          <p:cNvSpPr/>
          <p:nvPr/>
        </p:nvSpPr>
        <p:spPr>
          <a:xfrm>
            <a:off x="1662760" y="258054"/>
            <a:ext cx="469732" cy="469732"/>
          </a:xfrm>
          <a:prstGeom prst="ellipse">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5" name="مربع نص 14">
            <a:extLst>
              <a:ext uri="{FF2B5EF4-FFF2-40B4-BE49-F238E27FC236}">
                <a16:creationId xmlns:a16="http://schemas.microsoft.com/office/drawing/2014/main" id="{A8735A19-0E6F-43E7-85F0-C400DAEDC8C0}"/>
              </a:ext>
            </a:extLst>
          </p:cNvPr>
          <p:cNvSpPr txBox="1"/>
          <p:nvPr/>
        </p:nvSpPr>
        <p:spPr>
          <a:xfrm>
            <a:off x="4479209" y="3777270"/>
            <a:ext cx="2781300" cy="584775"/>
          </a:xfrm>
          <a:prstGeom prst="rect">
            <a:avLst/>
          </a:prstGeom>
          <a:noFill/>
        </p:spPr>
        <p:txBody>
          <a:bodyPr wrap="square" rtlCol="1">
            <a:spAutoFit/>
          </a:bodyPr>
          <a:lstStyle/>
          <a:p>
            <a:r>
              <a:rPr lang="ar-SA" sz="3200" dirty="0"/>
              <a:t>خطابات الأعمال</a:t>
            </a:r>
          </a:p>
        </p:txBody>
      </p:sp>
      <p:sp>
        <p:nvSpPr>
          <p:cNvPr id="16" name="مربع نص 15">
            <a:extLst>
              <a:ext uri="{FF2B5EF4-FFF2-40B4-BE49-F238E27FC236}">
                <a16:creationId xmlns:a16="http://schemas.microsoft.com/office/drawing/2014/main" id="{6DAEEDCE-FDD9-4E46-B619-85F645C612AC}"/>
              </a:ext>
            </a:extLst>
          </p:cNvPr>
          <p:cNvSpPr txBox="1"/>
          <p:nvPr/>
        </p:nvSpPr>
        <p:spPr>
          <a:xfrm>
            <a:off x="8346362" y="3901351"/>
            <a:ext cx="3745472" cy="584775"/>
          </a:xfrm>
          <a:prstGeom prst="rect">
            <a:avLst/>
          </a:prstGeom>
          <a:noFill/>
        </p:spPr>
        <p:txBody>
          <a:bodyPr wrap="square" rtlCol="1">
            <a:spAutoFit/>
          </a:bodyPr>
          <a:lstStyle/>
          <a:p>
            <a:r>
              <a:rPr lang="ar-SA" sz="3200" dirty="0"/>
              <a:t>رسائل البريد الالكتروني</a:t>
            </a:r>
          </a:p>
        </p:txBody>
      </p:sp>
      <p:sp>
        <p:nvSpPr>
          <p:cNvPr id="17" name="مربع نص 16">
            <a:extLst>
              <a:ext uri="{FF2B5EF4-FFF2-40B4-BE49-F238E27FC236}">
                <a16:creationId xmlns:a16="http://schemas.microsoft.com/office/drawing/2014/main" id="{EEE801B1-F306-408F-88FC-431FB047FC4D}"/>
              </a:ext>
            </a:extLst>
          </p:cNvPr>
          <p:cNvSpPr txBox="1"/>
          <p:nvPr/>
        </p:nvSpPr>
        <p:spPr>
          <a:xfrm>
            <a:off x="-190017" y="3732397"/>
            <a:ext cx="2781300" cy="584775"/>
          </a:xfrm>
          <a:prstGeom prst="rect">
            <a:avLst/>
          </a:prstGeom>
          <a:noFill/>
        </p:spPr>
        <p:txBody>
          <a:bodyPr wrap="square" rtlCol="1">
            <a:spAutoFit/>
          </a:bodyPr>
          <a:lstStyle/>
          <a:p>
            <a:r>
              <a:rPr lang="ar-SA" sz="3200" dirty="0"/>
              <a:t>تقارير الأعمال</a:t>
            </a:r>
          </a:p>
        </p:txBody>
      </p:sp>
      <p:sp>
        <p:nvSpPr>
          <p:cNvPr id="18" name="مربع نص 17">
            <a:extLst>
              <a:ext uri="{FF2B5EF4-FFF2-40B4-BE49-F238E27FC236}">
                <a16:creationId xmlns:a16="http://schemas.microsoft.com/office/drawing/2014/main" id="{DD855DEE-F295-41AD-AE86-0048EF3CF464}"/>
              </a:ext>
            </a:extLst>
          </p:cNvPr>
          <p:cNvSpPr txBox="1"/>
          <p:nvPr/>
        </p:nvSpPr>
        <p:spPr>
          <a:xfrm>
            <a:off x="6746162" y="6156632"/>
            <a:ext cx="2781300" cy="584775"/>
          </a:xfrm>
          <a:prstGeom prst="rect">
            <a:avLst/>
          </a:prstGeom>
          <a:noFill/>
        </p:spPr>
        <p:txBody>
          <a:bodyPr wrap="square" rtlCol="1">
            <a:spAutoFit/>
          </a:bodyPr>
          <a:lstStyle/>
          <a:p>
            <a:r>
              <a:rPr lang="ar-SA" sz="3200" dirty="0"/>
              <a:t>مستندات المعاملات</a:t>
            </a:r>
          </a:p>
        </p:txBody>
      </p:sp>
      <p:sp>
        <p:nvSpPr>
          <p:cNvPr id="19" name="مربع نص 18">
            <a:extLst>
              <a:ext uri="{FF2B5EF4-FFF2-40B4-BE49-F238E27FC236}">
                <a16:creationId xmlns:a16="http://schemas.microsoft.com/office/drawing/2014/main" id="{203F8897-0FAC-4ACC-9092-7AF46B7706D5}"/>
              </a:ext>
            </a:extLst>
          </p:cNvPr>
          <p:cNvSpPr txBox="1"/>
          <p:nvPr/>
        </p:nvSpPr>
        <p:spPr>
          <a:xfrm>
            <a:off x="2207959" y="6179545"/>
            <a:ext cx="2781300" cy="584775"/>
          </a:xfrm>
          <a:prstGeom prst="rect">
            <a:avLst/>
          </a:prstGeom>
          <a:noFill/>
        </p:spPr>
        <p:txBody>
          <a:bodyPr wrap="square" rtlCol="1">
            <a:spAutoFit/>
          </a:bodyPr>
          <a:lstStyle/>
          <a:p>
            <a:r>
              <a:rPr lang="ar-SA" sz="3200" dirty="0"/>
              <a:t>المستندات المالية</a:t>
            </a:r>
          </a:p>
        </p:txBody>
      </p:sp>
    </p:spTree>
    <p:custDataLst>
      <p:tags r:id="rId1"/>
    </p:custDataLst>
    <p:extLst>
      <p:ext uri="{BB962C8B-B14F-4D97-AF65-F5344CB8AC3E}">
        <p14:creationId xmlns:p14="http://schemas.microsoft.com/office/powerpoint/2010/main" val="2623346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500" fill="hold"/>
                                        <p:tgtEl>
                                          <p:spTgt spid="9"/>
                                        </p:tgtEl>
                                        <p:attrNameLst>
                                          <p:attrName>ppt_w</p:attrName>
                                        </p:attrNameLst>
                                      </p:cBhvr>
                                      <p:tavLst>
                                        <p:tav tm="0">
                                          <p:val>
                                            <p:fltVal val="0"/>
                                          </p:val>
                                        </p:tav>
                                        <p:tav tm="100000">
                                          <p:val>
                                            <p:strVal val="#ppt_w"/>
                                          </p:val>
                                        </p:tav>
                                      </p:tavLst>
                                    </p:anim>
                                    <p:anim calcmode="lin" valueType="num">
                                      <p:cBhvr>
                                        <p:cTn id="25" dur="500" fill="hold"/>
                                        <p:tgtEl>
                                          <p:spTgt spid="9"/>
                                        </p:tgtEl>
                                        <p:attrNameLst>
                                          <p:attrName>ppt_h</p:attrName>
                                        </p:attrNameLst>
                                      </p:cBhvr>
                                      <p:tavLst>
                                        <p:tav tm="0">
                                          <p:val>
                                            <p:fltVal val="0"/>
                                          </p:val>
                                        </p:tav>
                                        <p:tav tm="100000">
                                          <p:val>
                                            <p:strVal val="#ppt_h"/>
                                          </p:val>
                                        </p:tav>
                                      </p:tavLst>
                                    </p:anim>
                                    <p:animEffect transition="in" filter="fade">
                                      <p:cBhvr>
                                        <p:cTn id="26" dur="500"/>
                                        <p:tgtEl>
                                          <p:spTgt spid="9"/>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 calcmode="lin" valueType="num">
                                      <p:cBhvr>
                                        <p:cTn id="30" dur="500" fill="hold"/>
                                        <p:tgtEl>
                                          <p:spTgt spid="15"/>
                                        </p:tgtEl>
                                        <p:attrNameLst>
                                          <p:attrName>ppt_w</p:attrName>
                                        </p:attrNameLst>
                                      </p:cBhvr>
                                      <p:tavLst>
                                        <p:tav tm="0">
                                          <p:val>
                                            <p:fltVal val="0"/>
                                          </p:val>
                                        </p:tav>
                                        <p:tav tm="100000">
                                          <p:val>
                                            <p:strVal val="#ppt_w"/>
                                          </p:val>
                                        </p:tav>
                                      </p:tavLst>
                                    </p:anim>
                                    <p:anim calcmode="lin" valueType="num">
                                      <p:cBhvr>
                                        <p:cTn id="31" dur="500" fill="hold"/>
                                        <p:tgtEl>
                                          <p:spTgt spid="15"/>
                                        </p:tgtEl>
                                        <p:attrNameLst>
                                          <p:attrName>ppt_h</p:attrName>
                                        </p:attrNameLst>
                                      </p:cBhvr>
                                      <p:tavLst>
                                        <p:tav tm="0">
                                          <p:val>
                                            <p:fltVal val="0"/>
                                          </p:val>
                                        </p:tav>
                                        <p:tav tm="100000">
                                          <p:val>
                                            <p:strVal val="#ppt_h"/>
                                          </p:val>
                                        </p:tav>
                                      </p:tavLst>
                                    </p:anim>
                                    <p:animEffect transition="in" filter="fade">
                                      <p:cBhvr>
                                        <p:cTn id="32" dur="500"/>
                                        <p:tgtEl>
                                          <p:spTgt spid="15"/>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Effect transition="in" filter="fade">
                                      <p:cBhvr>
                                        <p:cTn id="44" dur="500"/>
                                        <p:tgtEl>
                                          <p:spTgt spid="17"/>
                                        </p:tgtEl>
                                      </p:cBhvr>
                                    </p:animEffect>
                                  </p:childTnLst>
                                </p:cTn>
                              </p:par>
                            </p:childTnLst>
                          </p:cTn>
                        </p:par>
                        <p:par>
                          <p:cTn id="45" fill="hold">
                            <p:stCondLst>
                              <p:cond delay="3500"/>
                            </p:stCondLst>
                            <p:childTnLst>
                              <p:par>
                                <p:cTn id="46" presetID="53" presetClass="entr" presetSubtype="16" fill="hold" nodeType="after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p:cTn id="48" dur="500" fill="hold"/>
                                        <p:tgtEl>
                                          <p:spTgt spid="10"/>
                                        </p:tgtEl>
                                        <p:attrNameLst>
                                          <p:attrName>ppt_w</p:attrName>
                                        </p:attrNameLst>
                                      </p:cBhvr>
                                      <p:tavLst>
                                        <p:tav tm="0">
                                          <p:val>
                                            <p:fltVal val="0"/>
                                          </p:val>
                                        </p:tav>
                                        <p:tav tm="100000">
                                          <p:val>
                                            <p:strVal val="#ppt_w"/>
                                          </p:val>
                                        </p:tav>
                                      </p:tavLst>
                                    </p:anim>
                                    <p:anim calcmode="lin" valueType="num">
                                      <p:cBhvr>
                                        <p:cTn id="49" dur="500" fill="hold"/>
                                        <p:tgtEl>
                                          <p:spTgt spid="10"/>
                                        </p:tgtEl>
                                        <p:attrNameLst>
                                          <p:attrName>ppt_h</p:attrName>
                                        </p:attrNameLst>
                                      </p:cBhvr>
                                      <p:tavLst>
                                        <p:tav tm="0">
                                          <p:val>
                                            <p:fltVal val="0"/>
                                          </p:val>
                                        </p:tav>
                                        <p:tav tm="100000">
                                          <p:val>
                                            <p:strVal val="#ppt_h"/>
                                          </p:val>
                                        </p:tav>
                                      </p:tavLst>
                                    </p:anim>
                                    <p:animEffect transition="in" filter="fade">
                                      <p:cBhvr>
                                        <p:cTn id="50" dur="500"/>
                                        <p:tgtEl>
                                          <p:spTgt spid="10"/>
                                        </p:tgtEl>
                                      </p:cBhvr>
                                    </p:animEffect>
                                  </p:childTnLst>
                                </p:cTn>
                              </p:par>
                            </p:childTnLst>
                          </p:cTn>
                        </p:par>
                        <p:par>
                          <p:cTn id="51" fill="hold">
                            <p:stCondLst>
                              <p:cond delay="4000"/>
                            </p:stCondLst>
                            <p:childTnLst>
                              <p:par>
                                <p:cTn id="52" presetID="53" presetClass="entr" presetSubtype="16"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p:cTn id="54" dur="500" fill="hold"/>
                                        <p:tgtEl>
                                          <p:spTgt spid="18"/>
                                        </p:tgtEl>
                                        <p:attrNameLst>
                                          <p:attrName>ppt_w</p:attrName>
                                        </p:attrNameLst>
                                      </p:cBhvr>
                                      <p:tavLst>
                                        <p:tav tm="0">
                                          <p:val>
                                            <p:fltVal val="0"/>
                                          </p:val>
                                        </p:tav>
                                        <p:tav tm="100000">
                                          <p:val>
                                            <p:strVal val="#ppt_w"/>
                                          </p:val>
                                        </p:tav>
                                      </p:tavLst>
                                    </p:anim>
                                    <p:anim calcmode="lin" valueType="num">
                                      <p:cBhvr>
                                        <p:cTn id="55" dur="500" fill="hold"/>
                                        <p:tgtEl>
                                          <p:spTgt spid="18"/>
                                        </p:tgtEl>
                                        <p:attrNameLst>
                                          <p:attrName>ppt_h</p:attrName>
                                        </p:attrNameLst>
                                      </p:cBhvr>
                                      <p:tavLst>
                                        <p:tav tm="0">
                                          <p:val>
                                            <p:fltVal val="0"/>
                                          </p:val>
                                        </p:tav>
                                        <p:tav tm="100000">
                                          <p:val>
                                            <p:strVal val="#ppt_h"/>
                                          </p:val>
                                        </p:tav>
                                      </p:tavLst>
                                    </p:anim>
                                    <p:animEffect transition="in" filter="fade">
                                      <p:cBhvr>
                                        <p:cTn id="56" dur="500"/>
                                        <p:tgtEl>
                                          <p:spTgt spid="18"/>
                                        </p:tgtEl>
                                      </p:cBhvr>
                                    </p:animEffect>
                                  </p:childTnLst>
                                </p:cTn>
                              </p:par>
                            </p:childTnLst>
                          </p:cTn>
                        </p:par>
                        <p:par>
                          <p:cTn id="57" fill="hold">
                            <p:stCondLst>
                              <p:cond delay="4500"/>
                            </p:stCondLst>
                            <p:childTnLst>
                              <p:par>
                                <p:cTn id="58" presetID="53" presetClass="entr" presetSubtype="16" fill="hold" nodeType="afterEffect">
                                  <p:stCondLst>
                                    <p:cond delay="0"/>
                                  </p:stCondLst>
                                  <p:childTnLst>
                                    <p:set>
                                      <p:cBhvr>
                                        <p:cTn id="59" dur="1" fill="hold">
                                          <p:stCondLst>
                                            <p:cond delay="0"/>
                                          </p:stCondLst>
                                        </p:cTn>
                                        <p:tgtEl>
                                          <p:spTgt spid="8"/>
                                        </p:tgtEl>
                                        <p:attrNameLst>
                                          <p:attrName>style.visibility</p:attrName>
                                        </p:attrNameLst>
                                      </p:cBhvr>
                                      <p:to>
                                        <p:strVal val="visible"/>
                                      </p:to>
                                    </p:set>
                                    <p:anim calcmode="lin" valueType="num">
                                      <p:cBhvr>
                                        <p:cTn id="60" dur="500" fill="hold"/>
                                        <p:tgtEl>
                                          <p:spTgt spid="8"/>
                                        </p:tgtEl>
                                        <p:attrNameLst>
                                          <p:attrName>ppt_w</p:attrName>
                                        </p:attrNameLst>
                                      </p:cBhvr>
                                      <p:tavLst>
                                        <p:tav tm="0">
                                          <p:val>
                                            <p:fltVal val="0"/>
                                          </p:val>
                                        </p:tav>
                                        <p:tav tm="100000">
                                          <p:val>
                                            <p:strVal val="#ppt_w"/>
                                          </p:val>
                                        </p:tav>
                                      </p:tavLst>
                                    </p:anim>
                                    <p:anim calcmode="lin" valueType="num">
                                      <p:cBhvr>
                                        <p:cTn id="61" dur="500" fill="hold"/>
                                        <p:tgtEl>
                                          <p:spTgt spid="8"/>
                                        </p:tgtEl>
                                        <p:attrNameLst>
                                          <p:attrName>ppt_h</p:attrName>
                                        </p:attrNameLst>
                                      </p:cBhvr>
                                      <p:tavLst>
                                        <p:tav tm="0">
                                          <p:val>
                                            <p:fltVal val="0"/>
                                          </p:val>
                                        </p:tav>
                                        <p:tav tm="100000">
                                          <p:val>
                                            <p:strVal val="#ppt_h"/>
                                          </p:val>
                                        </p:tav>
                                      </p:tavLst>
                                    </p:anim>
                                    <p:animEffect transition="in" filter="fade">
                                      <p:cBhvr>
                                        <p:cTn id="62" dur="500"/>
                                        <p:tgtEl>
                                          <p:spTgt spid="8"/>
                                        </p:tgtEl>
                                      </p:cBhvr>
                                    </p:animEffect>
                                  </p:childTnLst>
                                </p:cTn>
                              </p:par>
                            </p:childTnLst>
                          </p:cTn>
                        </p:par>
                        <p:par>
                          <p:cTn id="63" fill="hold">
                            <p:stCondLst>
                              <p:cond delay="500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p:bldP spid="16" grpId="0"/>
      <p:bldP spid="17" grpId="0"/>
      <p:bldP spid="18" grpId="0"/>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مستطيل 20">
            <a:extLst>
              <a:ext uri="{FF2B5EF4-FFF2-40B4-BE49-F238E27FC236}">
                <a16:creationId xmlns:a16="http://schemas.microsoft.com/office/drawing/2014/main" id="{3504D533-1286-4FAA-9E8B-C2462ED9F1E0}"/>
              </a:ext>
            </a:extLst>
          </p:cNvPr>
          <p:cNvSpPr/>
          <p:nvPr/>
        </p:nvSpPr>
        <p:spPr>
          <a:xfrm>
            <a:off x="247651" y="1350195"/>
            <a:ext cx="5478786" cy="5097351"/>
          </a:xfrm>
          <a:prstGeom prst="rect">
            <a:avLst/>
          </a:prstGeom>
          <a:solidFill>
            <a:srgbClr val="FEC3C5"/>
          </a:solidFill>
          <a:ln>
            <a:solidFill>
              <a:srgbClr val="FEC3C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3" name="عنصر نائب للمحتوى 2">
            <a:extLst>
              <a:ext uri="{FF2B5EF4-FFF2-40B4-BE49-F238E27FC236}">
                <a16:creationId xmlns:a16="http://schemas.microsoft.com/office/drawing/2014/main" id="{CFA5FB40-794E-4361-B8F7-96A591B7B602}"/>
              </a:ext>
            </a:extLst>
          </p:cNvPr>
          <p:cNvSpPr>
            <a:spLocks noGrp="1"/>
          </p:cNvSpPr>
          <p:nvPr>
            <p:ph idx="1"/>
          </p:nvPr>
        </p:nvSpPr>
        <p:spPr>
          <a:xfrm>
            <a:off x="838200" y="2339975"/>
            <a:ext cx="11010900" cy="4351338"/>
          </a:xfrm>
        </p:spPr>
        <p:txBody>
          <a:bodyPr>
            <a:normAutofit/>
          </a:bodyPr>
          <a:lstStyle/>
          <a:p>
            <a:pPr>
              <a:lnSpc>
                <a:spcPct val="150000"/>
              </a:lnSpc>
            </a:pPr>
            <a:r>
              <a:rPr lang="ar-SA" sz="3200" dirty="0"/>
              <a:t>تُستخدم رسائل البريد للتواصل مع الموظفين</a:t>
            </a:r>
          </a:p>
          <a:p>
            <a:pPr marL="0" indent="0">
              <a:lnSpc>
                <a:spcPct val="150000"/>
              </a:lnSpc>
              <a:buNone/>
            </a:pPr>
            <a:r>
              <a:rPr lang="ar-SA" sz="3200" dirty="0"/>
              <a:t> في الشركات أو المؤسسات </a:t>
            </a:r>
          </a:p>
          <a:p>
            <a:pPr>
              <a:lnSpc>
                <a:spcPct val="150000"/>
              </a:lnSpc>
            </a:pPr>
            <a:r>
              <a:rPr lang="ar-SA" sz="3200" dirty="0"/>
              <a:t>يجب أن يكون المحتوى منظم </a:t>
            </a:r>
          </a:p>
        </p:txBody>
      </p:sp>
      <p:pic>
        <p:nvPicPr>
          <p:cNvPr id="7" name="صورة 6">
            <a:extLst>
              <a:ext uri="{FF2B5EF4-FFF2-40B4-BE49-F238E27FC236}">
                <a16:creationId xmlns:a16="http://schemas.microsoft.com/office/drawing/2014/main" id="{883748CA-421A-4D45-9CE2-7B65E4C658BD}"/>
              </a:ext>
            </a:extLst>
          </p:cNvPr>
          <p:cNvPicPr>
            <a:picLocks noChangeAspect="1"/>
          </p:cNvPicPr>
          <p:nvPr/>
        </p:nvPicPr>
        <p:blipFill rotWithShape="1">
          <a:blip r:embed="rId3"/>
          <a:srcRect l="5565" t="33997" r="57747" b="7024"/>
          <a:stretch/>
        </p:blipFill>
        <p:spPr>
          <a:xfrm>
            <a:off x="342901" y="1509875"/>
            <a:ext cx="5276850" cy="4769367"/>
          </a:xfrm>
          <a:prstGeom prst="rect">
            <a:avLst/>
          </a:prstGeom>
        </p:spPr>
      </p:pic>
      <p:sp>
        <p:nvSpPr>
          <p:cNvPr id="8" name="مستطيل 7">
            <a:extLst>
              <a:ext uri="{FF2B5EF4-FFF2-40B4-BE49-F238E27FC236}">
                <a16:creationId xmlns:a16="http://schemas.microsoft.com/office/drawing/2014/main" id="{67C3BD16-9E46-4298-9900-95717B489151}"/>
              </a:ext>
            </a:extLst>
          </p:cNvPr>
          <p:cNvSpPr/>
          <p:nvPr/>
        </p:nvSpPr>
        <p:spPr>
          <a:xfrm>
            <a:off x="-51620" y="0"/>
            <a:ext cx="12295239" cy="1104911"/>
          </a:xfrm>
          <a:prstGeom prst="rect">
            <a:avLst/>
          </a:prstGeom>
          <a:solidFill>
            <a:srgbClr val="FEC3C5"/>
          </a:solidFill>
          <a:ln>
            <a:solidFill>
              <a:srgbClr val="FEC3C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9" name="شكل بيضاوي 8">
            <a:extLst>
              <a:ext uri="{FF2B5EF4-FFF2-40B4-BE49-F238E27FC236}">
                <a16:creationId xmlns:a16="http://schemas.microsoft.com/office/drawing/2014/main" id="{C533196C-BF8A-4E49-BE49-CFDDBE4C6C3A}"/>
              </a:ext>
            </a:extLst>
          </p:cNvPr>
          <p:cNvSpPr/>
          <p:nvPr/>
        </p:nvSpPr>
        <p:spPr>
          <a:xfrm>
            <a:off x="437335" y="258054"/>
            <a:ext cx="469732" cy="469732"/>
          </a:xfrm>
          <a:prstGeom prst="ellipse">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0" name="شكل بيضاوي 9">
            <a:extLst>
              <a:ext uri="{FF2B5EF4-FFF2-40B4-BE49-F238E27FC236}">
                <a16:creationId xmlns:a16="http://schemas.microsoft.com/office/drawing/2014/main" id="{CCBEDD9F-5073-4F5A-B33D-E694BD82E3CD}"/>
              </a:ext>
            </a:extLst>
          </p:cNvPr>
          <p:cNvSpPr/>
          <p:nvPr/>
        </p:nvSpPr>
        <p:spPr>
          <a:xfrm>
            <a:off x="1072210" y="258054"/>
            <a:ext cx="469732" cy="469732"/>
          </a:xfrm>
          <a:prstGeom prst="ellipse">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1" name="شكل بيضاوي 10">
            <a:extLst>
              <a:ext uri="{FF2B5EF4-FFF2-40B4-BE49-F238E27FC236}">
                <a16:creationId xmlns:a16="http://schemas.microsoft.com/office/drawing/2014/main" id="{D8C44F41-F16D-4F0B-A691-AF742DC423D9}"/>
              </a:ext>
            </a:extLst>
          </p:cNvPr>
          <p:cNvSpPr/>
          <p:nvPr/>
        </p:nvSpPr>
        <p:spPr>
          <a:xfrm>
            <a:off x="1662760" y="258054"/>
            <a:ext cx="469732" cy="469732"/>
          </a:xfrm>
          <a:prstGeom prst="ellipse">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4" name="عنوان 1">
            <a:extLst>
              <a:ext uri="{FF2B5EF4-FFF2-40B4-BE49-F238E27FC236}">
                <a16:creationId xmlns:a16="http://schemas.microsoft.com/office/drawing/2014/main" id="{9BCC0705-E3E3-47E0-8EB9-22FF448F0DFF}"/>
              </a:ext>
            </a:extLst>
          </p:cNvPr>
          <p:cNvSpPr txBox="1">
            <a:spLocks/>
          </p:cNvSpPr>
          <p:nvPr/>
        </p:nvSpPr>
        <p:spPr>
          <a:xfrm>
            <a:off x="907067" y="-73742"/>
            <a:ext cx="10515600" cy="1325563"/>
          </a:xfrm>
          <a:prstGeom prst="rect">
            <a:avLst/>
          </a:prstGeom>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ar-SA" dirty="0">
                <a:solidFill>
                  <a:schemeClr val="bg1"/>
                </a:solidFill>
                <a:effectLst>
                  <a:outerShdw blurRad="38100" dist="38100" dir="2700000" algn="tl">
                    <a:srgbClr val="000000">
                      <a:alpha val="43137"/>
                    </a:srgbClr>
                  </a:outerShdw>
                </a:effectLst>
              </a:rPr>
              <a:t>1- البريد الالكتروني</a:t>
            </a:r>
          </a:p>
        </p:txBody>
      </p:sp>
      <p:sp>
        <p:nvSpPr>
          <p:cNvPr id="15" name="مخطط انسيابي: معالجة متعاقبة 14">
            <a:extLst>
              <a:ext uri="{FF2B5EF4-FFF2-40B4-BE49-F238E27FC236}">
                <a16:creationId xmlns:a16="http://schemas.microsoft.com/office/drawing/2014/main" id="{B452AC5E-7D90-4989-A4BF-22460D10B753}"/>
              </a:ext>
            </a:extLst>
          </p:cNvPr>
          <p:cNvSpPr/>
          <p:nvPr/>
        </p:nvSpPr>
        <p:spPr>
          <a:xfrm>
            <a:off x="3790950" y="1863725"/>
            <a:ext cx="1828800" cy="327025"/>
          </a:xfrm>
          <a:prstGeom prst="flowChartAlternateProcess">
            <a:avLst/>
          </a:prstGeom>
          <a:noFill/>
          <a:ln w="38100">
            <a:solidFill>
              <a:srgbClr val="5CC3C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6" name="عنصر نائب للمحتوى 2">
            <a:extLst>
              <a:ext uri="{FF2B5EF4-FFF2-40B4-BE49-F238E27FC236}">
                <a16:creationId xmlns:a16="http://schemas.microsoft.com/office/drawing/2014/main" id="{26A0F9DD-5391-48AE-9A22-6BF4B9D3773A}"/>
              </a:ext>
            </a:extLst>
          </p:cNvPr>
          <p:cNvSpPr txBox="1">
            <a:spLocks/>
          </p:cNvSpPr>
          <p:nvPr/>
        </p:nvSpPr>
        <p:spPr>
          <a:xfrm>
            <a:off x="1439079" y="1570946"/>
            <a:ext cx="2351871" cy="941415"/>
          </a:xfrm>
          <a:prstGeom prst="rect">
            <a:avLst/>
          </a:prstGeom>
        </p:spPr>
        <p:txBody>
          <a:bodyPr vert="horz" lIns="91440" tIns="45720" rIns="91440" bIns="45720" rtlCol="1">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ar-SA" sz="3200" dirty="0">
                <a:solidFill>
                  <a:srgbClr val="5CC3C2"/>
                </a:solidFill>
                <a:effectLst>
                  <a:outerShdw blurRad="38100" dist="38100" dir="2700000" algn="tl">
                    <a:srgbClr val="000000">
                      <a:alpha val="43137"/>
                    </a:srgbClr>
                  </a:outerShdw>
                </a:effectLst>
              </a:rPr>
              <a:t>عنوان المستقبل</a:t>
            </a:r>
          </a:p>
        </p:txBody>
      </p:sp>
      <p:sp>
        <p:nvSpPr>
          <p:cNvPr id="17" name="مخطط انسيابي: معالجة متعاقبة 16">
            <a:extLst>
              <a:ext uri="{FF2B5EF4-FFF2-40B4-BE49-F238E27FC236}">
                <a16:creationId xmlns:a16="http://schemas.microsoft.com/office/drawing/2014/main" id="{15D72D80-D7E7-41E9-B70A-B382EC0B64F6}"/>
              </a:ext>
            </a:extLst>
          </p:cNvPr>
          <p:cNvSpPr/>
          <p:nvPr/>
        </p:nvSpPr>
        <p:spPr>
          <a:xfrm>
            <a:off x="3790950" y="2285291"/>
            <a:ext cx="1828800" cy="327025"/>
          </a:xfrm>
          <a:prstGeom prst="flowChartAlternateProcess">
            <a:avLst/>
          </a:prstGeom>
          <a:noFill/>
          <a:ln w="38100">
            <a:solidFill>
              <a:srgbClr val="5CC3C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8" name="عنصر نائب للمحتوى 2">
            <a:extLst>
              <a:ext uri="{FF2B5EF4-FFF2-40B4-BE49-F238E27FC236}">
                <a16:creationId xmlns:a16="http://schemas.microsoft.com/office/drawing/2014/main" id="{93A9CF3E-4891-4546-9B58-D9E2F83FD820}"/>
              </a:ext>
            </a:extLst>
          </p:cNvPr>
          <p:cNvSpPr txBox="1">
            <a:spLocks/>
          </p:cNvSpPr>
          <p:nvPr/>
        </p:nvSpPr>
        <p:spPr>
          <a:xfrm>
            <a:off x="1427642" y="1990306"/>
            <a:ext cx="2351871" cy="941415"/>
          </a:xfrm>
          <a:prstGeom prst="rect">
            <a:avLst/>
          </a:prstGeom>
        </p:spPr>
        <p:txBody>
          <a:bodyPr vert="horz" lIns="91440" tIns="45720" rIns="91440" bIns="45720" rtlCol="1">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ar-SA" sz="3200" dirty="0">
                <a:solidFill>
                  <a:srgbClr val="5CC3C2"/>
                </a:solidFill>
                <a:effectLst>
                  <a:outerShdw blurRad="38100" dist="38100" dir="2700000" algn="tl">
                    <a:srgbClr val="000000">
                      <a:alpha val="43137"/>
                    </a:srgbClr>
                  </a:outerShdw>
                </a:effectLst>
              </a:rPr>
              <a:t>عنوان الرسالة</a:t>
            </a:r>
          </a:p>
        </p:txBody>
      </p:sp>
      <p:sp>
        <p:nvSpPr>
          <p:cNvPr id="19" name="مخطط انسيابي: معالجة متعاقبة 18">
            <a:extLst>
              <a:ext uri="{FF2B5EF4-FFF2-40B4-BE49-F238E27FC236}">
                <a16:creationId xmlns:a16="http://schemas.microsoft.com/office/drawing/2014/main" id="{4295A5F8-D468-489C-A6C3-173F9E858DA6}"/>
              </a:ext>
            </a:extLst>
          </p:cNvPr>
          <p:cNvSpPr/>
          <p:nvPr/>
        </p:nvSpPr>
        <p:spPr>
          <a:xfrm>
            <a:off x="3802387" y="2690255"/>
            <a:ext cx="1828800" cy="1228405"/>
          </a:xfrm>
          <a:prstGeom prst="flowChartAlternateProcess">
            <a:avLst/>
          </a:prstGeom>
          <a:noFill/>
          <a:ln w="38100">
            <a:solidFill>
              <a:srgbClr val="5CC3C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0" name="عنصر نائب للمحتوى 2">
            <a:extLst>
              <a:ext uri="{FF2B5EF4-FFF2-40B4-BE49-F238E27FC236}">
                <a16:creationId xmlns:a16="http://schemas.microsoft.com/office/drawing/2014/main" id="{E0063B98-E9DE-474E-99B4-8BF63A2CEEF6}"/>
              </a:ext>
            </a:extLst>
          </p:cNvPr>
          <p:cNvSpPr txBox="1">
            <a:spLocks/>
          </p:cNvSpPr>
          <p:nvPr/>
        </p:nvSpPr>
        <p:spPr>
          <a:xfrm>
            <a:off x="1450516" y="2800052"/>
            <a:ext cx="2351871" cy="941415"/>
          </a:xfrm>
          <a:prstGeom prst="rect">
            <a:avLst/>
          </a:prstGeom>
        </p:spPr>
        <p:txBody>
          <a:bodyPr vert="horz" lIns="91440" tIns="45720" rIns="91440" bIns="45720" rtlCol="1">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ar-SA" sz="3200" dirty="0">
                <a:solidFill>
                  <a:srgbClr val="5CC3C2"/>
                </a:solidFill>
                <a:effectLst>
                  <a:outerShdw blurRad="38100" dist="38100" dir="2700000" algn="tl">
                    <a:srgbClr val="000000">
                      <a:alpha val="43137"/>
                    </a:srgbClr>
                  </a:outerShdw>
                </a:effectLst>
              </a:rPr>
              <a:t>محتوى الرسالة</a:t>
            </a:r>
          </a:p>
        </p:txBody>
      </p:sp>
    </p:spTree>
    <p:custDataLst>
      <p:tags r:id="rId1"/>
    </p:custDataLst>
    <p:extLst>
      <p:ext uri="{BB962C8B-B14F-4D97-AF65-F5344CB8AC3E}">
        <p14:creationId xmlns:p14="http://schemas.microsoft.com/office/powerpoint/2010/main" val="2324505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3">
                                            <p:txEl>
                                              <p:pRg st="0" end="0"/>
                                            </p:txEl>
                                          </p:spTgt>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p:cTn id="18"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9"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0" dur="500"/>
                                        <p:tgtEl>
                                          <p:spTgt spid="3">
                                            <p:txEl>
                                              <p:pRg st="1" end="1"/>
                                            </p:txEl>
                                          </p:spTgt>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p:cTn id="2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6" dur="5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500"/>
                            </p:stCondLst>
                            <p:childTnLst>
                              <p:par>
                                <p:cTn id="35" presetID="53" presetClass="entr" presetSubtype="16"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p:cTn id="37" dur="500" fill="hold"/>
                                        <p:tgtEl>
                                          <p:spTgt spid="16"/>
                                        </p:tgtEl>
                                        <p:attrNameLst>
                                          <p:attrName>ppt_w</p:attrName>
                                        </p:attrNameLst>
                                      </p:cBhvr>
                                      <p:tavLst>
                                        <p:tav tm="0">
                                          <p:val>
                                            <p:fltVal val="0"/>
                                          </p:val>
                                        </p:tav>
                                        <p:tav tm="100000">
                                          <p:val>
                                            <p:strVal val="#ppt_w"/>
                                          </p:val>
                                        </p:tav>
                                      </p:tavLst>
                                    </p:anim>
                                    <p:anim calcmode="lin" valueType="num">
                                      <p:cBhvr>
                                        <p:cTn id="38" dur="500" fill="hold"/>
                                        <p:tgtEl>
                                          <p:spTgt spid="16"/>
                                        </p:tgtEl>
                                        <p:attrNameLst>
                                          <p:attrName>ppt_h</p:attrName>
                                        </p:attrNameLst>
                                      </p:cBhvr>
                                      <p:tavLst>
                                        <p:tav tm="0">
                                          <p:val>
                                            <p:fltVal val="0"/>
                                          </p:val>
                                        </p:tav>
                                        <p:tav tm="100000">
                                          <p:val>
                                            <p:strVal val="#ppt_h"/>
                                          </p:val>
                                        </p:tav>
                                      </p:tavLst>
                                    </p:anim>
                                    <p:animEffect transition="in" filter="fade">
                                      <p:cBhvr>
                                        <p:cTn id="39" dur="500"/>
                                        <p:tgtEl>
                                          <p:spTgt spid="16"/>
                                        </p:tgtEl>
                                      </p:cBhvr>
                                    </p:animEffect>
                                  </p:childTnLst>
                                </p:cTn>
                              </p:par>
                            </p:childTnLst>
                          </p:cTn>
                        </p:par>
                        <p:par>
                          <p:cTn id="40" fill="hold">
                            <p:stCondLst>
                              <p:cond delay="1000"/>
                            </p:stCondLst>
                            <p:childTnLst>
                              <p:par>
                                <p:cTn id="41" presetID="53" presetClass="entr" presetSubtype="16"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childTnLst>
                                </p:cTn>
                              </p:par>
                            </p:childTnLst>
                          </p:cTn>
                        </p:par>
                        <p:par>
                          <p:cTn id="46" fill="hold">
                            <p:stCondLst>
                              <p:cond delay="1500"/>
                            </p:stCondLst>
                            <p:childTnLst>
                              <p:par>
                                <p:cTn id="47" presetID="53" presetClass="entr" presetSubtype="16" fill="hold" grpId="0" nodeType="afterEffect">
                                  <p:stCondLst>
                                    <p:cond delay="0"/>
                                  </p:stCondLst>
                                  <p:childTnLst>
                                    <p:set>
                                      <p:cBhvr>
                                        <p:cTn id="48" dur="1" fill="hold">
                                          <p:stCondLst>
                                            <p:cond delay="0"/>
                                          </p:stCondLst>
                                        </p:cTn>
                                        <p:tgtEl>
                                          <p:spTgt spid="18"/>
                                        </p:tgtEl>
                                        <p:attrNameLst>
                                          <p:attrName>style.visibility</p:attrName>
                                        </p:attrNameLst>
                                      </p:cBhvr>
                                      <p:to>
                                        <p:strVal val="visible"/>
                                      </p:to>
                                    </p:set>
                                    <p:anim calcmode="lin" valueType="num">
                                      <p:cBhvr>
                                        <p:cTn id="49" dur="500" fill="hold"/>
                                        <p:tgtEl>
                                          <p:spTgt spid="18"/>
                                        </p:tgtEl>
                                        <p:attrNameLst>
                                          <p:attrName>ppt_w</p:attrName>
                                        </p:attrNameLst>
                                      </p:cBhvr>
                                      <p:tavLst>
                                        <p:tav tm="0">
                                          <p:val>
                                            <p:fltVal val="0"/>
                                          </p:val>
                                        </p:tav>
                                        <p:tav tm="100000">
                                          <p:val>
                                            <p:strVal val="#ppt_w"/>
                                          </p:val>
                                        </p:tav>
                                      </p:tavLst>
                                    </p:anim>
                                    <p:anim calcmode="lin" valueType="num">
                                      <p:cBhvr>
                                        <p:cTn id="50" dur="500" fill="hold"/>
                                        <p:tgtEl>
                                          <p:spTgt spid="18"/>
                                        </p:tgtEl>
                                        <p:attrNameLst>
                                          <p:attrName>ppt_h</p:attrName>
                                        </p:attrNameLst>
                                      </p:cBhvr>
                                      <p:tavLst>
                                        <p:tav tm="0">
                                          <p:val>
                                            <p:fltVal val="0"/>
                                          </p:val>
                                        </p:tav>
                                        <p:tav tm="100000">
                                          <p:val>
                                            <p:strVal val="#ppt_h"/>
                                          </p:val>
                                        </p:tav>
                                      </p:tavLst>
                                    </p:anim>
                                    <p:animEffect transition="in" filter="fade">
                                      <p:cBhvr>
                                        <p:cTn id="51" dur="500"/>
                                        <p:tgtEl>
                                          <p:spTgt spid="18"/>
                                        </p:tgtEl>
                                      </p:cBhvr>
                                    </p:animEffect>
                                  </p:childTnLst>
                                </p:cTn>
                              </p:par>
                            </p:childTnLst>
                          </p:cTn>
                        </p:par>
                        <p:par>
                          <p:cTn id="52" fill="hold">
                            <p:stCondLst>
                              <p:cond delay="2000"/>
                            </p:stCondLst>
                            <p:childTnLst>
                              <p:par>
                                <p:cTn id="53" presetID="53" presetClass="entr" presetSubtype="16"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 calcmode="lin" valueType="num">
                                      <p:cBhvr>
                                        <p:cTn id="55" dur="500" fill="hold"/>
                                        <p:tgtEl>
                                          <p:spTgt spid="19"/>
                                        </p:tgtEl>
                                        <p:attrNameLst>
                                          <p:attrName>ppt_w</p:attrName>
                                        </p:attrNameLst>
                                      </p:cBhvr>
                                      <p:tavLst>
                                        <p:tav tm="0">
                                          <p:val>
                                            <p:fltVal val="0"/>
                                          </p:val>
                                        </p:tav>
                                        <p:tav tm="100000">
                                          <p:val>
                                            <p:strVal val="#ppt_w"/>
                                          </p:val>
                                        </p:tav>
                                      </p:tavLst>
                                    </p:anim>
                                    <p:anim calcmode="lin" valueType="num">
                                      <p:cBhvr>
                                        <p:cTn id="56" dur="500" fill="hold"/>
                                        <p:tgtEl>
                                          <p:spTgt spid="19"/>
                                        </p:tgtEl>
                                        <p:attrNameLst>
                                          <p:attrName>ppt_h</p:attrName>
                                        </p:attrNameLst>
                                      </p:cBhvr>
                                      <p:tavLst>
                                        <p:tav tm="0">
                                          <p:val>
                                            <p:fltVal val="0"/>
                                          </p:val>
                                        </p:tav>
                                        <p:tav tm="100000">
                                          <p:val>
                                            <p:strVal val="#ppt_h"/>
                                          </p:val>
                                        </p:tav>
                                      </p:tavLst>
                                    </p:anim>
                                    <p:animEffect transition="in" filter="fade">
                                      <p:cBhvr>
                                        <p:cTn id="57" dur="500"/>
                                        <p:tgtEl>
                                          <p:spTgt spid="19"/>
                                        </p:tgtEl>
                                      </p:cBhvr>
                                    </p:animEffect>
                                  </p:childTnLst>
                                </p:cTn>
                              </p:par>
                            </p:childTnLst>
                          </p:cTn>
                        </p:par>
                        <p:par>
                          <p:cTn id="58" fill="hold">
                            <p:stCondLst>
                              <p:cond delay="2500"/>
                            </p:stCondLst>
                            <p:childTnLst>
                              <p:par>
                                <p:cTn id="59" presetID="53" presetClass="entr" presetSubtype="16" fill="hold" grpId="0" nodeType="afterEffect">
                                  <p:stCondLst>
                                    <p:cond delay="0"/>
                                  </p:stCondLst>
                                  <p:childTnLst>
                                    <p:set>
                                      <p:cBhvr>
                                        <p:cTn id="60" dur="1" fill="hold">
                                          <p:stCondLst>
                                            <p:cond delay="0"/>
                                          </p:stCondLst>
                                        </p:cTn>
                                        <p:tgtEl>
                                          <p:spTgt spid="20"/>
                                        </p:tgtEl>
                                        <p:attrNameLst>
                                          <p:attrName>style.visibility</p:attrName>
                                        </p:attrNameLst>
                                      </p:cBhvr>
                                      <p:to>
                                        <p:strVal val="visible"/>
                                      </p:to>
                                    </p:set>
                                    <p:anim calcmode="lin" valueType="num">
                                      <p:cBhvr>
                                        <p:cTn id="61" dur="500" fill="hold"/>
                                        <p:tgtEl>
                                          <p:spTgt spid="20"/>
                                        </p:tgtEl>
                                        <p:attrNameLst>
                                          <p:attrName>ppt_w</p:attrName>
                                        </p:attrNameLst>
                                      </p:cBhvr>
                                      <p:tavLst>
                                        <p:tav tm="0">
                                          <p:val>
                                            <p:fltVal val="0"/>
                                          </p:val>
                                        </p:tav>
                                        <p:tav tm="100000">
                                          <p:val>
                                            <p:strVal val="#ppt_w"/>
                                          </p:val>
                                        </p:tav>
                                      </p:tavLst>
                                    </p:anim>
                                    <p:anim calcmode="lin" valueType="num">
                                      <p:cBhvr>
                                        <p:cTn id="62" dur="500" fill="hold"/>
                                        <p:tgtEl>
                                          <p:spTgt spid="20"/>
                                        </p:tgtEl>
                                        <p:attrNameLst>
                                          <p:attrName>ppt_h</p:attrName>
                                        </p:attrNameLst>
                                      </p:cBhvr>
                                      <p:tavLst>
                                        <p:tav tm="0">
                                          <p:val>
                                            <p:fltVal val="0"/>
                                          </p:val>
                                        </p:tav>
                                        <p:tav tm="100000">
                                          <p:val>
                                            <p:strVal val="#ppt_h"/>
                                          </p:val>
                                        </p:tav>
                                      </p:tavLst>
                                    </p:anim>
                                    <p:animEffect transition="in" filter="fade">
                                      <p:cBhvr>
                                        <p:cTn id="6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4" grpId="0"/>
      <p:bldP spid="15" grpId="0" animBg="1"/>
      <p:bldP spid="16" grpId="0"/>
      <p:bldP spid="17" grpId="0" animBg="1"/>
      <p:bldP spid="18" grpId="0"/>
      <p:bldP spid="19" grpId="0" animBg="1"/>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15">
            <a:extLst>
              <a:ext uri="{FF2B5EF4-FFF2-40B4-BE49-F238E27FC236}">
                <a16:creationId xmlns:a16="http://schemas.microsoft.com/office/drawing/2014/main" id="{94699210-3D90-4AF1-8B01-F42A41FA9118}"/>
              </a:ext>
            </a:extLst>
          </p:cNvPr>
          <p:cNvSpPr/>
          <p:nvPr/>
        </p:nvSpPr>
        <p:spPr>
          <a:xfrm>
            <a:off x="-103241" y="4157408"/>
            <a:ext cx="12295239" cy="744364"/>
          </a:xfrm>
          <a:prstGeom prst="rect">
            <a:avLst/>
          </a:prstGeom>
          <a:solidFill>
            <a:srgbClr val="F2F2F2"/>
          </a:solidFill>
          <a:ln>
            <a:solidFill>
              <a:srgbClr val="F2F2F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15" name="مستطيل 14">
            <a:extLst>
              <a:ext uri="{FF2B5EF4-FFF2-40B4-BE49-F238E27FC236}">
                <a16:creationId xmlns:a16="http://schemas.microsoft.com/office/drawing/2014/main" id="{BD18E495-CED9-472D-829D-C92BE9209CC1}"/>
              </a:ext>
            </a:extLst>
          </p:cNvPr>
          <p:cNvSpPr/>
          <p:nvPr/>
        </p:nvSpPr>
        <p:spPr>
          <a:xfrm>
            <a:off x="-103240" y="1819614"/>
            <a:ext cx="12295239" cy="744364"/>
          </a:xfrm>
          <a:prstGeom prst="rect">
            <a:avLst/>
          </a:prstGeom>
          <a:solidFill>
            <a:srgbClr val="F2F2F2"/>
          </a:solidFill>
          <a:ln>
            <a:solidFill>
              <a:srgbClr val="F2F2F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3" name="عنصر نائب للمحتوى 2">
            <a:extLst>
              <a:ext uri="{FF2B5EF4-FFF2-40B4-BE49-F238E27FC236}">
                <a16:creationId xmlns:a16="http://schemas.microsoft.com/office/drawing/2014/main" id="{92BD6A51-CF13-4A49-AE3B-ED8A1B9AD629}"/>
              </a:ext>
            </a:extLst>
          </p:cNvPr>
          <p:cNvSpPr>
            <a:spLocks noGrp="1"/>
          </p:cNvSpPr>
          <p:nvPr>
            <p:ph idx="1"/>
          </p:nvPr>
        </p:nvSpPr>
        <p:spPr>
          <a:xfrm>
            <a:off x="838200" y="1863725"/>
            <a:ext cx="10515600" cy="612775"/>
          </a:xfrm>
        </p:spPr>
        <p:txBody>
          <a:bodyPr>
            <a:noAutofit/>
          </a:bodyPr>
          <a:lstStyle/>
          <a:p>
            <a:pPr marL="0" indent="0">
              <a:buNone/>
            </a:pPr>
            <a:r>
              <a:rPr lang="ar-SA" sz="4400" dirty="0">
                <a:solidFill>
                  <a:srgbClr val="5CC3C2"/>
                </a:solidFill>
                <a:effectLst>
                  <a:outerShdw blurRad="38100" dist="38100" dir="2700000" algn="tl">
                    <a:srgbClr val="000000">
                      <a:alpha val="43137"/>
                    </a:srgbClr>
                  </a:outerShdw>
                </a:effectLst>
              </a:rPr>
              <a:t>في ماذا تستخدم خطابات الأعمال ؟؟</a:t>
            </a:r>
          </a:p>
        </p:txBody>
      </p:sp>
      <p:sp>
        <p:nvSpPr>
          <p:cNvPr id="4" name="مستطيل 3">
            <a:extLst>
              <a:ext uri="{FF2B5EF4-FFF2-40B4-BE49-F238E27FC236}">
                <a16:creationId xmlns:a16="http://schemas.microsoft.com/office/drawing/2014/main" id="{86EB238A-8BF8-4DD6-A464-E622EB483B9C}"/>
              </a:ext>
            </a:extLst>
          </p:cNvPr>
          <p:cNvSpPr/>
          <p:nvPr/>
        </p:nvSpPr>
        <p:spPr>
          <a:xfrm>
            <a:off x="-103239" y="-28279"/>
            <a:ext cx="12295239" cy="1104911"/>
          </a:xfrm>
          <a:prstGeom prst="rect">
            <a:avLst/>
          </a:prstGeom>
          <a:solidFill>
            <a:srgbClr val="FEC3C5"/>
          </a:solidFill>
          <a:ln>
            <a:solidFill>
              <a:srgbClr val="FEC3C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5" name="شكل بيضاوي 4">
            <a:extLst>
              <a:ext uri="{FF2B5EF4-FFF2-40B4-BE49-F238E27FC236}">
                <a16:creationId xmlns:a16="http://schemas.microsoft.com/office/drawing/2014/main" id="{FCBEFADF-9AF8-45EA-BC53-08640AC5420D}"/>
              </a:ext>
            </a:extLst>
          </p:cNvPr>
          <p:cNvSpPr/>
          <p:nvPr/>
        </p:nvSpPr>
        <p:spPr>
          <a:xfrm>
            <a:off x="437335" y="258054"/>
            <a:ext cx="469732" cy="469732"/>
          </a:xfrm>
          <a:prstGeom prst="ellipse">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6" name="شكل بيضاوي 5">
            <a:extLst>
              <a:ext uri="{FF2B5EF4-FFF2-40B4-BE49-F238E27FC236}">
                <a16:creationId xmlns:a16="http://schemas.microsoft.com/office/drawing/2014/main" id="{A0015452-3BDE-4CD7-A4B8-1D362E6C39CE}"/>
              </a:ext>
            </a:extLst>
          </p:cNvPr>
          <p:cNvSpPr/>
          <p:nvPr/>
        </p:nvSpPr>
        <p:spPr>
          <a:xfrm>
            <a:off x="1072210" y="258054"/>
            <a:ext cx="469732" cy="469732"/>
          </a:xfrm>
          <a:prstGeom prst="ellipse">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 name="شكل بيضاوي 6">
            <a:extLst>
              <a:ext uri="{FF2B5EF4-FFF2-40B4-BE49-F238E27FC236}">
                <a16:creationId xmlns:a16="http://schemas.microsoft.com/office/drawing/2014/main" id="{C0D04133-3351-41EA-A3DF-EB48A9BEE1A6}"/>
              </a:ext>
            </a:extLst>
          </p:cNvPr>
          <p:cNvSpPr/>
          <p:nvPr/>
        </p:nvSpPr>
        <p:spPr>
          <a:xfrm>
            <a:off x="1662760" y="258054"/>
            <a:ext cx="469732" cy="469732"/>
          </a:xfrm>
          <a:prstGeom prst="ellipse">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0" name="عنوان 1">
            <a:extLst>
              <a:ext uri="{FF2B5EF4-FFF2-40B4-BE49-F238E27FC236}">
                <a16:creationId xmlns:a16="http://schemas.microsoft.com/office/drawing/2014/main" id="{68B31430-F192-4F7C-B735-2F0722F629C5}"/>
              </a:ext>
            </a:extLst>
          </p:cNvPr>
          <p:cNvSpPr txBox="1">
            <a:spLocks/>
          </p:cNvSpPr>
          <p:nvPr/>
        </p:nvSpPr>
        <p:spPr>
          <a:xfrm>
            <a:off x="838200" y="-28279"/>
            <a:ext cx="10515600" cy="1325563"/>
          </a:xfrm>
          <a:prstGeom prst="rect">
            <a:avLst/>
          </a:prstGeom>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ar-SA" b="1" dirty="0">
                <a:solidFill>
                  <a:schemeClr val="bg1"/>
                </a:solidFill>
                <a:effectLst>
                  <a:outerShdw blurRad="38100" dist="38100" dir="2700000" algn="tl">
                    <a:srgbClr val="000000">
                      <a:alpha val="43137"/>
                    </a:srgbClr>
                  </a:outerShdw>
                </a:effectLst>
              </a:rPr>
              <a:t>2- خطابات الأعمال </a:t>
            </a:r>
          </a:p>
        </p:txBody>
      </p:sp>
      <p:sp>
        <p:nvSpPr>
          <p:cNvPr id="11" name="عنصر نائب للمحتوى 2">
            <a:extLst>
              <a:ext uri="{FF2B5EF4-FFF2-40B4-BE49-F238E27FC236}">
                <a16:creationId xmlns:a16="http://schemas.microsoft.com/office/drawing/2014/main" id="{0C2C99A9-0380-4135-9CFE-6D066680D79E}"/>
              </a:ext>
            </a:extLst>
          </p:cNvPr>
          <p:cNvSpPr txBox="1">
            <a:spLocks/>
          </p:cNvSpPr>
          <p:nvPr/>
        </p:nvSpPr>
        <p:spPr>
          <a:xfrm>
            <a:off x="786580" y="4285865"/>
            <a:ext cx="10515600" cy="645896"/>
          </a:xfrm>
          <a:prstGeom prst="rect">
            <a:avLst/>
          </a:prstGeom>
        </p:spPr>
        <p:txBody>
          <a:bodyPr vert="horz" lIns="91440" tIns="45720" rIns="91440" bIns="45720" rtlCol="1">
            <a:normAutofit lnSpcReduction="10000"/>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ar-SA" sz="4400" dirty="0">
                <a:solidFill>
                  <a:srgbClr val="5CC3C2"/>
                </a:solidFill>
                <a:effectLst>
                  <a:outerShdw blurRad="38100" dist="38100" dir="2700000" algn="tl">
                    <a:srgbClr val="000000">
                      <a:alpha val="43137"/>
                    </a:srgbClr>
                  </a:outerShdw>
                </a:effectLst>
              </a:rPr>
              <a:t>كيف تصمم الخطابات ؟</a:t>
            </a:r>
          </a:p>
        </p:txBody>
      </p:sp>
      <p:sp>
        <p:nvSpPr>
          <p:cNvPr id="12" name="عنصر نائب للمحتوى 2">
            <a:extLst>
              <a:ext uri="{FF2B5EF4-FFF2-40B4-BE49-F238E27FC236}">
                <a16:creationId xmlns:a16="http://schemas.microsoft.com/office/drawing/2014/main" id="{A5BEA148-B1DB-4943-BC88-1F4C4894B580}"/>
              </a:ext>
            </a:extLst>
          </p:cNvPr>
          <p:cNvSpPr txBox="1">
            <a:spLocks/>
          </p:cNvSpPr>
          <p:nvPr/>
        </p:nvSpPr>
        <p:spPr>
          <a:xfrm>
            <a:off x="838200" y="3041353"/>
            <a:ext cx="10515600" cy="612775"/>
          </a:xfrm>
          <a:prstGeom prst="rect">
            <a:avLst/>
          </a:prstGeom>
        </p:spPr>
        <p:txBody>
          <a:bodyPr vert="horz" lIns="91440" tIns="45720" rIns="91440" bIns="45720" rtlCol="1">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ar-SA" sz="3200" dirty="0"/>
              <a:t>تستخدم للتواصل بين أفراد المؤسسة و أطراف خارجية</a:t>
            </a:r>
          </a:p>
          <a:p>
            <a:pPr marL="0" indent="0">
              <a:buFont typeface="Arial" panose="020B0604020202020204" pitchFamily="34" charset="0"/>
              <a:buNone/>
            </a:pPr>
            <a:endParaRPr lang="ar-SA" sz="3200" dirty="0"/>
          </a:p>
        </p:txBody>
      </p:sp>
      <p:sp>
        <p:nvSpPr>
          <p:cNvPr id="13" name="عنصر نائب للمحتوى 2">
            <a:extLst>
              <a:ext uri="{FF2B5EF4-FFF2-40B4-BE49-F238E27FC236}">
                <a16:creationId xmlns:a16="http://schemas.microsoft.com/office/drawing/2014/main" id="{5F1993F9-2AEB-455C-970D-CFD784125AE3}"/>
              </a:ext>
            </a:extLst>
          </p:cNvPr>
          <p:cNvSpPr txBox="1">
            <a:spLocks/>
          </p:cNvSpPr>
          <p:nvPr/>
        </p:nvSpPr>
        <p:spPr>
          <a:xfrm>
            <a:off x="907067" y="5061254"/>
            <a:ext cx="10515600" cy="1747827"/>
          </a:xfrm>
          <a:prstGeom prst="rect">
            <a:avLst/>
          </a:prstGeom>
        </p:spPr>
        <p:txBody>
          <a:bodyPr vert="horz" lIns="91440" tIns="45720" rIns="91440" bIns="45720" rtlCol="1">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ar-SA" sz="3200" dirty="0"/>
              <a:t>تصمم بنمط قالب معين </a:t>
            </a:r>
            <a:r>
              <a:rPr lang="ar-SA" sz="3200" b="1" dirty="0">
                <a:solidFill>
                  <a:srgbClr val="D77071"/>
                </a:solidFill>
              </a:rPr>
              <a:t>ويكون لها ترويسة </a:t>
            </a:r>
            <a:r>
              <a:rPr lang="ar-SA" sz="3200" dirty="0"/>
              <a:t>ذات تصميم خاص بالشركة واختيار </a:t>
            </a:r>
            <a:r>
              <a:rPr lang="ar-SA" sz="3200" b="1" dirty="0">
                <a:solidFill>
                  <a:srgbClr val="D77071"/>
                </a:solidFill>
              </a:rPr>
              <a:t>ثابت للخطوط و الألوان </a:t>
            </a:r>
            <a:r>
              <a:rPr lang="ar-SA" sz="3200" dirty="0"/>
              <a:t>المستخدمة في التصميم وكتابة النص</a:t>
            </a:r>
          </a:p>
        </p:txBody>
      </p:sp>
    </p:spTree>
    <p:custDataLst>
      <p:tags r:id="rId1"/>
    </p:custDataLst>
    <p:extLst>
      <p:ext uri="{BB962C8B-B14F-4D97-AF65-F5344CB8AC3E}">
        <p14:creationId xmlns:p14="http://schemas.microsoft.com/office/powerpoint/2010/main" val="106617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0-#ppt_w/2"/>
                                          </p:val>
                                        </p:tav>
                                        <p:tav tm="100000">
                                          <p:val>
                                            <p:strVal val="#ppt_x"/>
                                          </p:val>
                                        </p:tav>
                                      </p:tavLst>
                                    </p:anim>
                                    <p:anim calcmode="lin" valueType="num">
                                      <p:cBhvr additive="base">
                                        <p:cTn id="19" dur="500" fill="hold"/>
                                        <p:tgtEl>
                                          <p:spTgt spid="12"/>
                                        </p:tgtEl>
                                        <p:attrNameLst>
                                          <p:attrName>ppt_y</p:attrName>
                                        </p:attrNameLst>
                                      </p:cBhvr>
                                      <p:tavLst>
                                        <p:tav tm="0">
                                          <p:val>
                                            <p:strVal val="#ppt_y"/>
                                          </p:val>
                                        </p:tav>
                                        <p:tav tm="100000">
                                          <p:val>
                                            <p:strVal val="#ppt_y"/>
                                          </p:val>
                                        </p:tav>
                                      </p:tavLst>
                                    </p:anim>
                                  </p:childTnLst>
                                </p:cTn>
                              </p:par>
                            </p:childTnLst>
                          </p:cTn>
                        </p:par>
                        <p:par>
                          <p:cTn id="20" fill="hold">
                            <p:stCondLst>
                              <p:cond delay="500"/>
                            </p:stCondLst>
                            <p:childTnLst>
                              <p:par>
                                <p:cTn id="21" presetID="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0-#ppt_w/2"/>
                                          </p:val>
                                        </p:tav>
                                        <p:tav tm="100000">
                                          <p:val>
                                            <p:strVal val="#ppt_x"/>
                                          </p:val>
                                        </p:tav>
                                      </p:tavLst>
                                    </p:anim>
                                    <p:anim calcmode="lin" valueType="num">
                                      <p:cBhvr additive="base">
                                        <p:cTn id="24"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500" fill="hold"/>
                                        <p:tgtEl>
                                          <p:spTgt spid="13"/>
                                        </p:tgtEl>
                                        <p:attrNameLst>
                                          <p:attrName>ppt_x</p:attrName>
                                        </p:attrNameLst>
                                      </p:cBhvr>
                                      <p:tavLst>
                                        <p:tav tm="0">
                                          <p:val>
                                            <p:strVal val="0-#ppt_w/2"/>
                                          </p:val>
                                        </p:tav>
                                        <p:tav tm="100000">
                                          <p:val>
                                            <p:strVal val="#ppt_x"/>
                                          </p:val>
                                        </p:tav>
                                      </p:tavLst>
                                    </p:anim>
                                    <p:anim calcmode="lin" valueType="num">
                                      <p:cBhvr additive="base">
                                        <p:cTn id="30"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0" grpId="0"/>
      <p:bldP spid="11" grpId="0"/>
      <p:bldP spid="12"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BDD84B73-43D9-403D-BAEE-E1DD3D57D416}"/>
              </a:ext>
            </a:extLst>
          </p:cNvPr>
          <p:cNvSpPr>
            <a:spLocks noGrp="1"/>
          </p:cNvSpPr>
          <p:nvPr>
            <p:ph idx="1"/>
          </p:nvPr>
        </p:nvSpPr>
        <p:spPr>
          <a:xfrm>
            <a:off x="838199" y="1482725"/>
            <a:ext cx="10515600" cy="4351338"/>
          </a:xfrm>
        </p:spPr>
        <p:txBody>
          <a:bodyPr>
            <a:normAutofit/>
          </a:bodyPr>
          <a:lstStyle/>
          <a:p>
            <a:pPr>
              <a:lnSpc>
                <a:spcPct val="150000"/>
              </a:lnSpc>
            </a:pPr>
            <a:r>
              <a:rPr lang="ar-SA" sz="3200" dirty="0"/>
              <a:t>تعرض المعلومات بتنسيق </a:t>
            </a:r>
            <a:r>
              <a:rPr lang="ar-SA" sz="3200" b="1" dirty="0">
                <a:solidFill>
                  <a:srgbClr val="5CC3C2"/>
                </a:solidFill>
              </a:rPr>
              <a:t>أكثر رسمية </a:t>
            </a:r>
            <a:r>
              <a:rPr lang="ar-SA" sz="3200" dirty="0"/>
              <a:t>من الخطابات و </a:t>
            </a:r>
            <a:r>
              <a:rPr lang="ar-SA" sz="3200" b="1" dirty="0">
                <a:solidFill>
                  <a:srgbClr val="5CC3C2"/>
                </a:solidFill>
              </a:rPr>
              <a:t>تكون أطول منها </a:t>
            </a:r>
            <a:r>
              <a:rPr lang="ar-SA" sz="3200" dirty="0"/>
              <a:t>.</a:t>
            </a:r>
          </a:p>
          <a:p>
            <a:pPr>
              <a:lnSpc>
                <a:spcPct val="150000"/>
              </a:lnSpc>
            </a:pPr>
            <a:r>
              <a:rPr lang="ar-SA" sz="3200" dirty="0"/>
              <a:t>تتضمن تقارير الأعمال بعض التقارير الدورية </a:t>
            </a:r>
            <a:r>
              <a:rPr lang="ar-SA" sz="3200" b="1" dirty="0">
                <a:solidFill>
                  <a:srgbClr val="5CC3C2"/>
                </a:solidFill>
              </a:rPr>
              <a:t>كتقرير المبيعات الشهري</a:t>
            </a:r>
            <a:r>
              <a:rPr lang="ar-SA" sz="3200" dirty="0"/>
              <a:t> ، وحينها يستخدم </a:t>
            </a:r>
            <a:r>
              <a:rPr lang="ar-SA" sz="3200" b="1" dirty="0">
                <a:solidFill>
                  <a:srgbClr val="5CC3C2"/>
                </a:solidFill>
              </a:rPr>
              <a:t>قالب ليسهل تحديثه ومقارنته مع التقارير السابقة </a:t>
            </a:r>
            <a:r>
              <a:rPr lang="ar-SA" sz="3200" dirty="0"/>
              <a:t>.</a:t>
            </a:r>
          </a:p>
        </p:txBody>
      </p:sp>
      <p:sp>
        <p:nvSpPr>
          <p:cNvPr id="23" name="مستطيل 22">
            <a:extLst>
              <a:ext uri="{FF2B5EF4-FFF2-40B4-BE49-F238E27FC236}">
                <a16:creationId xmlns:a16="http://schemas.microsoft.com/office/drawing/2014/main" id="{CA76E575-A3A9-46E7-A08A-03BD829B36E0}"/>
              </a:ext>
            </a:extLst>
          </p:cNvPr>
          <p:cNvSpPr/>
          <p:nvPr/>
        </p:nvSpPr>
        <p:spPr>
          <a:xfrm>
            <a:off x="-51620" y="0"/>
            <a:ext cx="12295239" cy="1104911"/>
          </a:xfrm>
          <a:prstGeom prst="rect">
            <a:avLst/>
          </a:prstGeom>
          <a:solidFill>
            <a:srgbClr val="FEC3C5"/>
          </a:solidFill>
          <a:ln>
            <a:solidFill>
              <a:srgbClr val="FEC3C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24" name="شكل بيضاوي 23">
            <a:extLst>
              <a:ext uri="{FF2B5EF4-FFF2-40B4-BE49-F238E27FC236}">
                <a16:creationId xmlns:a16="http://schemas.microsoft.com/office/drawing/2014/main" id="{13C96D08-AC1F-4AD3-9F86-3B065A35139D}"/>
              </a:ext>
            </a:extLst>
          </p:cNvPr>
          <p:cNvSpPr/>
          <p:nvPr/>
        </p:nvSpPr>
        <p:spPr>
          <a:xfrm>
            <a:off x="437335" y="258054"/>
            <a:ext cx="469732" cy="469732"/>
          </a:xfrm>
          <a:prstGeom prst="ellipse">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5" name="شكل بيضاوي 24">
            <a:extLst>
              <a:ext uri="{FF2B5EF4-FFF2-40B4-BE49-F238E27FC236}">
                <a16:creationId xmlns:a16="http://schemas.microsoft.com/office/drawing/2014/main" id="{67A4A9C4-E157-4B6F-8327-3DE37019041E}"/>
              </a:ext>
            </a:extLst>
          </p:cNvPr>
          <p:cNvSpPr/>
          <p:nvPr/>
        </p:nvSpPr>
        <p:spPr>
          <a:xfrm>
            <a:off x="1072210" y="258054"/>
            <a:ext cx="469732" cy="469732"/>
          </a:xfrm>
          <a:prstGeom prst="ellipse">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6" name="شكل بيضاوي 25">
            <a:extLst>
              <a:ext uri="{FF2B5EF4-FFF2-40B4-BE49-F238E27FC236}">
                <a16:creationId xmlns:a16="http://schemas.microsoft.com/office/drawing/2014/main" id="{021F3B93-59A4-46C7-AC7D-F09C4F9CBF9E}"/>
              </a:ext>
            </a:extLst>
          </p:cNvPr>
          <p:cNvSpPr/>
          <p:nvPr/>
        </p:nvSpPr>
        <p:spPr>
          <a:xfrm>
            <a:off x="1662760" y="258054"/>
            <a:ext cx="469732" cy="469732"/>
          </a:xfrm>
          <a:prstGeom prst="ellipse">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9" name="عنوان 1">
            <a:extLst>
              <a:ext uri="{FF2B5EF4-FFF2-40B4-BE49-F238E27FC236}">
                <a16:creationId xmlns:a16="http://schemas.microsoft.com/office/drawing/2014/main" id="{7EA6722A-0990-4483-AEE4-40A5CD36B7FE}"/>
              </a:ext>
            </a:extLst>
          </p:cNvPr>
          <p:cNvSpPr txBox="1">
            <a:spLocks/>
          </p:cNvSpPr>
          <p:nvPr/>
        </p:nvSpPr>
        <p:spPr>
          <a:xfrm>
            <a:off x="926117" y="-55562"/>
            <a:ext cx="10515600" cy="1325563"/>
          </a:xfrm>
          <a:prstGeom prst="rect">
            <a:avLst/>
          </a:prstGeom>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ar-SA" b="1" dirty="0">
                <a:solidFill>
                  <a:schemeClr val="bg1"/>
                </a:solidFill>
                <a:effectLst>
                  <a:outerShdw blurRad="38100" dist="38100" dir="2700000" algn="tl">
                    <a:srgbClr val="000000">
                      <a:alpha val="43137"/>
                    </a:srgbClr>
                  </a:outerShdw>
                </a:effectLst>
              </a:rPr>
              <a:t>3- تقارير الأعمال</a:t>
            </a:r>
          </a:p>
        </p:txBody>
      </p:sp>
      <p:pic>
        <p:nvPicPr>
          <p:cNvPr id="35" name="صورة 34">
            <a:extLst>
              <a:ext uri="{FF2B5EF4-FFF2-40B4-BE49-F238E27FC236}">
                <a16:creationId xmlns:a16="http://schemas.microsoft.com/office/drawing/2014/main" id="{0F30E0B3-CA67-4985-9F64-F7A2DF373B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6586" y="3886200"/>
            <a:ext cx="4178827" cy="3135931"/>
          </a:xfrm>
          <a:prstGeom prst="rect">
            <a:avLst/>
          </a:prstGeom>
        </p:spPr>
      </p:pic>
    </p:spTree>
    <p:custDataLst>
      <p:tags r:id="rId1"/>
    </p:custDataLst>
    <p:extLst>
      <p:ext uri="{BB962C8B-B14F-4D97-AF65-F5344CB8AC3E}">
        <p14:creationId xmlns:p14="http://schemas.microsoft.com/office/powerpoint/2010/main" val="1092591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0-#ppt_w/2"/>
                                          </p:val>
                                        </p:tav>
                                        <p:tav tm="100000">
                                          <p:val>
                                            <p:strVal val="#ppt_x"/>
                                          </p:val>
                                        </p:tav>
                                      </p:tavLst>
                                    </p:anim>
                                    <p:anim calcmode="lin" valueType="num">
                                      <p:cBhvr additive="base">
                                        <p:cTn id="8" dur="500" fill="hold"/>
                                        <p:tgtEl>
                                          <p:spTgt spid="2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3">
                                            <p:txEl>
                                              <p:pRg st="0" end="0"/>
                                            </p:txEl>
                                          </p:spTgt>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p:cTn id="18"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9"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مستطيل 32">
            <a:extLst>
              <a:ext uri="{FF2B5EF4-FFF2-40B4-BE49-F238E27FC236}">
                <a16:creationId xmlns:a16="http://schemas.microsoft.com/office/drawing/2014/main" id="{2DF8D0F1-3E5B-4995-98AA-E4E5988F7B18}"/>
              </a:ext>
            </a:extLst>
          </p:cNvPr>
          <p:cNvSpPr/>
          <p:nvPr/>
        </p:nvSpPr>
        <p:spPr>
          <a:xfrm>
            <a:off x="0" y="4515734"/>
            <a:ext cx="12192000" cy="2780618"/>
          </a:xfrm>
          <a:prstGeom prst="rect">
            <a:avLst/>
          </a:prstGeom>
          <a:solidFill>
            <a:srgbClr val="FEC3C5"/>
          </a:solidFill>
          <a:ln>
            <a:solidFill>
              <a:srgbClr val="FEC3C5"/>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 name="عنوان 1">
            <a:extLst>
              <a:ext uri="{FF2B5EF4-FFF2-40B4-BE49-F238E27FC236}">
                <a16:creationId xmlns:a16="http://schemas.microsoft.com/office/drawing/2014/main" id="{40904F6B-FC49-4C00-BA87-2B049D93886B}"/>
              </a:ext>
            </a:extLst>
          </p:cNvPr>
          <p:cNvSpPr>
            <a:spLocks noGrp="1"/>
          </p:cNvSpPr>
          <p:nvPr>
            <p:ph type="title"/>
          </p:nvPr>
        </p:nvSpPr>
        <p:spPr>
          <a:xfrm>
            <a:off x="924324" y="646079"/>
            <a:ext cx="10515600" cy="2780617"/>
          </a:xfrm>
        </p:spPr>
        <p:txBody>
          <a:bodyPr>
            <a:noAutofit/>
          </a:bodyPr>
          <a:lstStyle/>
          <a:p>
            <a:pPr algn="ctr">
              <a:lnSpc>
                <a:spcPct val="200000"/>
              </a:lnSpc>
            </a:pPr>
            <a:r>
              <a:rPr lang="ar-SA" dirty="0"/>
              <a:t>باستخدام استراتيجية قراءة الصور</a:t>
            </a:r>
            <a:br>
              <a:rPr lang="ar-SA" dirty="0"/>
            </a:br>
            <a:r>
              <a:rPr lang="ar-SA" dirty="0"/>
              <a:t>استنتجي أنواع البيانات التي يتم عرضها في تقارير الأعمال </a:t>
            </a:r>
            <a:br>
              <a:rPr lang="ar-SA" dirty="0"/>
            </a:br>
            <a:endParaRPr lang="ar-SA" dirty="0"/>
          </a:p>
        </p:txBody>
      </p:sp>
      <p:grpSp>
        <p:nvGrpSpPr>
          <p:cNvPr id="20" name="مجموعة 19">
            <a:extLst>
              <a:ext uri="{FF2B5EF4-FFF2-40B4-BE49-F238E27FC236}">
                <a16:creationId xmlns:a16="http://schemas.microsoft.com/office/drawing/2014/main" id="{83D25E42-4FD4-44BB-8658-08A7403A8BB9}"/>
              </a:ext>
            </a:extLst>
          </p:cNvPr>
          <p:cNvGrpSpPr/>
          <p:nvPr/>
        </p:nvGrpSpPr>
        <p:grpSpPr>
          <a:xfrm>
            <a:off x="3029985" y="3130267"/>
            <a:ext cx="2808199" cy="2538881"/>
            <a:chOff x="1323176" y="3914916"/>
            <a:chExt cx="3263002" cy="2950066"/>
          </a:xfrm>
        </p:grpSpPr>
        <p:sp>
          <p:nvSpPr>
            <p:cNvPr id="19" name="شكل بيضاوي 18">
              <a:extLst>
                <a:ext uri="{FF2B5EF4-FFF2-40B4-BE49-F238E27FC236}">
                  <a16:creationId xmlns:a16="http://schemas.microsoft.com/office/drawing/2014/main" id="{60504306-06EB-4747-BF4F-3072B9C426A0}"/>
                </a:ext>
              </a:extLst>
            </p:cNvPr>
            <p:cNvSpPr/>
            <p:nvPr/>
          </p:nvSpPr>
          <p:spPr>
            <a:xfrm>
              <a:off x="1551200" y="3914916"/>
              <a:ext cx="2806954" cy="280695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pic>
          <p:nvPicPr>
            <p:cNvPr id="9" name="صورة 8">
              <a:extLst>
                <a:ext uri="{FF2B5EF4-FFF2-40B4-BE49-F238E27FC236}">
                  <a16:creationId xmlns:a16="http://schemas.microsoft.com/office/drawing/2014/main" id="{06E7F9F7-29D3-4C35-B97F-A389F35720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3176" y="4011383"/>
              <a:ext cx="3263002" cy="2853599"/>
            </a:xfrm>
            <a:prstGeom prst="rect">
              <a:avLst/>
            </a:prstGeom>
          </p:spPr>
        </p:pic>
      </p:grpSp>
      <p:grpSp>
        <p:nvGrpSpPr>
          <p:cNvPr id="21" name="مجموعة 20">
            <a:extLst>
              <a:ext uri="{FF2B5EF4-FFF2-40B4-BE49-F238E27FC236}">
                <a16:creationId xmlns:a16="http://schemas.microsoft.com/office/drawing/2014/main" id="{7ABD7E12-01DA-48D8-87C0-E45B2968E6B0}"/>
              </a:ext>
            </a:extLst>
          </p:cNvPr>
          <p:cNvGrpSpPr/>
          <p:nvPr/>
        </p:nvGrpSpPr>
        <p:grpSpPr>
          <a:xfrm>
            <a:off x="251616" y="3112680"/>
            <a:ext cx="2432899" cy="2415716"/>
            <a:chOff x="1477460" y="1299450"/>
            <a:chExt cx="2826920" cy="2806954"/>
          </a:xfrm>
        </p:grpSpPr>
        <p:sp>
          <p:nvSpPr>
            <p:cNvPr id="17" name="شكل بيضاوي 16">
              <a:extLst>
                <a:ext uri="{FF2B5EF4-FFF2-40B4-BE49-F238E27FC236}">
                  <a16:creationId xmlns:a16="http://schemas.microsoft.com/office/drawing/2014/main" id="{C141FDA1-DEA5-4161-AEF1-A7CC371491B5}"/>
                </a:ext>
              </a:extLst>
            </p:cNvPr>
            <p:cNvSpPr/>
            <p:nvPr/>
          </p:nvSpPr>
          <p:spPr>
            <a:xfrm>
              <a:off x="1477460" y="1299450"/>
              <a:ext cx="2806954" cy="280695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pic>
          <p:nvPicPr>
            <p:cNvPr id="11" name="صورة 10" descr="صورة تحتوي على نص, جهاز&#10;&#10;تم إنشاء الوصف تلقائياً">
              <a:extLst>
                <a:ext uri="{FF2B5EF4-FFF2-40B4-BE49-F238E27FC236}">
                  <a16:creationId xmlns:a16="http://schemas.microsoft.com/office/drawing/2014/main" id="{4418641F-9ABA-4BAB-9751-BE01482E063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4975" y="1419817"/>
              <a:ext cx="2699405" cy="2136428"/>
            </a:xfrm>
            <a:prstGeom prst="rect">
              <a:avLst/>
            </a:prstGeom>
          </p:spPr>
        </p:pic>
      </p:grpSp>
      <p:grpSp>
        <p:nvGrpSpPr>
          <p:cNvPr id="39" name="مجموعة 38">
            <a:extLst>
              <a:ext uri="{FF2B5EF4-FFF2-40B4-BE49-F238E27FC236}">
                <a16:creationId xmlns:a16="http://schemas.microsoft.com/office/drawing/2014/main" id="{83599D80-8BCC-4A32-89E5-2F54942B19FD}"/>
              </a:ext>
            </a:extLst>
          </p:cNvPr>
          <p:cNvGrpSpPr/>
          <p:nvPr/>
        </p:nvGrpSpPr>
        <p:grpSpPr>
          <a:xfrm>
            <a:off x="9335793" y="3211067"/>
            <a:ext cx="2415716" cy="2415716"/>
            <a:chOff x="9297517" y="3211067"/>
            <a:chExt cx="2415716" cy="2415716"/>
          </a:xfrm>
        </p:grpSpPr>
        <p:sp>
          <p:nvSpPr>
            <p:cNvPr id="37" name="شكل بيضاوي 36">
              <a:extLst>
                <a:ext uri="{FF2B5EF4-FFF2-40B4-BE49-F238E27FC236}">
                  <a16:creationId xmlns:a16="http://schemas.microsoft.com/office/drawing/2014/main" id="{061C5B3F-0B06-4ACE-BC11-2F8E2A753277}"/>
                </a:ext>
              </a:extLst>
            </p:cNvPr>
            <p:cNvSpPr/>
            <p:nvPr/>
          </p:nvSpPr>
          <p:spPr>
            <a:xfrm>
              <a:off x="9297517" y="3211067"/>
              <a:ext cx="2415716" cy="241571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pic>
          <p:nvPicPr>
            <p:cNvPr id="15" name="صورة 14">
              <a:extLst>
                <a:ext uri="{FF2B5EF4-FFF2-40B4-BE49-F238E27FC236}">
                  <a16:creationId xmlns:a16="http://schemas.microsoft.com/office/drawing/2014/main" id="{5175215B-E4B5-49A9-BCB8-61DA282CF82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00704" y="3512341"/>
              <a:ext cx="2364946" cy="1774734"/>
            </a:xfrm>
            <a:prstGeom prst="rect">
              <a:avLst/>
            </a:prstGeom>
          </p:spPr>
        </p:pic>
      </p:grpSp>
      <p:sp>
        <p:nvSpPr>
          <p:cNvPr id="24" name="عنوان 1">
            <a:extLst>
              <a:ext uri="{FF2B5EF4-FFF2-40B4-BE49-F238E27FC236}">
                <a16:creationId xmlns:a16="http://schemas.microsoft.com/office/drawing/2014/main" id="{EB4D3B8F-BAE3-48B0-A25A-7C59EE0C81AA}"/>
              </a:ext>
            </a:extLst>
          </p:cNvPr>
          <p:cNvSpPr txBox="1">
            <a:spLocks/>
          </p:cNvSpPr>
          <p:nvPr/>
        </p:nvSpPr>
        <p:spPr>
          <a:xfrm>
            <a:off x="8478926" y="5457310"/>
            <a:ext cx="4030332" cy="1325563"/>
          </a:xfrm>
          <a:prstGeom prst="rect">
            <a:avLst/>
          </a:prstGeom>
        </p:spPr>
        <p:txBody>
          <a:bodyPr vert="horz" lIns="91440" tIns="45720" rIns="91440" bIns="45720" rtlCol="1" anchor="ctr">
            <a:normAutofit fontScale="97500"/>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200000"/>
              </a:lnSpc>
            </a:pPr>
            <a:r>
              <a:rPr lang="ar-SA" sz="2800" dirty="0">
                <a:solidFill>
                  <a:schemeClr val="bg1"/>
                </a:solidFill>
              </a:rPr>
              <a:t>بيانات المبيعات و المالية</a:t>
            </a:r>
          </a:p>
        </p:txBody>
      </p:sp>
      <p:sp>
        <p:nvSpPr>
          <p:cNvPr id="25" name="عنوان 1">
            <a:extLst>
              <a:ext uri="{FF2B5EF4-FFF2-40B4-BE49-F238E27FC236}">
                <a16:creationId xmlns:a16="http://schemas.microsoft.com/office/drawing/2014/main" id="{B5D7EC66-E1FA-4CC5-868F-C2DE9DE48C01}"/>
              </a:ext>
            </a:extLst>
          </p:cNvPr>
          <p:cNvSpPr txBox="1">
            <a:spLocks/>
          </p:cNvSpPr>
          <p:nvPr/>
        </p:nvSpPr>
        <p:spPr>
          <a:xfrm>
            <a:off x="2391348" y="5432040"/>
            <a:ext cx="4030332" cy="1325563"/>
          </a:xfrm>
          <a:prstGeom prst="rect">
            <a:avLst/>
          </a:prstGeom>
        </p:spPr>
        <p:txBody>
          <a:bodyPr vert="horz" lIns="91440" tIns="45720" rIns="91440" bIns="45720" rtlCol="1" anchor="ctr">
            <a:normAutofit fontScale="97500"/>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200000"/>
              </a:lnSpc>
            </a:pPr>
            <a:r>
              <a:rPr lang="ar-SA" sz="2800" dirty="0">
                <a:solidFill>
                  <a:schemeClr val="bg1"/>
                </a:solidFill>
              </a:rPr>
              <a:t>الإحصائيات و الرسوم البيانية</a:t>
            </a:r>
          </a:p>
        </p:txBody>
      </p:sp>
      <p:sp>
        <p:nvSpPr>
          <p:cNvPr id="26" name="عنوان 1">
            <a:extLst>
              <a:ext uri="{FF2B5EF4-FFF2-40B4-BE49-F238E27FC236}">
                <a16:creationId xmlns:a16="http://schemas.microsoft.com/office/drawing/2014/main" id="{C64A081A-E209-4E86-B758-27464E6F8E83}"/>
              </a:ext>
            </a:extLst>
          </p:cNvPr>
          <p:cNvSpPr txBox="1">
            <a:spLocks/>
          </p:cNvSpPr>
          <p:nvPr/>
        </p:nvSpPr>
        <p:spPr>
          <a:xfrm>
            <a:off x="5633130" y="5446399"/>
            <a:ext cx="4030332" cy="1325563"/>
          </a:xfrm>
          <a:prstGeom prst="rect">
            <a:avLst/>
          </a:prstGeom>
        </p:spPr>
        <p:txBody>
          <a:bodyPr vert="horz" lIns="91440" tIns="45720" rIns="91440" bIns="45720" rtlCol="1" anchor="ctr">
            <a:normAutofit fontScale="97500"/>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200000"/>
              </a:lnSpc>
            </a:pPr>
            <a:r>
              <a:rPr lang="ar-SA" sz="2800" dirty="0">
                <a:solidFill>
                  <a:schemeClr val="bg1"/>
                </a:solidFill>
              </a:rPr>
              <a:t>دراسة الحالة</a:t>
            </a:r>
          </a:p>
        </p:txBody>
      </p:sp>
      <p:sp>
        <p:nvSpPr>
          <p:cNvPr id="27" name="عنوان 1">
            <a:extLst>
              <a:ext uri="{FF2B5EF4-FFF2-40B4-BE49-F238E27FC236}">
                <a16:creationId xmlns:a16="http://schemas.microsoft.com/office/drawing/2014/main" id="{C882DACD-BD7B-4E47-9398-769E4CEA1B35}"/>
              </a:ext>
            </a:extLst>
          </p:cNvPr>
          <p:cNvSpPr txBox="1">
            <a:spLocks/>
          </p:cNvSpPr>
          <p:nvPr/>
        </p:nvSpPr>
        <p:spPr>
          <a:xfrm>
            <a:off x="-692381" y="5399807"/>
            <a:ext cx="4030332" cy="1325563"/>
          </a:xfrm>
          <a:prstGeom prst="rect">
            <a:avLst/>
          </a:prstGeom>
        </p:spPr>
        <p:txBody>
          <a:bodyPr vert="horz" lIns="91440" tIns="45720" rIns="91440" bIns="45720" rtlCol="1" anchor="ctr">
            <a:normAutofit fontScale="97500"/>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200000"/>
              </a:lnSpc>
            </a:pPr>
            <a:r>
              <a:rPr lang="ar-SA" sz="2800" dirty="0">
                <a:solidFill>
                  <a:schemeClr val="bg1"/>
                </a:solidFill>
              </a:rPr>
              <a:t>الصور</a:t>
            </a:r>
          </a:p>
        </p:txBody>
      </p:sp>
      <p:grpSp>
        <p:nvGrpSpPr>
          <p:cNvPr id="40" name="مجموعة 39">
            <a:extLst>
              <a:ext uri="{FF2B5EF4-FFF2-40B4-BE49-F238E27FC236}">
                <a16:creationId xmlns:a16="http://schemas.microsoft.com/office/drawing/2014/main" id="{CB6E9E50-820D-4710-A81B-31D212C3B73A}"/>
              </a:ext>
            </a:extLst>
          </p:cNvPr>
          <p:cNvGrpSpPr/>
          <p:nvPr/>
        </p:nvGrpSpPr>
        <p:grpSpPr>
          <a:xfrm>
            <a:off x="6117963" y="3253432"/>
            <a:ext cx="2979514" cy="2415716"/>
            <a:chOff x="6079687" y="3253432"/>
            <a:chExt cx="2979514" cy="2415716"/>
          </a:xfrm>
        </p:grpSpPr>
        <p:sp>
          <p:nvSpPr>
            <p:cNvPr id="35" name="شكل بيضاوي 34">
              <a:extLst>
                <a:ext uri="{FF2B5EF4-FFF2-40B4-BE49-F238E27FC236}">
                  <a16:creationId xmlns:a16="http://schemas.microsoft.com/office/drawing/2014/main" id="{1876D193-9345-4065-B26D-DCE1CA232451}"/>
                </a:ext>
              </a:extLst>
            </p:cNvPr>
            <p:cNvSpPr/>
            <p:nvPr/>
          </p:nvSpPr>
          <p:spPr>
            <a:xfrm>
              <a:off x="6361586" y="3253432"/>
              <a:ext cx="2415716" cy="241571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pic>
          <p:nvPicPr>
            <p:cNvPr id="13" name="صورة 12" descr="صورة تحتوي على نص, قصاصة فنية, أطباق, رسوم المتجهات&#10;&#10;تم إنشاء الوصف تلقائياً">
              <a:extLst>
                <a:ext uri="{FF2B5EF4-FFF2-40B4-BE49-F238E27FC236}">
                  <a16:creationId xmlns:a16="http://schemas.microsoft.com/office/drawing/2014/main" id="{5CCB1319-467B-4275-8670-B28AF3AB74A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79687" y="3348436"/>
              <a:ext cx="2979514" cy="1975019"/>
            </a:xfrm>
            <a:prstGeom prst="rect">
              <a:avLst/>
            </a:prstGeom>
          </p:spPr>
        </p:pic>
      </p:grpSp>
    </p:spTree>
    <p:custDataLst>
      <p:tags r:id="rId1"/>
    </p:custDataLst>
    <p:extLst>
      <p:ext uri="{BB962C8B-B14F-4D97-AF65-F5344CB8AC3E}">
        <p14:creationId xmlns:p14="http://schemas.microsoft.com/office/powerpoint/2010/main" val="2247091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1000"/>
                                  </p:stCondLst>
                                  <p:childTnLst>
                                    <p:set>
                                      <p:cBhvr>
                                        <p:cTn id="11" dur="1" fill="hold">
                                          <p:stCondLst>
                                            <p:cond delay="0"/>
                                          </p:stCondLst>
                                        </p:cTn>
                                        <p:tgtEl>
                                          <p:spTgt spid="39"/>
                                        </p:tgtEl>
                                        <p:attrNameLst>
                                          <p:attrName>style.visibility</p:attrName>
                                        </p:attrNameLst>
                                      </p:cBhvr>
                                      <p:to>
                                        <p:strVal val="visible"/>
                                      </p:to>
                                    </p:set>
                                    <p:anim calcmode="lin" valueType="num">
                                      <p:cBhvr>
                                        <p:cTn id="12" dur="500" fill="hold"/>
                                        <p:tgtEl>
                                          <p:spTgt spid="39"/>
                                        </p:tgtEl>
                                        <p:attrNameLst>
                                          <p:attrName>ppt_w</p:attrName>
                                        </p:attrNameLst>
                                      </p:cBhvr>
                                      <p:tavLst>
                                        <p:tav tm="0">
                                          <p:val>
                                            <p:fltVal val="0"/>
                                          </p:val>
                                        </p:tav>
                                        <p:tav tm="100000">
                                          <p:val>
                                            <p:strVal val="#ppt_w"/>
                                          </p:val>
                                        </p:tav>
                                      </p:tavLst>
                                    </p:anim>
                                    <p:anim calcmode="lin" valueType="num">
                                      <p:cBhvr>
                                        <p:cTn id="13" dur="500" fill="hold"/>
                                        <p:tgtEl>
                                          <p:spTgt spid="39"/>
                                        </p:tgtEl>
                                        <p:attrNameLst>
                                          <p:attrName>ppt_h</p:attrName>
                                        </p:attrNameLst>
                                      </p:cBhvr>
                                      <p:tavLst>
                                        <p:tav tm="0">
                                          <p:val>
                                            <p:fltVal val="0"/>
                                          </p:val>
                                        </p:tav>
                                        <p:tav tm="100000">
                                          <p:val>
                                            <p:strVal val="#ppt_h"/>
                                          </p:val>
                                        </p:tav>
                                      </p:tavLst>
                                    </p:anim>
                                    <p:animEffect transition="in" filter="fade">
                                      <p:cBhvr>
                                        <p:cTn id="14" dur="500"/>
                                        <p:tgtEl>
                                          <p:spTgt spid="39"/>
                                        </p:tgtEl>
                                      </p:cBhvr>
                                    </p:animEffect>
                                  </p:childTnLst>
                                </p:cTn>
                              </p:par>
                              <p:par>
                                <p:cTn id="15" presetID="53" presetClass="entr" presetSubtype="16" fill="hold" nodeType="withEffect">
                                  <p:stCondLst>
                                    <p:cond delay="100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animEffect transition="in" filter="fade">
                                      <p:cBhvr>
                                        <p:cTn id="19" dur="500"/>
                                        <p:tgtEl>
                                          <p:spTgt spid="40"/>
                                        </p:tgtEl>
                                      </p:cBhvr>
                                    </p:animEffect>
                                  </p:childTnLst>
                                </p:cTn>
                              </p:par>
                              <p:par>
                                <p:cTn id="20" presetID="53" presetClass="entr" presetSubtype="16" fill="hold" nodeType="withEffect">
                                  <p:stCondLst>
                                    <p:cond delay="1000"/>
                                  </p:stCondLst>
                                  <p:childTnLst>
                                    <p:set>
                                      <p:cBhvr>
                                        <p:cTn id="21" dur="1" fill="hold">
                                          <p:stCondLst>
                                            <p:cond delay="0"/>
                                          </p:stCondLst>
                                        </p:cTn>
                                        <p:tgtEl>
                                          <p:spTgt spid="20"/>
                                        </p:tgtEl>
                                        <p:attrNameLst>
                                          <p:attrName>style.visibility</p:attrName>
                                        </p:attrNameLst>
                                      </p:cBhvr>
                                      <p:to>
                                        <p:strVal val="visible"/>
                                      </p:to>
                                    </p:set>
                                    <p:anim calcmode="lin" valueType="num">
                                      <p:cBhvr>
                                        <p:cTn id="22" dur="500" fill="hold"/>
                                        <p:tgtEl>
                                          <p:spTgt spid="20"/>
                                        </p:tgtEl>
                                        <p:attrNameLst>
                                          <p:attrName>ppt_w</p:attrName>
                                        </p:attrNameLst>
                                      </p:cBhvr>
                                      <p:tavLst>
                                        <p:tav tm="0">
                                          <p:val>
                                            <p:fltVal val="0"/>
                                          </p:val>
                                        </p:tav>
                                        <p:tav tm="100000">
                                          <p:val>
                                            <p:strVal val="#ppt_w"/>
                                          </p:val>
                                        </p:tav>
                                      </p:tavLst>
                                    </p:anim>
                                    <p:anim calcmode="lin" valueType="num">
                                      <p:cBhvr>
                                        <p:cTn id="23" dur="500" fill="hold"/>
                                        <p:tgtEl>
                                          <p:spTgt spid="20"/>
                                        </p:tgtEl>
                                        <p:attrNameLst>
                                          <p:attrName>ppt_h</p:attrName>
                                        </p:attrNameLst>
                                      </p:cBhvr>
                                      <p:tavLst>
                                        <p:tav tm="0">
                                          <p:val>
                                            <p:fltVal val="0"/>
                                          </p:val>
                                        </p:tav>
                                        <p:tav tm="100000">
                                          <p:val>
                                            <p:strVal val="#ppt_h"/>
                                          </p:val>
                                        </p:tav>
                                      </p:tavLst>
                                    </p:anim>
                                    <p:animEffect transition="in" filter="fade">
                                      <p:cBhvr>
                                        <p:cTn id="24" dur="500"/>
                                        <p:tgtEl>
                                          <p:spTgt spid="20"/>
                                        </p:tgtEl>
                                      </p:cBhvr>
                                    </p:animEffect>
                                  </p:childTnLst>
                                </p:cTn>
                              </p:par>
                              <p:par>
                                <p:cTn id="25" presetID="53" presetClass="entr" presetSubtype="16" fill="hold" nodeType="withEffect">
                                  <p:stCondLst>
                                    <p:cond delay="100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500" fill="hold"/>
                                        <p:tgtEl>
                                          <p:spTgt spid="24"/>
                                        </p:tgtEl>
                                        <p:attrNameLst>
                                          <p:attrName>ppt_w</p:attrName>
                                        </p:attrNameLst>
                                      </p:cBhvr>
                                      <p:tavLst>
                                        <p:tav tm="0">
                                          <p:val>
                                            <p:fltVal val="0"/>
                                          </p:val>
                                        </p:tav>
                                        <p:tav tm="100000">
                                          <p:val>
                                            <p:strVal val="#ppt_w"/>
                                          </p:val>
                                        </p:tav>
                                      </p:tavLst>
                                    </p:anim>
                                    <p:anim calcmode="lin" valueType="num">
                                      <p:cBhvr>
                                        <p:cTn id="35" dur="500" fill="hold"/>
                                        <p:tgtEl>
                                          <p:spTgt spid="24"/>
                                        </p:tgtEl>
                                        <p:attrNameLst>
                                          <p:attrName>ppt_h</p:attrName>
                                        </p:attrNameLst>
                                      </p:cBhvr>
                                      <p:tavLst>
                                        <p:tav tm="0">
                                          <p:val>
                                            <p:fltVal val="0"/>
                                          </p:val>
                                        </p:tav>
                                        <p:tav tm="100000">
                                          <p:val>
                                            <p:strVal val="#ppt_h"/>
                                          </p:val>
                                        </p:tav>
                                      </p:tavLst>
                                    </p:anim>
                                    <p:animEffect transition="in" filter="fade">
                                      <p:cBhvr>
                                        <p:cTn id="36" dur="5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p:cTn id="49" dur="500" fill="hold"/>
                                        <p:tgtEl>
                                          <p:spTgt spid="27"/>
                                        </p:tgtEl>
                                        <p:attrNameLst>
                                          <p:attrName>ppt_w</p:attrName>
                                        </p:attrNameLst>
                                      </p:cBhvr>
                                      <p:tavLst>
                                        <p:tav tm="0">
                                          <p:val>
                                            <p:fltVal val="0"/>
                                          </p:val>
                                        </p:tav>
                                        <p:tav tm="100000">
                                          <p:val>
                                            <p:strVal val="#ppt_w"/>
                                          </p:val>
                                        </p:tav>
                                      </p:tavLst>
                                    </p:anim>
                                    <p:anim calcmode="lin" valueType="num">
                                      <p:cBhvr>
                                        <p:cTn id="50" dur="500" fill="hold"/>
                                        <p:tgtEl>
                                          <p:spTgt spid="27"/>
                                        </p:tgtEl>
                                        <p:attrNameLst>
                                          <p:attrName>ppt_h</p:attrName>
                                        </p:attrNameLst>
                                      </p:cBhvr>
                                      <p:tavLst>
                                        <p:tav tm="0">
                                          <p:val>
                                            <p:fltVal val="0"/>
                                          </p:val>
                                        </p:tav>
                                        <p:tav tm="100000">
                                          <p:val>
                                            <p:strVal val="#ppt_h"/>
                                          </p:val>
                                        </p:tav>
                                      </p:tavLst>
                                    </p:anim>
                                    <p:animEffect transition="in" filter="fade">
                                      <p:cBhvr>
                                        <p:cTn id="5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4" grpId="0"/>
      <p:bldP spid="25" grpId="0"/>
      <p:bldP spid="26" grpId="0"/>
      <p:bldP spid="2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 name="مستطيل 36">
            <a:extLst>
              <a:ext uri="{FF2B5EF4-FFF2-40B4-BE49-F238E27FC236}">
                <a16:creationId xmlns:a16="http://schemas.microsoft.com/office/drawing/2014/main" id="{DF61E6B6-8C99-4054-96DA-AE3F48505594}"/>
              </a:ext>
            </a:extLst>
          </p:cNvPr>
          <p:cNvSpPr/>
          <p:nvPr/>
        </p:nvSpPr>
        <p:spPr>
          <a:xfrm>
            <a:off x="-103239" y="-28279"/>
            <a:ext cx="12295239" cy="1104911"/>
          </a:xfrm>
          <a:prstGeom prst="rect">
            <a:avLst/>
          </a:prstGeom>
          <a:solidFill>
            <a:srgbClr val="FEC3C5"/>
          </a:solidFill>
          <a:ln>
            <a:solidFill>
              <a:srgbClr val="FEC3C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35" name="مستطيل: زوايا مستديرة 34">
            <a:extLst>
              <a:ext uri="{FF2B5EF4-FFF2-40B4-BE49-F238E27FC236}">
                <a16:creationId xmlns:a16="http://schemas.microsoft.com/office/drawing/2014/main" id="{0DADD9E0-0568-4B43-8DD7-C2FF4DD896D0}"/>
              </a:ext>
            </a:extLst>
          </p:cNvPr>
          <p:cNvSpPr/>
          <p:nvPr/>
        </p:nvSpPr>
        <p:spPr>
          <a:xfrm>
            <a:off x="471481" y="3503372"/>
            <a:ext cx="2986088" cy="4780762"/>
          </a:xfrm>
          <a:prstGeom prst="roundRect">
            <a:avLst/>
          </a:prstGeom>
          <a:solidFill>
            <a:srgbClr val="5CC3C2"/>
          </a:solidFill>
        </p:spPr>
        <p:style>
          <a:lnRef idx="0">
            <a:schemeClr val="accent3"/>
          </a:lnRef>
          <a:fillRef idx="3">
            <a:schemeClr val="accent3"/>
          </a:fillRef>
          <a:effectRef idx="3">
            <a:schemeClr val="accent3"/>
          </a:effectRef>
          <a:fontRef idx="minor">
            <a:schemeClr val="lt1"/>
          </a:fontRef>
        </p:style>
        <p:txBody>
          <a:bodyPr rtlCol="1" anchor="ctr"/>
          <a:lstStyle/>
          <a:p>
            <a:pPr algn="ctr"/>
            <a:endParaRPr lang="ar-SA"/>
          </a:p>
        </p:txBody>
      </p:sp>
      <p:sp>
        <p:nvSpPr>
          <p:cNvPr id="34" name="مستطيل: زوايا مستديرة 33">
            <a:extLst>
              <a:ext uri="{FF2B5EF4-FFF2-40B4-BE49-F238E27FC236}">
                <a16:creationId xmlns:a16="http://schemas.microsoft.com/office/drawing/2014/main" id="{9DBB0B6B-61FB-40C6-8BCD-FFC69469A1BA}"/>
              </a:ext>
            </a:extLst>
          </p:cNvPr>
          <p:cNvSpPr/>
          <p:nvPr/>
        </p:nvSpPr>
        <p:spPr>
          <a:xfrm>
            <a:off x="4812132" y="3513819"/>
            <a:ext cx="2986088" cy="4780762"/>
          </a:xfrm>
          <a:prstGeom prst="roundRect">
            <a:avLst/>
          </a:prstGeom>
          <a:solidFill>
            <a:srgbClr val="FEC3C5"/>
          </a:solidFill>
        </p:spPr>
        <p:style>
          <a:lnRef idx="0">
            <a:schemeClr val="accent3"/>
          </a:lnRef>
          <a:fillRef idx="3">
            <a:schemeClr val="accent3"/>
          </a:fillRef>
          <a:effectRef idx="3">
            <a:schemeClr val="accent3"/>
          </a:effectRef>
          <a:fontRef idx="minor">
            <a:schemeClr val="lt1"/>
          </a:fontRef>
        </p:style>
        <p:txBody>
          <a:bodyPr rtlCol="1" anchor="ctr"/>
          <a:lstStyle/>
          <a:p>
            <a:pPr algn="ctr"/>
            <a:endParaRPr lang="ar-SA"/>
          </a:p>
        </p:txBody>
      </p:sp>
      <p:sp>
        <p:nvSpPr>
          <p:cNvPr id="33" name="مستطيل: زوايا مستديرة 32">
            <a:extLst>
              <a:ext uri="{FF2B5EF4-FFF2-40B4-BE49-F238E27FC236}">
                <a16:creationId xmlns:a16="http://schemas.microsoft.com/office/drawing/2014/main" id="{7B9630E0-2BBF-4EAC-A3FD-7EB16A87C75B}"/>
              </a:ext>
            </a:extLst>
          </p:cNvPr>
          <p:cNvSpPr/>
          <p:nvPr/>
        </p:nvSpPr>
        <p:spPr>
          <a:xfrm>
            <a:off x="8801100" y="3513819"/>
            <a:ext cx="2986088" cy="4780762"/>
          </a:xfrm>
          <a:prstGeom prst="roundRect">
            <a:avLst/>
          </a:prstGeom>
          <a:solidFill>
            <a:srgbClr val="5CC3C2"/>
          </a:solidFill>
        </p:spPr>
        <p:style>
          <a:lnRef idx="0">
            <a:schemeClr val="accent3"/>
          </a:lnRef>
          <a:fillRef idx="3">
            <a:schemeClr val="accent3"/>
          </a:fillRef>
          <a:effectRef idx="3">
            <a:schemeClr val="accent3"/>
          </a:effectRef>
          <a:fontRef idx="minor">
            <a:schemeClr val="lt1"/>
          </a:fontRef>
        </p:style>
        <p:txBody>
          <a:bodyPr rtlCol="1" anchor="ctr"/>
          <a:lstStyle/>
          <a:p>
            <a:pPr algn="ctr"/>
            <a:endParaRPr lang="ar-SA"/>
          </a:p>
        </p:txBody>
      </p:sp>
      <p:sp>
        <p:nvSpPr>
          <p:cNvPr id="2" name="عنوان 1">
            <a:extLst>
              <a:ext uri="{FF2B5EF4-FFF2-40B4-BE49-F238E27FC236}">
                <a16:creationId xmlns:a16="http://schemas.microsoft.com/office/drawing/2014/main" id="{00FAAF69-952A-420A-BF6E-2DB57F7DF5B5}"/>
              </a:ext>
            </a:extLst>
          </p:cNvPr>
          <p:cNvSpPr>
            <a:spLocks noGrp="1"/>
          </p:cNvSpPr>
          <p:nvPr>
            <p:ph type="title"/>
          </p:nvPr>
        </p:nvSpPr>
        <p:spPr>
          <a:xfrm>
            <a:off x="1321051" y="-125453"/>
            <a:ext cx="10515600" cy="1325563"/>
          </a:xfrm>
        </p:spPr>
        <p:txBody>
          <a:bodyPr/>
          <a:lstStyle/>
          <a:p>
            <a:r>
              <a:rPr lang="ar-SA" b="1" dirty="0">
                <a:solidFill>
                  <a:schemeClr val="bg1"/>
                </a:solidFill>
                <a:effectLst>
                  <a:outerShdw blurRad="38100" dist="38100" dir="2700000" algn="tl">
                    <a:srgbClr val="000000">
                      <a:alpha val="43137"/>
                    </a:srgbClr>
                  </a:outerShdw>
                </a:effectLst>
              </a:rPr>
              <a:t>4- مستندات المعاملات </a:t>
            </a:r>
          </a:p>
        </p:txBody>
      </p:sp>
      <p:pic>
        <p:nvPicPr>
          <p:cNvPr id="14" name="صورة 13" descr="صورة تحتوي على نص, إلكترونيات, داكن&#10;&#10;تم إنشاء الوصف تلقائياً">
            <a:extLst>
              <a:ext uri="{FF2B5EF4-FFF2-40B4-BE49-F238E27FC236}">
                <a16:creationId xmlns:a16="http://schemas.microsoft.com/office/drawing/2014/main" id="{78C1E487-2677-45E8-9B74-73194B4F13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43952" y="3072329"/>
            <a:ext cx="3923994" cy="3923994"/>
          </a:xfrm>
          <a:prstGeom prst="rect">
            <a:avLst/>
          </a:prstGeom>
        </p:spPr>
      </p:pic>
      <p:sp>
        <p:nvSpPr>
          <p:cNvPr id="15" name="عنوان 1">
            <a:extLst>
              <a:ext uri="{FF2B5EF4-FFF2-40B4-BE49-F238E27FC236}">
                <a16:creationId xmlns:a16="http://schemas.microsoft.com/office/drawing/2014/main" id="{EFC12620-4A9E-4D45-B60F-654754C439CA}"/>
              </a:ext>
            </a:extLst>
          </p:cNvPr>
          <p:cNvSpPr txBox="1">
            <a:spLocks/>
          </p:cNvSpPr>
          <p:nvPr/>
        </p:nvSpPr>
        <p:spPr>
          <a:xfrm>
            <a:off x="8278978" y="5703855"/>
            <a:ext cx="4030332" cy="1325563"/>
          </a:xfrm>
          <a:prstGeom prst="rect">
            <a:avLst/>
          </a:prstGeom>
        </p:spPr>
        <p:txBody>
          <a:bodyPr vert="horz" lIns="91440" tIns="45720" rIns="91440" bIns="45720" rtlCol="1" anchor="ctr">
            <a:normAutofit fontScale="97500"/>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200000"/>
              </a:lnSpc>
            </a:pPr>
            <a:r>
              <a:rPr lang="ar-SA" sz="2800" dirty="0"/>
              <a:t>نموذج طلب</a:t>
            </a:r>
          </a:p>
        </p:txBody>
      </p:sp>
      <p:sp>
        <p:nvSpPr>
          <p:cNvPr id="16" name="عنوان 1">
            <a:extLst>
              <a:ext uri="{FF2B5EF4-FFF2-40B4-BE49-F238E27FC236}">
                <a16:creationId xmlns:a16="http://schemas.microsoft.com/office/drawing/2014/main" id="{090C46C8-02EC-4A7A-AE7F-F285375A0FD1}"/>
              </a:ext>
            </a:extLst>
          </p:cNvPr>
          <p:cNvSpPr txBox="1">
            <a:spLocks/>
          </p:cNvSpPr>
          <p:nvPr/>
        </p:nvSpPr>
        <p:spPr>
          <a:xfrm>
            <a:off x="10746" y="5685363"/>
            <a:ext cx="4030332" cy="1325563"/>
          </a:xfrm>
          <a:prstGeom prst="rect">
            <a:avLst/>
          </a:prstGeom>
        </p:spPr>
        <p:txBody>
          <a:bodyPr vert="horz" lIns="91440" tIns="45720" rIns="91440" bIns="45720" rtlCol="1" anchor="ctr">
            <a:normAutofit fontScale="97500"/>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200000"/>
              </a:lnSpc>
            </a:pPr>
            <a:r>
              <a:rPr lang="ar-SA" sz="2800" dirty="0"/>
              <a:t>إيصال أو قائمة</a:t>
            </a:r>
          </a:p>
        </p:txBody>
      </p:sp>
      <p:sp>
        <p:nvSpPr>
          <p:cNvPr id="17" name="عنوان 1">
            <a:extLst>
              <a:ext uri="{FF2B5EF4-FFF2-40B4-BE49-F238E27FC236}">
                <a16:creationId xmlns:a16="http://schemas.microsoft.com/office/drawing/2014/main" id="{C7791FBC-D3C7-41FC-9905-4D6E715437D1}"/>
              </a:ext>
            </a:extLst>
          </p:cNvPr>
          <p:cNvSpPr txBox="1">
            <a:spLocks/>
          </p:cNvSpPr>
          <p:nvPr/>
        </p:nvSpPr>
        <p:spPr>
          <a:xfrm>
            <a:off x="4237674" y="5667852"/>
            <a:ext cx="4030332" cy="1325563"/>
          </a:xfrm>
          <a:prstGeom prst="rect">
            <a:avLst/>
          </a:prstGeom>
        </p:spPr>
        <p:txBody>
          <a:bodyPr vert="horz" lIns="91440" tIns="45720" rIns="91440" bIns="45720" rtlCol="1" anchor="ctr">
            <a:normAutofit fontScale="97500"/>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200000"/>
              </a:lnSpc>
            </a:pPr>
            <a:r>
              <a:rPr lang="ar-SA" sz="2800" dirty="0"/>
              <a:t>فاتورة</a:t>
            </a:r>
          </a:p>
        </p:txBody>
      </p:sp>
      <p:pic>
        <p:nvPicPr>
          <p:cNvPr id="19" name="صورة 18">
            <a:extLst>
              <a:ext uri="{FF2B5EF4-FFF2-40B4-BE49-F238E27FC236}">
                <a16:creationId xmlns:a16="http://schemas.microsoft.com/office/drawing/2014/main" id="{7E810772-4D8E-424B-9E98-A53D2787A931}"/>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9943" b="89675" l="9289" r="90856">
                        <a14:foregroundMark x1="9289" y1="56405" x2="9289" y2="56405"/>
                        <a14:foregroundMark x1="56023" y1="22562" x2="56023" y2="22562"/>
                        <a14:foregroundMark x1="71118" y1="39388" x2="71118" y2="39388"/>
                        <a14:foregroundMark x1="73585" y1="41491" x2="73585" y2="41491"/>
                        <a14:foregroundMark x1="75762" y1="43212" x2="75762" y2="43212"/>
                        <a14:foregroundMark x1="77068" y1="44742" x2="77068" y2="44742"/>
                        <a14:foregroundMark x1="90856" y1="54302" x2="90566" y2="55832"/>
                        <a14:backgroundMark x1="75907" y1="21606" x2="75907" y2="21606"/>
                        <a14:backgroundMark x1="59942" y1="83939" x2="81567" y2="68260"/>
                        <a14:backgroundMark x1="81567" y1="68260" x2="84615" y2="67686"/>
                        <a14:backgroundMark x1="84035" y1="63862" x2="52975" y2="89101"/>
                        <a14:backgroundMark x1="52975" y1="89101" x2="51814" y2="90440"/>
                        <a14:backgroundMark x1="41800" y1="91778" x2="24528" y2="76673"/>
                        <a14:backgroundMark x1="24528" y1="76673" x2="24528" y2="67878"/>
                        <a14:backgroundMark x1="24528" y1="67878" x2="18578" y2="69790"/>
                        <a14:backgroundMark x1="18578" y1="69790" x2="18578" y2="70363"/>
                        <a14:backgroundMark x1="23512" y1="70937" x2="18433" y2="68260"/>
                        <a14:backgroundMark x1="21480" y1="70172" x2="26560" y2="65583"/>
                        <a14:backgroundMark x1="26560" y1="65583" x2="28012" y2="61185"/>
                        <a14:backgroundMark x1="81422" y1="37667" x2="53991" y2="13767"/>
                        <a14:backgroundMark x1="48331" y1="9178" x2="93033" y2="48375"/>
                        <a14:backgroundMark x1="87083" y1="46654" x2="63716" y2="0"/>
                        <a14:backgroundMark x1="50073" y1="11472" x2="30189" y2="13576"/>
                        <a14:backgroundMark x1="36284" y1="16635" x2="26996" y2="17017"/>
                        <a14:backgroundMark x1="59361" y1="21415" x2="87228" y2="45698"/>
                        <a14:backgroundMark x1="26125" y1="22180" x2="26125" y2="22180"/>
                        <a14:backgroundMark x1="18142" y1="41300" x2="18142" y2="41300"/>
                        <a14:backgroundMark x1="17271" y1="40344" x2="17271" y2="40344"/>
                        <a14:backgroundMark x1="22206" y1="28872" x2="22206" y2="28872"/>
                        <a14:backgroundMark x1="28737" y1="60612" x2="28737" y2="60612"/>
                        <a14:backgroundMark x1="29028" y1="59656" x2="29028" y2="59656"/>
                        <a14:backgroundMark x1="78810" y1="40153" x2="78810" y2="40153"/>
                        <a14:backgroundMark x1="71988" y1="36138" x2="88970" y2="47610"/>
                        <a14:backgroundMark x1="17126" y1="40918" x2="17126" y2="40918"/>
                        <a14:backgroundMark x1="18287" y1="40918" x2="18287" y2="40918"/>
                        <a14:backgroundMark x1="17417" y1="44551" x2="17417" y2="44551"/>
                      </a14:backgroundRemoval>
                    </a14:imgEffect>
                  </a14:imgLayer>
                </a14:imgProps>
              </a:ext>
              <a:ext uri="{28A0092B-C50C-407E-A947-70E740481C1C}">
                <a14:useLocalDpi xmlns:a14="http://schemas.microsoft.com/office/drawing/2010/main" val="0"/>
              </a:ext>
            </a:extLst>
          </a:blip>
          <a:stretch>
            <a:fillRect/>
          </a:stretch>
        </p:blipFill>
        <p:spPr>
          <a:xfrm>
            <a:off x="337129" y="3689818"/>
            <a:ext cx="3399105" cy="2580163"/>
          </a:xfrm>
          <a:prstGeom prst="rect">
            <a:avLst/>
          </a:prstGeom>
        </p:spPr>
      </p:pic>
      <p:sp>
        <p:nvSpPr>
          <p:cNvPr id="23" name="عنوان 1">
            <a:extLst>
              <a:ext uri="{FF2B5EF4-FFF2-40B4-BE49-F238E27FC236}">
                <a16:creationId xmlns:a16="http://schemas.microsoft.com/office/drawing/2014/main" id="{07702F4C-BE84-46B8-BC64-B0C714C0238B}"/>
              </a:ext>
            </a:extLst>
          </p:cNvPr>
          <p:cNvSpPr txBox="1">
            <a:spLocks/>
          </p:cNvSpPr>
          <p:nvPr/>
        </p:nvSpPr>
        <p:spPr>
          <a:xfrm>
            <a:off x="3871951" y="1989679"/>
            <a:ext cx="7759748" cy="1325563"/>
          </a:xfrm>
          <a:prstGeom prst="rect">
            <a:avLst/>
          </a:prstGeom>
        </p:spPr>
        <p:txBody>
          <a:bodyPr vert="horz" lIns="91440" tIns="45720" rIns="91440" bIns="45720" rtlCol="1" anchor="ctr">
            <a:normAutofit fontScale="97500"/>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nSpc>
                <a:spcPct val="200000"/>
              </a:lnSpc>
            </a:pPr>
            <a:r>
              <a:rPr lang="ar-SA" sz="4000" b="1" dirty="0">
                <a:solidFill>
                  <a:srgbClr val="FEC3C5"/>
                </a:solidFill>
                <a:effectLst>
                  <a:outerShdw blurRad="38100" dist="38100" dir="2700000" algn="tl">
                    <a:srgbClr val="000000">
                      <a:alpha val="43137"/>
                    </a:srgbClr>
                  </a:outerShdw>
                </a:effectLst>
              </a:rPr>
              <a:t>صور مستندات المعاملات</a:t>
            </a:r>
          </a:p>
        </p:txBody>
      </p:sp>
      <p:sp>
        <p:nvSpPr>
          <p:cNvPr id="24" name="عنوان 1">
            <a:extLst>
              <a:ext uri="{FF2B5EF4-FFF2-40B4-BE49-F238E27FC236}">
                <a16:creationId xmlns:a16="http://schemas.microsoft.com/office/drawing/2014/main" id="{ECEE2958-7FFF-4959-8B41-ECC07D21EDA2}"/>
              </a:ext>
            </a:extLst>
          </p:cNvPr>
          <p:cNvSpPr txBox="1">
            <a:spLocks/>
          </p:cNvSpPr>
          <p:nvPr/>
        </p:nvSpPr>
        <p:spPr>
          <a:xfrm>
            <a:off x="740794" y="1094249"/>
            <a:ext cx="10985557" cy="1325563"/>
          </a:xfrm>
          <a:prstGeom prst="rect">
            <a:avLst/>
          </a:prstGeom>
        </p:spPr>
        <p:txBody>
          <a:bodyPr vert="horz" lIns="91440" tIns="45720" rIns="91440" bIns="45720" rtlCol="1" anchor="ctr">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ar-SA" sz="3200" dirty="0"/>
              <a:t>تستخدم الشركة المستندات لإجراء المعاملات التجارية مع عملائها وتختلف أنواع المستندات على طبيعة العمل أو المؤسسة </a:t>
            </a:r>
          </a:p>
        </p:txBody>
      </p:sp>
      <p:pic>
        <p:nvPicPr>
          <p:cNvPr id="26" name="صورة 25">
            <a:extLst>
              <a:ext uri="{FF2B5EF4-FFF2-40B4-BE49-F238E27FC236}">
                <a16:creationId xmlns:a16="http://schemas.microsoft.com/office/drawing/2014/main" id="{132EBF1E-B041-4FAD-99DC-555C11EBABC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57594" y="3599665"/>
            <a:ext cx="2729941" cy="2729941"/>
          </a:xfrm>
          <a:prstGeom prst="rect">
            <a:avLst/>
          </a:prstGeom>
        </p:spPr>
      </p:pic>
      <p:sp>
        <p:nvSpPr>
          <p:cNvPr id="75" name="شكل بيضاوي 74">
            <a:extLst>
              <a:ext uri="{FF2B5EF4-FFF2-40B4-BE49-F238E27FC236}">
                <a16:creationId xmlns:a16="http://schemas.microsoft.com/office/drawing/2014/main" id="{D125C767-7B5B-4E8C-9403-0F1771B1D2E0}"/>
              </a:ext>
            </a:extLst>
          </p:cNvPr>
          <p:cNvSpPr/>
          <p:nvPr/>
        </p:nvSpPr>
        <p:spPr>
          <a:xfrm>
            <a:off x="437335" y="258054"/>
            <a:ext cx="469732" cy="469732"/>
          </a:xfrm>
          <a:prstGeom prst="ellipse">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8" name="شكل بيضاوي 77">
            <a:extLst>
              <a:ext uri="{FF2B5EF4-FFF2-40B4-BE49-F238E27FC236}">
                <a16:creationId xmlns:a16="http://schemas.microsoft.com/office/drawing/2014/main" id="{D9D0EC46-DD57-4779-8C55-141969E316AF}"/>
              </a:ext>
            </a:extLst>
          </p:cNvPr>
          <p:cNvSpPr/>
          <p:nvPr/>
        </p:nvSpPr>
        <p:spPr>
          <a:xfrm>
            <a:off x="1072210" y="258054"/>
            <a:ext cx="469732" cy="469732"/>
          </a:xfrm>
          <a:prstGeom prst="ellipse">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9" name="شكل بيضاوي 78">
            <a:extLst>
              <a:ext uri="{FF2B5EF4-FFF2-40B4-BE49-F238E27FC236}">
                <a16:creationId xmlns:a16="http://schemas.microsoft.com/office/drawing/2014/main" id="{601B2C20-2965-4E07-8820-66EDF1A050BC}"/>
              </a:ext>
            </a:extLst>
          </p:cNvPr>
          <p:cNvSpPr/>
          <p:nvPr/>
        </p:nvSpPr>
        <p:spPr>
          <a:xfrm>
            <a:off x="1662760" y="258054"/>
            <a:ext cx="469732" cy="469732"/>
          </a:xfrm>
          <a:prstGeom prst="ellipse">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custDataLst>
      <p:tags r:id="rId1"/>
    </p:custDataLst>
    <p:extLst>
      <p:ext uri="{BB962C8B-B14F-4D97-AF65-F5344CB8AC3E}">
        <p14:creationId xmlns:p14="http://schemas.microsoft.com/office/powerpoint/2010/main" val="1753933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additive="base">
                                        <p:cTn id="12" dur="500" fill="hold"/>
                                        <p:tgtEl>
                                          <p:spTgt spid="24"/>
                                        </p:tgtEl>
                                        <p:attrNameLst>
                                          <p:attrName>ppt_x</p:attrName>
                                        </p:attrNameLst>
                                      </p:cBhvr>
                                      <p:tavLst>
                                        <p:tav tm="0">
                                          <p:val>
                                            <p:strVal val="0-#ppt_w/2"/>
                                          </p:val>
                                        </p:tav>
                                        <p:tav tm="100000">
                                          <p:val>
                                            <p:strVal val="#ppt_x"/>
                                          </p:val>
                                        </p:tav>
                                      </p:tavLst>
                                    </p:anim>
                                    <p:anim calcmode="lin" valueType="num">
                                      <p:cBhvr additive="base">
                                        <p:cTn id="13" dur="500" fill="hold"/>
                                        <p:tgtEl>
                                          <p:spTgt spid="24"/>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additive="base">
                                        <p:cTn id="17" dur="500" fill="hold"/>
                                        <p:tgtEl>
                                          <p:spTgt spid="23"/>
                                        </p:tgtEl>
                                        <p:attrNameLst>
                                          <p:attrName>ppt_x</p:attrName>
                                        </p:attrNameLst>
                                      </p:cBhvr>
                                      <p:tavLst>
                                        <p:tav tm="0">
                                          <p:val>
                                            <p:strVal val="0-#ppt_w/2"/>
                                          </p:val>
                                        </p:tav>
                                        <p:tav tm="100000">
                                          <p:val>
                                            <p:strVal val="#ppt_x"/>
                                          </p:val>
                                        </p:tav>
                                      </p:tavLst>
                                    </p:anim>
                                    <p:anim calcmode="lin" valueType="num">
                                      <p:cBhvr additive="base">
                                        <p:cTn id="18" dur="500" fill="hold"/>
                                        <p:tgtEl>
                                          <p:spTgt spid="2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ppt_x"/>
                                          </p:val>
                                        </p:tav>
                                        <p:tav tm="100000">
                                          <p:val>
                                            <p:strVal val="#ppt_x"/>
                                          </p:val>
                                        </p:tav>
                                      </p:tavLst>
                                    </p:anim>
                                    <p:anim calcmode="lin" valueType="num">
                                      <p:cBhvr additive="base">
                                        <p:cTn id="28" dur="500" fill="hold"/>
                                        <p:tgtEl>
                                          <p:spTgt spid="26"/>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nodeType="afterEffect">
                                  <p:stCondLst>
                                    <p:cond delay="0"/>
                                  </p:stCondLst>
                                  <p:childTnLst>
                                    <p:set>
                                      <p:cBhvr>
                                        <p:cTn id="31" dur="1" fill="hold">
                                          <p:stCondLst>
                                            <p:cond delay="0"/>
                                          </p:stCondLst>
                                        </p:cTn>
                                        <p:tgtEl>
                                          <p:spTgt spid="19"/>
                                        </p:tgtEl>
                                        <p:attrNameLst>
                                          <p:attrName>style.visibility</p:attrName>
                                        </p:attrNameLst>
                                      </p:cBhvr>
                                      <p:to>
                                        <p:strVal val="visible"/>
                                      </p:to>
                                    </p:set>
                                    <p:anim calcmode="lin" valueType="num">
                                      <p:cBhvr additive="base">
                                        <p:cTn id="32" dur="500" fill="hold"/>
                                        <p:tgtEl>
                                          <p:spTgt spid="19"/>
                                        </p:tgtEl>
                                        <p:attrNameLst>
                                          <p:attrName>ppt_x</p:attrName>
                                        </p:attrNameLst>
                                      </p:cBhvr>
                                      <p:tavLst>
                                        <p:tav tm="0">
                                          <p:val>
                                            <p:strVal val="#ppt_x"/>
                                          </p:val>
                                        </p:tav>
                                        <p:tav tm="100000">
                                          <p:val>
                                            <p:strVal val="#ppt_x"/>
                                          </p:val>
                                        </p:tav>
                                      </p:tavLst>
                                    </p:anim>
                                    <p:anim calcmode="lin" valueType="num">
                                      <p:cBhvr additive="base">
                                        <p:cTn id="33" dur="500" fill="hold"/>
                                        <p:tgtEl>
                                          <p:spTgt spid="19"/>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ppt_x"/>
                                          </p:val>
                                        </p:tav>
                                        <p:tav tm="100000">
                                          <p:val>
                                            <p:strVal val="#ppt_x"/>
                                          </p:val>
                                        </p:tav>
                                      </p:tavLst>
                                    </p:anim>
                                    <p:anim calcmode="lin" valueType="num">
                                      <p:cBhvr additive="base">
                                        <p:cTn id="38" dur="500" fill="hold"/>
                                        <p:tgtEl>
                                          <p:spTgt spid="15"/>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additive="base">
                                        <p:cTn id="47" dur="500" fill="hold"/>
                                        <p:tgtEl>
                                          <p:spTgt spid="16"/>
                                        </p:tgtEl>
                                        <p:attrNameLst>
                                          <p:attrName>ppt_x</p:attrName>
                                        </p:attrNameLst>
                                      </p:cBhvr>
                                      <p:tavLst>
                                        <p:tav tm="0">
                                          <p:val>
                                            <p:strVal val="#ppt_x"/>
                                          </p:val>
                                        </p:tav>
                                        <p:tav tm="100000">
                                          <p:val>
                                            <p:strVal val="#ppt_x"/>
                                          </p:val>
                                        </p:tav>
                                      </p:tavLst>
                                    </p:anim>
                                    <p:anim calcmode="lin" valueType="num">
                                      <p:cBhvr additive="base">
                                        <p:cTn id="4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p:bldP spid="16" grpId="0"/>
      <p:bldP spid="17" grpId="0"/>
      <p:bldP spid="23" grpId="0"/>
      <p:bldP spid="2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مستطيل 12">
            <a:extLst>
              <a:ext uri="{FF2B5EF4-FFF2-40B4-BE49-F238E27FC236}">
                <a16:creationId xmlns:a16="http://schemas.microsoft.com/office/drawing/2014/main" id="{976B2F04-127E-4E50-8C41-4E785EEE5096}"/>
              </a:ext>
            </a:extLst>
          </p:cNvPr>
          <p:cNvSpPr/>
          <p:nvPr/>
        </p:nvSpPr>
        <p:spPr>
          <a:xfrm>
            <a:off x="-103241" y="3433508"/>
            <a:ext cx="12295239" cy="744364"/>
          </a:xfrm>
          <a:prstGeom prst="rect">
            <a:avLst/>
          </a:prstGeom>
          <a:solidFill>
            <a:srgbClr val="F2F2F2"/>
          </a:solidFill>
          <a:ln>
            <a:solidFill>
              <a:srgbClr val="F2F2F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14" name="مستطيل 13">
            <a:extLst>
              <a:ext uri="{FF2B5EF4-FFF2-40B4-BE49-F238E27FC236}">
                <a16:creationId xmlns:a16="http://schemas.microsoft.com/office/drawing/2014/main" id="{23AE1447-0DB7-435E-A934-176B9993B1C5}"/>
              </a:ext>
            </a:extLst>
          </p:cNvPr>
          <p:cNvSpPr/>
          <p:nvPr/>
        </p:nvSpPr>
        <p:spPr>
          <a:xfrm>
            <a:off x="-103240" y="1571964"/>
            <a:ext cx="12295239" cy="744364"/>
          </a:xfrm>
          <a:prstGeom prst="rect">
            <a:avLst/>
          </a:prstGeom>
          <a:solidFill>
            <a:srgbClr val="F2F2F2"/>
          </a:solidFill>
          <a:ln>
            <a:solidFill>
              <a:srgbClr val="F2F2F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9" name="مستطيل 8">
            <a:extLst>
              <a:ext uri="{FF2B5EF4-FFF2-40B4-BE49-F238E27FC236}">
                <a16:creationId xmlns:a16="http://schemas.microsoft.com/office/drawing/2014/main" id="{0860D454-FFD0-4290-8F18-F079A6343C3C}"/>
              </a:ext>
            </a:extLst>
          </p:cNvPr>
          <p:cNvSpPr/>
          <p:nvPr/>
        </p:nvSpPr>
        <p:spPr>
          <a:xfrm>
            <a:off x="-51620" y="0"/>
            <a:ext cx="12295239" cy="1104911"/>
          </a:xfrm>
          <a:prstGeom prst="rect">
            <a:avLst/>
          </a:prstGeom>
          <a:solidFill>
            <a:srgbClr val="FEC3C5"/>
          </a:solidFill>
          <a:ln>
            <a:solidFill>
              <a:srgbClr val="FEC3C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2" name="عنوان 1">
            <a:extLst>
              <a:ext uri="{FF2B5EF4-FFF2-40B4-BE49-F238E27FC236}">
                <a16:creationId xmlns:a16="http://schemas.microsoft.com/office/drawing/2014/main" id="{BBCAB4AB-A75D-43C6-BFFC-5063618FDBE1}"/>
              </a:ext>
            </a:extLst>
          </p:cNvPr>
          <p:cNvSpPr>
            <a:spLocks noGrp="1"/>
          </p:cNvSpPr>
          <p:nvPr>
            <p:ph type="title"/>
          </p:nvPr>
        </p:nvSpPr>
        <p:spPr>
          <a:xfrm>
            <a:off x="947737" y="-125496"/>
            <a:ext cx="10515600" cy="1325563"/>
          </a:xfrm>
        </p:spPr>
        <p:txBody>
          <a:bodyPr/>
          <a:lstStyle/>
          <a:p>
            <a:r>
              <a:rPr lang="ar-SA" dirty="0">
                <a:solidFill>
                  <a:schemeClr val="bg1"/>
                </a:solidFill>
                <a:effectLst>
                  <a:outerShdw blurRad="38100" dist="38100" dir="2700000" algn="tl">
                    <a:srgbClr val="000000">
                      <a:alpha val="43137"/>
                    </a:srgbClr>
                  </a:outerShdw>
                </a:effectLst>
              </a:rPr>
              <a:t>5- المستندات المالية </a:t>
            </a:r>
          </a:p>
        </p:txBody>
      </p:sp>
      <p:sp>
        <p:nvSpPr>
          <p:cNvPr id="4" name="عنوان 1">
            <a:extLst>
              <a:ext uri="{FF2B5EF4-FFF2-40B4-BE49-F238E27FC236}">
                <a16:creationId xmlns:a16="http://schemas.microsoft.com/office/drawing/2014/main" id="{5213273D-9B29-4527-A51C-34A2B1AEB111}"/>
              </a:ext>
            </a:extLst>
          </p:cNvPr>
          <p:cNvSpPr txBox="1">
            <a:spLocks/>
          </p:cNvSpPr>
          <p:nvPr/>
        </p:nvSpPr>
        <p:spPr>
          <a:xfrm>
            <a:off x="838200" y="1341438"/>
            <a:ext cx="10515600" cy="1325563"/>
          </a:xfrm>
          <a:prstGeom prst="rect">
            <a:avLst/>
          </a:prstGeom>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ar-SA" sz="3600" dirty="0">
                <a:solidFill>
                  <a:srgbClr val="5CC3C2"/>
                </a:solidFill>
                <a:effectLst>
                  <a:outerShdw blurRad="38100" dist="38100" dir="2700000" algn="tl">
                    <a:srgbClr val="000000">
                      <a:alpha val="43137"/>
                    </a:srgbClr>
                  </a:outerShdw>
                </a:effectLst>
              </a:rPr>
              <a:t>لماذا تستخدم المؤسسات المستندات المالية ؟؟</a:t>
            </a:r>
          </a:p>
        </p:txBody>
      </p:sp>
      <p:sp>
        <p:nvSpPr>
          <p:cNvPr id="5" name="عنوان 1">
            <a:extLst>
              <a:ext uri="{FF2B5EF4-FFF2-40B4-BE49-F238E27FC236}">
                <a16:creationId xmlns:a16="http://schemas.microsoft.com/office/drawing/2014/main" id="{6D12B4DE-9707-4C43-833A-AA3D0B1149DE}"/>
              </a:ext>
            </a:extLst>
          </p:cNvPr>
          <p:cNvSpPr txBox="1">
            <a:spLocks/>
          </p:cNvSpPr>
          <p:nvPr/>
        </p:nvSpPr>
        <p:spPr>
          <a:xfrm>
            <a:off x="838200" y="2365376"/>
            <a:ext cx="10515600" cy="1325563"/>
          </a:xfrm>
          <a:prstGeom prst="rect">
            <a:avLst/>
          </a:prstGeom>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ar-SA" sz="3200" dirty="0"/>
              <a:t>لإدارة الأعمال وعلى وجه التحديد </a:t>
            </a:r>
            <a:r>
              <a:rPr lang="ar-SA" sz="3200" b="1" dirty="0">
                <a:solidFill>
                  <a:srgbClr val="D77071"/>
                </a:solidFill>
              </a:rPr>
              <a:t>لإبقائها في إطار الميزانية المحددة</a:t>
            </a:r>
          </a:p>
        </p:txBody>
      </p:sp>
      <p:sp>
        <p:nvSpPr>
          <p:cNvPr id="6" name="عنوان 1">
            <a:extLst>
              <a:ext uri="{FF2B5EF4-FFF2-40B4-BE49-F238E27FC236}">
                <a16:creationId xmlns:a16="http://schemas.microsoft.com/office/drawing/2014/main" id="{C3BD9E50-869D-482A-8BFA-0CBF85A24061}"/>
              </a:ext>
            </a:extLst>
          </p:cNvPr>
          <p:cNvSpPr txBox="1">
            <a:spLocks/>
          </p:cNvSpPr>
          <p:nvPr/>
        </p:nvSpPr>
        <p:spPr>
          <a:xfrm>
            <a:off x="947737" y="3362325"/>
            <a:ext cx="10515600" cy="1325563"/>
          </a:xfrm>
          <a:prstGeom prst="rect">
            <a:avLst/>
          </a:prstGeom>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ar-SA" sz="3600" dirty="0">
                <a:solidFill>
                  <a:srgbClr val="5CC3C2"/>
                </a:solidFill>
                <a:effectLst>
                  <a:outerShdw blurRad="38100" dist="38100" dir="2700000" algn="tl">
                    <a:srgbClr val="000000">
                      <a:alpha val="43137"/>
                    </a:srgbClr>
                  </a:outerShdw>
                </a:effectLst>
              </a:rPr>
              <a:t>من يقوم بإعداد مقترحات الميزانية ؟؟</a:t>
            </a:r>
          </a:p>
          <a:p>
            <a:endParaRPr lang="ar-SA" sz="3600" dirty="0">
              <a:solidFill>
                <a:srgbClr val="5CC3C2"/>
              </a:solidFill>
              <a:effectLst>
                <a:outerShdw blurRad="38100" dist="38100" dir="2700000" algn="tl">
                  <a:srgbClr val="000000">
                    <a:alpha val="43137"/>
                  </a:srgbClr>
                </a:outerShdw>
              </a:effectLst>
            </a:endParaRPr>
          </a:p>
        </p:txBody>
      </p:sp>
      <p:sp>
        <p:nvSpPr>
          <p:cNvPr id="7" name="عنوان 1">
            <a:extLst>
              <a:ext uri="{FF2B5EF4-FFF2-40B4-BE49-F238E27FC236}">
                <a16:creationId xmlns:a16="http://schemas.microsoft.com/office/drawing/2014/main" id="{0EAC906F-CC96-4A4E-821A-171E594091A5}"/>
              </a:ext>
            </a:extLst>
          </p:cNvPr>
          <p:cNvSpPr txBox="1">
            <a:spLocks/>
          </p:cNvSpPr>
          <p:nvPr/>
        </p:nvSpPr>
        <p:spPr>
          <a:xfrm>
            <a:off x="947737" y="4133668"/>
            <a:ext cx="10515600" cy="1325563"/>
          </a:xfrm>
          <a:prstGeom prst="rect">
            <a:avLst/>
          </a:prstGeom>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ar-SA" sz="3200" dirty="0"/>
              <a:t>المحاسبين </a:t>
            </a:r>
          </a:p>
          <a:p>
            <a:endParaRPr lang="ar-SA" sz="3200" dirty="0"/>
          </a:p>
        </p:txBody>
      </p:sp>
      <p:sp>
        <p:nvSpPr>
          <p:cNvPr id="10" name="شكل بيضاوي 9">
            <a:extLst>
              <a:ext uri="{FF2B5EF4-FFF2-40B4-BE49-F238E27FC236}">
                <a16:creationId xmlns:a16="http://schemas.microsoft.com/office/drawing/2014/main" id="{C405B89C-17E6-4046-9DAC-E803C2BD6B45}"/>
              </a:ext>
            </a:extLst>
          </p:cNvPr>
          <p:cNvSpPr/>
          <p:nvPr/>
        </p:nvSpPr>
        <p:spPr>
          <a:xfrm>
            <a:off x="437335" y="258054"/>
            <a:ext cx="469732" cy="469732"/>
          </a:xfrm>
          <a:prstGeom prst="ellipse">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1" name="شكل بيضاوي 10">
            <a:extLst>
              <a:ext uri="{FF2B5EF4-FFF2-40B4-BE49-F238E27FC236}">
                <a16:creationId xmlns:a16="http://schemas.microsoft.com/office/drawing/2014/main" id="{D7A11911-AAC3-4ABE-B35B-2DAB5893CA08}"/>
              </a:ext>
            </a:extLst>
          </p:cNvPr>
          <p:cNvSpPr/>
          <p:nvPr/>
        </p:nvSpPr>
        <p:spPr>
          <a:xfrm>
            <a:off x="1072210" y="258054"/>
            <a:ext cx="469732" cy="469732"/>
          </a:xfrm>
          <a:prstGeom prst="ellipse">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2" name="شكل بيضاوي 11">
            <a:extLst>
              <a:ext uri="{FF2B5EF4-FFF2-40B4-BE49-F238E27FC236}">
                <a16:creationId xmlns:a16="http://schemas.microsoft.com/office/drawing/2014/main" id="{01FBA8C1-FB2B-4C6D-BFA5-6F0E33E893CE}"/>
              </a:ext>
            </a:extLst>
          </p:cNvPr>
          <p:cNvSpPr/>
          <p:nvPr/>
        </p:nvSpPr>
        <p:spPr>
          <a:xfrm>
            <a:off x="1662760" y="258054"/>
            <a:ext cx="469732" cy="469732"/>
          </a:xfrm>
          <a:prstGeom prst="ellipse">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5" name="مستطيل 14">
            <a:extLst>
              <a:ext uri="{FF2B5EF4-FFF2-40B4-BE49-F238E27FC236}">
                <a16:creationId xmlns:a16="http://schemas.microsoft.com/office/drawing/2014/main" id="{11275354-7AF5-4CF7-BFE2-E3AC4E88091F}"/>
              </a:ext>
            </a:extLst>
          </p:cNvPr>
          <p:cNvSpPr/>
          <p:nvPr/>
        </p:nvSpPr>
        <p:spPr>
          <a:xfrm>
            <a:off x="-84191" y="5144380"/>
            <a:ext cx="12295239" cy="744364"/>
          </a:xfrm>
          <a:prstGeom prst="rect">
            <a:avLst/>
          </a:prstGeom>
          <a:solidFill>
            <a:srgbClr val="F2F2F2"/>
          </a:solidFill>
          <a:ln>
            <a:solidFill>
              <a:srgbClr val="F2F2F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16" name="عنوان 1">
            <a:extLst>
              <a:ext uri="{FF2B5EF4-FFF2-40B4-BE49-F238E27FC236}">
                <a16:creationId xmlns:a16="http://schemas.microsoft.com/office/drawing/2014/main" id="{42AE2922-0B00-453D-9CAA-1833F1DA3A4B}"/>
              </a:ext>
            </a:extLst>
          </p:cNvPr>
          <p:cNvSpPr txBox="1">
            <a:spLocks/>
          </p:cNvSpPr>
          <p:nvPr/>
        </p:nvSpPr>
        <p:spPr>
          <a:xfrm>
            <a:off x="907067" y="4878583"/>
            <a:ext cx="10515600" cy="1325563"/>
          </a:xfrm>
          <a:prstGeom prst="rect">
            <a:avLst/>
          </a:prstGeom>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ar-SA" sz="3600" dirty="0">
                <a:solidFill>
                  <a:srgbClr val="5CC3C2"/>
                </a:solidFill>
                <a:effectLst>
                  <a:outerShdw blurRad="38100" dist="38100" dir="2700000" algn="tl">
                    <a:srgbClr val="000000">
                      <a:alpha val="43137"/>
                    </a:srgbClr>
                  </a:outerShdw>
                </a:effectLst>
              </a:rPr>
              <a:t>عللي يستخدم أصحاب العمل أو المؤسسات المستندات المالية ؟!</a:t>
            </a:r>
          </a:p>
        </p:txBody>
      </p:sp>
      <p:sp>
        <p:nvSpPr>
          <p:cNvPr id="17" name="عنصر نائب للمحتوى 2">
            <a:extLst>
              <a:ext uri="{FF2B5EF4-FFF2-40B4-BE49-F238E27FC236}">
                <a16:creationId xmlns:a16="http://schemas.microsoft.com/office/drawing/2014/main" id="{FF0B484B-54BB-4B0E-AFD2-800107F2DFF4}"/>
              </a:ext>
            </a:extLst>
          </p:cNvPr>
          <p:cNvSpPr>
            <a:spLocks noGrp="1"/>
          </p:cNvSpPr>
          <p:nvPr>
            <p:ph idx="1"/>
          </p:nvPr>
        </p:nvSpPr>
        <p:spPr>
          <a:xfrm>
            <a:off x="1062037" y="6111614"/>
            <a:ext cx="10515600" cy="4351338"/>
          </a:xfrm>
        </p:spPr>
        <p:txBody>
          <a:bodyPr>
            <a:normAutofit/>
          </a:bodyPr>
          <a:lstStyle/>
          <a:p>
            <a:pPr marL="0" indent="0">
              <a:buNone/>
            </a:pPr>
            <a:r>
              <a:rPr lang="ar-SA" sz="3200" b="1" dirty="0">
                <a:solidFill>
                  <a:srgbClr val="D77071"/>
                </a:solidFill>
              </a:rPr>
              <a:t>لتقييم النجاح المالي للشركة </a:t>
            </a:r>
            <a:r>
              <a:rPr lang="ar-SA" sz="3200" dirty="0"/>
              <a:t>وتحديد مجالات العمل المربحة و المجدية </a:t>
            </a:r>
          </a:p>
        </p:txBody>
      </p:sp>
    </p:spTree>
    <p:custDataLst>
      <p:tags r:id="rId1"/>
    </p:custDataLst>
    <p:extLst>
      <p:ext uri="{BB962C8B-B14F-4D97-AF65-F5344CB8AC3E}">
        <p14:creationId xmlns:p14="http://schemas.microsoft.com/office/powerpoint/2010/main" val="247776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0-#ppt_w/2"/>
                                          </p:val>
                                        </p:tav>
                                        <p:tav tm="100000">
                                          <p:val>
                                            <p:strVal val="#ppt_x"/>
                                          </p:val>
                                        </p:tav>
                                      </p:tavLst>
                                    </p:anim>
                                    <p:anim calcmode="lin" valueType="num">
                                      <p:cBhvr additive="base">
                                        <p:cTn id="19" dur="500" fill="hold"/>
                                        <p:tgtEl>
                                          <p:spTgt spid="5"/>
                                        </p:tgtEl>
                                        <p:attrNameLst>
                                          <p:attrName>ppt_y</p:attrName>
                                        </p:attrNameLst>
                                      </p:cBhvr>
                                      <p:tavLst>
                                        <p:tav tm="0">
                                          <p:val>
                                            <p:strVal val="#ppt_y"/>
                                          </p:val>
                                        </p:tav>
                                        <p:tav tm="100000">
                                          <p:val>
                                            <p:strVal val="#ppt_y"/>
                                          </p:val>
                                        </p:tav>
                                      </p:tavLst>
                                    </p:anim>
                                  </p:childTnLst>
                                </p:cTn>
                              </p:par>
                            </p:childTnLst>
                          </p:cTn>
                        </p:par>
                        <p:par>
                          <p:cTn id="20" fill="hold">
                            <p:stCondLst>
                              <p:cond delay="500"/>
                            </p:stCondLst>
                            <p:childTnLst>
                              <p:par>
                                <p:cTn id="21" presetID="2" presetClass="entr" presetSubtype="8"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0-#ppt_w/2"/>
                                          </p:val>
                                        </p:tav>
                                        <p:tav tm="100000">
                                          <p:val>
                                            <p:strVal val="#ppt_x"/>
                                          </p:val>
                                        </p:tav>
                                      </p:tavLst>
                                    </p:anim>
                                    <p:anim calcmode="lin" valueType="num">
                                      <p:cBhvr additive="base">
                                        <p:cTn id="24"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0-#ppt_w/2"/>
                                          </p:val>
                                        </p:tav>
                                        <p:tav tm="100000">
                                          <p:val>
                                            <p:strVal val="#ppt_x"/>
                                          </p:val>
                                        </p:tav>
                                      </p:tavLst>
                                    </p:anim>
                                    <p:anim calcmode="lin" valueType="num">
                                      <p:cBhvr additive="base">
                                        <p:cTn id="30" dur="500" fill="hold"/>
                                        <p:tgtEl>
                                          <p:spTgt spid="7"/>
                                        </p:tgtEl>
                                        <p:attrNameLst>
                                          <p:attrName>ppt_y</p:attrName>
                                        </p:attrNameLst>
                                      </p:cBhvr>
                                      <p:tavLst>
                                        <p:tav tm="0">
                                          <p:val>
                                            <p:strVal val="#ppt_y"/>
                                          </p:val>
                                        </p:tav>
                                        <p:tav tm="100000">
                                          <p:val>
                                            <p:strVal val="#ppt_y"/>
                                          </p:val>
                                        </p:tav>
                                      </p:tavLst>
                                    </p:anim>
                                  </p:childTnLst>
                                </p:cTn>
                              </p:par>
                            </p:childTnLst>
                          </p:cTn>
                        </p:par>
                        <p:par>
                          <p:cTn id="31" fill="hold">
                            <p:stCondLst>
                              <p:cond delay="500"/>
                            </p:stCondLst>
                            <p:childTnLst>
                              <p:par>
                                <p:cTn id="32" presetID="2" presetClass="entr" presetSubtype="8"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0-#ppt_w/2"/>
                                          </p:val>
                                        </p:tav>
                                        <p:tav tm="100000">
                                          <p:val>
                                            <p:strVal val="#ppt_x"/>
                                          </p:val>
                                        </p:tav>
                                      </p:tavLst>
                                    </p:anim>
                                    <p:anim calcmode="lin" valueType="num">
                                      <p:cBhvr additive="base">
                                        <p:cTn id="35"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8" fill="hold" grpId="0" nodeType="clickEffect">
                                  <p:stCondLst>
                                    <p:cond delay="0"/>
                                  </p:stCondLst>
                                  <p:childTnLst>
                                    <p:set>
                                      <p:cBhvr>
                                        <p:cTn id="39" dur="1" fill="hold">
                                          <p:stCondLst>
                                            <p:cond delay="0"/>
                                          </p:stCondLst>
                                        </p:cTn>
                                        <p:tgtEl>
                                          <p:spTgt spid="17">
                                            <p:txEl>
                                              <p:pRg st="0" end="0"/>
                                            </p:txEl>
                                          </p:spTgt>
                                        </p:tgtEl>
                                        <p:attrNameLst>
                                          <p:attrName>style.visibility</p:attrName>
                                        </p:attrNameLst>
                                      </p:cBhvr>
                                      <p:to>
                                        <p:strVal val="visible"/>
                                      </p:to>
                                    </p:set>
                                    <p:anim calcmode="lin" valueType="num">
                                      <p:cBhvr additive="base">
                                        <p:cTn id="40" dur="500" fill="hold"/>
                                        <p:tgtEl>
                                          <p:spTgt spid="17">
                                            <p:txEl>
                                              <p:pRg st="0" end="0"/>
                                            </p:txEl>
                                          </p:spTgt>
                                        </p:tgtEl>
                                        <p:attrNameLst>
                                          <p:attrName>ppt_x</p:attrName>
                                        </p:attrNameLst>
                                      </p:cBhvr>
                                      <p:tavLst>
                                        <p:tav tm="0">
                                          <p:val>
                                            <p:strVal val="0-#ppt_w/2"/>
                                          </p:val>
                                        </p:tav>
                                        <p:tav tm="100000">
                                          <p:val>
                                            <p:strVal val="#ppt_x"/>
                                          </p:val>
                                        </p:tav>
                                      </p:tavLst>
                                    </p:anim>
                                    <p:anim calcmode="lin" valueType="num">
                                      <p:cBhvr additive="base">
                                        <p:cTn id="41" dur="500" fill="hold"/>
                                        <p:tgtEl>
                                          <p:spTgt spid="1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P spid="16" grpId="0"/>
      <p:bldP spid="1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a:extLst>
              <a:ext uri="{FF2B5EF4-FFF2-40B4-BE49-F238E27FC236}">
                <a16:creationId xmlns:a16="http://schemas.microsoft.com/office/drawing/2014/main" id="{170B2BC5-6FDD-41EE-B31E-6B3ABAD5DF7A}"/>
              </a:ext>
            </a:extLst>
          </p:cNvPr>
          <p:cNvSpPr/>
          <p:nvPr/>
        </p:nvSpPr>
        <p:spPr>
          <a:xfrm>
            <a:off x="-51620" y="0"/>
            <a:ext cx="12295239" cy="1104911"/>
          </a:xfrm>
          <a:prstGeom prst="rect">
            <a:avLst/>
          </a:prstGeom>
          <a:solidFill>
            <a:srgbClr val="FEC3C5"/>
          </a:solidFill>
          <a:ln>
            <a:solidFill>
              <a:srgbClr val="FEC3C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5" name="عنوان 1">
            <a:extLst>
              <a:ext uri="{FF2B5EF4-FFF2-40B4-BE49-F238E27FC236}">
                <a16:creationId xmlns:a16="http://schemas.microsoft.com/office/drawing/2014/main" id="{44B96810-5A46-43D6-B7D6-2B007D72EFE6}"/>
              </a:ext>
            </a:extLst>
          </p:cNvPr>
          <p:cNvSpPr txBox="1">
            <a:spLocks/>
          </p:cNvSpPr>
          <p:nvPr/>
        </p:nvSpPr>
        <p:spPr>
          <a:xfrm>
            <a:off x="947737" y="-125496"/>
            <a:ext cx="10515600" cy="1325563"/>
          </a:xfrm>
          <a:prstGeom prst="rect">
            <a:avLst/>
          </a:prstGeom>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ar-SA" dirty="0">
                <a:solidFill>
                  <a:schemeClr val="bg1"/>
                </a:solidFill>
                <a:effectLst>
                  <a:outerShdw blurRad="38100" dist="38100" dir="2700000" algn="tl">
                    <a:srgbClr val="000000">
                      <a:alpha val="43137"/>
                    </a:srgbClr>
                  </a:outerShdw>
                </a:effectLst>
              </a:rPr>
              <a:t>تقويم ،،</a:t>
            </a:r>
          </a:p>
        </p:txBody>
      </p:sp>
      <p:sp>
        <p:nvSpPr>
          <p:cNvPr id="6" name="شكل بيضاوي 5">
            <a:extLst>
              <a:ext uri="{FF2B5EF4-FFF2-40B4-BE49-F238E27FC236}">
                <a16:creationId xmlns:a16="http://schemas.microsoft.com/office/drawing/2014/main" id="{648BC6A6-B9BE-4C77-8DC1-4BE2A31E8933}"/>
              </a:ext>
            </a:extLst>
          </p:cNvPr>
          <p:cNvSpPr/>
          <p:nvPr/>
        </p:nvSpPr>
        <p:spPr>
          <a:xfrm>
            <a:off x="437335" y="258054"/>
            <a:ext cx="469732" cy="469732"/>
          </a:xfrm>
          <a:prstGeom prst="ellipse">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 name="شكل بيضاوي 6">
            <a:extLst>
              <a:ext uri="{FF2B5EF4-FFF2-40B4-BE49-F238E27FC236}">
                <a16:creationId xmlns:a16="http://schemas.microsoft.com/office/drawing/2014/main" id="{05B5D6A7-CEE3-4FB5-9C91-BC862D337C6A}"/>
              </a:ext>
            </a:extLst>
          </p:cNvPr>
          <p:cNvSpPr/>
          <p:nvPr/>
        </p:nvSpPr>
        <p:spPr>
          <a:xfrm>
            <a:off x="1072210" y="258054"/>
            <a:ext cx="469732" cy="469732"/>
          </a:xfrm>
          <a:prstGeom prst="ellipse">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 name="شكل بيضاوي 7">
            <a:extLst>
              <a:ext uri="{FF2B5EF4-FFF2-40B4-BE49-F238E27FC236}">
                <a16:creationId xmlns:a16="http://schemas.microsoft.com/office/drawing/2014/main" id="{BAA431BA-98D4-472C-9933-19710697D7F7}"/>
              </a:ext>
            </a:extLst>
          </p:cNvPr>
          <p:cNvSpPr/>
          <p:nvPr/>
        </p:nvSpPr>
        <p:spPr>
          <a:xfrm>
            <a:off x="1662760" y="258054"/>
            <a:ext cx="469732" cy="469732"/>
          </a:xfrm>
          <a:prstGeom prst="ellipse">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0" name="عنوان 1">
            <a:extLst>
              <a:ext uri="{FF2B5EF4-FFF2-40B4-BE49-F238E27FC236}">
                <a16:creationId xmlns:a16="http://schemas.microsoft.com/office/drawing/2014/main" id="{47F87CD7-40AD-4302-8E19-6B56AFCAB6A6}"/>
              </a:ext>
            </a:extLst>
          </p:cNvPr>
          <p:cNvSpPr>
            <a:spLocks noGrp="1"/>
          </p:cNvSpPr>
          <p:nvPr>
            <p:ph type="title"/>
          </p:nvPr>
        </p:nvSpPr>
        <p:spPr>
          <a:xfrm>
            <a:off x="679776" y="1325563"/>
            <a:ext cx="10832445" cy="1325563"/>
          </a:xfrm>
        </p:spPr>
        <p:txBody>
          <a:bodyPr>
            <a:noAutofit/>
          </a:bodyPr>
          <a:lstStyle/>
          <a:p>
            <a:pPr algn="ctr">
              <a:lnSpc>
                <a:spcPct val="150000"/>
              </a:lnSpc>
            </a:pPr>
            <a:r>
              <a:rPr lang="ar-SA" dirty="0"/>
              <a:t>اكملي القصة التالية باستخدام "نوع مستند الأعمال" المناسب </a:t>
            </a:r>
          </a:p>
        </p:txBody>
      </p:sp>
      <p:sp>
        <p:nvSpPr>
          <p:cNvPr id="11" name="عنوان 1">
            <a:extLst>
              <a:ext uri="{FF2B5EF4-FFF2-40B4-BE49-F238E27FC236}">
                <a16:creationId xmlns:a16="http://schemas.microsoft.com/office/drawing/2014/main" id="{910DB1CC-245D-4615-859C-28B5670C5473}"/>
              </a:ext>
            </a:extLst>
          </p:cNvPr>
          <p:cNvSpPr txBox="1">
            <a:spLocks/>
          </p:cNvSpPr>
          <p:nvPr/>
        </p:nvSpPr>
        <p:spPr>
          <a:xfrm>
            <a:off x="835629" y="4292603"/>
            <a:ext cx="10605154" cy="1325563"/>
          </a:xfrm>
          <a:prstGeom prst="rect">
            <a:avLst/>
          </a:prstGeom>
        </p:spPr>
        <p:txBody>
          <a:bodyPr vert="horz" lIns="91440" tIns="45720" rIns="91440" bIns="45720" rtlCol="1" anchor="ctr">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pPr>
            <a:r>
              <a:rPr lang="ar-SA" sz="3200" dirty="0">
                <a:solidFill>
                  <a:srgbClr val="36A7B7"/>
                </a:solidFill>
              </a:rPr>
              <a:t>محمد مدير شركة الكهرباء أراد أن يخاطب شركة أخرى فطلب  من السكرتير إرسال ............ إلى الشركة  و بعدها طلب من الموظف المسؤول التأكد من أن جميع  المشتركين قاموا بتسديد جميع الفواتير والمبالغ المطلوبة منهم وذلك عن طريق استخدام ................ وفي النهاية طلب من المحاسب رؤية .............. لتقييم النجاح المالي للشركة </a:t>
            </a:r>
          </a:p>
          <a:p>
            <a:pPr algn="ctr">
              <a:lnSpc>
                <a:spcPct val="150000"/>
              </a:lnSpc>
            </a:pPr>
            <a:endParaRPr lang="ar-SA" sz="3200" dirty="0">
              <a:solidFill>
                <a:srgbClr val="36A7B7"/>
              </a:solidFill>
            </a:endParaRPr>
          </a:p>
        </p:txBody>
      </p:sp>
    </p:spTree>
    <p:custDataLst>
      <p:tags r:id="rId1"/>
    </p:custDataLst>
    <p:extLst>
      <p:ext uri="{BB962C8B-B14F-4D97-AF65-F5344CB8AC3E}">
        <p14:creationId xmlns:p14="http://schemas.microsoft.com/office/powerpoint/2010/main" val="1975878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مستطيل 6">
            <a:extLst>
              <a:ext uri="{FF2B5EF4-FFF2-40B4-BE49-F238E27FC236}">
                <a16:creationId xmlns:a16="http://schemas.microsoft.com/office/drawing/2014/main" id="{0DB3680F-5F50-4CDA-BFE4-41E193AD5726}"/>
              </a:ext>
            </a:extLst>
          </p:cNvPr>
          <p:cNvSpPr/>
          <p:nvPr/>
        </p:nvSpPr>
        <p:spPr>
          <a:xfrm>
            <a:off x="-103241" y="3433508"/>
            <a:ext cx="12295239" cy="744364"/>
          </a:xfrm>
          <a:prstGeom prst="rect">
            <a:avLst/>
          </a:prstGeom>
          <a:solidFill>
            <a:srgbClr val="F2F2F2"/>
          </a:solidFill>
          <a:ln>
            <a:solidFill>
              <a:srgbClr val="F2F2F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8" name="مستطيل 7">
            <a:extLst>
              <a:ext uri="{FF2B5EF4-FFF2-40B4-BE49-F238E27FC236}">
                <a16:creationId xmlns:a16="http://schemas.microsoft.com/office/drawing/2014/main" id="{04852F75-40B7-40A7-8DD4-2445EDC9D07F}"/>
              </a:ext>
            </a:extLst>
          </p:cNvPr>
          <p:cNvSpPr/>
          <p:nvPr/>
        </p:nvSpPr>
        <p:spPr>
          <a:xfrm>
            <a:off x="-103240" y="1571964"/>
            <a:ext cx="12295239" cy="744364"/>
          </a:xfrm>
          <a:prstGeom prst="rect">
            <a:avLst/>
          </a:prstGeom>
          <a:solidFill>
            <a:srgbClr val="F2F2F2"/>
          </a:solidFill>
          <a:ln>
            <a:solidFill>
              <a:srgbClr val="F2F2F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9" name="مستطيل 8">
            <a:extLst>
              <a:ext uri="{FF2B5EF4-FFF2-40B4-BE49-F238E27FC236}">
                <a16:creationId xmlns:a16="http://schemas.microsoft.com/office/drawing/2014/main" id="{B41DBD60-09CE-4126-B5B2-E26815479CAB}"/>
              </a:ext>
            </a:extLst>
          </p:cNvPr>
          <p:cNvSpPr/>
          <p:nvPr/>
        </p:nvSpPr>
        <p:spPr>
          <a:xfrm>
            <a:off x="-51620" y="0"/>
            <a:ext cx="12295239" cy="1104911"/>
          </a:xfrm>
          <a:prstGeom prst="rect">
            <a:avLst/>
          </a:prstGeom>
          <a:solidFill>
            <a:srgbClr val="FEC3C5"/>
          </a:solidFill>
          <a:ln>
            <a:solidFill>
              <a:srgbClr val="FEC3C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10" name="شكل بيضاوي 9">
            <a:extLst>
              <a:ext uri="{FF2B5EF4-FFF2-40B4-BE49-F238E27FC236}">
                <a16:creationId xmlns:a16="http://schemas.microsoft.com/office/drawing/2014/main" id="{E5DF265A-E564-418A-8687-6AF01529890F}"/>
              </a:ext>
            </a:extLst>
          </p:cNvPr>
          <p:cNvSpPr/>
          <p:nvPr/>
        </p:nvSpPr>
        <p:spPr>
          <a:xfrm>
            <a:off x="437335" y="258054"/>
            <a:ext cx="469732" cy="469732"/>
          </a:xfrm>
          <a:prstGeom prst="ellipse">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1" name="شكل بيضاوي 10">
            <a:extLst>
              <a:ext uri="{FF2B5EF4-FFF2-40B4-BE49-F238E27FC236}">
                <a16:creationId xmlns:a16="http://schemas.microsoft.com/office/drawing/2014/main" id="{68C960AB-A329-42D7-BD89-0AFCA94419B2}"/>
              </a:ext>
            </a:extLst>
          </p:cNvPr>
          <p:cNvSpPr/>
          <p:nvPr/>
        </p:nvSpPr>
        <p:spPr>
          <a:xfrm>
            <a:off x="1072210" y="258054"/>
            <a:ext cx="469732" cy="469732"/>
          </a:xfrm>
          <a:prstGeom prst="ellipse">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2" name="شكل بيضاوي 11">
            <a:extLst>
              <a:ext uri="{FF2B5EF4-FFF2-40B4-BE49-F238E27FC236}">
                <a16:creationId xmlns:a16="http://schemas.microsoft.com/office/drawing/2014/main" id="{6BA939C5-E982-4943-B0EC-8C3B65BE9434}"/>
              </a:ext>
            </a:extLst>
          </p:cNvPr>
          <p:cNvSpPr/>
          <p:nvPr/>
        </p:nvSpPr>
        <p:spPr>
          <a:xfrm>
            <a:off x="1662760" y="258054"/>
            <a:ext cx="469732" cy="469732"/>
          </a:xfrm>
          <a:prstGeom prst="ellipse">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3" name="مستطيل 12">
            <a:extLst>
              <a:ext uri="{FF2B5EF4-FFF2-40B4-BE49-F238E27FC236}">
                <a16:creationId xmlns:a16="http://schemas.microsoft.com/office/drawing/2014/main" id="{04D7773B-2926-4EA5-953E-A30264A81A62}"/>
              </a:ext>
            </a:extLst>
          </p:cNvPr>
          <p:cNvSpPr/>
          <p:nvPr/>
        </p:nvSpPr>
        <p:spPr>
          <a:xfrm>
            <a:off x="-84191" y="5144380"/>
            <a:ext cx="12295239" cy="744364"/>
          </a:xfrm>
          <a:prstGeom prst="rect">
            <a:avLst/>
          </a:prstGeom>
          <a:solidFill>
            <a:srgbClr val="F2F2F2"/>
          </a:solidFill>
          <a:ln>
            <a:solidFill>
              <a:srgbClr val="F2F2F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2" name="عنوان 1">
            <a:extLst>
              <a:ext uri="{FF2B5EF4-FFF2-40B4-BE49-F238E27FC236}">
                <a16:creationId xmlns:a16="http://schemas.microsoft.com/office/drawing/2014/main" id="{0A7C066A-02B9-48EC-B53D-77E05120ABCD}"/>
              </a:ext>
            </a:extLst>
          </p:cNvPr>
          <p:cNvSpPr>
            <a:spLocks noGrp="1"/>
          </p:cNvSpPr>
          <p:nvPr>
            <p:ph type="title"/>
          </p:nvPr>
        </p:nvSpPr>
        <p:spPr>
          <a:xfrm>
            <a:off x="1230917" y="1341139"/>
            <a:ext cx="10515600" cy="1325563"/>
          </a:xfrm>
        </p:spPr>
        <p:txBody>
          <a:bodyPr>
            <a:normAutofit/>
          </a:bodyPr>
          <a:lstStyle/>
          <a:p>
            <a:r>
              <a:rPr lang="ar-SA" sz="3600" dirty="0">
                <a:solidFill>
                  <a:srgbClr val="5CC3C2"/>
                </a:solidFill>
                <a:effectLst>
                  <a:outerShdw blurRad="38100" dist="38100" dir="2700000" algn="tl">
                    <a:srgbClr val="000000">
                      <a:alpha val="43137"/>
                    </a:srgbClr>
                  </a:outerShdw>
                </a:effectLst>
              </a:rPr>
              <a:t>هل سبق لك كتابة بريد الكتروني إلى معلمتك ؟؟</a:t>
            </a:r>
          </a:p>
        </p:txBody>
      </p:sp>
      <p:sp>
        <p:nvSpPr>
          <p:cNvPr id="3" name="عنصر نائب للمحتوى 2">
            <a:extLst>
              <a:ext uri="{FF2B5EF4-FFF2-40B4-BE49-F238E27FC236}">
                <a16:creationId xmlns:a16="http://schemas.microsoft.com/office/drawing/2014/main" id="{9DDE76CE-FECA-423D-86C6-273574AEB2CB}"/>
              </a:ext>
            </a:extLst>
          </p:cNvPr>
          <p:cNvSpPr>
            <a:spLocks noGrp="1"/>
          </p:cNvSpPr>
          <p:nvPr>
            <p:ph idx="1"/>
          </p:nvPr>
        </p:nvSpPr>
        <p:spPr>
          <a:xfrm>
            <a:off x="514350" y="3503525"/>
            <a:ext cx="11365517" cy="4351338"/>
          </a:xfrm>
        </p:spPr>
        <p:txBody>
          <a:bodyPr>
            <a:normAutofit/>
          </a:bodyPr>
          <a:lstStyle/>
          <a:p>
            <a:pPr marL="0" indent="0">
              <a:buNone/>
            </a:pPr>
            <a:r>
              <a:rPr lang="ar-SA" sz="3600" dirty="0">
                <a:solidFill>
                  <a:srgbClr val="5CC3C2"/>
                </a:solidFill>
                <a:effectLst>
                  <a:outerShdw blurRad="38100" dist="38100" dir="2700000" algn="tl">
                    <a:srgbClr val="000000">
                      <a:alpha val="43137"/>
                    </a:srgbClr>
                  </a:outerShdw>
                </a:effectLst>
              </a:rPr>
              <a:t>ما الفرق بين هذا البريد الالكتروني والبريد الذي ترسلينه إلى صديقتك؟</a:t>
            </a:r>
          </a:p>
        </p:txBody>
      </p:sp>
      <p:sp>
        <p:nvSpPr>
          <p:cNvPr id="4" name="عنوان 1">
            <a:extLst>
              <a:ext uri="{FF2B5EF4-FFF2-40B4-BE49-F238E27FC236}">
                <a16:creationId xmlns:a16="http://schemas.microsoft.com/office/drawing/2014/main" id="{9A6F8969-1999-4EC2-8D16-A8C3BF72E60F}"/>
              </a:ext>
            </a:extLst>
          </p:cNvPr>
          <p:cNvSpPr txBox="1">
            <a:spLocks/>
          </p:cNvSpPr>
          <p:nvPr/>
        </p:nvSpPr>
        <p:spPr>
          <a:xfrm>
            <a:off x="114300" y="4836300"/>
            <a:ext cx="11811000" cy="1325563"/>
          </a:xfrm>
          <a:prstGeom prst="rect">
            <a:avLst/>
          </a:prstGeom>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ar-SA" sz="3600" dirty="0">
                <a:solidFill>
                  <a:srgbClr val="5CC3C2"/>
                </a:solidFill>
                <a:effectLst>
                  <a:outerShdw blurRad="38100" dist="38100" dir="2700000" algn="tl">
                    <a:srgbClr val="000000">
                      <a:alpha val="43137"/>
                    </a:srgbClr>
                  </a:outerShdw>
                </a:effectLst>
              </a:rPr>
              <a:t>اذا ما الفرق بين الصيغة الرسمية و الصيغة الغير رسمية في كتابة مستند أعمال ؟!</a:t>
            </a:r>
          </a:p>
        </p:txBody>
      </p:sp>
      <p:sp>
        <p:nvSpPr>
          <p:cNvPr id="5" name="عنوان 1">
            <a:extLst>
              <a:ext uri="{FF2B5EF4-FFF2-40B4-BE49-F238E27FC236}">
                <a16:creationId xmlns:a16="http://schemas.microsoft.com/office/drawing/2014/main" id="{8859E78E-4F4D-4384-BBBE-DC6CAC38D190}"/>
              </a:ext>
            </a:extLst>
          </p:cNvPr>
          <p:cNvSpPr txBox="1">
            <a:spLocks/>
          </p:cNvSpPr>
          <p:nvPr/>
        </p:nvSpPr>
        <p:spPr>
          <a:xfrm>
            <a:off x="1390650" y="6020594"/>
            <a:ext cx="10515600" cy="1325563"/>
          </a:xfrm>
          <a:prstGeom prst="rect">
            <a:avLst/>
          </a:prstGeom>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ar-SA" sz="3200" dirty="0"/>
              <a:t>الفرق يعتمد على </a:t>
            </a:r>
            <a:r>
              <a:rPr lang="ar-SA" sz="3200" b="1" dirty="0">
                <a:solidFill>
                  <a:srgbClr val="D77071"/>
                </a:solidFill>
              </a:rPr>
              <a:t>أسلوب الكتابة </a:t>
            </a:r>
            <a:r>
              <a:rPr lang="ar-SA" sz="3200" dirty="0"/>
              <a:t>و </a:t>
            </a:r>
            <a:r>
              <a:rPr lang="ar-SA" sz="3200" b="1" dirty="0">
                <a:solidFill>
                  <a:srgbClr val="D77071"/>
                </a:solidFill>
              </a:rPr>
              <a:t>أسلوب تصميم المستند</a:t>
            </a:r>
          </a:p>
          <a:p>
            <a:endParaRPr lang="ar-SA" sz="3200" dirty="0"/>
          </a:p>
        </p:txBody>
      </p:sp>
      <p:sp>
        <p:nvSpPr>
          <p:cNvPr id="14" name="عنوان 1">
            <a:extLst>
              <a:ext uri="{FF2B5EF4-FFF2-40B4-BE49-F238E27FC236}">
                <a16:creationId xmlns:a16="http://schemas.microsoft.com/office/drawing/2014/main" id="{6182E63A-3FDC-4749-A278-D33503C8D0E8}"/>
              </a:ext>
            </a:extLst>
          </p:cNvPr>
          <p:cNvSpPr txBox="1">
            <a:spLocks/>
          </p:cNvSpPr>
          <p:nvPr/>
        </p:nvSpPr>
        <p:spPr>
          <a:xfrm>
            <a:off x="1307076" y="-138464"/>
            <a:ext cx="10515600" cy="1325563"/>
          </a:xfrm>
          <a:prstGeom prst="rect">
            <a:avLst/>
          </a:prstGeom>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ar-SA" dirty="0">
                <a:solidFill>
                  <a:schemeClr val="bg1"/>
                </a:solidFill>
                <a:effectLst>
                  <a:outerShdw blurRad="38100" dist="38100" dir="2700000" algn="tl">
                    <a:srgbClr val="000000">
                      <a:alpha val="43137"/>
                    </a:srgbClr>
                  </a:outerShdw>
                </a:effectLst>
              </a:rPr>
              <a:t>الصيغ الرسمية والغير رسمية في كتابة المستندات</a:t>
            </a:r>
          </a:p>
        </p:txBody>
      </p:sp>
    </p:spTree>
    <p:custDataLst>
      <p:tags r:id="rId1"/>
    </p:custDataLst>
    <p:extLst>
      <p:ext uri="{BB962C8B-B14F-4D97-AF65-F5344CB8AC3E}">
        <p14:creationId xmlns:p14="http://schemas.microsoft.com/office/powerpoint/2010/main" val="980347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0-#ppt_w/2"/>
                                          </p:val>
                                        </p:tav>
                                        <p:tav tm="100000">
                                          <p:val>
                                            <p:strVal val="#ppt_x"/>
                                          </p:val>
                                        </p:tav>
                                      </p:tavLst>
                                    </p:anim>
                                    <p:anim calcmode="lin" valueType="num">
                                      <p:cBhvr additive="base">
                                        <p:cTn id="20"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0-#ppt_w/2"/>
                                          </p:val>
                                        </p:tav>
                                        <p:tav tm="100000">
                                          <p:val>
                                            <p:strVal val="#ppt_x"/>
                                          </p:val>
                                        </p:tav>
                                      </p:tavLst>
                                    </p:anim>
                                    <p:anim calcmode="lin" valueType="num">
                                      <p:cBhvr additive="base">
                                        <p:cTn id="26"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0-#ppt_w/2"/>
                                          </p:val>
                                        </p:tav>
                                        <p:tav tm="100000">
                                          <p:val>
                                            <p:strVal val="#ppt_x"/>
                                          </p:val>
                                        </p:tav>
                                      </p:tavLst>
                                    </p:anim>
                                    <p:anim calcmode="lin" valueType="num">
                                      <p:cBhvr additive="base">
                                        <p:cTn id="32"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P spid="5"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عنوان 1">
            <a:extLst>
              <a:ext uri="{FF2B5EF4-FFF2-40B4-BE49-F238E27FC236}">
                <a16:creationId xmlns:a16="http://schemas.microsoft.com/office/drawing/2014/main" id="{6A05AD51-202F-4949-B21E-CF76B9097357}"/>
              </a:ext>
            </a:extLst>
          </p:cNvPr>
          <p:cNvSpPr txBox="1">
            <a:spLocks/>
          </p:cNvSpPr>
          <p:nvPr/>
        </p:nvSpPr>
        <p:spPr>
          <a:xfrm>
            <a:off x="0" y="3192754"/>
            <a:ext cx="12192000" cy="3684298"/>
          </a:xfrm>
          <a:prstGeom prst="rect">
            <a:avLst/>
          </a:prstGeom>
          <a:solidFill>
            <a:srgbClr val="BEBEBE"/>
          </a:solidFill>
          <a:ln>
            <a:solidFill>
              <a:srgbClr val="BEBEBE"/>
            </a:solidFill>
          </a:ln>
        </p:spPr>
        <p:txBody>
          <a:bodyPr vert="horz" lIns="91440" tIns="45720" rIns="91440" bIns="45720" rtlCol="1" anchor="ctr">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pPr>
            <a:endParaRPr lang="ar-SA" sz="5400" dirty="0">
              <a:solidFill>
                <a:schemeClr val="bg1"/>
              </a:solidFill>
            </a:endParaRPr>
          </a:p>
        </p:txBody>
      </p:sp>
      <p:sp>
        <p:nvSpPr>
          <p:cNvPr id="14" name="مستطيل 13">
            <a:extLst>
              <a:ext uri="{FF2B5EF4-FFF2-40B4-BE49-F238E27FC236}">
                <a16:creationId xmlns:a16="http://schemas.microsoft.com/office/drawing/2014/main" id="{5E0CFE70-7046-4F20-A75C-83F36892CA61}"/>
              </a:ext>
            </a:extLst>
          </p:cNvPr>
          <p:cNvSpPr/>
          <p:nvPr/>
        </p:nvSpPr>
        <p:spPr>
          <a:xfrm>
            <a:off x="0" y="438437"/>
            <a:ext cx="12192000" cy="25259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5" name="صورة 4" descr="صورة تحتوي على نص&#10;&#10;تم إنشاء الوصف تلقائياً">
            <a:extLst>
              <a:ext uri="{FF2B5EF4-FFF2-40B4-BE49-F238E27FC236}">
                <a16:creationId xmlns:a16="http://schemas.microsoft.com/office/drawing/2014/main" id="{5259DFDC-6F0C-4EC5-876F-CB80385C53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21537" y="3192754"/>
            <a:ext cx="6955940" cy="3665246"/>
          </a:xfrm>
          <a:prstGeom prst="rect">
            <a:avLst/>
          </a:prstGeom>
        </p:spPr>
      </p:pic>
      <p:sp>
        <p:nvSpPr>
          <p:cNvPr id="10" name="عنوان 1">
            <a:extLst>
              <a:ext uri="{FF2B5EF4-FFF2-40B4-BE49-F238E27FC236}">
                <a16:creationId xmlns:a16="http://schemas.microsoft.com/office/drawing/2014/main" id="{ED082D5E-E984-4C02-A628-584BAB2CECBD}"/>
              </a:ext>
            </a:extLst>
          </p:cNvPr>
          <p:cNvSpPr txBox="1">
            <a:spLocks/>
          </p:cNvSpPr>
          <p:nvPr/>
        </p:nvSpPr>
        <p:spPr>
          <a:xfrm>
            <a:off x="0" y="438437"/>
            <a:ext cx="12192000" cy="2525990"/>
          </a:xfrm>
          <a:prstGeom prst="rect">
            <a:avLst/>
          </a:prstGeom>
          <a:solidFill>
            <a:srgbClr val="FEC3C5"/>
          </a:solidFill>
          <a:ln>
            <a:solidFill>
              <a:srgbClr val="FEC3C5"/>
            </a:solidFill>
          </a:ln>
        </p:spPr>
        <p:txBody>
          <a:bodyPr vert="horz" lIns="91440" tIns="45720" rIns="91440" bIns="45720" rtlCol="1" anchor="ctr">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pPr>
            <a:r>
              <a:rPr lang="ar-SA" sz="5400" dirty="0"/>
              <a:t>أثناء تفشي جائحة كورونا كيف واجهت المملكة العربية السعودية هذه الجائحة واكملنا تعليمنا بدون تأخير ؟!</a:t>
            </a:r>
          </a:p>
        </p:txBody>
      </p:sp>
      <p:sp>
        <p:nvSpPr>
          <p:cNvPr id="17" name="عنصر نائب للمحتوى 2">
            <a:extLst>
              <a:ext uri="{FF2B5EF4-FFF2-40B4-BE49-F238E27FC236}">
                <a16:creationId xmlns:a16="http://schemas.microsoft.com/office/drawing/2014/main" id="{4CAA2040-83B0-4A44-92AA-963A37112944}"/>
              </a:ext>
            </a:extLst>
          </p:cNvPr>
          <p:cNvSpPr txBox="1">
            <a:spLocks/>
          </p:cNvSpPr>
          <p:nvPr/>
        </p:nvSpPr>
        <p:spPr>
          <a:xfrm>
            <a:off x="0" y="566923"/>
            <a:ext cx="12192000" cy="2260674"/>
          </a:xfrm>
          <a:prstGeom prst="rect">
            <a:avLst/>
          </a:prstGeom>
          <a:solidFill>
            <a:srgbClr val="FEC3C5"/>
          </a:solidFill>
          <a:ln>
            <a:solidFill>
              <a:srgbClr val="FEC3C5"/>
            </a:solidFill>
          </a:ln>
        </p:spPr>
        <p:txBody>
          <a:bodyPr vert="horz" lIns="91440" tIns="45720" rIns="91440" bIns="45720" rtlCol="1" anchor="ct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lgn="ctr">
              <a:lnSpc>
                <a:spcPct val="150000"/>
              </a:lnSpc>
              <a:spcBef>
                <a:spcPct val="0"/>
              </a:spcBef>
              <a:buFont typeface="Arial" panose="020B0604020202020204" pitchFamily="34" charset="0"/>
              <a:buNone/>
            </a:pPr>
            <a:r>
              <a:rPr lang="ar-SA" sz="5400" dirty="0">
                <a:latin typeface="+mj-lt"/>
                <a:ea typeface="+mj-ea"/>
                <a:cs typeface="+mj-cs"/>
              </a:rPr>
              <a:t>كيف كنت ترسلين الواجبات و البحوث لمعلمتك ؟؟</a:t>
            </a:r>
          </a:p>
        </p:txBody>
      </p:sp>
    </p:spTree>
    <p:custDataLst>
      <p:tags r:id="rId1"/>
    </p:custDataLst>
    <p:extLst>
      <p:ext uri="{BB962C8B-B14F-4D97-AF65-F5344CB8AC3E}">
        <p14:creationId xmlns:p14="http://schemas.microsoft.com/office/powerpoint/2010/main" val="987313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2000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decel="2000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0-#ppt_w/2"/>
                                          </p:val>
                                        </p:tav>
                                        <p:tav tm="100000">
                                          <p:val>
                                            <p:strVal val="#ppt_x"/>
                                          </p:val>
                                        </p:tav>
                                      </p:tavLst>
                                    </p:anim>
                                    <p:anim calcmode="lin" valueType="num">
                                      <p:cBhvr additive="base">
                                        <p:cTn id="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nodePh="1">
                                  <p:stCondLst>
                                    <p:cond delay="0"/>
                                  </p:stCondLst>
                                  <p:endCondLst>
                                    <p:cond evt="begin" delay="0">
                                      <p:tn val="17"/>
                                    </p:cond>
                                  </p:end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0-#ppt_w/2"/>
                                          </p:val>
                                        </p:tav>
                                        <p:tav tm="100000">
                                          <p:val>
                                            <p:strVal val="#ppt_x"/>
                                          </p:val>
                                        </p:tav>
                                      </p:tavLst>
                                    </p:anim>
                                    <p:anim calcmode="lin" valueType="num">
                                      <p:cBhvr additive="base">
                                        <p:cTn id="20"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a:extLst>
              <a:ext uri="{FF2B5EF4-FFF2-40B4-BE49-F238E27FC236}">
                <a16:creationId xmlns:a16="http://schemas.microsoft.com/office/drawing/2014/main" id="{BCE3E557-19CB-4E86-8495-71A304F25BAD}"/>
              </a:ext>
            </a:extLst>
          </p:cNvPr>
          <p:cNvSpPr/>
          <p:nvPr/>
        </p:nvSpPr>
        <p:spPr>
          <a:xfrm>
            <a:off x="-51620" y="0"/>
            <a:ext cx="12295239" cy="1104911"/>
          </a:xfrm>
          <a:prstGeom prst="rect">
            <a:avLst/>
          </a:prstGeom>
          <a:solidFill>
            <a:srgbClr val="FEC3C5"/>
          </a:solidFill>
          <a:ln>
            <a:solidFill>
              <a:srgbClr val="FEC3C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5" name="شكل بيضاوي 4">
            <a:extLst>
              <a:ext uri="{FF2B5EF4-FFF2-40B4-BE49-F238E27FC236}">
                <a16:creationId xmlns:a16="http://schemas.microsoft.com/office/drawing/2014/main" id="{DC02F0DF-2EA4-4D40-924B-F6BC544595F1}"/>
              </a:ext>
            </a:extLst>
          </p:cNvPr>
          <p:cNvSpPr/>
          <p:nvPr/>
        </p:nvSpPr>
        <p:spPr>
          <a:xfrm>
            <a:off x="437335" y="258054"/>
            <a:ext cx="469732" cy="469732"/>
          </a:xfrm>
          <a:prstGeom prst="ellipse">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6" name="شكل بيضاوي 5">
            <a:extLst>
              <a:ext uri="{FF2B5EF4-FFF2-40B4-BE49-F238E27FC236}">
                <a16:creationId xmlns:a16="http://schemas.microsoft.com/office/drawing/2014/main" id="{4FE2E0AB-6653-4058-BC45-0D7477572048}"/>
              </a:ext>
            </a:extLst>
          </p:cNvPr>
          <p:cNvSpPr/>
          <p:nvPr/>
        </p:nvSpPr>
        <p:spPr>
          <a:xfrm>
            <a:off x="1072210" y="258054"/>
            <a:ext cx="469732" cy="469732"/>
          </a:xfrm>
          <a:prstGeom prst="ellipse">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 name="شكل بيضاوي 6">
            <a:extLst>
              <a:ext uri="{FF2B5EF4-FFF2-40B4-BE49-F238E27FC236}">
                <a16:creationId xmlns:a16="http://schemas.microsoft.com/office/drawing/2014/main" id="{0FDDD0BB-2690-4531-A18F-345AC1925A7E}"/>
              </a:ext>
            </a:extLst>
          </p:cNvPr>
          <p:cNvSpPr/>
          <p:nvPr/>
        </p:nvSpPr>
        <p:spPr>
          <a:xfrm>
            <a:off x="1662760" y="258054"/>
            <a:ext cx="469732" cy="469732"/>
          </a:xfrm>
          <a:prstGeom prst="ellipse">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 name="عنوان 1">
            <a:extLst>
              <a:ext uri="{FF2B5EF4-FFF2-40B4-BE49-F238E27FC236}">
                <a16:creationId xmlns:a16="http://schemas.microsoft.com/office/drawing/2014/main" id="{904CA512-48FA-47EA-9B49-8B91065B541D}"/>
              </a:ext>
            </a:extLst>
          </p:cNvPr>
          <p:cNvSpPr txBox="1">
            <a:spLocks/>
          </p:cNvSpPr>
          <p:nvPr/>
        </p:nvSpPr>
        <p:spPr>
          <a:xfrm>
            <a:off x="1307076" y="-138464"/>
            <a:ext cx="10515600" cy="1325563"/>
          </a:xfrm>
          <a:prstGeom prst="rect">
            <a:avLst/>
          </a:prstGeom>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ar-SA" dirty="0">
                <a:solidFill>
                  <a:schemeClr val="bg1"/>
                </a:solidFill>
                <a:effectLst>
                  <a:outerShdw blurRad="38100" dist="38100" dir="2700000" algn="tl">
                    <a:srgbClr val="000000">
                      <a:alpha val="43137"/>
                    </a:srgbClr>
                  </a:outerShdw>
                </a:effectLst>
              </a:rPr>
              <a:t>الصيغ الرسمية والغير رسمية في كتابة المستندات</a:t>
            </a:r>
          </a:p>
        </p:txBody>
      </p:sp>
      <p:graphicFrame>
        <p:nvGraphicFramePr>
          <p:cNvPr id="9" name="جدول 6">
            <a:extLst>
              <a:ext uri="{FF2B5EF4-FFF2-40B4-BE49-F238E27FC236}">
                <a16:creationId xmlns:a16="http://schemas.microsoft.com/office/drawing/2014/main" id="{3670C96B-CB93-4465-96A1-22D7A4362E42}"/>
              </a:ext>
            </a:extLst>
          </p:cNvPr>
          <p:cNvGraphicFramePr>
            <a:graphicFrameLocks noGrp="1"/>
          </p:cNvGraphicFramePr>
          <p:nvPr>
            <p:extLst>
              <p:ext uri="{D42A27DB-BD31-4B8C-83A1-F6EECF244321}">
                <p14:modId xmlns:p14="http://schemas.microsoft.com/office/powerpoint/2010/main" val="1681820743"/>
              </p:ext>
            </p:extLst>
          </p:nvPr>
        </p:nvGraphicFramePr>
        <p:xfrm>
          <a:off x="209547" y="1710848"/>
          <a:ext cx="11753852" cy="4641448"/>
        </p:xfrm>
        <a:graphic>
          <a:graphicData uri="http://schemas.openxmlformats.org/drawingml/2006/table">
            <a:tbl>
              <a:tblPr rtl="1" firstRow="1" bandRow="1">
                <a:tableStyleId>{10A1B5D5-9B99-4C35-A422-299274C87663}</a:tableStyleId>
              </a:tblPr>
              <a:tblGrid>
                <a:gridCol w="5876926">
                  <a:extLst>
                    <a:ext uri="{9D8B030D-6E8A-4147-A177-3AD203B41FA5}">
                      <a16:colId xmlns:a16="http://schemas.microsoft.com/office/drawing/2014/main" val="724751722"/>
                    </a:ext>
                  </a:extLst>
                </a:gridCol>
                <a:gridCol w="5876926">
                  <a:extLst>
                    <a:ext uri="{9D8B030D-6E8A-4147-A177-3AD203B41FA5}">
                      <a16:colId xmlns:a16="http://schemas.microsoft.com/office/drawing/2014/main" val="2296942786"/>
                    </a:ext>
                  </a:extLst>
                </a:gridCol>
              </a:tblGrid>
              <a:tr h="722443">
                <a:tc>
                  <a:txBody>
                    <a:bodyPr/>
                    <a:lstStyle/>
                    <a:p>
                      <a:pPr algn="ctr" rtl="1"/>
                      <a:r>
                        <a:rPr lang="ar-SA" sz="3600" dirty="0"/>
                        <a:t>الصيغة الرسمية</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6C0C6"/>
                    </a:solidFill>
                  </a:tcPr>
                </a:tc>
                <a:tc>
                  <a:txBody>
                    <a:bodyPr/>
                    <a:lstStyle/>
                    <a:p>
                      <a:pPr algn="ctr" rtl="1"/>
                      <a:r>
                        <a:rPr lang="ar-SA" sz="3600" dirty="0"/>
                        <a:t>الصيغة غير الرسمية</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6C0C6"/>
                    </a:solidFill>
                  </a:tcPr>
                </a:tc>
                <a:extLst>
                  <a:ext uri="{0D108BD9-81ED-4DB2-BD59-A6C34878D82A}">
                    <a16:rowId xmlns:a16="http://schemas.microsoft.com/office/drawing/2014/main" val="2175677545"/>
                  </a:ext>
                </a:extLst>
              </a:tr>
              <a:tr h="3919005">
                <a:tc>
                  <a:txBody>
                    <a:bodyPr/>
                    <a:lstStyle/>
                    <a:p>
                      <a:pPr marL="285750" indent="-285750" rtl="1">
                        <a:buFont typeface="Wingdings" panose="05000000000000000000" pitchFamily="2" charset="2"/>
                        <a:buChar char="§"/>
                      </a:pPr>
                      <a:endParaRPr lang="ar-SA" sz="3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rtl="1">
                        <a:buFont typeface="Wingdings" panose="05000000000000000000" pitchFamily="2" charset="2"/>
                        <a:buNone/>
                      </a:pPr>
                      <a:endParaRPr lang="ar-SA" sz="3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21241480"/>
                  </a:ext>
                </a:extLst>
              </a:tr>
            </a:tbl>
          </a:graphicData>
        </a:graphic>
      </p:graphicFrame>
      <p:sp>
        <p:nvSpPr>
          <p:cNvPr id="2" name="مربع نص 1">
            <a:extLst>
              <a:ext uri="{FF2B5EF4-FFF2-40B4-BE49-F238E27FC236}">
                <a16:creationId xmlns:a16="http://schemas.microsoft.com/office/drawing/2014/main" id="{69987603-B61F-4B50-A425-0BFED43BDBD7}"/>
              </a:ext>
            </a:extLst>
          </p:cNvPr>
          <p:cNvSpPr txBox="1"/>
          <p:nvPr/>
        </p:nvSpPr>
        <p:spPr>
          <a:xfrm>
            <a:off x="6200367" y="2471738"/>
            <a:ext cx="5658665" cy="3890489"/>
          </a:xfrm>
          <a:prstGeom prst="rect">
            <a:avLst/>
          </a:prstGeom>
          <a:noFill/>
        </p:spPr>
        <p:txBody>
          <a:bodyPr wrap="square" rtlCol="1">
            <a:spAutoFit/>
          </a:bodyPr>
          <a:lstStyle/>
          <a:p>
            <a:pPr marL="285750" indent="-285750" rtl="1">
              <a:lnSpc>
                <a:spcPct val="150000"/>
              </a:lnSpc>
              <a:buFont typeface="Wingdings" panose="05000000000000000000" pitchFamily="2" charset="2"/>
              <a:buChar char="§"/>
            </a:pPr>
            <a:r>
              <a:rPr lang="ar-SA" sz="2800" dirty="0"/>
              <a:t>تركز على </a:t>
            </a:r>
            <a:r>
              <a:rPr lang="ar-SA" sz="2800" b="1" dirty="0">
                <a:solidFill>
                  <a:srgbClr val="D77071"/>
                </a:solidFill>
              </a:rPr>
              <a:t>التعبير المهني </a:t>
            </a:r>
            <a:r>
              <a:rPr lang="ar-SA" sz="2800" dirty="0"/>
              <a:t>في الكتابة ،ويعتمد أسلوب التصميم على مكانة الشركة و احترافها</a:t>
            </a:r>
          </a:p>
          <a:p>
            <a:pPr marL="285750" indent="-285750" rtl="1">
              <a:lnSpc>
                <a:spcPct val="150000"/>
              </a:lnSpc>
              <a:buFont typeface="Wingdings" panose="05000000000000000000" pitchFamily="2" charset="2"/>
              <a:buChar char="§"/>
            </a:pPr>
            <a:r>
              <a:rPr lang="ar-SA" sz="2800" dirty="0"/>
              <a:t>التركيز </a:t>
            </a:r>
            <a:r>
              <a:rPr lang="ar-SA" sz="2800" b="1" dirty="0">
                <a:solidFill>
                  <a:srgbClr val="D77071"/>
                </a:solidFill>
              </a:rPr>
              <a:t>على الأدوار و الوضع المهني</a:t>
            </a:r>
          </a:p>
          <a:p>
            <a:pPr marL="285750" indent="-285750" rtl="1">
              <a:lnSpc>
                <a:spcPct val="150000"/>
              </a:lnSpc>
              <a:buFont typeface="Wingdings" panose="05000000000000000000" pitchFamily="2" charset="2"/>
              <a:buChar char="§"/>
            </a:pPr>
            <a:r>
              <a:rPr lang="ar-SA" sz="2800" dirty="0"/>
              <a:t>ويتميز </a:t>
            </a:r>
            <a:r>
              <a:rPr lang="ar-SA" sz="2800" b="1" dirty="0">
                <a:solidFill>
                  <a:srgbClr val="D77071"/>
                </a:solidFill>
              </a:rPr>
              <a:t>بمفرداته وبناء الجملة نحويا </a:t>
            </a:r>
            <a:r>
              <a:rPr lang="ar-SA" sz="2800" dirty="0"/>
              <a:t>ويتم استخدام المفردات فيه بدقة و تركيز مما يعزز الصيغة الرسمية للخطاب أو المستند</a:t>
            </a:r>
          </a:p>
        </p:txBody>
      </p:sp>
      <p:sp>
        <p:nvSpPr>
          <p:cNvPr id="10" name="مربع نص 9">
            <a:extLst>
              <a:ext uri="{FF2B5EF4-FFF2-40B4-BE49-F238E27FC236}">
                <a16:creationId xmlns:a16="http://schemas.microsoft.com/office/drawing/2014/main" id="{3EBBE6DE-85EB-4FDC-B054-37B9160E20E1}"/>
              </a:ext>
            </a:extLst>
          </p:cNvPr>
          <p:cNvSpPr txBox="1"/>
          <p:nvPr/>
        </p:nvSpPr>
        <p:spPr>
          <a:xfrm>
            <a:off x="209547" y="2476095"/>
            <a:ext cx="5782087" cy="3890489"/>
          </a:xfrm>
          <a:prstGeom prst="rect">
            <a:avLst/>
          </a:prstGeom>
          <a:noFill/>
        </p:spPr>
        <p:txBody>
          <a:bodyPr wrap="square" rtlCol="1">
            <a:spAutoFit/>
          </a:bodyPr>
          <a:lstStyle/>
          <a:p>
            <a:pPr marL="285750" indent="-285750">
              <a:lnSpc>
                <a:spcPct val="150000"/>
              </a:lnSpc>
              <a:buFont typeface="Wingdings" panose="05000000000000000000" pitchFamily="2" charset="2"/>
              <a:buChar char="§"/>
            </a:pPr>
            <a:r>
              <a:rPr lang="ar-SA" sz="2800" dirty="0"/>
              <a:t>تستخدم </a:t>
            </a:r>
            <a:r>
              <a:rPr lang="ar-SA" sz="2800" b="1" dirty="0">
                <a:solidFill>
                  <a:srgbClr val="D77071"/>
                </a:solidFill>
              </a:rPr>
              <a:t>الكلمات و التعبيرات اليومية </a:t>
            </a:r>
            <a:r>
              <a:rPr lang="ar-SA" sz="2800" dirty="0"/>
              <a:t>الشائعة و التي تحتوي على أسلوب تصميم محدد </a:t>
            </a:r>
          </a:p>
          <a:p>
            <a:pPr marL="285750" indent="-285750">
              <a:lnSpc>
                <a:spcPct val="150000"/>
              </a:lnSpc>
              <a:buFont typeface="Wingdings" panose="05000000000000000000" pitchFamily="2" charset="2"/>
              <a:buChar char="§"/>
            </a:pPr>
            <a:r>
              <a:rPr lang="ar-SA" sz="2800" dirty="0"/>
              <a:t>التركيز على </a:t>
            </a:r>
            <a:r>
              <a:rPr lang="ar-SA" sz="2800" b="1" dirty="0">
                <a:solidFill>
                  <a:srgbClr val="D77071"/>
                </a:solidFill>
              </a:rPr>
              <a:t>التواصل و التفاعل نفسه </a:t>
            </a:r>
            <a:r>
              <a:rPr lang="ar-SA" sz="2800" dirty="0"/>
              <a:t>وليس طبيعة الأشخاص و الوضع المهني</a:t>
            </a:r>
          </a:p>
          <a:p>
            <a:pPr marL="285750" indent="-285750">
              <a:lnSpc>
                <a:spcPct val="150000"/>
              </a:lnSpc>
              <a:buFont typeface="Wingdings" panose="05000000000000000000" pitchFamily="2" charset="2"/>
              <a:buChar char="§"/>
            </a:pPr>
            <a:r>
              <a:rPr lang="ar-SA" sz="2800" b="1" dirty="0">
                <a:solidFill>
                  <a:srgbClr val="D77071"/>
                </a:solidFill>
              </a:rPr>
              <a:t>تشبه التواصل الكتابي الذي يتم بشكل يومي</a:t>
            </a:r>
          </a:p>
          <a:p>
            <a:pPr marL="285750" indent="-285750">
              <a:lnSpc>
                <a:spcPct val="150000"/>
              </a:lnSpc>
              <a:buFont typeface="Wingdings" panose="05000000000000000000" pitchFamily="2" charset="2"/>
              <a:buChar char="§"/>
            </a:pPr>
            <a:r>
              <a:rPr lang="ar-SA" sz="2800" dirty="0" err="1"/>
              <a:t>لاتخلو</a:t>
            </a:r>
            <a:r>
              <a:rPr lang="ar-SA" sz="2800" dirty="0"/>
              <a:t> من الاحترام لكن فيها ضوابط</a:t>
            </a:r>
          </a:p>
        </p:txBody>
      </p:sp>
    </p:spTree>
    <p:custDataLst>
      <p:tags r:id="rId1"/>
    </p:custDataLst>
    <p:extLst>
      <p:ext uri="{BB962C8B-B14F-4D97-AF65-F5344CB8AC3E}">
        <p14:creationId xmlns:p14="http://schemas.microsoft.com/office/powerpoint/2010/main" val="3231906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iterate type="wd">
                                    <p:tmPct val="10000"/>
                                  </p:iterate>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par>
                          <p:cTn id="13" fill="hold">
                            <p:stCondLst>
                              <p:cond delay="2950"/>
                            </p:stCondLst>
                            <p:childTnLst>
                              <p:par>
                                <p:cTn id="14" presetID="22" presetClass="entr" presetSubtype="1" fill="hold" grpId="0" nodeType="afterEffect">
                                  <p:stCondLst>
                                    <p:cond delay="0"/>
                                  </p:stCondLst>
                                  <p:iterate type="wd">
                                    <p:tmPct val="10000"/>
                                  </p:iterate>
                                  <p:childTnLst>
                                    <p:set>
                                      <p:cBhvr>
                                        <p:cTn id="15" dur="1" fill="hold">
                                          <p:stCondLst>
                                            <p:cond delay="0"/>
                                          </p:stCondLst>
                                        </p:cTn>
                                        <p:tgtEl>
                                          <p:spTgt spid="10"/>
                                        </p:tgtEl>
                                        <p:attrNameLst>
                                          <p:attrName>style.visibility</p:attrName>
                                        </p:attrNameLst>
                                      </p:cBhvr>
                                      <p:to>
                                        <p:strVal val="visible"/>
                                      </p:to>
                                    </p:set>
                                    <p:animEffect transition="in" filter="wipe(up)">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مستطيل: زوايا مستديرة 26">
            <a:extLst>
              <a:ext uri="{FF2B5EF4-FFF2-40B4-BE49-F238E27FC236}">
                <a16:creationId xmlns:a16="http://schemas.microsoft.com/office/drawing/2014/main" id="{40CB2FA1-59BE-44D3-8FD0-25F01E97BF0F}"/>
              </a:ext>
            </a:extLst>
          </p:cNvPr>
          <p:cNvSpPr/>
          <p:nvPr/>
        </p:nvSpPr>
        <p:spPr>
          <a:xfrm>
            <a:off x="1113923" y="4979277"/>
            <a:ext cx="3938588" cy="1696869"/>
          </a:xfrm>
          <a:prstGeom prst="roundRect">
            <a:avLst/>
          </a:prstGeom>
          <a:solidFill>
            <a:srgbClr val="FEC3C5"/>
          </a:solidFill>
        </p:spPr>
        <p:style>
          <a:lnRef idx="0">
            <a:schemeClr val="accent3"/>
          </a:lnRef>
          <a:fillRef idx="3">
            <a:schemeClr val="accent3"/>
          </a:fillRef>
          <a:effectRef idx="3">
            <a:schemeClr val="accent3"/>
          </a:effectRef>
          <a:fontRef idx="minor">
            <a:schemeClr val="lt1"/>
          </a:fontRef>
        </p:style>
        <p:txBody>
          <a:bodyPr rtlCol="1" anchor="ctr"/>
          <a:lstStyle/>
          <a:p>
            <a:pPr algn="ctr"/>
            <a:endParaRPr lang="ar-SA" dirty="0"/>
          </a:p>
        </p:txBody>
      </p:sp>
      <p:sp>
        <p:nvSpPr>
          <p:cNvPr id="28" name="مستطيل: زوايا مستديرة 27">
            <a:extLst>
              <a:ext uri="{FF2B5EF4-FFF2-40B4-BE49-F238E27FC236}">
                <a16:creationId xmlns:a16="http://schemas.microsoft.com/office/drawing/2014/main" id="{50975CBF-0FC7-42C7-8D1A-4ED8811227AB}"/>
              </a:ext>
            </a:extLst>
          </p:cNvPr>
          <p:cNvSpPr/>
          <p:nvPr/>
        </p:nvSpPr>
        <p:spPr>
          <a:xfrm>
            <a:off x="1113923" y="3143678"/>
            <a:ext cx="3938588" cy="1696869"/>
          </a:xfrm>
          <a:prstGeom prst="roundRect">
            <a:avLst/>
          </a:prstGeom>
          <a:solidFill>
            <a:srgbClr val="5CC3C2"/>
          </a:solidFill>
        </p:spPr>
        <p:style>
          <a:lnRef idx="0">
            <a:schemeClr val="accent3"/>
          </a:lnRef>
          <a:fillRef idx="3">
            <a:schemeClr val="accent3"/>
          </a:fillRef>
          <a:effectRef idx="3">
            <a:schemeClr val="accent3"/>
          </a:effectRef>
          <a:fontRef idx="minor">
            <a:schemeClr val="lt1"/>
          </a:fontRef>
        </p:style>
        <p:txBody>
          <a:bodyPr rtlCol="1" anchor="ctr"/>
          <a:lstStyle/>
          <a:p>
            <a:pPr algn="ctr"/>
            <a:endParaRPr lang="ar-SA"/>
          </a:p>
        </p:txBody>
      </p:sp>
      <p:sp>
        <p:nvSpPr>
          <p:cNvPr id="20" name="مستطيل 19">
            <a:extLst>
              <a:ext uri="{FF2B5EF4-FFF2-40B4-BE49-F238E27FC236}">
                <a16:creationId xmlns:a16="http://schemas.microsoft.com/office/drawing/2014/main" id="{D0CCD9E8-695B-4232-99A5-FFF7CEE75747}"/>
              </a:ext>
            </a:extLst>
          </p:cNvPr>
          <p:cNvSpPr/>
          <p:nvPr/>
        </p:nvSpPr>
        <p:spPr>
          <a:xfrm>
            <a:off x="-51620" y="0"/>
            <a:ext cx="12295239" cy="1104911"/>
          </a:xfrm>
          <a:prstGeom prst="rect">
            <a:avLst/>
          </a:prstGeom>
          <a:solidFill>
            <a:srgbClr val="FEC3C5"/>
          </a:solidFill>
          <a:ln>
            <a:solidFill>
              <a:srgbClr val="FEC3C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21" name="شكل بيضاوي 20">
            <a:extLst>
              <a:ext uri="{FF2B5EF4-FFF2-40B4-BE49-F238E27FC236}">
                <a16:creationId xmlns:a16="http://schemas.microsoft.com/office/drawing/2014/main" id="{A26CBDA9-5E09-495C-A6C7-F46F35CB2471}"/>
              </a:ext>
            </a:extLst>
          </p:cNvPr>
          <p:cNvSpPr/>
          <p:nvPr/>
        </p:nvSpPr>
        <p:spPr>
          <a:xfrm>
            <a:off x="437335" y="258054"/>
            <a:ext cx="469732" cy="469732"/>
          </a:xfrm>
          <a:prstGeom prst="ellipse">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2" name="شكل بيضاوي 21">
            <a:extLst>
              <a:ext uri="{FF2B5EF4-FFF2-40B4-BE49-F238E27FC236}">
                <a16:creationId xmlns:a16="http://schemas.microsoft.com/office/drawing/2014/main" id="{527FA9A1-A766-48EB-8252-B7171D259A94}"/>
              </a:ext>
            </a:extLst>
          </p:cNvPr>
          <p:cNvSpPr/>
          <p:nvPr/>
        </p:nvSpPr>
        <p:spPr>
          <a:xfrm>
            <a:off x="1072210" y="258054"/>
            <a:ext cx="469732" cy="469732"/>
          </a:xfrm>
          <a:prstGeom prst="ellipse">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3" name="شكل بيضاوي 22">
            <a:extLst>
              <a:ext uri="{FF2B5EF4-FFF2-40B4-BE49-F238E27FC236}">
                <a16:creationId xmlns:a16="http://schemas.microsoft.com/office/drawing/2014/main" id="{A53ED5D9-81A6-4D62-B368-5D2369185585}"/>
              </a:ext>
            </a:extLst>
          </p:cNvPr>
          <p:cNvSpPr/>
          <p:nvPr/>
        </p:nvSpPr>
        <p:spPr>
          <a:xfrm>
            <a:off x="1662760" y="258054"/>
            <a:ext cx="469732" cy="469732"/>
          </a:xfrm>
          <a:prstGeom prst="ellipse">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0" name="مستطيل: زوايا مستديرة 9">
            <a:extLst>
              <a:ext uri="{FF2B5EF4-FFF2-40B4-BE49-F238E27FC236}">
                <a16:creationId xmlns:a16="http://schemas.microsoft.com/office/drawing/2014/main" id="{DC732A5B-15AA-46D4-B26B-02C71D69B0B2}"/>
              </a:ext>
            </a:extLst>
          </p:cNvPr>
          <p:cNvSpPr/>
          <p:nvPr/>
        </p:nvSpPr>
        <p:spPr>
          <a:xfrm>
            <a:off x="7752146" y="4934490"/>
            <a:ext cx="3938588" cy="1696869"/>
          </a:xfrm>
          <a:prstGeom prst="roundRect">
            <a:avLst/>
          </a:prstGeom>
          <a:solidFill>
            <a:srgbClr val="FEC3C5"/>
          </a:solidFill>
        </p:spPr>
        <p:style>
          <a:lnRef idx="0">
            <a:schemeClr val="accent3"/>
          </a:lnRef>
          <a:fillRef idx="3">
            <a:schemeClr val="accent3"/>
          </a:fillRef>
          <a:effectRef idx="3">
            <a:schemeClr val="accent3"/>
          </a:effectRef>
          <a:fontRef idx="minor">
            <a:schemeClr val="lt1"/>
          </a:fontRef>
        </p:style>
        <p:txBody>
          <a:bodyPr rtlCol="1" anchor="ctr"/>
          <a:lstStyle/>
          <a:p>
            <a:pPr algn="ctr"/>
            <a:endParaRPr lang="ar-SA" dirty="0"/>
          </a:p>
        </p:txBody>
      </p:sp>
      <p:sp>
        <p:nvSpPr>
          <p:cNvPr id="11" name="مستطيل: زوايا مستديرة 10">
            <a:extLst>
              <a:ext uri="{FF2B5EF4-FFF2-40B4-BE49-F238E27FC236}">
                <a16:creationId xmlns:a16="http://schemas.microsoft.com/office/drawing/2014/main" id="{612ED62B-D4A0-4295-8292-27908F00FAC4}"/>
              </a:ext>
            </a:extLst>
          </p:cNvPr>
          <p:cNvSpPr/>
          <p:nvPr/>
        </p:nvSpPr>
        <p:spPr>
          <a:xfrm>
            <a:off x="7752146" y="3098891"/>
            <a:ext cx="3938588" cy="1696869"/>
          </a:xfrm>
          <a:prstGeom prst="roundRect">
            <a:avLst/>
          </a:prstGeom>
          <a:solidFill>
            <a:srgbClr val="5CC3C2"/>
          </a:solidFill>
        </p:spPr>
        <p:style>
          <a:lnRef idx="0">
            <a:schemeClr val="accent3"/>
          </a:lnRef>
          <a:fillRef idx="3">
            <a:schemeClr val="accent3"/>
          </a:fillRef>
          <a:effectRef idx="3">
            <a:schemeClr val="accent3"/>
          </a:effectRef>
          <a:fontRef idx="minor">
            <a:schemeClr val="lt1"/>
          </a:fontRef>
        </p:style>
        <p:txBody>
          <a:bodyPr rtlCol="1" anchor="ctr"/>
          <a:lstStyle/>
          <a:p>
            <a:pPr algn="ctr"/>
            <a:endParaRPr lang="ar-SA"/>
          </a:p>
        </p:txBody>
      </p:sp>
      <p:sp>
        <p:nvSpPr>
          <p:cNvPr id="2" name="عنوان 1">
            <a:extLst>
              <a:ext uri="{FF2B5EF4-FFF2-40B4-BE49-F238E27FC236}">
                <a16:creationId xmlns:a16="http://schemas.microsoft.com/office/drawing/2014/main" id="{5DD868F5-B360-4F09-B464-0AAD531C5AAC}"/>
              </a:ext>
            </a:extLst>
          </p:cNvPr>
          <p:cNvSpPr>
            <a:spLocks noGrp="1"/>
          </p:cNvSpPr>
          <p:nvPr>
            <p:ph type="title"/>
          </p:nvPr>
        </p:nvSpPr>
        <p:spPr>
          <a:xfrm>
            <a:off x="1069503" y="1268400"/>
            <a:ext cx="10832445" cy="1325563"/>
          </a:xfrm>
        </p:spPr>
        <p:txBody>
          <a:bodyPr>
            <a:noAutofit/>
          </a:bodyPr>
          <a:lstStyle/>
          <a:p>
            <a:pPr algn="ctr">
              <a:lnSpc>
                <a:spcPct val="150000"/>
              </a:lnSpc>
            </a:pPr>
            <a:r>
              <a:rPr lang="ar-SA" dirty="0"/>
              <a:t>صنفي العبارات التالية</a:t>
            </a:r>
            <a:br>
              <a:rPr lang="ar-SA" dirty="0"/>
            </a:br>
            <a:r>
              <a:rPr lang="ar-SA" dirty="0"/>
              <a:t> هل تُستخدم في الصيغة الرسمية أو الصيغة غير الرسمية !!</a:t>
            </a:r>
          </a:p>
        </p:txBody>
      </p:sp>
      <p:sp>
        <p:nvSpPr>
          <p:cNvPr id="6" name="عنصر نائب للمحتوى 4">
            <a:extLst>
              <a:ext uri="{FF2B5EF4-FFF2-40B4-BE49-F238E27FC236}">
                <a16:creationId xmlns:a16="http://schemas.microsoft.com/office/drawing/2014/main" id="{2A039FC6-806C-47CF-AD13-48B17FC43E37}"/>
              </a:ext>
            </a:extLst>
          </p:cNvPr>
          <p:cNvSpPr txBox="1">
            <a:spLocks/>
          </p:cNvSpPr>
          <p:nvPr/>
        </p:nvSpPr>
        <p:spPr>
          <a:xfrm>
            <a:off x="838200" y="3335580"/>
            <a:ext cx="10515600" cy="483622"/>
          </a:xfrm>
          <a:prstGeom prst="rect">
            <a:avLst/>
          </a:prstGeom>
        </p:spPr>
        <p:txBody>
          <a:bodyPr vert="horz" lIns="91440" tIns="45720" rIns="91440" bIns="45720" rtlCol="1">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ar-SA" sz="3600" dirty="0"/>
              <a:t>مرحبا كيف حالكم ؟</a:t>
            </a:r>
          </a:p>
        </p:txBody>
      </p:sp>
      <p:sp>
        <p:nvSpPr>
          <p:cNvPr id="8" name="عنصر نائب للمحتوى 4">
            <a:extLst>
              <a:ext uri="{FF2B5EF4-FFF2-40B4-BE49-F238E27FC236}">
                <a16:creationId xmlns:a16="http://schemas.microsoft.com/office/drawing/2014/main" id="{9FEA1A53-E186-4E8B-9A98-D4750821AC84}"/>
              </a:ext>
            </a:extLst>
          </p:cNvPr>
          <p:cNvSpPr txBox="1">
            <a:spLocks/>
          </p:cNvSpPr>
          <p:nvPr/>
        </p:nvSpPr>
        <p:spPr>
          <a:xfrm>
            <a:off x="0" y="5268206"/>
            <a:ext cx="10515600" cy="483622"/>
          </a:xfrm>
          <a:prstGeom prst="rect">
            <a:avLst/>
          </a:prstGeom>
        </p:spPr>
        <p:txBody>
          <a:bodyPr vert="horz" lIns="91440" tIns="45720" rIns="91440" bIns="45720" rtlCol="1">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ar-SA" sz="3600" dirty="0"/>
              <a:t>شـــكــرا</a:t>
            </a:r>
          </a:p>
        </p:txBody>
      </p:sp>
      <p:sp>
        <p:nvSpPr>
          <p:cNvPr id="18" name="عنصر نائب للمحتوى 4">
            <a:extLst>
              <a:ext uri="{FF2B5EF4-FFF2-40B4-BE49-F238E27FC236}">
                <a16:creationId xmlns:a16="http://schemas.microsoft.com/office/drawing/2014/main" id="{01A9A2F6-0D46-4B0B-B95A-D4A0B0BC221E}"/>
              </a:ext>
            </a:extLst>
          </p:cNvPr>
          <p:cNvSpPr txBox="1">
            <a:spLocks/>
          </p:cNvSpPr>
          <p:nvPr/>
        </p:nvSpPr>
        <p:spPr>
          <a:xfrm>
            <a:off x="-5992362" y="5234576"/>
            <a:ext cx="10515600" cy="483622"/>
          </a:xfrm>
          <a:prstGeom prst="rect">
            <a:avLst/>
          </a:prstGeom>
        </p:spPr>
        <p:txBody>
          <a:bodyPr vert="horz" lIns="91440" tIns="45720" rIns="91440" bIns="45720" rtlCol="1">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ar-SA" sz="3600" dirty="0"/>
              <a:t>نقدم لكم أطيب التحايا</a:t>
            </a:r>
          </a:p>
        </p:txBody>
      </p:sp>
      <p:sp>
        <p:nvSpPr>
          <p:cNvPr id="19" name="عنصر نائب للمحتوى 4">
            <a:extLst>
              <a:ext uri="{FF2B5EF4-FFF2-40B4-BE49-F238E27FC236}">
                <a16:creationId xmlns:a16="http://schemas.microsoft.com/office/drawing/2014/main" id="{65524D06-7E83-439C-B180-70604F113476}"/>
              </a:ext>
            </a:extLst>
          </p:cNvPr>
          <p:cNvSpPr txBox="1">
            <a:spLocks/>
          </p:cNvSpPr>
          <p:nvPr/>
        </p:nvSpPr>
        <p:spPr>
          <a:xfrm>
            <a:off x="-6604384" y="3321910"/>
            <a:ext cx="10515600" cy="483622"/>
          </a:xfrm>
          <a:prstGeom prst="rect">
            <a:avLst/>
          </a:prstGeom>
        </p:spPr>
        <p:txBody>
          <a:bodyPr vert="horz" lIns="91440" tIns="45720" rIns="91440" bIns="45720" rtlCol="1">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ar-SA" sz="3600" dirty="0"/>
              <a:t>شكرا جزيلا </a:t>
            </a:r>
          </a:p>
        </p:txBody>
      </p:sp>
      <p:sp>
        <p:nvSpPr>
          <p:cNvPr id="24" name="عنوان 1">
            <a:extLst>
              <a:ext uri="{FF2B5EF4-FFF2-40B4-BE49-F238E27FC236}">
                <a16:creationId xmlns:a16="http://schemas.microsoft.com/office/drawing/2014/main" id="{A8547C84-27C1-40C3-B4A9-0AD798E11064}"/>
              </a:ext>
            </a:extLst>
          </p:cNvPr>
          <p:cNvSpPr txBox="1">
            <a:spLocks/>
          </p:cNvSpPr>
          <p:nvPr/>
        </p:nvSpPr>
        <p:spPr>
          <a:xfrm>
            <a:off x="1078476" y="-119414"/>
            <a:ext cx="10515600" cy="1325563"/>
          </a:xfrm>
          <a:prstGeom prst="rect">
            <a:avLst/>
          </a:prstGeom>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ar-SA" dirty="0">
                <a:solidFill>
                  <a:schemeClr val="bg1"/>
                </a:solidFill>
                <a:effectLst>
                  <a:outerShdw blurRad="38100" dist="38100" dir="2700000" algn="tl">
                    <a:srgbClr val="000000">
                      <a:alpha val="43137"/>
                    </a:srgbClr>
                  </a:outerShdw>
                </a:effectLst>
              </a:rPr>
              <a:t>نشاط </a:t>
            </a:r>
          </a:p>
        </p:txBody>
      </p:sp>
      <p:sp>
        <p:nvSpPr>
          <p:cNvPr id="25" name="عنصر نائب للمحتوى 4">
            <a:extLst>
              <a:ext uri="{FF2B5EF4-FFF2-40B4-BE49-F238E27FC236}">
                <a16:creationId xmlns:a16="http://schemas.microsoft.com/office/drawing/2014/main" id="{74208472-A6F5-48E4-8F08-7D57D021E3D3}"/>
              </a:ext>
            </a:extLst>
          </p:cNvPr>
          <p:cNvSpPr txBox="1">
            <a:spLocks/>
          </p:cNvSpPr>
          <p:nvPr/>
        </p:nvSpPr>
        <p:spPr>
          <a:xfrm>
            <a:off x="8890084" y="5967719"/>
            <a:ext cx="1570488" cy="483622"/>
          </a:xfrm>
          <a:prstGeom prst="rect">
            <a:avLst/>
          </a:prstGeom>
        </p:spPr>
        <p:txBody>
          <a:bodyPr vert="horz" lIns="91440" tIns="45720" rIns="91440" bIns="45720" rtlCol="1">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ar-SA" sz="3600" b="1" dirty="0">
                <a:solidFill>
                  <a:schemeClr val="bg1"/>
                </a:solidFill>
              </a:rPr>
              <a:t>رسمية</a:t>
            </a:r>
          </a:p>
        </p:txBody>
      </p:sp>
      <p:sp>
        <p:nvSpPr>
          <p:cNvPr id="26" name="عنصر نائب للمحتوى 4">
            <a:extLst>
              <a:ext uri="{FF2B5EF4-FFF2-40B4-BE49-F238E27FC236}">
                <a16:creationId xmlns:a16="http://schemas.microsoft.com/office/drawing/2014/main" id="{152A414E-09C0-4D16-BC37-21D6758B7372}"/>
              </a:ext>
            </a:extLst>
          </p:cNvPr>
          <p:cNvSpPr txBox="1">
            <a:spLocks/>
          </p:cNvSpPr>
          <p:nvPr/>
        </p:nvSpPr>
        <p:spPr>
          <a:xfrm>
            <a:off x="8336258" y="4034391"/>
            <a:ext cx="2457450" cy="483622"/>
          </a:xfrm>
          <a:prstGeom prst="rect">
            <a:avLst/>
          </a:prstGeom>
        </p:spPr>
        <p:txBody>
          <a:bodyPr vert="horz" lIns="91440" tIns="45720" rIns="91440" bIns="45720" rtlCol="1">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ar-SA" sz="3600" b="1" dirty="0">
                <a:solidFill>
                  <a:schemeClr val="bg1"/>
                </a:solidFill>
              </a:rPr>
              <a:t>غير رسمية</a:t>
            </a:r>
          </a:p>
        </p:txBody>
      </p:sp>
      <p:sp>
        <p:nvSpPr>
          <p:cNvPr id="29" name="عنصر نائب للمحتوى 4">
            <a:extLst>
              <a:ext uri="{FF2B5EF4-FFF2-40B4-BE49-F238E27FC236}">
                <a16:creationId xmlns:a16="http://schemas.microsoft.com/office/drawing/2014/main" id="{6D026851-5BC9-4D3C-AFF5-9862AE4FA932}"/>
              </a:ext>
            </a:extLst>
          </p:cNvPr>
          <p:cNvSpPr txBox="1">
            <a:spLocks/>
          </p:cNvSpPr>
          <p:nvPr/>
        </p:nvSpPr>
        <p:spPr>
          <a:xfrm>
            <a:off x="2132492" y="5914078"/>
            <a:ext cx="1570488" cy="483622"/>
          </a:xfrm>
          <a:prstGeom prst="rect">
            <a:avLst/>
          </a:prstGeom>
        </p:spPr>
        <p:txBody>
          <a:bodyPr vert="horz" lIns="91440" tIns="45720" rIns="91440" bIns="45720" rtlCol="1">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ar-SA" sz="3600" b="1" dirty="0">
                <a:solidFill>
                  <a:schemeClr val="bg1"/>
                </a:solidFill>
              </a:rPr>
              <a:t>رسمية</a:t>
            </a:r>
          </a:p>
        </p:txBody>
      </p:sp>
      <p:sp>
        <p:nvSpPr>
          <p:cNvPr id="30" name="عنصر نائب للمحتوى 4">
            <a:extLst>
              <a:ext uri="{FF2B5EF4-FFF2-40B4-BE49-F238E27FC236}">
                <a16:creationId xmlns:a16="http://schemas.microsoft.com/office/drawing/2014/main" id="{BD4DD84B-7E8D-45DA-8BBF-76F79E5F65A6}"/>
              </a:ext>
            </a:extLst>
          </p:cNvPr>
          <p:cNvSpPr txBox="1">
            <a:spLocks/>
          </p:cNvSpPr>
          <p:nvPr/>
        </p:nvSpPr>
        <p:spPr>
          <a:xfrm>
            <a:off x="1442536" y="3964377"/>
            <a:ext cx="2457450" cy="483622"/>
          </a:xfrm>
          <a:prstGeom prst="rect">
            <a:avLst/>
          </a:prstGeom>
        </p:spPr>
        <p:txBody>
          <a:bodyPr vert="horz" lIns="91440" tIns="45720" rIns="91440" bIns="45720" rtlCol="1">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ar-SA" sz="3600" b="1" dirty="0">
                <a:solidFill>
                  <a:schemeClr val="bg1"/>
                </a:solidFill>
              </a:rPr>
              <a:t>غير رسمية</a:t>
            </a:r>
          </a:p>
        </p:txBody>
      </p:sp>
    </p:spTree>
    <p:custDataLst>
      <p:tags r:id="rId1"/>
    </p:custDataLst>
    <p:extLst>
      <p:ext uri="{BB962C8B-B14F-4D97-AF65-F5344CB8AC3E}">
        <p14:creationId xmlns:p14="http://schemas.microsoft.com/office/powerpoint/2010/main" val="2498246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0-#ppt_w/2"/>
                                          </p:val>
                                        </p:tav>
                                        <p:tav tm="100000">
                                          <p:val>
                                            <p:strVal val="#ppt_x"/>
                                          </p:val>
                                        </p:tav>
                                      </p:tavLst>
                                    </p:anim>
                                    <p:anim calcmode="lin" valueType="num">
                                      <p:cBhvr additive="base">
                                        <p:cTn id="8" dur="500" fill="hold"/>
                                        <p:tgtEl>
                                          <p:spTgt spid="2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fltVal val="0"/>
                                          </p:val>
                                        </p:tav>
                                        <p:tav tm="100000">
                                          <p:val>
                                            <p:strVal val="#ppt_h"/>
                                          </p:val>
                                        </p:tav>
                                      </p:tavLst>
                                    </p:anim>
                                    <p:animEffect transition="in" filter="fade">
                                      <p:cBhvr>
                                        <p:cTn id="26" dur="500"/>
                                        <p:tgtEl>
                                          <p:spTgt spid="6"/>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p:cTn id="30" dur="500" fill="hold"/>
                                        <p:tgtEl>
                                          <p:spTgt spid="10"/>
                                        </p:tgtEl>
                                        <p:attrNameLst>
                                          <p:attrName>ppt_w</p:attrName>
                                        </p:attrNameLst>
                                      </p:cBhvr>
                                      <p:tavLst>
                                        <p:tav tm="0">
                                          <p:val>
                                            <p:fltVal val="0"/>
                                          </p:val>
                                        </p:tav>
                                        <p:tav tm="100000">
                                          <p:val>
                                            <p:strVal val="#ppt_w"/>
                                          </p:val>
                                        </p:tav>
                                      </p:tavLst>
                                    </p:anim>
                                    <p:anim calcmode="lin" valueType="num">
                                      <p:cBhvr>
                                        <p:cTn id="31" dur="500" fill="hold"/>
                                        <p:tgtEl>
                                          <p:spTgt spid="10"/>
                                        </p:tgtEl>
                                        <p:attrNameLst>
                                          <p:attrName>ppt_h</p:attrName>
                                        </p:attrNameLst>
                                      </p:cBhvr>
                                      <p:tavLst>
                                        <p:tav tm="0">
                                          <p:val>
                                            <p:fltVal val="0"/>
                                          </p:val>
                                        </p:tav>
                                        <p:tav tm="100000">
                                          <p:val>
                                            <p:strVal val="#ppt_h"/>
                                          </p:val>
                                        </p:tav>
                                      </p:tavLst>
                                    </p:anim>
                                    <p:animEffect transition="in" filter="fade">
                                      <p:cBhvr>
                                        <p:cTn id="32" dur="500"/>
                                        <p:tgtEl>
                                          <p:spTgt spid="10"/>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8"/>
                                        </p:tgtEl>
                                        <p:attrNameLst>
                                          <p:attrName>style.visibility</p:attrName>
                                        </p:attrNameLst>
                                      </p:cBhvr>
                                      <p:to>
                                        <p:strVal val="visible"/>
                                      </p:to>
                                    </p:set>
                                    <p:anim calcmode="lin" valueType="num">
                                      <p:cBhvr>
                                        <p:cTn id="42" dur="500" fill="hold"/>
                                        <p:tgtEl>
                                          <p:spTgt spid="28"/>
                                        </p:tgtEl>
                                        <p:attrNameLst>
                                          <p:attrName>ppt_w</p:attrName>
                                        </p:attrNameLst>
                                      </p:cBhvr>
                                      <p:tavLst>
                                        <p:tav tm="0">
                                          <p:val>
                                            <p:fltVal val="0"/>
                                          </p:val>
                                        </p:tav>
                                        <p:tav tm="100000">
                                          <p:val>
                                            <p:strVal val="#ppt_w"/>
                                          </p:val>
                                        </p:tav>
                                      </p:tavLst>
                                    </p:anim>
                                    <p:anim calcmode="lin" valueType="num">
                                      <p:cBhvr>
                                        <p:cTn id="43" dur="500" fill="hold"/>
                                        <p:tgtEl>
                                          <p:spTgt spid="28"/>
                                        </p:tgtEl>
                                        <p:attrNameLst>
                                          <p:attrName>ppt_h</p:attrName>
                                        </p:attrNameLst>
                                      </p:cBhvr>
                                      <p:tavLst>
                                        <p:tav tm="0">
                                          <p:val>
                                            <p:fltVal val="0"/>
                                          </p:val>
                                        </p:tav>
                                        <p:tav tm="100000">
                                          <p:val>
                                            <p:strVal val="#ppt_h"/>
                                          </p:val>
                                        </p:tav>
                                      </p:tavLst>
                                    </p:anim>
                                    <p:animEffect transition="in" filter="fade">
                                      <p:cBhvr>
                                        <p:cTn id="44" dur="500"/>
                                        <p:tgtEl>
                                          <p:spTgt spid="28"/>
                                        </p:tgtEl>
                                      </p:cBhvr>
                                    </p:animEffect>
                                  </p:childTnLst>
                                </p:cTn>
                              </p:par>
                            </p:childTnLst>
                          </p:cTn>
                        </p:par>
                        <p:par>
                          <p:cTn id="45" fill="hold">
                            <p:stCondLst>
                              <p:cond delay="3500"/>
                            </p:stCondLst>
                            <p:childTnLst>
                              <p:par>
                                <p:cTn id="46" presetID="53" presetClass="entr" presetSubtype="16" fill="hold" grpId="0" nodeType="after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500" fill="hold"/>
                                        <p:tgtEl>
                                          <p:spTgt spid="19"/>
                                        </p:tgtEl>
                                        <p:attrNameLst>
                                          <p:attrName>ppt_w</p:attrName>
                                        </p:attrNameLst>
                                      </p:cBhvr>
                                      <p:tavLst>
                                        <p:tav tm="0">
                                          <p:val>
                                            <p:fltVal val="0"/>
                                          </p:val>
                                        </p:tav>
                                        <p:tav tm="100000">
                                          <p:val>
                                            <p:strVal val="#ppt_w"/>
                                          </p:val>
                                        </p:tav>
                                      </p:tavLst>
                                    </p:anim>
                                    <p:anim calcmode="lin" valueType="num">
                                      <p:cBhvr>
                                        <p:cTn id="49" dur="500" fill="hold"/>
                                        <p:tgtEl>
                                          <p:spTgt spid="19"/>
                                        </p:tgtEl>
                                        <p:attrNameLst>
                                          <p:attrName>ppt_h</p:attrName>
                                        </p:attrNameLst>
                                      </p:cBhvr>
                                      <p:tavLst>
                                        <p:tav tm="0">
                                          <p:val>
                                            <p:fltVal val="0"/>
                                          </p:val>
                                        </p:tav>
                                        <p:tav tm="100000">
                                          <p:val>
                                            <p:strVal val="#ppt_h"/>
                                          </p:val>
                                        </p:tav>
                                      </p:tavLst>
                                    </p:anim>
                                    <p:animEffect transition="in" filter="fade">
                                      <p:cBhvr>
                                        <p:cTn id="50" dur="500"/>
                                        <p:tgtEl>
                                          <p:spTgt spid="19"/>
                                        </p:tgtEl>
                                      </p:cBhvr>
                                    </p:animEffect>
                                  </p:childTnLst>
                                </p:cTn>
                              </p:par>
                            </p:childTnLst>
                          </p:cTn>
                        </p:par>
                        <p:par>
                          <p:cTn id="51" fill="hold">
                            <p:stCondLst>
                              <p:cond delay="4000"/>
                            </p:stCondLst>
                            <p:childTnLst>
                              <p:par>
                                <p:cTn id="52" presetID="53" presetClass="entr" presetSubtype="16" fill="hold" grpId="0" nodeType="after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18"/>
                                        </p:tgtEl>
                                        <p:attrNameLst>
                                          <p:attrName>style.visibility</p:attrName>
                                        </p:attrNameLst>
                                      </p:cBhvr>
                                      <p:to>
                                        <p:strVal val="visible"/>
                                      </p:to>
                                    </p:set>
                                    <p:anim calcmode="lin" valueType="num">
                                      <p:cBhvr>
                                        <p:cTn id="60" dur="500" fill="hold"/>
                                        <p:tgtEl>
                                          <p:spTgt spid="18"/>
                                        </p:tgtEl>
                                        <p:attrNameLst>
                                          <p:attrName>ppt_w</p:attrName>
                                        </p:attrNameLst>
                                      </p:cBhvr>
                                      <p:tavLst>
                                        <p:tav tm="0">
                                          <p:val>
                                            <p:fltVal val="0"/>
                                          </p:val>
                                        </p:tav>
                                        <p:tav tm="100000">
                                          <p:val>
                                            <p:strVal val="#ppt_w"/>
                                          </p:val>
                                        </p:tav>
                                      </p:tavLst>
                                    </p:anim>
                                    <p:anim calcmode="lin" valueType="num">
                                      <p:cBhvr>
                                        <p:cTn id="61" dur="500" fill="hold"/>
                                        <p:tgtEl>
                                          <p:spTgt spid="18"/>
                                        </p:tgtEl>
                                        <p:attrNameLst>
                                          <p:attrName>ppt_h</p:attrName>
                                        </p:attrNameLst>
                                      </p:cBhvr>
                                      <p:tavLst>
                                        <p:tav tm="0">
                                          <p:val>
                                            <p:fltVal val="0"/>
                                          </p:val>
                                        </p:tav>
                                        <p:tav tm="100000">
                                          <p:val>
                                            <p:strVal val="#ppt_h"/>
                                          </p:val>
                                        </p:tav>
                                      </p:tavLst>
                                    </p:anim>
                                    <p:animEffect transition="in" filter="fade">
                                      <p:cBhvr>
                                        <p:cTn id="62" dur="500"/>
                                        <p:tgtEl>
                                          <p:spTgt spid="18"/>
                                        </p:tgtEl>
                                      </p:cBhvr>
                                    </p:animEffect>
                                  </p:childTnLst>
                                </p:cTn>
                              </p:par>
                            </p:childTnLst>
                          </p:cTn>
                        </p:par>
                      </p:childTnLst>
                    </p:cTn>
                  </p:par>
                  <p:par>
                    <p:cTn id="63" fill="hold">
                      <p:stCondLst>
                        <p:cond delay="indefinite"/>
                      </p:stCondLst>
                      <p:childTnLst>
                        <p:par>
                          <p:cTn id="64" fill="hold">
                            <p:stCondLst>
                              <p:cond delay="0"/>
                            </p:stCondLst>
                            <p:childTnLst>
                              <p:par>
                                <p:cTn id="65" presetID="53" presetClass="entr" presetSubtype="16" fill="hold" grpId="0" nodeType="click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p:cTn id="67" dur="500" fill="hold"/>
                                        <p:tgtEl>
                                          <p:spTgt spid="26"/>
                                        </p:tgtEl>
                                        <p:attrNameLst>
                                          <p:attrName>ppt_w</p:attrName>
                                        </p:attrNameLst>
                                      </p:cBhvr>
                                      <p:tavLst>
                                        <p:tav tm="0">
                                          <p:val>
                                            <p:fltVal val="0"/>
                                          </p:val>
                                        </p:tav>
                                        <p:tav tm="100000">
                                          <p:val>
                                            <p:strVal val="#ppt_w"/>
                                          </p:val>
                                        </p:tav>
                                      </p:tavLst>
                                    </p:anim>
                                    <p:anim calcmode="lin" valueType="num">
                                      <p:cBhvr>
                                        <p:cTn id="68" dur="500" fill="hold"/>
                                        <p:tgtEl>
                                          <p:spTgt spid="26"/>
                                        </p:tgtEl>
                                        <p:attrNameLst>
                                          <p:attrName>ppt_h</p:attrName>
                                        </p:attrNameLst>
                                      </p:cBhvr>
                                      <p:tavLst>
                                        <p:tav tm="0">
                                          <p:val>
                                            <p:fltVal val="0"/>
                                          </p:val>
                                        </p:tav>
                                        <p:tav tm="100000">
                                          <p:val>
                                            <p:strVal val="#ppt_h"/>
                                          </p:val>
                                        </p:tav>
                                      </p:tavLst>
                                    </p:anim>
                                    <p:animEffect transition="in" filter="fade">
                                      <p:cBhvr>
                                        <p:cTn id="69" dur="500"/>
                                        <p:tgtEl>
                                          <p:spTgt spid="26"/>
                                        </p:tgtEl>
                                      </p:cBhvr>
                                    </p:animEffect>
                                  </p:childTnLst>
                                </p:cTn>
                              </p:par>
                            </p:childTnLst>
                          </p:cTn>
                        </p:par>
                      </p:childTnLst>
                    </p:cTn>
                  </p:par>
                  <p:par>
                    <p:cTn id="70" fill="hold">
                      <p:stCondLst>
                        <p:cond delay="indefinite"/>
                      </p:stCondLst>
                      <p:childTnLst>
                        <p:par>
                          <p:cTn id="71" fill="hold">
                            <p:stCondLst>
                              <p:cond delay="0"/>
                            </p:stCondLst>
                            <p:childTnLst>
                              <p:par>
                                <p:cTn id="72" presetID="53" presetClass="entr" presetSubtype="16" fill="hold" grpId="0" nodeType="click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500" fill="hold"/>
                                        <p:tgtEl>
                                          <p:spTgt spid="30"/>
                                        </p:tgtEl>
                                        <p:attrNameLst>
                                          <p:attrName>ppt_w</p:attrName>
                                        </p:attrNameLst>
                                      </p:cBhvr>
                                      <p:tavLst>
                                        <p:tav tm="0">
                                          <p:val>
                                            <p:fltVal val="0"/>
                                          </p:val>
                                        </p:tav>
                                        <p:tav tm="100000">
                                          <p:val>
                                            <p:strVal val="#ppt_w"/>
                                          </p:val>
                                        </p:tav>
                                      </p:tavLst>
                                    </p:anim>
                                    <p:anim calcmode="lin" valueType="num">
                                      <p:cBhvr>
                                        <p:cTn id="75" dur="500" fill="hold"/>
                                        <p:tgtEl>
                                          <p:spTgt spid="30"/>
                                        </p:tgtEl>
                                        <p:attrNameLst>
                                          <p:attrName>ppt_h</p:attrName>
                                        </p:attrNameLst>
                                      </p:cBhvr>
                                      <p:tavLst>
                                        <p:tav tm="0">
                                          <p:val>
                                            <p:fltVal val="0"/>
                                          </p:val>
                                        </p:tav>
                                        <p:tav tm="100000">
                                          <p:val>
                                            <p:strVal val="#ppt_h"/>
                                          </p:val>
                                        </p:tav>
                                      </p:tavLst>
                                    </p:anim>
                                    <p:animEffect transition="in" filter="fade">
                                      <p:cBhvr>
                                        <p:cTn id="76" dur="500"/>
                                        <p:tgtEl>
                                          <p:spTgt spid="30"/>
                                        </p:tgtEl>
                                      </p:cBhvr>
                                    </p:animEffect>
                                  </p:childTnLst>
                                </p:cTn>
                              </p:par>
                            </p:childTnLst>
                          </p:cTn>
                        </p:par>
                      </p:childTnLst>
                    </p:cTn>
                  </p:par>
                  <p:par>
                    <p:cTn id="77" fill="hold">
                      <p:stCondLst>
                        <p:cond delay="indefinite"/>
                      </p:stCondLst>
                      <p:childTnLst>
                        <p:par>
                          <p:cTn id="78" fill="hold">
                            <p:stCondLst>
                              <p:cond delay="0"/>
                            </p:stCondLst>
                            <p:childTnLst>
                              <p:par>
                                <p:cTn id="79" presetID="53" presetClass="entr" presetSubtype="16" fill="hold" grpId="0" nodeType="click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childTnLst>
                                </p:cTn>
                              </p:par>
                            </p:childTnLst>
                          </p:cTn>
                        </p:par>
                      </p:childTnLst>
                    </p:cTn>
                  </p:par>
                  <p:par>
                    <p:cTn id="84" fill="hold">
                      <p:stCondLst>
                        <p:cond delay="indefinite"/>
                      </p:stCondLst>
                      <p:childTnLst>
                        <p:par>
                          <p:cTn id="85" fill="hold">
                            <p:stCondLst>
                              <p:cond delay="0"/>
                            </p:stCondLst>
                            <p:childTnLst>
                              <p:par>
                                <p:cTn id="86" presetID="53" presetClass="entr" presetSubtype="16" fill="hold" grpId="0" nodeType="clickEffect">
                                  <p:stCondLst>
                                    <p:cond delay="0"/>
                                  </p:stCondLst>
                                  <p:childTnLst>
                                    <p:set>
                                      <p:cBhvr>
                                        <p:cTn id="87" dur="1" fill="hold">
                                          <p:stCondLst>
                                            <p:cond delay="0"/>
                                          </p:stCondLst>
                                        </p:cTn>
                                        <p:tgtEl>
                                          <p:spTgt spid="29"/>
                                        </p:tgtEl>
                                        <p:attrNameLst>
                                          <p:attrName>style.visibility</p:attrName>
                                        </p:attrNameLst>
                                      </p:cBhvr>
                                      <p:to>
                                        <p:strVal val="visible"/>
                                      </p:to>
                                    </p:set>
                                    <p:anim calcmode="lin" valueType="num">
                                      <p:cBhvr>
                                        <p:cTn id="88" dur="500" fill="hold"/>
                                        <p:tgtEl>
                                          <p:spTgt spid="29"/>
                                        </p:tgtEl>
                                        <p:attrNameLst>
                                          <p:attrName>ppt_w</p:attrName>
                                        </p:attrNameLst>
                                      </p:cBhvr>
                                      <p:tavLst>
                                        <p:tav tm="0">
                                          <p:val>
                                            <p:fltVal val="0"/>
                                          </p:val>
                                        </p:tav>
                                        <p:tav tm="100000">
                                          <p:val>
                                            <p:strVal val="#ppt_w"/>
                                          </p:val>
                                        </p:tav>
                                      </p:tavLst>
                                    </p:anim>
                                    <p:anim calcmode="lin" valueType="num">
                                      <p:cBhvr>
                                        <p:cTn id="89" dur="500" fill="hold"/>
                                        <p:tgtEl>
                                          <p:spTgt spid="29"/>
                                        </p:tgtEl>
                                        <p:attrNameLst>
                                          <p:attrName>ppt_h</p:attrName>
                                        </p:attrNameLst>
                                      </p:cBhvr>
                                      <p:tavLst>
                                        <p:tav tm="0">
                                          <p:val>
                                            <p:fltVal val="0"/>
                                          </p:val>
                                        </p:tav>
                                        <p:tav tm="100000">
                                          <p:val>
                                            <p:strVal val="#ppt_h"/>
                                          </p:val>
                                        </p:tav>
                                      </p:tavLst>
                                    </p:anim>
                                    <p:animEffect transition="in" filter="fade">
                                      <p:cBhvr>
                                        <p:cTn id="9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10" grpId="0" animBg="1"/>
      <p:bldP spid="11" grpId="0" animBg="1"/>
      <p:bldP spid="2" grpId="0"/>
      <p:bldP spid="6" grpId="0"/>
      <p:bldP spid="8" grpId="0"/>
      <p:bldP spid="18" grpId="0"/>
      <p:bldP spid="19" grpId="0"/>
      <p:bldP spid="24" grpId="0"/>
      <p:bldP spid="25" grpId="0"/>
      <p:bldP spid="26" grpId="0"/>
      <p:bldP spid="29" grpId="0"/>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مستطيل 32">
            <a:extLst>
              <a:ext uri="{FF2B5EF4-FFF2-40B4-BE49-F238E27FC236}">
                <a16:creationId xmlns:a16="http://schemas.microsoft.com/office/drawing/2014/main" id="{37BE5574-3701-4164-886B-D2BF7007EE5E}"/>
              </a:ext>
            </a:extLst>
          </p:cNvPr>
          <p:cNvSpPr/>
          <p:nvPr/>
        </p:nvSpPr>
        <p:spPr>
          <a:xfrm>
            <a:off x="-51620" y="0"/>
            <a:ext cx="12295239" cy="1104911"/>
          </a:xfrm>
          <a:prstGeom prst="rect">
            <a:avLst/>
          </a:prstGeom>
          <a:solidFill>
            <a:srgbClr val="FEC3C5"/>
          </a:solidFill>
          <a:ln>
            <a:solidFill>
              <a:srgbClr val="FEC3C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34" name="شكل بيضاوي 33">
            <a:extLst>
              <a:ext uri="{FF2B5EF4-FFF2-40B4-BE49-F238E27FC236}">
                <a16:creationId xmlns:a16="http://schemas.microsoft.com/office/drawing/2014/main" id="{9A19B311-F8E1-4058-9A61-2CEC8DCAC301}"/>
              </a:ext>
            </a:extLst>
          </p:cNvPr>
          <p:cNvSpPr/>
          <p:nvPr/>
        </p:nvSpPr>
        <p:spPr>
          <a:xfrm>
            <a:off x="437335" y="258054"/>
            <a:ext cx="469732" cy="469732"/>
          </a:xfrm>
          <a:prstGeom prst="ellipse">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5" name="شكل بيضاوي 34">
            <a:extLst>
              <a:ext uri="{FF2B5EF4-FFF2-40B4-BE49-F238E27FC236}">
                <a16:creationId xmlns:a16="http://schemas.microsoft.com/office/drawing/2014/main" id="{220C623D-8416-4A8B-9DF4-4D45545747ED}"/>
              </a:ext>
            </a:extLst>
          </p:cNvPr>
          <p:cNvSpPr/>
          <p:nvPr/>
        </p:nvSpPr>
        <p:spPr>
          <a:xfrm>
            <a:off x="1072210" y="258054"/>
            <a:ext cx="469732" cy="469732"/>
          </a:xfrm>
          <a:prstGeom prst="ellipse">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6" name="شكل بيضاوي 35">
            <a:extLst>
              <a:ext uri="{FF2B5EF4-FFF2-40B4-BE49-F238E27FC236}">
                <a16:creationId xmlns:a16="http://schemas.microsoft.com/office/drawing/2014/main" id="{ED5EA9AD-14B2-4517-A802-EECAE0C3DCCB}"/>
              </a:ext>
            </a:extLst>
          </p:cNvPr>
          <p:cNvSpPr/>
          <p:nvPr/>
        </p:nvSpPr>
        <p:spPr>
          <a:xfrm>
            <a:off x="1662760" y="258054"/>
            <a:ext cx="469732" cy="469732"/>
          </a:xfrm>
          <a:prstGeom prst="ellipse">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nvGrpSpPr>
          <p:cNvPr id="3" name="مجموعة 2">
            <a:extLst>
              <a:ext uri="{FF2B5EF4-FFF2-40B4-BE49-F238E27FC236}">
                <a16:creationId xmlns:a16="http://schemas.microsoft.com/office/drawing/2014/main" id="{E274AF55-E2B6-440E-9B30-C2A85B93AC5C}"/>
              </a:ext>
            </a:extLst>
          </p:cNvPr>
          <p:cNvGrpSpPr/>
          <p:nvPr/>
        </p:nvGrpSpPr>
        <p:grpSpPr>
          <a:xfrm>
            <a:off x="8915400" y="1885956"/>
            <a:ext cx="2586038" cy="1753828"/>
            <a:chOff x="8915400" y="1885956"/>
            <a:chExt cx="2586038" cy="1753828"/>
          </a:xfrm>
        </p:grpSpPr>
        <p:sp>
          <p:nvSpPr>
            <p:cNvPr id="4" name="مستطيل: زوايا مستديرة 3">
              <a:extLst>
                <a:ext uri="{FF2B5EF4-FFF2-40B4-BE49-F238E27FC236}">
                  <a16:creationId xmlns:a16="http://schemas.microsoft.com/office/drawing/2014/main" id="{817A184B-AD46-48C3-859B-BE8EC5048903}"/>
                </a:ext>
              </a:extLst>
            </p:cNvPr>
            <p:cNvSpPr/>
            <p:nvPr/>
          </p:nvSpPr>
          <p:spPr>
            <a:xfrm>
              <a:off x="8915400" y="1885956"/>
              <a:ext cx="2586038" cy="1400170"/>
            </a:xfrm>
            <a:prstGeom prst="roundRect">
              <a:avLst/>
            </a:prstGeom>
            <a:solidFill>
              <a:schemeClr val="bg1">
                <a:lumMod val="85000"/>
              </a:schemeClr>
            </a:solidFill>
            <a:ln>
              <a:solidFill>
                <a:schemeClr val="bg1">
                  <a:lumMod val="85000"/>
                </a:schemeClr>
              </a:solidFill>
            </a:ln>
          </p:spPr>
          <p:style>
            <a:lnRef idx="1">
              <a:schemeClr val="accent3"/>
            </a:lnRef>
            <a:fillRef idx="3">
              <a:schemeClr val="accent3"/>
            </a:fillRef>
            <a:effectRef idx="2">
              <a:schemeClr val="accent3"/>
            </a:effectRef>
            <a:fontRef idx="minor">
              <a:schemeClr val="lt1"/>
            </a:fontRef>
          </p:style>
          <p:txBody>
            <a:bodyPr rtlCol="1" anchor="ctr"/>
            <a:lstStyle/>
            <a:p>
              <a:pPr algn="ctr"/>
              <a:endParaRPr lang="ar-SA" dirty="0"/>
            </a:p>
          </p:txBody>
        </p:sp>
        <p:sp>
          <p:nvSpPr>
            <p:cNvPr id="5" name="مستطيل 4">
              <a:extLst>
                <a:ext uri="{FF2B5EF4-FFF2-40B4-BE49-F238E27FC236}">
                  <a16:creationId xmlns:a16="http://schemas.microsoft.com/office/drawing/2014/main" id="{E8003F73-EB8F-483E-A9D7-A19655EAAA0F}"/>
                </a:ext>
              </a:extLst>
            </p:cNvPr>
            <p:cNvSpPr/>
            <p:nvPr/>
          </p:nvSpPr>
          <p:spPr>
            <a:xfrm>
              <a:off x="8915400" y="2643192"/>
              <a:ext cx="2586038" cy="996592"/>
            </a:xfrm>
            <a:prstGeom prst="rect">
              <a:avLst/>
            </a:prstGeom>
            <a:solidFill>
              <a:srgbClr val="FEC3C5"/>
            </a:solidFill>
            <a:ln>
              <a:solidFill>
                <a:srgbClr val="FBDDB9"/>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grpSp>
      <p:grpSp>
        <p:nvGrpSpPr>
          <p:cNvPr id="6" name="مجموعة 5">
            <a:extLst>
              <a:ext uri="{FF2B5EF4-FFF2-40B4-BE49-F238E27FC236}">
                <a16:creationId xmlns:a16="http://schemas.microsoft.com/office/drawing/2014/main" id="{BC512570-3C12-44A4-BFBD-B7EBE7BF20BB}"/>
              </a:ext>
            </a:extLst>
          </p:cNvPr>
          <p:cNvGrpSpPr/>
          <p:nvPr/>
        </p:nvGrpSpPr>
        <p:grpSpPr>
          <a:xfrm>
            <a:off x="6096000" y="1885956"/>
            <a:ext cx="2586038" cy="1753828"/>
            <a:chOff x="6096000" y="1885956"/>
            <a:chExt cx="2586038" cy="1753828"/>
          </a:xfrm>
        </p:grpSpPr>
        <p:sp>
          <p:nvSpPr>
            <p:cNvPr id="7" name="مستطيل: زوايا مستديرة 6">
              <a:extLst>
                <a:ext uri="{FF2B5EF4-FFF2-40B4-BE49-F238E27FC236}">
                  <a16:creationId xmlns:a16="http://schemas.microsoft.com/office/drawing/2014/main" id="{60045171-ECFC-49AF-A7AD-6B23352026CC}"/>
                </a:ext>
              </a:extLst>
            </p:cNvPr>
            <p:cNvSpPr/>
            <p:nvPr/>
          </p:nvSpPr>
          <p:spPr>
            <a:xfrm>
              <a:off x="6096000" y="1885956"/>
              <a:ext cx="2586038" cy="1400170"/>
            </a:xfrm>
            <a:prstGeom prst="roundRect">
              <a:avLst/>
            </a:prstGeom>
            <a:solidFill>
              <a:schemeClr val="bg1">
                <a:lumMod val="85000"/>
              </a:schemeClr>
            </a:solidFill>
            <a:ln>
              <a:solidFill>
                <a:schemeClr val="bg1">
                  <a:lumMod val="85000"/>
                </a:schemeClr>
              </a:solidFill>
            </a:ln>
          </p:spPr>
          <p:style>
            <a:lnRef idx="1">
              <a:schemeClr val="accent3"/>
            </a:lnRef>
            <a:fillRef idx="3">
              <a:schemeClr val="accent3"/>
            </a:fillRef>
            <a:effectRef idx="2">
              <a:schemeClr val="accent3"/>
            </a:effectRef>
            <a:fontRef idx="minor">
              <a:schemeClr val="lt1"/>
            </a:fontRef>
          </p:style>
          <p:txBody>
            <a:bodyPr rtlCol="1" anchor="ctr"/>
            <a:lstStyle/>
            <a:p>
              <a:pPr algn="ctr"/>
              <a:endParaRPr lang="ar-SA" dirty="0"/>
            </a:p>
          </p:txBody>
        </p:sp>
        <p:sp>
          <p:nvSpPr>
            <p:cNvPr id="8" name="مستطيل 7">
              <a:extLst>
                <a:ext uri="{FF2B5EF4-FFF2-40B4-BE49-F238E27FC236}">
                  <a16:creationId xmlns:a16="http://schemas.microsoft.com/office/drawing/2014/main" id="{5722A173-95C3-44CD-95A7-5BB9F9470FA9}"/>
                </a:ext>
              </a:extLst>
            </p:cNvPr>
            <p:cNvSpPr/>
            <p:nvPr/>
          </p:nvSpPr>
          <p:spPr>
            <a:xfrm>
              <a:off x="6096000" y="2643192"/>
              <a:ext cx="2586038" cy="996592"/>
            </a:xfrm>
            <a:prstGeom prst="rect">
              <a:avLst/>
            </a:prstGeom>
            <a:solidFill>
              <a:srgbClr val="9BC1B4"/>
            </a:solidFill>
            <a:ln>
              <a:solidFill>
                <a:srgbClr val="9BC1B4"/>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grpSp>
      <p:grpSp>
        <p:nvGrpSpPr>
          <p:cNvPr id="14" name="مجموعة 13">
            <a:extLst>
              <a:ext uri="{FF2B5EF4-FFF2-40B4-BE49-F238E27FC236}">
                <a16:creationId xmlns:a16="http://schemas.microsoft.com/office/drawing/2014/main" id="{CC8489DB-369E-44CB-848A-50879860BB19}"/>
              </a:ext>
            </a:extLst>
          </p:cNvPr>
          <p:cNvGrpSpPr/>
          <p:nvPr/>
        </p:nvGrpSpPr>
        <p:grpSpPr>
          <a:xfrm>
            <a:off x="566743" y="1885957"/>
            <a:ext cx="2586038" cy="1753828"/>
            <a:chOff x="566743" y="1885957"/>
            <a:chExt cx="2586038" cy="1753828"/>
          </a:xfrm>
        </p:grpSpPr>
        <p:sp>
          <p:nvSpPr>
            <p:cNvPr id="9" name="مستطيل: زوايا مستديرة 8">
              <a:extLst>
                <a:ext uri="{FF2B5EF4-FFF2-40B4-BE49-F238E27FC236}">
                  <a16:creationId xmlns:a16="http://schemas.microsoft.com/office/drawing/2014/main" id="{F25B7173-CB71-4C91-99A2-A6E63ECA9739}"/>
                </a:ext>
              </a:extLst>
            </p:cNvPr>
            <p:cNvSpPr/>
            <p:nvPr/>
          </p:nvSpPr>
          <p:spPr>
            <a:xfrm>
              <a:off x="566743" y="1885957"/>
              <a:ext cx="2586038" cy="1400170"/>
            </a:xfrm>
            <a:prstGeom prst="roundRect">
              <a:avLst/>
            </a:prstGeom>
            <a:solidFill>
              <a:schemeClr val="bg1">
                <a:lumMod val="85000"/>
              </a:schemeClr>
            </a:solidFill>
            <a:ln>
              <a:solidFill>
                <a:schemeClr val="bg1">
                  <a:lumMod val="85000"/>
                </a:schemeClr>
              </a:solidFill>
            </a:ln>
          </p:spPr>
          <p:style>
            <a:lnRef idx="1">
              <a:schemeClr val="accent3"/>
            </a:lnRef>
            <a:fillRef idx="3">
              <a:schemeClr val="accent3"/>
            </a:fillRef>
            <a:effectRef idx="2">
              <a:schemeClr val="accent3"/>
            </a:effectRef>
            <a:fontRef idx="minor">
              <a:schemeClr val="lt1"/>
            </a:fontRef>
          </p:style>
          <p:txBody>
            <a:bodyPr rtlCol="1" anchor="ctr"/>
            <a:lstStyle/>
            <a:p>
              <a:pPr algn="ctr"/>
              <a:endParaRPr lang="ar-SA" dirty="0"/>
            </a:p>
          </p:txBody>
        </p:sp>
        <p:sp>
          <p:nvSpPr>
            <p:cNvPr id="10" name="مستطيل 9">
              <a:extLst>
                <a:ext uri="{FF2B5EF4-FFF2-40B4-BE49-F238E27FC236}">
                  <a16:creationId xmlns:a16="http://schemas.microsoft.com/office/drawing/2014/main" id="{462AF1B8-8DF7-4EB6-9BE8-5F358E1AA590}"/>
                </a:ext>
              </a:extLst>
            </p:cNvPr>
            <p:cNvSpPr/>
            <p:nvPr/>
          </p:nvSpPr>
          <p:spPr>
            <a:xfrm>
              <a:off x="566743" y="2643193"/>
              <a:ext cx="2586038" cy="996592"/>
            </a:xfrm>
            <a:prstGeom prst="rect">
              <a:avLst/>
            </a:prstGeom>
            <a:solidFill>
              <a:srgbClr val="5CC3C2"/>
            </a:solidFill>
            <a:ln>
              <a:solidFill>
                <a:srgbClr val="5CC3C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grpSp>
      <p:grpSp>
        <p:nvGrpSpPr>
          <p:cNvPr id="13" name="مجموعة 12">
            <a:extLst>
              <a:ext uri="{FF2B5EF4-FFF2-40B4-BE49-F238E27FC236}">
                <a16:creationId xmlns:a16="http://schemas.microsoft.com/office/drawing/2014/main" id="{578E18D2-A141-4058-8885-33BA2C3CE738}"/>
              </a:ext>
            </a:extLst>
          </p:cNvPr>
          <p:cNvGrpSpPr/>
          <p:nvPr/>
        </p:nvGrpSpPr>
        <p:grpSpPr>
          <a:xfrm>
            <a:off x="3317089" y="1885956"/>
            <a:ext cx="2586038" cy="1753828"/>
            <a:chOff x="3317089" y="1885956"/>
            <a:chExt cx="2586038" cy="1753828"/>
          </a:xfrm>
        </p:grpSpPr>
        <p:sp>
          <p:nvSpPr>
            <p:cNvPr id="11" name="مستطيل: زوايا مستديرة 10">
              <a:extLst>
                <a:ext uri="{FF2B5EF4-FFF2-40B4-BE49-F238E27FC236}">
                  <a16:creationId xmlns:a16="http://schemas.microsoft.com/office/drawing/2014/main" id="{3D8F224A-C312-4CAE-99C8-9B446C7A1D90}"/>
                </a:ext>
              </a:extLst>
            </p:cNvPr>
            <p:cNvSpPr/>
            <p:nvPr/>
          </p:nvSpPr>
          <p:spPr>
            <a:xfrm>
              <a:off x="3317089" y="1885956"/>
              <a:ext cx="2586038" cy="1400170"/>
            </a:xfrm>
            <a:prstGeom prst="roundRect">
              <a:avLst/>
            </a:prstGeom>
            <a:solidFill>
              <a:schemeClr val="bg1">
                <a:lumMod val="85000"/>
              </a:schemeClr>
            </a:solidFill>
            <a:ln>
              <a:solidFill>
                <a:schemeClr val="bg1">
                  <a:lumMod val="85000"/>
                </a:schemeClr>
              </a:solidFill>
            </a:ln>
          </p:spPr>
          <p:style>
            <a:lnRef idx="1">
              <a:schemeClr val="accent3"/>
            </a:lnRef>
            <a:fillRef idx="3">
              <a:schemeClr val="accent3"/>
            </a:fillRef>
            <a:effectRef idx="2">
              <a:schemeClr val="accent3"/>
            </a:effectRef>
            <a:fontRef idx="minor">
              <a:schemeClr val="lt1"/>
            </a:fontRef>
          </p:style>
          <p:txBody>
            <a:bodyPr rtlCol="1" anchor="ctr"/>
            <a:lstStyle/>
            <a:p>
              <a:pPr algn="ctr"/>
              <a:endParaRPr lang="ar-SA" dirty="0"/>
            </a:p>
          </p:txBody>
        </p:sp>
        <p:sp>
          <p:nvSpPr>
            <p:cNvPr id="12" name="مستطيل 11">
              <a:extLst>
                <a:ext uri="{FF2B5EF4-FFF2-40B4-BE49-F238E27FC236}">
                  <a16:creationId xmlns:a16="http://schemas.microsoft.com/office/drawing/2014/main" id="{3A592954-D478-45B1-B32F-4C08A835E500}"/>
                </a:ext>
              </a:extLst>
            </p:cNvPr>
            <p:cNvSpPr/>
            <p:nvPr/>
          </p:nvSpPr>
          <p:spPr>
            <a:xfrm>
              <a:off x="3317089" y="2643192"/>
              <a:ext cx="2586038" cy="996592"/>
            </a:xfrm>
            <a:prstGeom prst="rect">
              <a:avLst/>
            </a:prstGeom>
            <a:solidFill>
              <a:schemeClr val="bg1">
                <a:lumMod val="65000"/>
              </a:schemeClr>
            </a:solidFill>
            <a:ln>
              <a:solidFill>
                <a:srgbClr val="A6A6A6"/>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grpSp>
      <p:sp>
        <p:nvSpPr>
          <p:cNvPr id="17" name="مربع نص 16">
            <a:extLst>
              <a:ext uri="{FF2B5EF4-FFF2-40B4-BE49-F238E27FC236}">
                <a16:creationId xmlns:a16="http://schemas.microsoft.com/office/drawing/2014/main" id="{0FC3229F-6072-4B19-BAA8-54F104ED7000}"/>
              </a:ext>
            </a:extLst>
          </p:cNvPr>
          <p:cNvSpPr txBox="1"/>
          <p:nvPr/>
        </p:nvSpPr>
        <p:spPr>
          <a:xfrm>
            <a:off x="3590628" y="152539"/>
            <a:ext cx="8169798" cy="769441"/>
          </a:xfrm>
          <a:prstGeom prst="rect">
            <a:avLst/>
          </a:prstGeom>
          <a:solidFill>
            <a:srgbClr val="FEC3C5"/>
          </a:solidFill>
          <a:ln>
            <a:solidFill>
              <a:srgbClr val="FEC3C5"/>
            </a:solidFill>
          </a:ln>
        </p:spPr>
        <p:txBody>
          <a:bodyPr wrap="square">
            <a:spAutoFit/>
          </a:bodyPr>
          <a:lstStyle/>
          <a:p>
            <a:pPr marL="0" indent="0">
              <a:buNone/>
            </a:pPr>
            <a:r>
              <a:rPr lang="ar-SA" sz="4400" dirty="0"/>
              <a:t>أساسيات كتابة مستندات الأعمال</a:t>
            </a:r>
          </a:p>
        </p:txBody>
      </p:sp>
      <p:sp>
        <p:nvSpPr>
          <p:cNvPr id="18" name="مستطيل: زوايا مستديرة 17">
            <a:extLst>
              <a:ext uri="{FF2B5EF4-FFF2-40B4-BE49-F238E27FC236}">
                <a16:creationId xmlns:a16="http://schemas.microsoft.com/office/drawing/2014/main" id="{DCCE5F8B-45DF-4385-B37C-D451D1DDB32F}"/>
              </a:ext>
            </a:extLst>
          </p:cNvPr>
          <p:cNvSpPr/>
          <p:nvPr/>
        </p:nvSpPr>
        <p:spPr>
          <a:xfrm>
            <a:off x="8915400" y="4029079"/>
            <a:ext cx="2586038" cy="2611076"/>
          </a:xfrm>
          <a:prstGeom prst="roundRect">
            <a:avLst/>
          </a:prstGeom>
          <a:solidFill>
            <a:srgbClr val="FEC3C5"/>
          </a:solidFill>
          <a:ln>
            <a:solidFill>
              <a:srgbClr val="FEC3C5"/>
            </a:solidFill>
          </a:ln>
        </p:spPr>
        <p:style>
          <a:lnRef idx="1">
            <a:schemeClr val="accent3"/>
          </a:lnRef>
          <a:fillRef idx="3">
            <a:schemeClr val="accent3"/>
          </a:fillRef>
          <a:effectRef idx="2">
            <a:schemeClr val="accent3"/>
          </a:effectRef>
          <a:fontRef idx="minor">
            <a:schemeClr val="lt1"/>
          </a:fontRef>
        </p:style>
        <p:txBody>
          <a:bodyPr rtlCol="1" anchor="ctr"/>
          <a:lstStyle/>
          <a:p>
            <a:pPr algn="ctr"/>
            <a:endParaRPr lang="ar-SA" dirty="0"/>
          </a:p>
        </p:txBody>
      </p:sp>
      <p:sp>
        <p:nvSpPr>
          <p:cNvPr id="19" name="مستطيل: زوايا مستديرة 18">
            <a:extLst>
              <a:ext uri="{FF2B5EF4-FFF2-40B4-BE49-F238E27FC236}">
                <a16:creationId xmlns:a16="http://schemas.microsoft.com/office/drawing/2014/main" id="{96B987AB-8CB8-4B61-A386-1A8AE5F23DAC}"/>
              </a:ext>
            </a:extLst>
          </p:cNvPr>
          <p:cNvSpPr/>
          <p:nvPr/>
        </p:nvSpPr>
        <p:spPr>
          <a:xfrm>
            <a:off x="6096000" y="4029078"/>
            <a:ext cx="2586038" cy="2611076"/>
          </a:xfrm>
          <a:prstGeom prst="roundRect">
            <a:avLst/>
          </a:prstGeom>
          <a:solidFill>
            <a:srgbClr val="9BC1B4"/>
          </a:solidFill>
          <a:ln>
            <a:solidFill>
              <a:srgbClr val="9BC1B4"/>
            </a:solidFill>
          </a:ln>
        </p:spPr>
        <p:style>
          <a:lnRef idx="1">
            <a:schemeClr val="accent3"/>
          </a:lnRef>
          <a:fillRef idx="3">
            <a:schemeClr val="accent3"/>
          </a:fillRef>
          <a:effectRef idx="2">
            <a:schemeClr val="accent3"/>
          </a:effectRef>
          <a:fontRef idx="minor">
            <a:schemeClr val="lt1"/>
          </a:fontRef>
        </p:style>
        <p:txBody>
          <a:bodyPr rtlCol="1" anchor="ctr"/>
          <a:lstStyle/>
          <a:p>
            <a:pPr algn="ctr"/>
            <a:endParaRPr lang="ar-SA" dirty="0"/>
          </a:p>
        </p:txBody>
      </p:sp>
      <p:sp>
        <p:nvSpPr>
          <p:cNvPr id="20" name="مستطيل: زوايا مستديرة 19">
            <a:extLst>
              <a:ext uri="{FF2B5EF4-FFF2-40B4-BE49-F238E27FC236}">
                <a16:creationId xmlns:a16="http://schemas.microsoft.com/office/drawing/2014/main" id="{36818851-6263-407C-BEA6-FB46C697F2E9}"/>
              </a:ext>
            </a:extLst>
          </p:cNvPr>
          <p:cNvSpPr/>
          <p:nvPr/>
        </p:nvSpPr>
        <p:spPr>
          <a:xfrm>
            <a:off x="566743" y="4029078"/>
            <a:ext cx="2586038" cy="2611075"/>
          </a:xfrm>
          <a:prstGeom prst="roundRect">
            <a:avLst/>
          </a:prstGeom>
          <a:solidFill>
            <a:srgbClr val="5CC3C2"/>
          </a:solidFill>
          <a:ln>
            <a:solidFill>
              <a:srgbClr val="5CC3C2"/>
            </a:solidFill>
          </a:ln>
        </p:spPr>
        <p:style>
          <a:lnRef idx="1">
            <a:schemeClr val="accent3"/>
          </a:lnRef>
          <a:fillRef idx="3">
            <a:schemeClr val="accent3"/>
          </a:fillRef>
          <a:effectRef idx="2">
            <a:schemeClr val="accent3"/>
          </a:effectRef>
          <a:fontRef idx="minor">
            <a:schemeClr val="lt1"/>
          </a:fontRef>
        </p:style>
        <p:txBody>
          <a:bodyPr rtlCol="1" anchor="ctr"/>
          <a:lstStyle/>
          <a:p>
            <a:pPr algn="ctr"/>
            <a:endParaRPr lang="ar-SA" dirty="0"/>
          </a:p>
        </p:txBody>
      </p:sp>
      <p:sp>
        <p:nvSpPr>
          <p:cNvPr id="21" name="مستطيل: زوايا مستديرة 20">
            <a:extLst>
              <a:ext uri="{FF2B5EF4-FFF2-40B4-BE49-F238E27FC236}">
                <a16:creationId xmlns:a16="http://schemas.microsoft.com/office/drawing/2014/main" id="{B9EE7482-43EA-498E-AF02-C7BAA7D2C2A4}"/>
              </a:ext>
            </a:extLst>
          </p:cNvPr>
          <p:cNvSpPr/>
          <p:nvPr/>
        </p:nvSpPr>
        <p:spPr>
          <a:xfrm>
            <a:off x="3317089" y="4043362"/>
            <a:ext cx="2586038" cy="2611076"/>
          </a:xfrm>
          <a:prstGeom prst="roundRect">
            <a:avLst/>
          </a:prstGeom>
          <a:solidFill>
            <a:schemeClr val="bg1">
              <a:lumMod val="65000"/>
            </a:schemeClr>
          </a:solidFill>
          <a:ln>
            <a:solidFill>
              <a:srgbClr val="A6A6A6"/>
            </a:solidFill>
          </a:ln>
        </p:spPr>
        <p:style>
          <a:lnRef idx="1">
            <a:schemeClr val="accent3"/>
          </a:lnRef>
          <a:fillRef idx="3">
            <a:schemeClr val="accent3"/>
          </a:fillRef>
          <a:effectRef idx="2">
            <a:schemeClr val="accent3"/>
          </a:effectRef>
          <a:fontRef idx="minor">
            <a:schemeClr val="lt1"/>
          </a:fontRef>
        </p:style>
        <p:txBody>
          <a:bodyPr rtlCol="1" anchor="ctr"/>
          <a:lstStyle/>
          <a:p>
            <a:pPr algn="ctr"/>
            <a:endParaRPr lang="ar-SA" dirty="0"/>
          </a:p>
        </p:txBody>
      </p:sp>
      <p:sp>
        <p:nvSpPr>
          <p:cNvPr id="22" name="مربع نص 21">
            <a:extLst>
              <a:ext uri="{FF2B5EF4-FFF2-40B4-BE49-F238E27FC236}">
                <a16:creationId xmlns:a16="http://schemas.microsoft.com/office/drawing/2014/main" id="{300637F2-C068-4307-A085-745A78CDFC39}"/>
              </a:ext>
            </a:extLst>
          </p:cNvPr>
          <p:cNvSpPr txBox="1"/>
          <p:nvPr/>
        </p:nvSpPr>
        <p:spPr>
          <a:xfrm>
            <a:off x="8586789" y="2776837"/>
            <a:ext cx="2786062" cy="646331"/>
          </a:xfrm>
          <a:prstGeom prst="rect">
            <a:avLst/>
          </a:prstGeom>
          <a:noFill/>
        </p:spPr>
        <p:txBody>
          <a:bodyPr wrap="square" rtlCol="1">
            <a:spAutoFit/>
          </a:bodyPr>
          <a:lstStyle/>
          <a:p>
            <a:r>
              <a:rPr lang="ar-SA" sz="3600" b="1" dirty="0">
                <a:solidFill>
                  <a:schemeClr val="bg1"/>
                </a:solidFill>
              </a:rPr>
              <a:t>سهولة القراءة</a:t>
            </a:r>
          </a:p>
        </p:txBody>
      </p:sp>
      <p:sp>
        <p:nvSpPr>
          <p:cNvPr id="23" name="مربع نص 22">
            <a:extLst>
              <a:ext uri="{FF2B5EF4-FFF2-40B4-BE49-F238E27FC236}">
                <a16:creationId xmlns:a16="http://schemas.microsoft.com/office/drawing/2014/main" id="{754FF8AA-DD08-40F2-AD03-ED69BABDEA50}"/>
              </a:ext>
            </a:extLst>
          </p:cNvPr>
          <p:cNvSpPr txBox="1"/>
          <p:nvPr/>
        </p:nvSpPr>
        <p:spPr>
          <a:xfrm>
            <a:off x="6015042" y="2802336"/>
            <a:ext cx="2786062" cy="646331"/>
          </a:xfrm>
          <a:prstGeom prst="rect">
            <a:avLst/>
          </a:prstGeom>
          <a:noFill/>
        </p:spPr>
        <p:txBody>
          <a:bodyPr wrap="square" rtlCol="1">
            <a:spAutoFit/>
          </a:bodyPr>
          <a:lstStyle/>
          <a:p>
            <a:pPr algn="ctr"/>
            <a:r>
              <a:rPr lang="ar-SA" sz="3600" b="1" dirty="0">
                <a:solidFill>
                  <a:schemeClr val="bg1"/>
                </a:solidFill>
              </a:rPr>
              <a:t>التنسيق</a:t>
            </a:r>
          </a:p>
        </p:txBody>
      </p:sp>
      <p:sp>
        <p:nvSpPr>
          <p:cNvPr id="24" name="مربع نص 23">
            <a:extLst>
              <a:ext uri="{FF2B5EF4-FFF2-40B4-BE49-F238E27FC236}">
                <a16:creationId xmlns:a16="http://schemas.microsoft.com/office/drawing/2014/main" id="{B2893796-B895-41DF-827E-F59969E4D47E}"/>
              </a:ext>
            </a:extLst>
          </p:cNvPr>
          <p:cNvSpPr txBox="1"/>
          <p:nvPr/>
        </p:nvSpPr>
        <p:spPr>
          <a:xfrm>
            <a:off x="2509838" y="2791956"/>
            <a:ext cx="2786062" cy="646331"/>
          </a:xfrm>
          <a:prstGeom prst="rect">
            <a:avLst/>
          </a:prstGeom>
          <a:noFill/>
        </p:spPr>
        <p:txBody>
          <a:bodyPr wrap="square" rtlCol="1">
            <a:spAutoFit/>
          </a:bodyPr>
          <a:lstStyle/>
          <a:p>
            <a:r>
              <a:rPr lang="ar-SA" sz="3600" b="1" dirty="0">
                <a:solidFill>
                  <a:schemeClr val="bg1"/>
                </a:solidFill>
              </a:rPr>
              <a:t>الطباعة</a:t>
            </a:r>
          </a:p>
        </p:txBody>
      </p:sp>
      <p:sp>
        <p:nvSpPr>
          <p:cNvPr id="25" name="مربع نص 24">
            <a:extLst>
              <a:ext uri="{FF2B5EF4-FFF2-40B4-BE49-F238E27FC236}">
                <a16:creationId xmlns:a16="http://schemas.microsoft.com/office/drawing/2014/main" id="{A9F299FD-BABB-42BB-B519-0C44BA43D536}"/>
              </a:ext>
            </a:extLst>
          </p:cNvPr>
          <p:cNvSpPr txBox="1"/>
          <p:nvPr/>
        </p:nvSpPr>
        <p:spPr>
          <a:xfrm>
            <a:off x="192892" y="2783113"/>
            <a:ext cx="2786062" cy="646331"/>
          </a:xfrm>
          <a:prstGeom prst="rect">
            <a:avLst/>
          </a:prstGeom>
          <a:noFill/>
        </p:spPr>
        <p:txBody>
          <a:bodyPr wrap="square" rtlCol="1">
            <a:spAutoFit/>
          </a:bodyPr>
          <a:lstStyle/>
          <a:p>
            <a:r>
              <a:rPr lang="ar-SA" sz="3600" b="1" dirty="0">
                <a:solidFill>
                  <a:schemeClr val="bg1"/>
                </a:solidFill>
              </a:rPr>
              <a:t>مظهر الصفحة</a:t>
            </a:r>
          </a:p>
        </p:txBody>
      </p:sp>
      <p:sp>
        <p:nvSpPr>
          <p:cNvPr id="26" name="مربع نص 25">
            <a:extLst>
              <a:ext uri="{FF2B5EF4-FFF2-40B4-BE49-F238E27FC236}">
                <a16:creationId xmlns:a16="http://schemas.microsoft.com/office/drawing/2014/main" id="{6D6FD58F-8DD8-4028-88A7-C3E728776C6B}"/>
              </a:ext>
            </a:extLst>
          </p:cNvPr>
          <p:cNvSpPr txBox="1"/>
          <p:nvPr/>
        </p:nvSpPr>
        <p:spPr>
          <a:xfrm>
            <a:off x="8929688" y="4444935"/>
            <a:ext cx="2552700" cy="1569660"/>
          </a:xfrm>
          <a:prstGeom prst="rect">
            <a:avLst/>
          </a:prstGeom>
          <a:noFill/>
        </p:spPr>
        <p:txBody>
          <a:bodyPr wrap="square" rtlCol="1">
            <a:spAutoFit/>
          </a:bodyPr>
          <a:lstStyle/>
          <a:p>
            <a:pPr algn="ctr"/>
            <a:r>
              <a:rPr lang="ar-SA" sz="2400" dirty="0"/>
              <a:t>ترتب الكلمات بطريقة </a:t>
            </a:r>
            <a:r>
              <a:rPr lang="ar-SA" sz="2400" dirty="0">
                <a:solidFill>
                  <a:schemeClr val="bg1"/>
                </a:solidFill>
              </a:rPr>
              <a:t>تسمح للقراء بالوصول إلى المحتوى بسهولة</a:t>
            </a:r>
            <a:r>
              <a:rPr lang="ar-SA" sz="2400" dirty="0"/>
              <a:t> و بطريقة منطقية</a:t>
            </a:r>
          </a:p>
        </p:txBody>
      </p:sp>
      <p:sp>
        <p:nvSpPr>
          <p:cNvPr id="27" name="مربع نص 26">
            <a:extLst>
              <a:ext uri="{FF2B5EF4-FFF2-40B4-BE49-F238E27FC236}">
                <a16:creationId xmlns:a16="http://schemas.microsoft.com/office/drawing/2014/main" id="{C4B1BB06-FA91-4EB1-B6F1-57808E7D9DBD}"/>
              </a:ext>
            </a:extLst>
          </p:cNvPr>
          <p:cNvSpPr txBox="1"/>
          <p:nvPr/>
        </p:nvSpPr>
        <p:spPr>
          <a:xfrm>
            <a:off x="6081723" y="4207637"/>
            <a:ext cx="2552700" cy="2308324"/>
          </a:xfrm>
          <a:prstGeom prst="rect">
            <a:avLst/>
          </a:prstGeom>
          <a:noFill/>
        </p:spPr>
        <p:txBody>
          <a:bodyPr wrap="square" rtlCol="1">
            <a:spAutoFit/>
          </a:bodyPr>
          <a:lstStyle/>
          <a:p>
            <a:pPr algn="ctr"/>
            <a:r>
              <a:rPr lang="ar-SA" sz="2400" dirty="0"/>
              <a:t>يتم تصميم مستندات الشركة </a:t>
            </a:r>
            <a:r>
              <a:rPr lang="ar-SA" sz="2400" dirty="0">
                <a:solidFill>
                  <a:schemeClr val="bg1"/>
                </a:solidFill>
              </a:rPr>
              <a:t>كوضع الشعار بأعلى المستند</a:t>
            </a:r>
            <a:r>
              <a:rPr lang="ar-SA" sz="2400" dirty="0"/>
              <a:t> و </a:t>
            </a:r>
            <a:r>
              <a:rPr lang="ar-SA" sz="2400" dirty="0">
                <a:solidFill>
                  <a:schemeClr val="bg1"/>
                </a:solidFill>
              </a:rPr>
              <a:t>عنوان المستند في منتصف</a:t>
            </a:r>
            <a:r>
              <a:rPr lang="ar-SA" sz="2400" dirty="0"/>
              <a:t> الصفحة و </a:t>
            </a:r>
            <a:r>
              <a:rPr lang="ar-SA" sz="2400" dirty="0">
                <a:solidFill>
                  <a:schemeClr val="bg1"/>
                </a:solidFill>
              </a:rPr>
              <a:t>اسم المستلم بخط عريض</a:t>
            </a:r>
          </a:p>
        </p:txBody>
      </p:sp>
      <p:sp>
        <p:nvSpPr>
          <p:cNvPr id="28" name="مربع نص 27">
            <a:extLst>
              <a:ext uri="{FF2B5EF4-FFF2-40B4-BE49-F238E27FC236}">
                <a16:creationId xmlns:a16="http://schemas.microsoft.com/office/drawing/2014/main" id="{BE851487-7505-4D17-AB68-66F5754B4B37}"/>
              </a:ext>
            </a:extLst>
          </p:cNvPr>
          <p:cNvSpPr txBox="1"/>
          <p:nvPr/>
        </p:nvSpPr>
        <p:spPr>
          <a:xfrm>
            <a:off x="3345654" y="4402904"/>
            <a:ext cx="2552700" cy="1938992"/>
          </a:xfrm>
          <a:prstGeom prst="rect">
            <a:avLst/>
          </a:prstGeom>
          <a:noFill/>
        </p:spPr>
        <p:txBody>
          <a:bodyPr wrap="square" rtlCol="1">
            <a:spAutoFit/>
          </a:bodyPr>
          <a:lstStyle/>
          <a:p>
            <a:pPr algn="ctr"/>
            <a:r>
              <a:rPr lang="ar-SA" sz="2400" dirty="0">
                <a:solidFill>
                  <a:schemeClr val="bg1"/>
                </a:solidFill>
              </a:rPr>
              <a:t>تنشئ الطباعة الجيدة تسلسلا هرميا مرئيا قويا </a:t>
            </a:r>
            <a:r>
              <a:rPr lang="ar-SA" sz="2400" dirty="0"/>
              <a:t>لتضفي نوعا من التوازن كاختيار نمط الخط و المظهر و التركيب</a:t>
            </a:r>
          </a:p>
        </p:txBody>
      </p:sp>
      <p:sp>
        <p:nvSpPr>
          <p:cNvPr id="29" name="مربع نص 28">
            <a:extLst>
              <a:ext uri="{FF2B5EF4-FFF2-40B4-BE49-F238E27FC236}">
                <a16:creationId xmlns:a16="http://schemas.microsoft.com/office/drawing/2014/main" id="{5FF7EF1D-1546-45BC-B690-7F3370085653}"/>
              </a:ext>
            </a:extLst>
          </p:cNvPr>
          <p:cNvSpPr txBox="1"/>
          <p:nvPr/>
        </p:nvSpPr>
        <p:spPr>
          <a:xfrm>
            <a:off x="569130" y="4065446"/>
            <a:ext cx="2552700" cy="2677656"/>
          </a:xfrm>
          <a:prstGeom prst="rect">
            <a:avLst/>
          </a:prstGeom>
          <a:noFill/>
        </p:spPr>
        <p:txBody>
          <a:bodyPr wrap="square" rtlCol="1">
            <a:spAutoFit/>
          </a:bodyPr>
          <a:lstStyle/>
          <a:p>
            <a:pPr algn="ctr"/>
            <a:r>
              <a:rPr lang="ar-SA" sz="2400" dirty="0"/>
              <a:t>يعتبر مظهر الصفحة مهما للغاية لأنه يضمن الاتساق و </a:t>
            </a:r>
            <a:r>
              <a:rPr lang="ar-SA" sz="2400" dirty="0">
                <a:solidFill>
                  <a:schemeClr val="bg1"/>
                </a:solidFill>
              </a:rPr>
              <a:t>يجعل المستند أكثر قابلية للقراءة </a:t>
            </a:r>
            <a:r>
              <a:rPr lang="ar-SA" sz="2400" dirty="0"/>
              <a:t>ويعزز من مصداقية كاتب التقرير و محتوى المستند</a:t>
            </a:r>
          </a:p>
        </p:txBody>
      </p:sp>
      <p:sp>
        <p:nvSpPr>
          <p:cNvPr id="2" name="مربع نص 1">
            <a:extLst>
              <a:ext uri="{FF2B5EF4-FFF2-40B4-BE49-F238E27FC236}">
                <a16:creationId xmlns:a16="http://schemas.microsoft.com/office/drawing/2014/main" id="{8E553C8E-E152-4BA8-8D56-1505E3A4FD26}"/>
              </a:ext>
            </a:extLst>
          </p:cNvPr>
          <p:cNvSpPr txBox="1"/>
          <p:nvPr/>
        </p:nvSpPr>
        <p:spPr>
          <a:xfrm>
            <a:off x="8762996" y="1860457"/>
            <a:ext cx="1704813" cy="830997"/>
          </a:xfrm>
          <a:prstGeom prst="rect">
            <a:avLst/>
          </a:prstGeom>
          <a:noFill/>
        </p:spPr>
        <p:txBody>
          <a:bodyPr wrap="square" rtlCol="1">
            <a:spAutoFit/>
          </a:bodyPr>
          <a:lstStyle/>
          <a:p>
            <a:r>
              <a:rPr lang="ar-SA" sz="4800" dirty="0"/>
              <a:t>1</a:t>
            </a:r>
          </a:p>
        </p:txBody>
      </p:sp>
      <p:sp>
        <p:nvSpPr>
          <p:cNvPr id="30" name="مربع نص 29">
            <a:extLst>
              <a:ext uri="{FF2B5EF4-FFF2-40B4-BE49-F238E27FC236}">
                <a16:creationId xmlns:a16="http://schemas.microsoft.com/office/drawing/2014/main" id="{D94E00A2-FEC1-46E8-AEB8-11FFB0C1A0D7}"/>
              </a:ext>
            </a:extLst>
          </p:cNvPr>
          <p:cNvSpPr txBox="1"/>
          <p:nvPr/>
        </p:nvSpPr>
        <p:spPr>
          <a:xfrm>
            <a:off x="5970714" y="1928648"/>
            <a:ext cx="1704813" cy="830997"/>
          </a:xfrm>
          <a:prstGeom prst="rect">
            <a:avLst/>
          </a:prstGeom>
          <a:noFill/>
        </p:spPr>
        <p:txBody>
          <a:bodyPr wrap="square" rtlCol="1">
            <a:spAutoFit/>
          </a:bodyPr>
          <a:lstStyle/>
          <a:p>
            <a:r>
              <a:rPr lang="ar-SA" sz="4800" dirty="0"/>
              <a:t>2</a:t>
            </a:r>
          </a:p>
        </p:txBody>
      </p:sp>
      <p:sp>
        <p:nvSpPr>
          <p:cNvPr id="31" name="مربع نص 30">
            <a:extLst>
              <a:ext uri="{FF2B5EF4-FFF2-40B4-BE49-F238E27FC236}">
                <a16:creationId xmlns:a16="http://schemas.microsoft.com/office/drawing/2014/main" id="{E7C918F4-C389-4BC2-8D92-4834180567D5}"/>
              </a:ext>
            </a:extLst>
          </p:cNvPr>
          <p:cNvSpPr txBox="1"/>
          <p:nvPr/>
        </p:nvSpPr>
        <p:spPr>
          <a:xfrm>
            <a:off x="3152781" y="1858010"/>
            <a:ext cx="1704813" cy="830997"/>
          </a:xfrm>
          <a:prstGeom prst="rect">
            <a:avLst/>
          </a:prstGeom>
          <a:noFill/>
        </p:spPr>
        <p:txBody>
          <a:bodyPr wrap="square" rtlCol="1">
            <a:spAutoFit/>
          </a:bodyPr>
          <a:lstStyle/>
          <a:p>
            <a:r>
              <a:rPr lang="ar-SA" sz="4800" dirty="0"/>
              <a:t>3</a:t>
            </a:r>
          </a:p>
        </p:txBody>
      </p:sp>
      <p:sp>
        <p:nvSpPr>
          <p:cNvPr id="32" name="مربع نص 31">
            <a:extLst>
              <a:ext uri="{FF2B5EF4-FFF2-40B4-BE49-F238E27FC236}">
                <a16:creationId xmlns:a16="http://schemas.microsoft.com/office/drawing/2014/main" id="{7500C2AD-628F-4271-8E0D-5A24AB6A261A}"/>
              </a:ext>
            </a:extLst>
          </p:cNvPr>
          <p:cNvSpPr txBox="1"/>
          <p:nvPr/>
        </p:nvSpPr>
        <p:spPr>
          <a:xfrm>
            <a:off x="437832" y="1868543"/>
            <a:ext cx="1704813" cy="830997"/>
          </a:xfrm>
          <a:prstGeom prst="rect">
            <a:avLst/>
          </a:prstGeom>
          <a:noFill/>
        </p:spPr>
        <p:txBody>
          <a:bodyPr wrap="square" rtlCol="1">
            <a:spAutoFit/>
          </a:bodyPr>
          <a:lstStyle/>
          <a:p>
            <a:r>
              <a:rPr lang="ar-SA" sz="4800" dirty="0"/>
              <a:t>4</a:t>
            </a:r>
          </a:p>
        </p:txBody>
      </p:sp>
    </p:spTree>
    <p:custDataLst>
      <p:tags r:id="rId1"/>
    </p:custDataLst>
    <p:extLst>
      <p:ext uri="{BB962C8B-B14F-4D97-AF65-F5344CB8AC3E}">
        <p14:creationId xmlns:p14="http://schemas.microsoft.com/office/powerpoint/2010/main" val="1064681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up)">
                                      <p:cBhvr>
                                        <p:cTn id="7" dur="500"/>
                                        <p:tgtEl>
                                          <p:spTgt spid="1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1000"/>
                                        <p:tgtEl>
                                          <p:spTgt spid="22"/>
                                        </p:tgtEl>
                                      </p:cBhvr>
                                    </p:animEffect>
                                    <p:anim calcmode="lin" valueType="num">
                                      <p:cBhvr>
                                        <p:cTn id="18" dur="1000" fill="hold"/>
                                        <p:tgtEl>
                                          <p:spTgt spid="22"/>
                                        </p:tgtEl>
                                        <p:attrNameLst>
                                          <p:attrName>ppt_x</p:attrName>
                                        </p:attrNameLst>
                                      </p:cBhvr>
                                      <p:tavLst>
                                        <p:tav tm="0">
                                          <p:val>
                                            <p:strVal val="#ppt_x"/>
                                          </p:val>
                                        </p:tav>
                                        <p:tav tm="100000">
                                          <p:val>
                                            <p:strVal val="#ppt_x"/>
                                          </p:val>
                                        </p:tav>
                                      </p:tavLst>
                                    </p:anim>
                                    <p:anim calcmode="lin" valueType="num">
                                      <p:cBhvr>
                                        <p:cTn id="19" dur="1000" fill="hold"/>
                                        <p:tgtEl>
                                          <p:spTgt spid="22"/>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1000"/>
                                        <p:tgtEl>
                                          <p:spTgt spid="18"/>
                                        </p:tgtEl>
                                      </p:cBhvr>
                                    </p:animEffect>
                                    <p:anim calcmode="lin" valueType="num">
                                      <p:cBhvr>
                                        <p:cTn id="24" dur="1000" fill="hold"/>
                                        <p:tgtEl>
                                          <p:spTgt spid="18"/>
                                        </p:tgtEl>
                                        <p:attrNameLst>
                                          <p:attrName>ppt_x</p:attrName>
                                        </p:attrNameLst>
                                      </p:cBhvr>
                                      <p:tavLst>
                                        <p:tav tm="0">
                                          <p:val>
                                            <p:strVal val="#ppt_x"/>
                                          </p:val>
                                        </p:tav>
                                        <p:tav tm="100000">
                                          <p:val>
                                            <p:strVal val="#ppt_x"/>
                                          </p:val>
                                        </p:tav>
                                      </p:tavLst>
                                    </p:anim>
                                    <p:anim calcmode="lin" valueType="num">
                                      <p:cBhvr>
                                        <p:cTn id="25" dur="1000" fill="hold"/>
                                        <p:tgtEl>
                                          <p:spTgt spid="18"/>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7" presetClass="entr" presetSubtype="0" fill="hold" grpId="0"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fade">
                                      <p:cBhvr>
                                        <p:cTn id="29" dur="1000"/>
                                        <p:tgtEl>
                                          <p:spTgt spid="26"/>
                                        </p:tgtEl>
                                      </p:cBhvr>
                                    </p:animEffect>
                                    <p:anim calcmode="lin" valueType="num">
                                      <p:cBhvr>
                                        <p:cTn id="30" dur="1000" fill="hold"/>
                                        <p:tgtEl>
                                          <p:spTgt spid="26"/>
                                        </p:tgtEl>
                                        <p:attrNameLst>
                                          <p:attrName>ppt_x</p:attrName>
                                        </p:attrNameLst>
                                      </p:cBhvr>
                                      <p:tavLst>
                                        <p:tav tm="0">
                                          <p:val>
                                            <p:strVal val="#ppt_x"/>
                                          </p:val>
                                        </p:tav>
                                        <p:tav tm="100000">
                                          <p:val>
                                            <p:strVal val="#ppt_x"/>
                                          </p:val>
                                        </p:tav>
                                      </p:tavLst>
                                    </p:anim>
                                    <p:anim calcmode="lin" valueType="num">
                                      <p:cBhvr>
                                        <p:cTn id="31" dur="1000" fill="hold"/>
                                        <p:tgtEl>
                                          <p:spTgt spid="26"/>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7" presetClass="entr" presetSubtype="0"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1000"/>
                                        <p:tgtEl>
                                          <p:spTgt spid="30"/>
                                        </p:tgtEl>
                                      </p:cBhvr>
                                    </p:animEffect>
                                    <p:anim calcmode="lin" valueType="num">
                                      <p:cBhvr>
                                        <p:cTn id="36" dur="1000" fill="hold"/>
                                        <p:tgtEl>
                                          <p:spTgt spid="30"/>
                                        </p:tgtEl>
                                        <p:attrNameLst>
                                          <p:attrName>ppt_x</p:attrName>
                                        </p:attrNameLst>
                                      </p:cBhvr>
                                      <p:tavLst>
                                        <p:tav tm="0">
                                          <p:val>
                                            <p:strVal val="#ppt_x"/>
                                          </p:val>
                                        </p:tav>
                                        <p:tav tm="100000">
                                          <p:val>
                                            <p:strVal val="#ppt_x"/>
                                          </p:val>
                                        </p:tav>
                                      </p:tavLst>
                                    </p:anim>
                                    <p:anim calcmode="lin" valueType="num">
                                      <p:cBhvr>
                                        <p:cTn id="37" dur="1000" fill="hold"/>
                                        <p:tgtEl>
                                          <p:spTgt spid="30"/>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7" presetClass="entr" presetSubtype="0" fill="hold" grpId="0" nodeType="after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fade">
                                      <p:cBhvr>
                                        <p:cTn id="41" dur="1000"/>
                                        <p:tgtEl>
                                          <p:spTgt spid="23"/>
                                        </p:tgtEl>
                                      </p:cBhvr>
                                    </p:animEffect>
                                    <p:anim calcmode="lin" valueType="num">
                                      <p:cBhvr>
                                        <p:cTn id="42" dur="1000" fill="hold"/>
                                        <p:tgtEl>
                                          <p:spTgt spid="23"/>
                                        </p:tgtEl>
                                        <p:attrNameLst>
                                          <p:attrName>ppt_x</p:attrName>
                                        </p:attrNameLst>
                                      </p:cBhvr>
                                      <p:tavLst>
                                        <p:tav tm="0">
                                          <p:val>
                                            <p:strVal val="#ppt_x"/>
                                          </p:val>
                                        </p:tav>
                                        <p:tav tm="100000">
                                          <p:val>
                                            <p:strVal val="#ppt_x"/>
                                          </p:val>
                                        </p:tav>
                                      </p:tavLst>
                                    </p:anim>
                                    <p:anim calcmode="lin" valueType="num">
                                      <p:cBhvr>
                                        <p:cTn id="43" dur="1000" fill="hold"/>
                                        <p:tgtEl>
                                          <p:spTgt spid="2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1000"/>
                                        <p:tgtEl>
                                          <p:spTgt spid="19"/>
                                        </p:tgtEl>
                                      </p:cBhvr>
                                    </p:animEffect>
                                    <p:anim calcmode="lin" valueType="num">
                                      <p:cBhvr>
                                        <p:cTn id="48" dur="1000" fill="hold"/>
                                        <p:tgtEl>
                                          <p:spTgt spid="19"/>
                                        </p:tgtEl>
                                        <p:attrNameLst>
                                          <p:attrName>ppt_x</p:attrName>
                                        </p:attrNameLst>
                                      </p:cBhvr>
                                      <p:tavLst>
                                        <p:tav tm="0">
                                          <p:val>
                                            <p:strVal val="#ppt_x"/>
                                          </p:val>
                                        </p:tav>
                                        <p:tav tm="100000">
                                          <p:val>
                                            <p:strVal val="#ppt_x"/>
                                          </p:val>
                                        </p:tav>
                                      </p:tavLst>
                                    </p:anim>
                                    <p:anim calcmode="lin" valueType="num">
                                      <p:cBhvr>
                                        <p:cTn id="49" dur="1000" fill="hold"/>
                                        <p:tgtEl>
                                          <p:spTgt spid="19"/>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47" presetClass="entr" presetSubtype="0"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Effect transition="in" filter="fade">
                                      <p:cBhvr>
                                        <p:cTn id="53" dur="1000"/>
                                        <p:tgtEl>
                                          <p:spTgt spid="27"/>
                                        </p:tgtEl>
                                      </p:cBhvr>
                                    </p:animEffect>
                                    <p:anim calcmode="lin" valueType="num">
                                      <p:cBhvr>
                                        <p:cTn id="54" dur="1000" fill="hold"/>
                                        <p:tgtEl>
                                          <p:spTgt spid="27"/>
                                        </p:tgtEl>
                                        <p:attrNameLst>
                                          <p:attrName>ppt_x</p:attrName>
                                        </p:attrNameLst>
                                      </p:cBhvr>
                                      <p:tavLst>
                                        <p:tav tm="0">
                                          <p:val>
                                            <p:strVal val="#ppt_x"/>
                                          </p:val>
                                        </p:tav>
                                        <p:tav tm="100000">
                                          <p:val>
                                            <p:strVal val="#ppt_x"/>
                                          </p:val>
                                        </p:tav>
                                      </p:tavLst>
                                    </p:anim>
                                    <p:anim calcmode="lin" valueType="num">
                                      <p:cBhvr>
                                        <p:cTn id="55" dur="1000" fill="hold"/>
                                        <p:tgtEl>
                                          <p:spTgt spid="27"/>
                                        </p:tgtEl>
                                        <p:attrNameLst>
                                          <p:attrName>ppt_y</p:attrName>
                                        </p:attrNameLst>
                                      </p:cBhvr>
                                      <p:tavLst>
                                        <p:tav tm="0">
                                          <p:val>
                                            <p:strVal val="#ppt_y-.1"/>
                                          </p:val>
                                        </p:tav>
                                        <p:tav tm="100000">
                                          <p:val>
                                            <p:strVal val="#ppt_y"/>
                                          </p:val>
                                        </p:tav>
                                      </p:tavLst>
                                    </p:anim>
                                  </p:childTnLst>
                                </p:cTn>
                              </p:par>
                            </p:childTnLst>
                          </p:cTn>
                        </p:par>
                        <p:par>
                          <p:cTn id="56" fill="hold">
                            <p:stCondLst>
                              <p:cond delay="8500"/>
                            </p:stCondLst>
                            <p:childTnLst>
                              <p:par>
                                <p:cTn id="57" presetID="47"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par>
                          <p:cTn id="62" fill="hold">
                            <p:stCondLst>
                              <p:cond delay="9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fade">
                                      <p:cBhvr>
                                        <p:cTn id="71" dur="1000"/>
                                        <p:tgtEl>
                                          <p:spTgt spid="21"/>
                                        </p:tgtEl>
                                      </p:cBhvr>
                                    </p:animEffect>
                                    <p:anim calcmode="lin" valueType="num">
                                      <p:cBhvr>
                                        <p:cTn id="72" dur="1000" fill="hold"/>
                                        <p:tgtEl>
                                          <p:spTgt spid="21"/>
                                        </p:tgtEl>
                                        <p:attrNameLst>
                                          <p:attrName>ppt_x</p:attrName>
                                        </p:attrNameLst>
                                      </p:cBhvr>
                                      <p:tavLst>
                                        <p:tav tm="0">
                                          <p:val>
                                            <p:strVal val="#ppt_x"/>
                                          </p:val>
                                        </p:tav>
                                        <p:tav tm="100000">
                                          <p:val>
                                            <p:strVal val="#ppt_x"/>
                                          </p:val>
                                        </p:tav>
                                      </p:tavLst>
                                    </p:anim>
                                    <p:anim calcmode="lin" valueType="num">
                                      <p:cBhvr>
                                        <p:cTn id="73" dur="1000" fill="hold"/>
                                        <p:tgtEl>
                                          <p:spTgt spid="21"/>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47" presetClass="entr" presetSubtype="0"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1000"/>
                                        <p:tgtEl>
                                          <p:spTgt spid="28"/>
                                        </p:tgtEl>
                                      </p:cBhvr>
                                    </p:animEffect>
                                    <p:anim calcmode="lin" valueType="num">
                                      <p:cBhvr>
                                        <p:cTn id="78" dur="1000" fill="hold"/>
                                        <p:tgtEl>
                                          <p:spTgt spid="28"/>
                                        </p:tgtEl>
                                        <p:attrNameLst>
                                          <p:attrName>ppt_x</p:attrName>
                                        </p:attrNameLst>
                                      </p:cBhvr>
                                      <p:tavLst>
                                        <p:tav tm="0">
                                          <p:val>
                                            <p:strVal val="#ppt_x"/>
                                          </p:val>
                                        </p:tav>
                                        <p:tav tm="100000">
                                          <p:val>
                                            <p:strVal val="#ppt_x"/>
                                          </p:val>
                                        </p:tav>
                                      </p:tavLst>
                                    </p:anim>
                                    <p:anim calcmode="lin" valueType="num">
                                      <p:cBhvr>
                                        <p:cTn id="79" dur="1000" fill="hold"/>
                                        <p:tgtEl>
                                          <p:spTgt spid="28"/>
                                        </p:tgtEl>
                                        <p:attrNameLst>
                                          <p:attrName>ppt_y</p:attrName>
                                        </p:attrNameLst>
                                      </p:cBhvr>
                                      <p:tavLst>
                                        <p:tav tm="0">
                                          <p:val>
                                            <p:strVal val="#ppt_y-.1"/>
                                          </p:val>
                                        </p:tav>
                                        <p:tav tm="100000">
                                          <p:val>
                                            <p:strVal val="#ppt_y"/>
                                          </p:val>
                                        </p:tav>
                                      </p:tavLst>
                                    </p:anim>
                                  </p:childTnLst>
                                </p:cTn>
                              </p:par>
                            </p:childTnLst>
                          </p:cTn>
                        </p:par>
                        <p:par>
                          <p:cTn id="80" fill="hold">
                            <p:stCondLst>
                              <p:cond delay="12500"/>
                            </p:stCondLst>
                            <p:childTnLst>
                              <p:par>
                                <p:cTn id="81" presetID="47"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13500"/>
                            </p:stCondLst>
                            <p:childTnLst>
                              <p:par>
                                <p:cTn id="87" presetID="47" presetClass="entr" presetSubtype="0" fill="hold" grpId="0" nodeType="afterEffect">
                                  <p:stCondLst>
                                    <p:cond delay="0"/>
                                  </p:stCondLst>
                                  <p:childTnLst>
                                    <p:set>
                                      <p:cBhvr>
                                        <p:cTn id="88" dur="1" fill="hold">
                                          <p:stCondLst>
                                            <p:cond delay="0"/>
                                          </p:stCondLst>
                                        </p:cTn>
                                        <p:tgtEl>
                                          <p:spTgt spid="25"/>
                                        </p:tgtEl>
                                        <p:attrNameLst>
                                          <p:attrName>style.visibility</p:attrName>
                                        </p:attrNameLst>
                                      </p:cBhvr>
                                      <p:to>
                                        <p:strVal val="visible"/>
                                      </p:to>
                                    </p:set>
                                    <p:animEffect transition="in" filter="fade">
                                      <p:cBhvr>
                                        <p:cTn id="89" dur="1000"/>
                                        <p:tgtEl>
                                          <p:spTgt spid="25"/>
                                        </p:tgtEl>
                                      </p:cBhvr>
                                    </p:animEffect>
                                    <p:anim calcmode="lin" valueType="num">
                                      <p:cBhvr>
                                        <p:cTn id="90" dur="1000" fill="hold"/>
                                        <p:tgtEl>
                                          <p:spTgt spid="25"/>
                                        </p:tgtEl>
                                        <p:attrNameLst>
                                          <p:attrName>ppt_x</p:attrName>
                                        </p:attrNameLst>
                                      </p:cBhvr>
                                      <p:tavLst>
                                        <p:tav tm="0">
                                          <p:val>
                                            <p:strVal val="#ppt_x"/>
                                          </p:val>
                                        </p:tav>
                                        <p:tav tm="100000">
                                          <p:val>
                                            <p:strVal val="#ppt_x"/>
                                          </p:val>
                                        </p:tav>
                                      </p:tavLst>
                                    </p:anim>
                                    <p:anim calcmode="lin" valueType="num">
                                      <p:cBhvr>
                                        <p:cTn id="91" dur="1000" fill="hold"/>
                                        <p:tgtEl>
                                          <p:spTgt spid="25"/>
                                        </p:tgtEl>
                                        <p:attrNameLst>
                                          <p:attrName>ppt_y</p:attrName>
                                        </p:attrNameLst>
                                      </p:cBhvr>
                                      <p:tavLst>
                                        <p:tav tm="0">
                                          <p:val>
                                            <p:strVal val="#ppt_y-.1"/>
                                          </p:val>
                                        </p:tav>
                                        <p:tav tm="100000">
                                          <p:val>
                                            <p:strVal val="#ppt_y"/>
                                          </p:val>
                                        </p:tav>
                                      </p:tavLst>
                                    </p:anim>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Effect transition="in" filter="fade">
                                      <p:cBhvr>
                                        <p:cTn id="95" dur="1000"/>
                                        <p:tgtEl>
                                          <p:spTgt spid="20"/>
                                        </p:tgtEl>
                                      </p:cBhvr>
                                    </p:animEffect>
                                    <p:anim calcmode="lin" valueType="num">
                                      <p:cBhvr>
                                        <p:cTn id="96" dur="1000" fill="hold"/>
                                        <p:tgtEl>
                                          <p:spTgt spid="20"/>
                                        </p:tgtEl>
                                        <p:attrNameLst>
                                          <p:attrName>ppt_x</p:attrName>
                                        </p:attrNameLst>
                                      </p:cBhvr>
                                      <p:tavLst>
                                        <p:tav tm="0">
                                          <p:val>
                                            <p:strVal val="#ppt_x"/>
                                          </p:val>
                                        </p:tav>
                                        <p:tav tm="100000">
                                          <p:val>
                                            <p:strVal val="#ppt_x"/>
                                          </p:val>
                                        </p:tav>
                                      </p:tavLst>
                                    </p:anim>
                                    <p:anim calcmode="lin" valueType="num">
                                      <p:cBhvr>
                                        <p:cTn id="97" dur="1000" fill="hold"/>
                                        <p:tgtEl>
                                          <p:spTgt spid="20"/>
                                        </p:tgtEl>
                                        <p:attrNameLst>
                                          <p:attrName>ppt_y</p:attrName>
                                        </p:attrNameLst>
                                      </p:cBhvr>
                                      <p:tavLst>
                                        <p:tav tm="0">
                                          <p:val>
                                            <p:strVal val="#ppt_y-.1"/>
                                          </p:val>
                                        </p:tav>
                                        <p:tav tm="100000">
                                          <p:val>
                                            <p:strVal val="#ppt_y"/>
                                          </p:val>
                                        </p:tav>
                                      </p:tavLst>
                                    </p:anim>
                                  </p:childTnLst>
                                </p:cTn>
                              </p:par>
                            </p:childTnLst>
                          </p:cTn>
                        </p:par>
                        <p:par>
                          <p:cTn id="98" fill="hold">
                            <p:stCondLst>
                              <p:cond delay="15500"/>
                            </p:stCondLst>
                            <p:childTnLst>
                              <p:par>
                                <p:cTn id="99" presetID="47"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22" grpId="0"/>
      <p:bldP spid="23" grpId="0"/>
      <p:bldP spid="24" grpId="0"/>
      <p:bldP spid="25" grpId="0"/>
      <p:bldP spid="26" grpId="0"/>
      <p:bldP spid="27" grpId="0"/>
      <p:bldP spid="28" grpId="0"/>
      <p:bldP spid="29" grpId="0"/>
      <p:bldP spid="2" grpId="0"/>
      <p:bldP spid="30" grpId="0"/>
      <p:bldP spid="31" grpId="0"/>
      <p:bldP spid="3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مستطيل 10">
            <a:extLst>
              <a:ext uri="{FF2B5EF4-FFF2-40B4-BE49-F238E27FC236}">
                <a16:creationId xmlns:a16="http://schemas.microsoft.com/office/drawing/2014/main" id="{72DA12FD-CE64-47FB-9431-99328DC16CF6}"/>
              </a:ext>
            </a:extLst>
          </p:cNvPr>
          <p:cNvSpPr/>
          <p:nvPr/>
        </p:nvSpPr>
        <p:spPr>
          <a:xfrm>
            <a:off x="-51620" y="0"/>
            <a:ext cx="12295239" cy="1104911"/>
          </a:xfrm>
          <a:prstGeom prst="rect">
            <a:avLst/>
          </a:prstGeom>
          <a:solidFill>
            <a:srgbClr val="FEC3C5"/>
          </a:solidFill>
          <a:ln>
            <a:solidFill>
              <a:srgbClr val="FEC3C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13" name="شكل بيضاوي 12">
            <a:extLst>
              <a:ext uri="{FF2B5EF4-FFF2-40B4-BE49-F238E27FC236}">
                <a16:creationId xmlns:a16="http://schemas.microsoft.com/office/drawing/2014/main" id="{B6A46F2B-B82D-459D-A7B0-EED6873F0662}"/>
              </a:ext>
            </a:extLst>
          </p:cNvPr>
          <p:cNvSpPr/>
          <p:nvPr/>
        </p:nvSpPr>
        <p:spPr>
          <a:xfrm>
            <a:off x="437335" y="258054"/>
            <a:ext cx="469732" cy="469732"/>
          </a:xfrm>
          <a:prstGeom prst="ellipse">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4" name="شكل بيضاوي 13">
            <a:extLst>
              <a:ext uri="{FF2B5EF4-FFF2-40B4-BE49-F238E27FC236}">
                <a16:creationId xmlns:a16="http://schemas.microsoft.com/office/drawing/2014/main" id="{4FF8FF97-2730-49FA-99E4-703BB515453B}"/>
              </a:ext>
            </a:extLst>
          </p:cNvPr>
          <p:cNvSpPr/>
          <p:nvPr/>
        </p:nvSpPr>
        <p:spPr>
          <a:xfrm>
            <a:off x="1072210" y="258054"/>
            <a:ext cx="469732" cy="469732"/>
          </a:xfrm>
          <a:prstGeom prst="ellipse">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5" name="شكل بيضاوي 14">
            <a:extLst>
              <a:ext uri="{FF2B5EF4-FFF2-40B4-BE49-F238E27FC236}">
                <a16:creationId xmlns:a16="http://schemas.microsoft.com/office/drawing/2014/main" id="{F66694FB-4031-40F2-B4A1-1A24472D267F}"/>
              </a:ext>
            </a:extLst>
          </p:cNvPr>
          <p:cNvSpPr/>
          <p:nvPr/>
        </p:nvSpPr>
        <p:spPr>
          <a:xfrm>
            <a:off x="1662760" y="258054"/>
            <a:ext cx="469732" cy="469732"/>
          </a:xfrm>
          <a:prstGeom prst="ellipse">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2" name="مستطيل: زوايا مستديرة 11">
            <a:extLst>
              <a:ext uri="{FF2B5EF4-FFF2-40B4-BE49-F238E27FC236}">
                <a16:creationId xmlns:a16="http://schemas.microsoft.com/office/drawing/2014/main" id="{94928449-9CDA-4BD5-9014-2EB57E009AE4}"/>
              </a:ext>
            </a:extLst>
          </p:cNvPr>
          <p:cNvSpPr/>
          <p:nvPr/>
        </p:nvSpPr>
        <p:spPr>
          <a:xfrm>
            <a:off x="862015" y="1272231"/>
            <a:ext cx="4772025" cy="5429250"/>
          </a:xfrm>
          <a:prstGeom prst="roundRect">
            <a:avLst>
              <a:gd name="adj" fmla="val 9481"/>
            </a:avLst>
          </a:prstGeom>
          <a:solidFill>
            <a:srgbClr val="9BC1B4"/>
          </a:solidFill>
          <a:ln>
            <a:solidFill>
              <a:srgbClr val="9BC1B4"/>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9" name="مستطيل: زوايا مستديرة 8">
            <a:extLst>
              <a:ext uri="{FF2B5EF4-FFF2-40B4-BE49-F238E27FC236}">
                <a16:creationId xmlns:a16="http://schemas.microsoft.com/office/drawing/2014/main" id="{3A5F1D06-C95B-444B-812B-D206C677921B}"/>
              </a:ext>
            </a:extLst>
          </p:cNvPr>
          <p:cNvSpPr/>
          <p:nvPr/>
        </p:nvSpPr>
        <p:spPr>
          <a:xfrm>
            <a:off x="6629400" y="1300162"/>
            <a:ext cx="4772025" cy="5429250"/>
          </a:xfrm>
          <a:prstGeom prst="roundRect">
            <a:avLst>
              <a:gd name="adj" fmla="val 9481"/>
            </a:avLst>
          </a:prstGeom>
          <a:solidFill>
            <a:srgbClr val="9BC1B4"/>
          </a:solidFill>
          <a:ln>
            <a:solidFill>
              <a:srgbClr val="9BC1B4"/>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 name="مربع نص 2">
            <a:extLst>
              <a:ext uri="{FF2B5EF4-FFF2-40B4-BE49-F238E27FC236}">
                <a16:creationId xmlns:a16="http://schemas.microsoft.com/office/drawing/2014/main" id="{8BB4210E-13AA-4027-9C51-1C74662C6554}"/>
              </a:ext>
            </a:extLst>
          </p:cNvPr>
          <p:cNvSpPr txBox="1"/>
          <p:nvPr/>
        </p:nvSpPr>
        <p:spPr>
          <a:xfrm>
            <a:off x="3873793" y="189399"/>
            <a:ext cx="8169798" cy="830997"/>
          </a:xfrm>
          <a:prstGeom prst="rect">
            <a:avLst/>
          </a:prstGeom>
          <a:solidFill>
            <a:srgbClr val="FEC3C5"/>
          </a:solidFill>
          <a:ln>
            <a:solidFill>
              <a:srgbClr val="FEC3C5"/>
            </a:solidFill>
          </a:ln>
        </p:spPr>
        <p:txBody>
          <a:bodyPr wrap="square">
            <a:spAutoFit/>
          </a:bodyPr>
          <a:lstStyle/>
          <a:p>
            <a:pPr marL="0" indent="0">
              <a:buNone/>
            </a:pPr>
            <a:r>
              <a:rPr lang="ar-SA" sz="4800" dirty="0">
                <a:solidFill>
                  <a:schemeClr val="bg1"/>
                </a:solidFill>
              </a:rPr>
              <a:t>أي الخطابين أفضل و لماذا ؟؟</a:t>
            </a:r>
          </a:p>
        </p:txBody>
      </p:sp>
      <p:sp>
        <p:nvSpPr>
          <p:cNvPr id="4" name="مستطيل 3">
            <a:extLst>
              <a:ext uri="{FF2B5EF4-FFF2-40B4-BE49-F238E27FC236}">
                <a16:creationId xmlns:a16="http://schemas.microsoft.com/office/drawing/2014/main" id="{F254F806-5DC7-4971-8A8D-B358131518BB}"/>
              </a:ext>
            </a:extLst>
          </p:cNvPr>
          <p:cNvSpPr/>
          <p:nvPr/>
        </p:nvSpPr>
        <p:spPr>
          <a:xfrm>
            <a:off x="6883369" y="1571627"/>
            <a:ext cx="4240759" cy="4916187"/>
          </a:xfrm>
          <a:prstGeom prst="rect">
            <a:avLst/>
          </a:prstGeom>
          <a:ln>
            <a:solidFill>
              <a:schemeClr val="tx1"/>
            </a:solidFill>
          </a:ln>
          <a:effectLst/>
        </p:spPr>
        <p:style>
          <a:lnRef idx="2">
            <a:schemeClr val="accent6"/>
          </a:lnRef>
          <a:fillRef idx="1">
            <a:schemeClr val="lt1"/>
          </a:fillRef>
          <a:effectRef idx="0">
            <a:schemeClr val="accent6"/>
          </a:effectRef>
          <a:fontRef idx="minor">
            <a:schemeClr val="dk1"/>
          </a:fontRef>
        </p:style>
        <p:txBody>
          <a:bodyPr rtlCol="1" anchor="ctr"/>
          <a:lstStyle/>
          <a:p>
            <a:r>
              <a:rPr lang="ar-SA" sz="1400" b="0" i="0" dirty="0">
                <a:solidFill>
                  <a:srgbClr val="333333"/>
                </a:solidFill>
                <a:effectLst/>
                <a:latin typeface="DroidArabicKufi-Regular"/>
              </a:rPr>
              <a:t>السيد: فلان الفلاني</a:t>
            </a:r>
          </a:p>
          <a:p>
            <a:r>
              <a:rPr lang="ar-SA" sz="1400" dirty="0">
                <a:solidFill>
                  <a:srgbClr val="333333"/>
                </a:solidFill>
                <a:latin typeface="DroidArabicKufi-Regular"/>
              </a:rPr>
              <a:t>عنوان السكن</a:t>
            </a:r>
          </a:p>
          <a:p>
            <a:r>
              <a:rPr lang="ar-SA" sz="1400" dirty="0">
                <a:solidFill>
                  <a:srgbClr val="333333"/>
                </a:solidFill>
                <a:latin typeface="DroidArabicKufi-Regular"/>
              </a:rPr>
              <a:t>         إ</a:t>
            </a:r>
            <a:r>
              <a:rPr lang="ar-SA" sz="1400" b="0" i="0" dirty="0">
                <a:solidFill>
                  <a:srgbClr val="333333"/>
                </a:solidFill>
                <a:effectLst/>
                <a:latin typeface="DroidArabicKufi-Regular"/>
              </a:rPr>
              <a:t>لى السيد/                  مدير العمل</a:t>
            </a:r>
          </a:p>
          <a:p>
            <a:endParaRPr lang="ar-SA" sz="1400" b="0" i="0" dirty="0">
              <a:solidFill>
                <a:srgbClr val="333333"/>
              </a:solidFill>
              <a:effectLst/>
              <a:latin typeface="DroidArabicKufi-Regular"/>
            </a:endParaRPr>
          </a:p>
          <a:p>
            <a:pPr algn="ctr"/>
            <a:r>
              <a:rPr lang="ar-SA" sz="1400" b="0" i="0" dirty="0">
                <a:solidFill>
                  <a:srgbClr val="333333"/>
                </a:solidFill>
                <a:effectLst/>
                <a:latin typeface="DroidArabicKufi-Regular"/>
              </a:rPr>
              <a:t>إنني بكل أسف لم أعُد أشعر أنني أقدّم جديدًا لهذا العمل الذي أنا بصددِه، ولم يَعد بإمكاني إضافة إبداعٍ يجعلُ الشركة تتميز عن غيرها فيما تقدّمه وتنتِجهُ، وبهذا لا يُمكن أن أقبلَ كوني عبئًا عليها، ولا سيما أني قد اعتدتُ سابقًا أن أقدّم كل ما هو متميّز ومكتمل بهدفِ التطوير، والمحافظةِ على سويّة الشركة عالية المستوى.</a:t>
            </a:r>
            <a:br>
              <a:rPr lang="ar-SA" sz="1400" dirty="0"/>
            </a:br>
            <a:r>
              <a:rPr lang="ar-SA" sz="1400" b="0" i="0" dirty="0">
                <a:solidFill>
                  <a:srgbClr val="333333"/>
                </a:solidFill>
                <a:effectLst/>
                <a:latin typeface="DroidArabicKufi-Regular"/>
              </a:rPr>
              <a:t>سيّدي المدير العام، من حقي على نفسي أن أواكب التطور وأن أبحث عن خبراتٍ إضافيةٍ أُضيفها إلى رصيد عمري وتاريخي الوظيفي، لهذا لم يعد من المُفيد بالنسبة لي أن أبقى في نفس المكان، وأن أُمارس نفس العمل بنفس الطريقة، فالتغيير سنة الله تعالى في خلقه، والآن بالنسبة لي جاء وقت التغيير، واستقالتي هذه ليست انتقاصًا من مكانة المؤسسة أو تقليلاً من شأنها، وإنما هي فرصة للنفس حتى تلتقط أنفاسها وتبدأ خطوة جديدة. أُقدم إلى حضرتكم استقالتي هذه وأنا أشعرُ بكمٍ كبيرٍ من المشاعر المختلطة ما بين الحزن والأمل، الحزن بأنني سأترك وظيفتي التي قدمت لي الكثير من الدعم المعنوي والمادي والخبرة، والأمل بأنني سأعثر على وظيفةٍ أخرى تفتح لي آفاقًا جديدةً في الحياة، لكن رغم هذا أؤمن بشيءٍ واحدٍ فقط، هو أن اللبنة الأساسية في المستقبل قد صنعتها من وظيفتي هذه التي يرتكز عليها مستقبلي الكامل، فأنا يا سيدي ممتنٌ للفضل الكبير الذي أعطاني إياه الله سبحانه وتعالى وأتاح لي فرصة العمل هنا.</a:t>
            </a:r>
            <a:br>
              <a:rPr lang="ar-SA" sz="1400" dirty="0"/>
            </a:br>
            <a:r>
              <a:rPr lang="ar-SA" sz="1400" dirty="0"/>
              <a:t>توقيع المعني                                           توقيع المدير</a:t>
            </a:r>
          </a:p>
        </p:txBody>
      </p:sp>
      <p:grpSp>
        <p:nvGrpSpPr>
          <p:cNvPr id="10" name="مجموعة 9">
            <a:extLst>
              <a:ext uri="{FF2B5EF4-FFF2-40B4-BE49-F238E27FC236}">
                <a16:creationId xmlns:a16="http://schemas.microsoft.com/office/drawing/2014/main" id="{854C6E9C-488C-4D53-984F-7B270F41458F}"/>
              </a:ext>
            </a:extLst>
          </p:cNvPr>
          <p:cNvGrpSpPr/>
          <p:nvPr/>
        </p:nvGrpSpPr>
        <p:grpSpPr>
          <a:xfrm>
            <a:off x="1098002" y="1542405"/>
            <a:ext cx="4240759" cy="4916188"/>
            <a:chOff x="2040981" y="1556693"/>
            <a:chExt cx="4240759" cy="4916188"/>
          </a:xfrm>
        </p:grpSpPr>
        <p:pic>
          <p:nvPicPr>
            <p:cNvPr id="1026" name="Picture 2" descr="كتابة رسائل العمل express english">
              <a:extLst>
                <a:ext uri="{FF2B5EF4-FFF2-40B4-BE49-F238E27FC236}">
                  <a16:creationId xmlns:a16="http://schemas.microsoft.com/office/drawing/2014/main" id="{E29362C9-DC6A-48C4-9C5E-AFBE714257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0981" y="1556693"/>
              <a:ext cx="4240759" cy="4916188"/>
            </a:xfrm>
            <a:prstGeom prst="rect">
              <a:avLst/>
            </a:prstGeom>
            <a:noFill/>
            <a:effectLst/>
            <a:extLst>
              <a:ext uri="{909E8E84-426E-40DD-AFC4-6F175D3DCCD1}">
                <a14:hiddenFill xmlns:a14="http://schemas.microsoft.com/office/drawing/2010/main">
                  <a:solidFill>
                    <a:srgbClr val="FFFFFF"/>
                  </a:solidFill>
                </a14:hiddenFill>
              </a:ext>
            </a:extLst>
          </p:spPr>
        </p:pic>
        <p:sp>
          <p:nvSpPr>
            <p:cNvPr id="8" name="مربع نص 7">
              <a:extLst>
                <a:ext uri="{FF2B5EF4-FFF2-40B4-BE49-F238E27FC236}">
                  <a16:creationId xmlns:a16="http://schemas.microsoft.com/office/drawing/2014/main" id="{838EA1A6-DED1-45CF-9783-05C657F27E7E}"/>
                </a:ext>
              </a:extLst>
            </p:cNvPr>
            <p:cNvSpPr txBox="1"/>
            <p:nvPr/>
          </p:nvSpPr>
          <p:spPr>
            <a:xfrm>
              <a:off x="2125795" y="5984045"/>
              <a:ext cx="4105055" cy="369332"/>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wrap="square" rtlCol="1">
              <a:spAutoFit/>
            </a:bodyPr>
            <a:lstStyle/>
            <a:p>
              <a:r>
                <a:rPr lang="ar-SA" sz="1800" dirty="0"/>
                <a:t>توقيع المعني                               توقيع المدير</a:t>
              </a:r>
              <a:endParaRPr lang="ar-SA" dirty="0"/>
            </a:p>
          </p:txBody>
        </p:sp>
        <p:sp>
          <p:nvSpPr>
            <p:cNvPr id="6" name="مستطيل 5">
              <a:extLst>
                <a:ext uri="{FF2B5EF4-FFF2-40B4-BE49-F238E27FC236}">
                  <a16:creationId xmlns:a16="http://schemas.microsoft.com/office/drawing/2014/main" id="{B5651EA0-A45B-4E84-8C63-FAC1F7949001}"/>
                </a:ext>
              </a:extLst>
            </p:cNvPr>
            <p:cNvSpPr/>
            <p:nvPr/>
          </p:nvSpPr>
          <p:spPr>
            <a:xfrm>
              <a:off x="2325111" y="2807718"/>
              <a:ext cx="2188232" cy="585225"/>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1" anchor="ctr"/>
            <a:lstStyle/>
            <a:p>
              <a:pPr algn="ctr"/>
              <a:endParaRPr lang="ar-SA" dirty="0"/>
            </a:p>
          </p:txBody>
        </p:sp>
      </p:grpSp>
    </p:spTree>
    <p:custDataLst>
      <p:tags r:id="rId1"/>
    </p:custDataLst>
    <p:extLst>
      <p:ext uri="{BB962C8B-B14F-4D97-AF65-F5344CB8AC3E}">
        <p14:creationId xmlns:p14="http://schemas.microsoft.com/office/powerpoint/2010/main" val="2912488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مستطيل: زوايا مستديرة 9">
            <a:extLst>
              <a:ext uri="{FF2B5EF4-FFF2-40B4-BE49-F238E27FC236}">
                <a16:creationId xmlns:a16="http://schemas.microsoft.com/office/drawing/2014/main" id="{687EE710-4FDE-4BC9-934A-19DB68860523}"/>
              </a:ext>
            </a:extLst>
          </p:cNvPr>
          <p:cNvSpPr/>
          <p:nvPr/>
        </p:nvSpPr>
        <p:spPr>
          <a:xfrm>
            <a:off x="590550" y="5043098"/>
            <a:ext cx="11010900" cy="1729181"/>
          </a:xfrm>
          <a:prstGeom prst="roundRect">
            <a:avLst/>
          </a:prstGeom>
          <a:solidFill>
            <a:srgbClr val="9BC1B4"/>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9" name="مستطيل: زوايا مستديرة 8">
            <a:extLst>
              <a:ext uri="{FF2B5EF4-FFF2-40B4-BE49-F238E27FC236}">
                <a16:creationId xmlns:a16="http://schemas.microsoft.com/office/drawing/2014/main" id="{FC26A8EB-C58E-4E59-9CFF-7072AA74D9C1}"/>
              </a:ext>
            </a:extLst>
          </p:cNvPr>
          <p:cNvSpPr/>
          <p:nvPr/>
        </p:nvSpPr>
        <p:spPr>
          <a:xfrm>
            <a:off x="604838" y="3242182"/>
            <a:ext cx="11010900" cy="1729181"/>
          </a:xfrm>
          <a:prstGeom prst="roundRect">
            <a:avLst/>
          </a:prstGeom>
          <a:solidFill>
            <a:srgbClr val="9BC1B4"/>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bg1"/>
              </a:solidFill>
            </a:endParaRPr>
          </a:p>
        </p:txBody>
      </p:sp>
      <p:sp>
        <p:nvSpPr>
          <p:cNvPr id="8" name="مستطيل: زوايا مستديرة 7">
            <a:extLst>
              <a:ext uri="{FF2B5EF4-FFF2-40B4-BE49-F238E27FC236}">
                <a16:creationId xmlns:a16="http://schemas.microsoft.com/office/drawing/2014/main" id="{ACB64A18-8157-41FE-B349-83DF8354D7C9}"/>
              </a:ext>
            </a:extLst>
          </p:cNvPr>
          <p:cNvSpPr/>
          <p:nvPr/>
        </p:nvSpPr>
        <p:spPr>
          <a:xfrm>
            <a:off x="590550" y="1414065"/>
            <a:ext cx="11010900" cy="1729181"/>
          </a:xfrm>
          <a:prstGeom prst="roundRect">
            <a:avLst/>
          </a:prstGeom>
          <a:solidFill>
            <a:srgbClr val="9BC1B4"/>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 name="مستطيل: زوايا مستديرة 4">
            <a:extLst>
              <a:ext uri="{FF2B5EF4-FFF2-40B4-BE49-F238E27FC236}">
                <a16:creationId xmlns:a16="http://schemas.microsoft.com/office/drawing/2014/main" id="{2E0CA3B9-98CD-4B5B-A890-5BE2F06A3C25}"/>
              </a:ext>
            </a:extLst>
          </p:cNvPr>
          <p:cNvSpPr/>
          <p:nvPr/>
        </p:nvSpPr>
        <p:spPr>
          <a:xfrm>
            <a:off x="9844088" y="1414065"/>
            <a:ext cx="1757362" cy="1729181"/>
          </a:xfrm>
          <a:prstGeom prst="roundRect">
            <a:avLst/>
          </a:prstGeom>
          <a:solidFill>
            <a:srgbClr val="FEC3C5"/>
          </a:solidFill>
          <a:ln>
            <a:solidFill>
              <a:srgbClr val="FEC3C5"/>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6" name="مستطيل: زوايا مستديرة 5">
            <a:extLst>
              <a:ext uri="{FF2B5EF4-FFF2-40B4-BE49-F238E27FC236}">
                <a16:creationId xmlns:a16="http://schemas.microsoft.com/office/drawing/2014/main" id="{3C56ABEF-26C3-46CF-9B12-4EA763231AE6}"/>
              </a:ext>
            </a:extLst>
          </p:cNvPr>
          <p:cNvSpPr/>
          <p:nvPr/>
        </p:nvSpPr>
        <p:spPr>
          <a:xfrm>
            <a:off x="9844088" y="3200004"/>
            <a:ext cx="1757362" cy="1729181"/>
          </a:xfrm>
          <a:prstGeom prst="roundRect">
            <a:avLst/>
          </a:prstGeom>
          <a:solidFill>
            <a:srgbClr val="FEC3C5"/>
          </a:solidFill>
          <a:ln>
            <a:solidFill>
              <a:srgbClr val="FEC3C5"/>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 name="مستطيل: زوايا مستديرة 6">
            <a:extLst>
              <a:ext uri="{FF2B5EF4-FFF2-40B4-BE49-F238E27FC236}">
                <a16:creationId xmlns:a16="http://schemas.microsoft.com/office/drawing/2014/main" id="{952E6F64-F2A7-474C-89BF-A6E312A1A93C}"/>
              </a:ext>
            </a:extLst>
          </p:cNvPr>
          <p:cNvSpPr/>
          <p:nvPr/>
        </p:nvSpPr>
        <p:spPr>
          <a:xfrm>
            <a:off x="9844088" y="5043098"/>
            <a:ext cx="1757362" cy="1729181"/>
          </a:xfrm>
          <a:prstGeom prst="roundRect">
            <a:avLst/>
          </a:prstGeom>
          <a:solidFill>
            <a:srgbClr val="FEC3C5"/>
          </a:solidFill>
          <a:ln>
            <a:solidFill>
              <a:srgbClr val="FEC3C5"/>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1" name="مربع نص 10">
            <a:extLst>
              <a:ext uri="{FF2B5EF4-FFF2-40B4-BE49-F238E27FC236}">
                <a16:creationId xmlns:a16="http://schemas.microsoft.com/office/drawing/2014/main" id="{7FCF5FF6-7143-4E5C-8EBD-AADB1B07B78D}"/>
              </a:ext>
            </a:extLst>
          </p:cNvPr>
          <p:cNvSpPr txBox="1"/>
          <p:nvPr/>
        </p:nvSpPr>
        <p:spPr>
          <a:xfrm>
            <a:off x="8743952" y="2462507"/>
            <a:ext cx="2786062" cy="646331"/>
          </a:xfrm>
          <a:prstGeom prst="rect">
            <a:avLst/>
          </a:prstGeom>
          <a:noFill/>
        </p:spPr>
        <p:txBody>
          <a:bodyPr wrap="square" rtlCol="1">
            <a:spAutoFit/>
          </a:bodyPr>
          <a:lstStyle/>
          <a:p>
            <a:r>
              <a:rPr lang="ar-SA" sz="3600" b="1" dirty="0"/>
              <a:t>كن موجزا </a:t>
            </a:r>
          </a:p>
        </p:txBody>
      </p:sp>
      <p:sp>
        <p:nvSpPr>
          <p:cNvPr id="12" name="مربع نص 11">
            <a:extLst>
              <a:ext uri="{FF2B5EF4-FFF2-40B4-BE49-F238E27FC236}">
                <a16:creationId xmlns:a16="http://schemas.microsoft.com/office/drawing/2014/main" id="{DBE5D2F9-5503-4300-9C3E-869E6F160995}"/>
              </a:ext>
            </a:extLst>
          </p:cNvPr>
          <p:cNvSpPr txBox="1"/>
          <p:nvPr/>
        </p:nvSpPr>
        <p:spPr>
          <a:xfrm>
            <a:off x="8801100" y="4278226"/>
            <a:ext cx="2786062" cy="646331"/>
          </a:xfrm>
          <a:prstGeom prst="rect">
            <a:avLst/>
          </a:prstGeom>
          <a:noFill/>
        </p:spPr>
        <p:txBody>
          <a:bodyPr wrap="square" rtlCol="1">
            <a:spAutoFit/>
          </a:bodyPr>
          <a:lstStyle/>
          <a:p>
            <a:r>
              <a:rPr lang="ar-SA" sz="3600" b="1" dirty="0"/>
              <a:t>كن واضحا </a:t>
            </a:r>
          </a:p>
        </p:txBody>
      </p:sp>
      <p:sp>
        <p:nvSpPr>
          <p:cNvPr id="13" name="مربع نص 12">
            <a:extLst>
              <a:ext uri="{FF2B5EF4-FFF2-40B4-BE49-F238E27FC236}">
                <a16:creationId xmlns:a16="http://schemas.microsoft.com/office/drawing/2014/main" id="{2818D233-AF97-4E4A-837C-B958199B6AC0}"/>
              </a:ext>
            </a:extLst>
          </p:cNvPr>
          <p:cNvSpPr txBox="1"/>
          <p:nvPr/>
        </p:nvSpPr>
        <p:spPr>
          <a:xfrm>
            <a:off x="8743952" y="6115444"/>
            <a:ext cx="2786062" cy="646331"/>
          </a:xfrm>
          <a:prstGeom prst="rect">
            <a:avLst/>
          </a:prstGeom>
          <a:noFill/>
        </p:spPr>
        <p:txBody>
          <a:bodyPr wrap="square" rtlCol="1">
            <a:spAutoFit/>
          </a:bodyPr>
          <a:lstStyle/>
          <a:p>
            <a:r>
              <a:rPr lang="ar-SA" sz="3600" b="1" dirty="0"/>
              <a:t>كن انسانا </a:t>
            </a:r>
          </a:p>
        </p:txBody>
      </p:sp>
      <p:sp>
        <p:nvSpPr>
          <p:cNvPr id="14" name="عنصر نائب للمحتوى 2">
            <a:extLst>
              <a:ext uri="{FF2B5EF4-FFF2-40B4-BE49-F238E27FC236}">
                <a16:creationId xmlns:a16="http://schemas.microsoft.com/office/drawing/2014/main" id="{116DE5BA-37AD-468D-8557-6DF50BEE810B}"/>
              </a:ext>
            </a:extLst>
          </p:cNvPr>
          <p:cNvSpPr txBox="1">
            <a:spLocks/>
          </p:cNvSpPr>
          <p:nvPr/>
        </p:nvSpPr>
        <p:spPr>
          <a:xfrm>
            <a:off x="519113" y="1628774"/>
            <a:ext cx="9253539" cy="1480066"/>
          </a:xfrm>
          <a:prstGeom prst="rect">
            <a:avLst/>
          </a:prstGeom>
        </p:spPr>
        <p:txBody>
          <a:bodyPr vert="horz" lIns="91440" tIns="45720" rIns="91440" bIns="45720" rtlCol="1">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ar-SA" dirty="0"/>
              <a:t>يتمثل الاختصار في استخدام </a:t>
            </a:r>
            <a:r>
              <a:rPr lang="ar-SA" dirty="0">
                <a:solidFill>
                  <a:schemeClr val="bg1"/>
                </a:solidFill>
              </a:rPr>
              <a:t>العدد (الكم)المناسب من الكلمات للتعبير </a:t>
            </a:r>
            <a:r>
              <a:rPr lang="ar-SA" dirty="0"/>
              <a:t>عن فكرة معينة ، وتجنب استخدام الكثير من الكلمات للتعبير .</a:t>
            </a:r>
          </a:p>
        </p:txBody>
      </p:sp>
      <p:sp>
        <p:nvSpPr>
          <p:cNvPr id="15" name="عنصر نائب للمحتوى 2">
            <a:extLst>
              <a:ext uri="{FF2B5EF4-FFF2-40B4-BE49-F238E27FC236}">
                <a16:creationId xmlns:a16="http://schemas.microsoft.com/office/drawing/2014/main" id="{5F06AC35-9F43-4067-B4CD-BE110C387759}"/>
              </a:ext>
            </a:extLst>
          </p:cNvPr>
          <p:cNvSpPr txBox="1">
            <a:spLocks/>
          </p:cNvSpPr>
          <p:nvPr/>
        </p:nvSpPr>
        <p:spPr>
          <a:xfrm>
            <a:off x="519112" y="3366018"/>
            <a:ext cx="9253539" cy="1480066"/>
          </a:xfrm>
          <a:prstGeom prst="rect">
            <a:avLst/>
          </a:prstGeom>
        </p:spPr>
        <p:txBody>
          <a:bodyPr vert="horz" lIns="91440" tIns="45720" rIns="91440" bIns="45720" rtlCol="1">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ar-SA" dirty="0"/>
              <a:t>تكون</a:t>
            </a:r>
            <a:r>
              <a:rPr lang="ar-SA" dirty="0">
                <a:solidFill>
                  <a:schemeClr val="bg1"/>
                </a:solidFill>
              </a:rPr>
              <a:t> الكلمات واضحة ذات معنى دقيق غير غامضة </a:t>
            </a:r>
            <a:r>
              <a:rPr lang="ar-SA" dirty="0"/>
              <a:t>، مثلا نكتب </a:t>
            </a:r>
            <a:r>
              <a:rPr lang="ar-SA" dirty="0">
                <a:solidFill>
                  <a:schemeClr val="bg1"/>
                </a:solidFill>
              </a:rPr>
              <a:t>"نود أن نعلمك أن "</a:t>
            </a:r>
            <a:r>
              <a:rPr lang="ar-SA" dirty="0"/>
              <a:t>بدلاً من </a:t>
            </a:r>
            <a:r>
              <a:rPr lang="ar-SA" dirty="0">
                <a:solidFill>
                  <a:schemeClr val="bg1"/>
                </a:solidFill>
              </a:rPr>
              <a:t>"سيكون التزامنا المطلق أن نقدم لك المعلومة الأساسية "</a:t>
            </a:r>
          </a:p>
        </p:txBody>
      </p:sp>
      <p:sp>
        <p:nvSpPr>
          <p:cNvPr id="16" name="عنصر نائب للمحتوى 2">
            <a:extLst>
              <a:ext uri="{FF2B5EF4-FFF2-40B4-BE49-F238E27FC236}">
                <a16:creationId xmlns:a16="http://schemas.microsoft.com/office/drawing/2014/main" id="{1ACC5F65-CDBA-4BE9-834D-4FEBD6AEA821}"/>
              </a:ext>
            </a:extLst>
          </p:cNvPr>
          <p:cNvSpPr txBox="1">
            <a:spLocks/>
          </p:cNvSpPr>
          <p:nvPr/>
        </p:nvSpPr>
        <p:spPr>
          <a:xfrm>
            <a:off x="533400" y="4909038"/>
            <a:ext cx="9253539" cy="1480066"/>
          </a:xfrm>
          <a:prstGeom prst="rect">
            <a:avLst/>
          </a:prstGeom>
        </p:spPr>
        <p:txBody>
          <a:bodyPr vert="horz" lIns="91440" tIns="45720" rIns="91440" bIns="45720" rtlCol="1">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ar-SA" dirty="0"/>
              <a:t>بمعنى أن القراء يجدون </a:t>
            </a:r>
            <a:r>
              <a:rPr lang="ar-SA" dirty="0">
                <a:solidFill>
                  <a:schemeClr val="bg1"/>
                </a:solidFill>
              </a:rPr>
              <a:t>ما تكتبه بطريقة سهلة و مألوفة </a:t>
            </a:r>
            <a:r>
              <a:rPr lang="ar-SA" dirty="0"/>
              <a:t>ووفق احتياجاتهم ،مع </a:t>
            </a:r>
            <a:r>
              <a:rPr lang="ar-SA" dirty="0">
                <a:solidFill>
                  <a:schemeClr val="bg1"/>
                </a:solidFill>
              </a:rPr>
              <a:t>تجنب الألفاظ الدالة على الشخص مثل "أنا" و "نحن" </a:t>
            </a:r>
            <a:r>
              <a:rPr lang="ar-SA" dirty="0"/>
              <a:t>و استبدالها بصيغة الغائب ،مثلا نكتب </a:t>
            </a:r>
            <a:r>
              <a:rPr lang="ar-SA" dirty="0">
                <a:solidFill>
                  <a:schemeClr val="bg1"/>
                </a:solidFill>
              </a:rPr>
              <a:t>" نود أن نعلمك أن</a:t>
            </a:r>
            <a:r>
              <a:rPr lang="ar-SA" dirty="0"/>
              <a:t>" فهي تبدو أكثر.</a:t>
            </a:r>
          </a:p>
        </p:txBody>
      </p:sp>
      <p:sp>
        <p:nvSpPr>
          <p:cNvPr id="18" name="مستطيل 17">
            <a:extLst>
              <a:ext uri="{FF2B5EF4-FFF2-40B4-BE49-F238E27FC236}">
                <a16:creationId xmlns:a16="http://schemas.microsoft.com/office/drawing/2014/main" id="{9E924046-C6C8-4550-A206-6861B6464945}"/>
              </a:ext>
            </a:extLst>
          </p:cNvPr>
          <p:cNvSpPr/>
          <p:nvPr/>
        </p:nvSpPr>
        <p:spPr>
          <a:xfrm>
            <a:off x="-51620" y="0"/>
            <a:ext cx="12295239" cy="1104911"/>
          </a:xfrm>
          <a:prstGeom prst="rect">
            <a:avLst/>
          </a:prstGeom>
          <a:solidFill>
            <a:srgbClr val="FEC3C5"/>
          </a:solidFill>
          <a:ln>
            <a:solidFill>
              <a:srgbClr val="FEC3C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19" name="شكل بيضاوي 18">
            <a:extLst>
              <a:ext uri="{FF2B5EF4-FFF2-40B4-BE49-F238E27FC236}">
                <a16:creationId xmlns:a16="http://schemas.microsoft.com/office/drawing/2014/main" id="{D4B09426-1ADE-4EDD-A68C-F27C00C3BD01}"/>
              </a:ext>
            </a:extLst>
          </p:cNvPr>
          <p:cNvSpPr/>
          <p:nvPr/>
        </p:nvSpPr>
        <p:spPr>
          <a:xfrm>
            <a:off x="437335" y="258054"/>
            <a:ext cx="469732" cy="469732"/>
          </a:xfrm>
          <a:prstGeom prst="ellipse">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0" name="شكل بيضاوي 19">
            <a:extLst>
              <a:ext uri="{FF2B5EF4-FFF2-40B4-BE49-F238E27FC236}">
                <a16:creationId xmlns:a16="http://schemas.microsoft.com/office/drawing/2014/main" id="{AF8BA142-3B85-4260-B7B2-B871C2677222}"/>
              </a:ext>
            </a:extLst>
          </p:cNvPr>
          <p:cNvSpPr/>
          <p:nvPr/>
        </p:nvSpPr>
        <p:spPr>
          <a:xfrm>
            <a:off x="1072210" y="258054"/>
            <a:ext cx="469732" cy="469732"/>
          </a:xfrm>
          <a:prstGeom prst="ellipse">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1" name="شكل بيضاوي 20">
            <a:extLst>
              <a:ext uri="{FF2B5EF4-FFF2-40B4-BE49-F238E27FC236}">
                <a16:creationId xmlns:a16="http://schemas.microsoft.com/office/drawing/2014/main" id="{3002A9E1-7B21-419B-942B-EE1F18A8526B}"/>
              </a:ext>
            </a:extLst>
          </p:cNvPr>
          <p:cNvSpPr/>
          <p:nvPr/>
        </p:nvSpPr>
        <p:spPr>
          <a:xfrm>
            <a:off x="1662760" y="258054"/>
            <a:ext cx="469732" cy="469732"/>
          </a:xfrm>
          <a:prstGeom prst="ellipse">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2" name="مربع نص 21">
            <a:extLst>
              <a:ext uri="{FF2B5EF4-FFF2-40B4-BE49-F238E27FC236}">
                <a16:creationId xmlns:a16="http://schemas.microsoft.com/office/drawing/2014/main" id="{E5C94B25-1F14-444F-A338-0AAB26CC10D2}"/>
              </a:ext>
            </a:extLst>
          </p:cNvPr>
          <p:cNvSpPr txBox="1"/>
          <p:nvPr/>
        </p:nvSpPr>
        <p:spPr>
          <a:xfrm>
            <a:off x="2253310" y="152286"/>
            <a:ext cx="9699454" cy="830997"/>
          </a:xfrm>
          <a:prstGeom prst="rect">
            <a:avLst/>
          </a:prstGeom>
          <a:noFill/>
          <a:ln>
            <a:noFill/>
          </a:ln>
        </p:spPr>
        <p:txBody>
          <a:bodyPr wrap="square">
            <a:spAutoFit/>
          </a:bodyPr>
          <a:lstStyle/>
          <a:p>
            <a:pPr marL="0" indent="0" algn="ctr" rtl="0">
              <a:buNone/>
            </a:pPr>
            <a:r>
              <a:rPr lang="ar-SA" sz="4800" dirty="0"/>
              <a:t>عناصر الأسلوب الجيد في كتابة مستندات الأعمال</a:t>
            </a:r>
          </a:p>
        </p:txBody>
      </p:sp>
      <p:pic>
        <p:nvPicPr>
          <p:cNvPr id="3" name="رسم 2" descr="مستند خطوط عريضة">
            <a:extLst>
              <a:ext uri="{FF2B5EF4-FFF2-40B4-BE49-F238E27FC236}">
                <a16:creationId xmlns:a16="http://schemas.microsoft.com/office/drawing/2014/main" id="{B2E2B371-9CFD-4184-85CF-E59DD55551D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136983" y="1431140"/>
            <a:ext cx="1150526" cy="1150526"/>
          </a:xfrm>
          <a:prstGeom prst="rect">
            <a:avLst/>
          </a:prstGeom>
        </p:spPr>
      </p:pic>
      <p:pic>
        <p:nvPicPr>
          <p:cNvPr id="17" name="رسم 16" descr="عين خطوط عريضة">
            <a:extLst>
              <a:ext uri="{FF2B5EF4-FFF2-40B4-BE49-F238E27FC236}">
                <a16:creationId xmlns:a16="http://schemas.microsoft.com/office/drawing/2014/main" id="{E6CC5BB6-4B82-4849-9D8C-BD1BF572991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115742" y="3271206"/>
            <a:ext cx="1221583" cy="1221583"/>
          </a:xfrm>
          <a:prstGeom prst="rect">
            <a:avLst/>
          </a:prstGeom>
        </p:spPr>
      </p:pic>
      <p:pic>
        <p:nvPicPr>
          <p:cNvPr id="24" name="رسم 23" descr="ملف تعريف ذكر خطوط عريضة">
            <a:extLst>
              <a:ext uri="{FF2B5EF4-FFF2-40B4-BE49-F238E27FC236}">
                <a16:creationId xmlns:a16="http://schemas.microsoft.com/office/drawing/2014/main" id="{B5E9A9FE-E484-4C84-B258-F03BE721C90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43440" y="5108947"/>
            <a:ext cx="1158657" cy="1158657"/>
          </a:xfrm>
          <a:prstGeom prst="rect">
            <a:avLst/>
          </a:prstGeom>
        </p:spPr>
      </p:pic>
    </p:spTree>
    <p:custDataLst>
      <p:tags r:id="rId1"/>
    </p:custDataLst>
    <p:extLst>
      <p:ext uri="{BB962C8B-B14F-4D97-AF65-F5344CB8AC3E}">
        <p14:creationId xmlns:p14="http://schemas.microsoft.com/office/powerpoint/2010/main" val="1613273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up)">
                                      <p:cBhvr>
                                        <p:cTn id="7" dur="500"/>
                                        <p:tgtEl>
                                          <p:spTgt spid="2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up)">
                                      <p:cBhvr>
                                        <p:cTn id="11" dur="500"/>
                                        <p:tgtEl>
                                          <p:spTgt spid="1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up)">
                                      <p:cBhvr>
                                        <p:cTn id="15" dur="500"/>
                                        <p:tgtEl>
                                          <p:spTgt spid="14"/>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up)">
                                      <p:cBhvr>
                                        <p:cTn id="19" dur="500"/>
                                        <p:tgtEl>
                                          <p:spTgt spid="1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up)">
                                      <p:cBhvr>
                                        <p:cTn id="23" dur="500"/>
                                        <p:tgtEl>
                                          <p:spTgt spid="1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6" grpId="0"/>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مجموعة 32">
            <a:extLst>
              <a:ext uri="{FF2B5EF4-FFF2-40B4-BE49-F238E27FC236}">
                <a16:creationId xmlns:a16="http://schemas.microsoft.com/office/drawing/2014/main" id="{474D18B2-80E5-418A-B521-0FC636A73EFF}"/>
              </a:ext>
            </a:extLst>
          </p:cNvPr>
          <p:cNvGrpSpPr/>
          <p:nvPr/>
        </p:nvGrpSpPr>
        <p:grpSpPr>
          <a:xfrm>
            <a:off x="1985883" y="5508990"/>
            <a:ext cx="7934635" cy="1199304"/>
            <a:chOff x="2772695" y="1563288"/>
            <a:chExt cx="9175806" cy="1386905"/>
          </a:xfrm>
          <a:solidFill>
            <a:srgbClr val="A2A2A2"/>
          </a:solidFill>
        </p:grpSpPr>
        <p:sp>
          <p:nvSpPr>
            <p:cNvPr id="34" name="مستطيل: زوايا مستديرة 33">
              <a:extLst>
                <a:ext uri="{FF2B5EF4-FFF2-40B4-BE49-F238E27FC236}">
                  <a16:creationId xmlns:a16="http://schemas.microsoft.com/office/drawing/2014/main" id="{56151AE8-4C4C-49EA-9664-4484C0B65B67}"/>
                </a:ext>
              </a:extLst>
            </p:cNvPr>
            <p:cNvSpPr/>
            <p:nvPr/>
          </p:nvSpPr>
          <p:spPr>
            <a:xfrm>
              <a:off x="2772695" y="1758987"/>
              <a:ext cx="8108439" cy="1020653"/>
            </a:xfrm>
            <a:prstGeom prst="roundRect">
              <a:avLst/>
            </a:prstGeom>
            <a:grpFill/>
            <a:ln>
              <a:solidFill>
                <a:srgbClr val="A2A2A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5" name="شكل بيضاوي 34">
              <a:extLst>
                <a:ext uri="{FF2B5EF4-FFF2-40B4-BE49-F238E27FC236}">
                  <a16:creationId xmlns:a16="http://schemas.microsoft.com/office/drawing/2014/main" id="{2FFDBCB9-02A8-4DB1-8FCC-AEDD51DD4379}"/>
                </a:ext>
              </a:extLst>
            </p:cNvPr>
            <p:cNvSpPr/>
            <p:nvPr/>
          </p:nvSpPr>
          <p:spPr>
            <a:xfrm>
              <a:off x="10426358" y="1563288"/>
              <a:ext cx="1522143" cy="1386905"/>
            </a:xfrm>
            <a:prstGeom prst="ellipse">
              <a:avLst/>
            </a:prstGeom>
            <a:grpFill/>
            <a:ln>
              <a:solidFill>
                <a:srgbClr val="A2A2A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grpSp>
      <p:grpSp>
        <p:nvGrpSpPr>
          <p:cNvPr id="30" name="مجموعة 29">
            <a:extLst>
              <a:ext uri="{FF2B5EF4-FFF2-40B4-BE49-F238E27FC236}">
                <a16:creationId xmlns:a16="http://schemas.microsoft.com/office/drawing/2014/main" id="{25668B8A-0617-469A-B024-A6777650CA45}"/>
              </a:ext>
            </a:extLst>
          </p:cNvPr>
          <p:cNvGrpSpPr/>
          <p:nvPr/>
        </p:nvGrpSpPr>
        <p:grpSpPr>
          <a:xfrm>
            <a:off x="1954411" y="3993547"/>
            <a:ext cx="7890391" cy="1230284"/>
            <a:chOff x="2772695" y="1490532"/>
            <a:chExt cx="9124641" cy="1422731"/>
          </a:xfrm>
          <a:solidFill>
            <a:srgbClr val="5CC3C2"/>
          </a:solidFill>
        </p:grpSpPr>
        <p:sp>
          <p:nvSpPr>
            <p:cNvPr id="31" name="مستطيل: زوايا مستديرة 30">
              <a:extLst>
                <a:ext uri="{FF2B5EF4-FFF2-40B4-BE49-F238E27FC236}">
                  <a16:creationId xmlns:a16="http://schemas.microsoft.com/office/drawing/2014/main" id="{B88475B0-E47A-4E71-9452-D16534DAEB15}"/>
                </a:ext>
              </a:extLst>
            </p:cNvPr>
            <p:cNvSpPr/>
            <p:nvPr/>
          </p:nvSpPr>
          <p:spPr>
            <a:xfrm>
              <a:off x="2772695" y="1758987"/>
              <a:ext cx="8108439" cy="1020653"/>
            </a:xfrm>
            <a:prstGeom prst="roundRect">
              <a:avLst/>
            </a:prstGeom>
            <a:grpFill/>
            <a:ln>
              <a:solidFill>
                <a:srgbClr val="5CC3C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bg1"/>
                </a:solidFill>
              </a:endParaRPr>
            </a:p>
          </p:txBody>
        </p:sp>
        <p:sp>
          <p:nvSpPr>
            <p:cNvPr id="32" name="شكل بيضاوي 31">
              <a:extLst>
                <a:ext uri="{FF2B5EF4-FFF2-40B4-BE49-F238E27FC236}">
                  <a16:creationId xmlns:a16="http://schemas.microsoft.com/office/drawing/2014/main" id="{5145ADB6-46F7-4B6A-A0D3-00CE9E235DA5}"/>
                </a:ext>
              </a:extLst>
            </p:cNvPr>
            <p:cNvSpPr/>
            <p:nvPr/>
          </p:nvSpPr>
          <p:spPr>
            <a:xfrm>
              <a:off x="10481491" y="1490532"/>
              <a:ext cx="1415845" cy="1422731"/>
            </a:xfrm>
            <a:prstGeom prst="ellipse">
              <a:avLst/>
            </a:prstGeom>
            <a:grpFill/>
            <a:ln>
              <a:solidFill>
                <a:srgbClr val="5CC3C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bg1"/>
                </a:solidFill>
              </a:endParaRPr>
            </a:p>
          </p:txBody>
        </p:sp>
      </p:grpSp>
      <p:grpSp>
        <p:nvGrpSpPr>
          <p:cNvPr id="27" name="مجموعة 26">
            <a:extLst>
              <a:ext uri="{FF2B5EF4-FFF2-40B4-BE49-F238E27FC236}">
                <a16:creationId xmlns:a16="http://schemas.microsoft.com/office/drawing/2014/main" id="{742FB035-5D36-4251-B110-AC2D163F4F22}"/>
              </a:ext>
            </a:extLst>
          </p:cNvPr>
          <p:cNvGrpSpPr/>
          <p:nvPr/>
        </p:nvGrpSpPr>
        <p:grpSpPr>
          <a:xfrm>
            <a:off x="1961310" y="2696073"/>
            <a:ext cx="7890391" cy="1172404"/>
            <a:chOff x="2772695" y="1557809"/>
            <a:chExt cx="9124641" cy="1355797"/>
          </a:xfrm>
          <a:solidFill>
            <a:srgbClr val="FEC3C5"/>
          </a:solidFill>
        </p:grpSpPr>
        <p:sp>
          <p:nvSpPr>
            <p:cNvPr id="28" name="مستطيل: زوايا مستديرة 27">
              <a:extLst>
                <a:ext uri="{FF2B5EF4-FFF2-40B4-BE49-F238E27FC236}">
                  <a16:creationId xmlns:a16="http://schemas.microsoft.com/office/drawing/2014/main" id="{1B3C9584-7F2B-4544-B54B-1ED6C5A8AA73}"/>
                </a:ext>
              </a:extLst>
            </p:cNvPr>
            <p:cNvSpPr/>
            <p:nvPr/>
          </p:nvSpPr>
          <p:spPr>
            <a:xfrm>
              <a:off x="2772695" y="1758987"/>
              <a:ext cx="8108439" cy="1020653"/>
            </a:xfrm>
            <a:prstGeom prst="roundRect">
              <a:avLst/>
            </a:prstGeom>
            <a:grpFill/>
            <a:ln>
              <a:solidFill>
                <a:srgbClr val="FEC3C5"/>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9" name="شكل بيضاوي 28">
              <a:extLst>
                <a:ext uri="{FF2B5EF4-FFF2-40B4-BE49-F238E27FC236}">
                  <a16:creationId xmlns:a16="http://schemas.microsoft.com/office/drawing/2014/main" id="{F15C76DB-7EA5-4474-8147-8DE1B9073BFA}"/>
                </a:ext>
              </a:extLst>
            </p:cNvPr>
            <p:cNvSpPr/>
            <p:nvPr/>
          </p:nvSpPr>
          <p:spPr>
            <a:xfrm>
              <a:off x="10481491" y="1557809"/>
              <a:ext cx="1415845" cy="1355797"/>
            </a:xfrm>
            <a:prstGeom prst="ellipse">
              <a:avLst/>
            </a:prstGeom>
            <a:grpFill/>
            <a:ln>
              <a:solidFill>
                <a:srgbClr val="FEC3C5"/>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sp>
        <p:nvSpPr>
          <p:cNvPr id="25" name="مستطيل: زوايا مستديرة 24">
            <a:extLst>
              <a:ext uri="{FF2B5EF4-FFF2-40B4-BE49-F238E27FC236}">
                <a16:creationId xmlns:a16="http://schemas.microsoft.com/office/drawing/2014/main" id="{E5DDD2BC-6386-43AC-B829-9BF926EBB44E}"/>
              </a:ext>
            </a:extLst>
          </p:cNvPr>
          <p:cNvSpPr/>
          <p:nvPr/>
        </p:nvSpPr>
        <p:spPr>
          <a:xfrm>
            <a:off x="1961304" y="1507360"/>
            <a:ext cx="7011646" cy="882594"/>
          </a:xfrm>
          <a:prstGeom prst="roundRect">
            <a:avLst/>
          </a:prstGeom>
          <a:solidFill>
            <a:srgbClr val="9BC1B4"/>
          </a:solidFill>
          <a:ln>
            <a:solidFill>
              <a:srgbClr val="9BC1B4"/>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4" name="شكل بيضاوي 23">
            <a:extLst>
              <a:ext uri="{FF2B5EF4-FFF2-40B4-BE49-F238E27FC236}">
                <a16:creationId xmlns:a16="http://schemas.microsoft.com/office/drawing/2014/main" id="{3362078D-EAD1-4A05-8A15-83B231309195}"/>
              </a:ext>
            </a:extLst>
          </p:cNvPr>
          <p:cNvSpPr/>
          <p:nvPr/>
        </p:nvSpPr>
        <p:spPr>
          <a:xfrm>
            <a:off x="8642113" y="1303898"/>
            <a:ext cx="1224330" cy="1202887"/>
          </a:xfrm>
          <a:prstGeom prst="ellipse">
            <a:avLst/>
          </a:prstGeom>
          <a:solidFill>
            <a:srgbClr val="9BC1B4"/>
          </a:solidFill>
          <a:ln>
            <a:solidFill>
              <a:srgbClr val="9BC1B4"/>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0" name="مستطيل 9">
            <a:extLst>
              <a:ext uri="{FF2B5EF4-FFF2-40B4-BE49-F238E27FC236}">
                <a16:creationId xmlns:a16="http://schemas.microsoft.com/office/drawing/2014/main" id="{3E9F772E-1D23-4C05-803E-4D88B4A122E6}"/>
              </a:ext>
            </a:extLst>
          </p:cNvPr>
          <p:cNvSpPr/>
          <p:nvPr/>
        </p:nvSpPr>
        <p:spPr>
          <a:xfrm>
            <a:off x="-51620" y="0"/>
            <a:ext cx="12295239" cy="1104911"/>
          </a:xfrm>
          <a:prstGeom prst="rect">
            <a:avLst/>
          </a:prstGeom>
          <a:solidFill>
            <a:srgbClr val="FEC3C5"/>
          </a:solidFill>
          <a:ln>
            <a:solidFill>
              <a:srgbClr val="FEC3C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11" name="شكل بيضاوي 10">
            <a:extLst>
              <a:ext uri="{FF2B5EF4-FFF2-40B4-BE49-F238E27FC236}">
                <a16:creationId xmlns:a16="http://schemas.microsoft.com/office/drawing/2014/main" id="{C2C43AB0-8CFF-4D46-B1C2-06694DD90D5B}"/>
              </a:ext>
            </a:extLst>
          </p:cNvPr>
          <p:cNvSpPr/>
          <p:nvPr/>
        </p:nvSpPr>
        <p:spPr>
          <a:xfrm>
            <a:off x="437335" y="258054"/>
            <a:ext cx="469732" cy="469732"/>
          </a:xfrm>
          <a:prstGeom prst="ellipse">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2" name="شكل بيضاوي 11">
            <a:extLst>
              <a:ext uri="{FF2B5EF4-FFF2-40B4-BE49-F238E27FC236}">
                <a16:creationId xmlns:a16="http://schemas.microsoft.com/office/drawing/2014/main" id="{5B931B45-1E70-4521-898C-E09C7AB05D03}"/>
              </a:ext>
            </a:extLst>
          </p:cNvPr>
          <p:cNvSpPr/>
          <p:nvPr/>
        </p:nvSpPr>
        <p:spPr>
          <a:xfrm>
            <a:off x="1072210" y="258054"/>
            <a:ext cx="469732" cy="469732"/>
          </a:xfrm>
          <a:prstGeom prst="ellipse">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3" name="شكل بيضاوي 12">
            <a:extLst>
              <a:ext uri="{FF2B5EF4-FFF2-40B4-BE49-F238E27FC236}">
                <a16:creationId xmlns:a16="http://schemas.microsoft.com/office/drawing/2014/main" id="{73666A38-BC04-4435-8E85-C56BAFCD4E6A}"/>
              </a:ext>
            </a:extLst>
          </p:cNvPr>
          <p:cNvSpPr/>
          <p:nvPr/>
        </p:nvSpPr>
        <p:spPr>
          <a:xfrm>
            <a:off x="1662760" y="258054"/>
            <a:ext cx="469732" cy="469732"/>
          </a:xfrm>
          <a:prstGeom prst="ellipse">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ربع نص 3">
            <a:extLst>
              <a:ext uri="{FF2B5EF4-FFF2-40B4-BE49-F238E27FC236}">
                <a16:creationId xmlns:a16="http://schemas.microsoft.com/office/drawing/2014/main" id="{B98CA597-E59A-4B19-9582-D456EB9DF336}"/>
              </a:ext>
            </a:extLst>
          </p:cNvPr>
          <p:cNvSpPr txBox="1"/>
          <p:nvPr/>
        </p:nvSpPr>
        <p:spPr>
          <a:xfrm>
            <a:off x="15498" y="169491"/>
            <a:ext cx="11624152" cy="769441"/>
          </a:xfrm>
          <a:prstGeom prst="rect">
            <a:avLst/>
          </a:prstGeom>
          <a:noFill/>
        </p:spPr>
        <p:txBody>
          <a:bodyPr wrap="square">
            <a:spAutoFit/>
          </a:bodyPr>
          <a:lstStyle/>
          <a:p>
            <a:pPr marL="0" indent="0" rtl="0">
              <a:buNone/>
            </a:pPr>
            <a:r>
              <a:rPr lang="ar-SA" sz="4400" dirty="0"/>
              <a:t>تنسيق مستند الأعمال </a:t>
            </a:r>
          </a:p>
        </p:txBody>
      </p:sp>
      <p:sp>
        <p:nvSpPr>
          <p:cNvPr id="5" name="مربع نص 4">
            <a:extLst>
              <a:ext uri="{FF2B5EF4-FFF2-40B4-BE49-F238E27FC236}">
                <a16:creationId xmlns:a16="http://schemas.microsoft.com/office/drawing/2014/main" id="{F0A45F8E-C35D-4A0A-9F13-408876985E3B}"/>
              </a:ext>
            </a:extLst>
          </p:cNvPr>
          <p:cNvSpPr txBox="1"/>
          <p:nvPr/>
        </p:nvSpPr>
        <p:spPr>
          <a:xfrm>
            <a:off x="-2768369" y="1622641"/>
            <a:ext cx="11624152" cy="646331"/>
          </a:xfrm>
          <a:prstGeom prst="rect">
            <a:avLst/>
          </a:prstGeom>
          <a:noFill/>
        </p:spPr>
        <p:txBody>
          <a:bodyPr wrap="square">
            <a:spAutoFit/>
          </a:bodyPr>
          <a:lstStyle/>
          <a:p>
            <a:pPr marL="0" indent="0" rtl="0">
              <a:buNone/>
            </a:pPr>
            <a:r>
              <a:rPr lang="ar-SA" sz="3600" dirty="0">
                <a:solidFill>
                  <a:schemeClr val="bg1"/>
                </a:solidFill>
              </a:rPr>
              <a:t>استخدام الخطوط الحديثة أو الاعتيادية</a:t>
            </a:r>
          </a:p>
        </p:txBody>
      </p:sp>
      <p:sp>
        <p:nvSpPr>
          <p:cNvPr id="6" name="مربع نص 5">
            <a:extLst>
              <a:ext uri="{FF2B5EF4-FFF2-40B4-BE49-F238E27FC236}">
                <a16:creationId xmlns:a16="http://schemas.microsoft.com/office/drawing/2014/main" id="{41FAC63A-8357-4C9F-B967-BC0C55E343D8}"/>
              </a:ext>
            </a:extLst>
          </p:cNvPr>
          <p:cNvSpPr txBox="1"/>
          <p:nvPr/>
        </p:nvSpPr>
        <p:spPr>
          <a:xfrm>
            <a:off x="-2942712" y="2997135"/>
            <a:ext cx="11624152" cy="646331"/>
          </a:xfrm>
          <a:prstGeom prst="rect">
            <a:avLst/>
          </a:prstGeom>
          <a:noFill/>
        </p:spPr>
        <p:txBody>
          <a:bodyPr wrap="square">
            <a:spAutoFit/>
          </a:bodyPr>
          <a:lstStyle/>
          <a:p>
            <a:pPr marL="0" indent="0" rtl="0">
              <a:buNone/>
            </a:pPr>
            <a:r>
              <a:rPr lang="ar-SA" sz="3600" dirty="0">
                <a:solidFill>
                  <a:schemeClr val="bg1"/>
                </a:solidFill>
              </a:rPr>
              <a:t>استخدام فقرات متباعدة</a:t>
            </a:r>
          </a:p>
        </p:txBody>
      </p:sp>
      <p:sp>
        <p:nvSpPr>
          <p:cNvPr id="7" name="مربع نص 6">
            <a:extLst>
              <a:ext uri="{FF2B5EF4-FFF2-40B4-BE49-F238E27FC236}">
                <a16:creationId xmlns:a16="http://schemas.microsoft.com/office/drawing/2014/main" id="{43D3FB8D-14FF-4965-87C4-FC604BA82E4D}"/>
              </a:ext>
            </a:extLst>
          </p:cNvPr>
          <p:cNvSpPr txBox="1"/>
          <p:nvPr/>
        </p:nvSpPr>
        <p:spPr>
          <a:xfrm>
            <a:off x="-2942712" y="5800698"/>
            <a:ext cx="11624152" cy="646331"/>
          </a:xfrm>
          <a:prstGeom prst="rect">
            <a:avLst/>
          </a:prstGeom>
          <a:noFill/>
        </p:spPr>
        <p:txBody>
          <a:bodyPr wrap="square">
            <a:spAutoFit/>
          </a:bodyPr>
          <a:lstStyle/>
          <a:p>
            <a:pPr marL="0" indent="0" rtl="0">
              <a:buNone/>
            </a:pPr>
            <a:r>
              <a:rPr lang="ar-SA" sz="3600" dirty="0">
                <a:solidFill>
                  <a:schemeClr val="bg1"/>
                </a:solidFill>
              </a:rPr>
              <a:t>استخدام لون مختلف وحجم خط اكبر للعناوين</a:t>
            </a:r>
          </a:p>
        </p:txBody>
      </p:sp>
      <p:sp>
        <p:nvSpPr>
          <p:cNvPr id="8" name="مربع نص 7">
            <a:extLst>
              <a:ext uri="{FF2B5EF4-FFF2-40B4-BE49-F238E27FC236}">
                <a16:creationId xmlns:a16="http://schemas.microsoft.com/office/drawing/2014/main" id="{F6B45BE3-9954-4D02-A412-E69A887BF860}"/>
              </a:ext>
            </a:extLst>
          </p:cNvPr>
          <p:cNvSpPr txBox="1"/>
          <p:nvPr/>
        </p:nvSpPr>
        <p:spPr>
          <a:xfrm>
            <a:off x="-2960976" y="4285523"/>
            <a:ext cx="11624152" cy="646331"/>
          </a:xfrm>
          <a:prstGeom prst="rect">
            <a:avLst/>
          </a:prstGeom>
          <a:noFill/>
        </p:spPr>
        <p:txBody>
          <a:bodyPr wrap="square">
            <a:spAutoFit/>
          </a:bodyPr>
          <a:lstStyle/>
          <a:p>
            <a:pPr marL="0" indent="0" rtl="0">
              <a:buNone/>
            </a:pPr>
            <a:r>
              <a:rPr lang="ar-SA" sz="3600" dirty="0">
                <a:solidFill>
                  <a:schemeClr val="bg1"/>
                </a:solidFill>
              </a:rPr>
              <a:t>محاذاة النص إلى اليمين</a:t>
            </a:r>
          </a:p>
        </p:txBody>
      </p:sp>
      <p:pic>
        <p:nvPicPr>
          <p:cNvPr id="18" name="صورة 17">
            <a:extLst>
              <a:ext uri="{FF2B5EF4-FFF2-40B4-BE49-F238E27FC236}">
                <a16:creationId xmlns:a16="http://schemas.microsoft.com/office/drawing/2014/main" id="{B7305451-93FC-416A-9069-095B9BAB3D31}"/>
              </a:ext>
            </a:extLst>
          </p:cNvPr>
          <p:cNvPicPr>
            <a:picLocks noChangeAspect="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8864056" y="5617441"/>
            <a:ext cx="800783" cy="800783"/>
          </a:xfrm>
          <a:prstGeom prst="rect">
            <a:avLst/>
          </a:prstGeom>
        </p:spPr>
      </p:pic>
      <p:pic>
        <p:nvPicPr>
          <p:cNvPr id="22" name="صورة 21">
            <a:extLst>
              <a:ext uri="{FF2B5EF4-FFF2-40B4-BE49-F238E27FC236}">
                <a16:creationId xmlns:a16="http://schemas.microsoft.com/office/drawing/2014/main" id="{D0C4A05B-19D7-4881-B52C-3C4E5D7D160A}"/>
              </a:ext>
            </a:extLst>
          </p:cNvPr>
          <p:cNvPicPr>
            <a:picLocks noChangeAspect="1"/>
          </p:cNvPicPr>
          <p:nvPr/>
        </p:nvPicPr>
        <p:blipFill>
          <a:blip r:embed="rId4">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8917775" y="1451643"/>
            <a:ext cx="875643" cy="875643"/>
          </a:xfrm>
          <a:prstGeom prst="rect">
            <a:avLst/>
          </a:prstGeom>
        </p:spPr>
      </p:pic>
      <p:pic>
        <p:nvPicPr>
          <p:cNvPr id="37" name="صورة 36">
            <a:extLst>
              <a:ext uri="{FF2B5EF4-FFF2-40B4-BE49-F238E27FC236}">
                <a16:creationId xmlns:a16="http://schemas.microsoft.com/office/drawing/2014/main" id="{AA47606D-4A4E-4BC0-A7CB-6E54C09FC49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8864056" y="4215886"/>
            <a:ext cx="792368" cy="792368"/>
          </a:xfrm>
          <a:prstGeom prst="rect">
            <a:avLst/>
          </a:prstGeom>
        </p:spPr>
      </p:pic>
      <p:pic>
        <p:nvPicPr>
          <p:cNvPr id="39" name="صورة 38">
            <a:extLst>
              <a:ext uri="{FF2B5EF4-FFF2-40B4-BE49-F238E27FC236}">
                <a16:creationId xmlns:a16="http://schemas.microsoft.com/office/drawing/2014/main" id="{61FC3321-7F23-4232-854B-6B90F3CF3FD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37057" y="2862550"/>
            <a:ext cx="815483" cy="815483"/>
          </a:xfrm>
          <a:prstGeom prst="rect">
            <a:avLst/>
          </a:prstGeom>
        </p:spPr>
      </p:pic>
    </p:spTree>
    <p:custDataLst>
      <p:tags r:id="rId1"/>
    </p:custDataLst>
    <p:extLst>
      <p:ext uri="{BB962C8B-B14F-4D97-AF65-F5344CB8AC3E}">
        <p14:creationId xmlns:p14="http://schemas.microsoft.com/office/powerpoint/2010/main" val="713038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wipe(up)">
                                      <p:cBhvr>
                                        <p:cTn id="11" dur="500"/>
                                        <p:tgtEl>
                                          <p:spTgt spid="22"/>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up)">
                                      <p:cBhvr>
                                        <p:cTn id="15" dur="500"/>
                                        <p:tgtEl>
                                          <p:spTgt spid="5"/>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wipe(up)">
                                      <p:cBhvr>
                                        <p:cTn id="19" dur="500"/>
                                        <p:tgtEl>
                                          <p:spTgt spid="39"/>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up)">
                                      <p:cBhvr>
                                        <p:cTn id="23" dur="500"/>
                                        <p:tgtEl>
                                          <p:spTgt spid="6"/>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wipe(up)">
                                      <p:cBhvr>
                                        <p:cTn id="27" dur="500"/>
                                        <p:tgtEl>
                                          <p:spTgt spid="37"/>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up)">
                                      <p:cBhvr>
                                        <p:cTn id="31" dur="500"/>
                                        <p:tgtEl>
                                          <p:spTgt spid="8"/>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wipe(up)">
                                      <p:cBhvr>
                                        <p:cTn id="35" dur="500"/>
                                        <p:tgtEl>
                                          <p:spTgt spid="1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مستطيل: زوايا مستديرة 53">
            <a:extLst>
              <a:ext uri="{FF2B5EF4-FFF2-40B4-BE49-F238E27FC236}">
                <a16:creationId xmlns:a16="http://schemas.microsoft.com/office/drawing/2014/main" id="{1AEEEAB7-5AE0-4CF5-BF2A-568078F89CF6}"/>
              </a:ext>
            </a:extLst>
          </p:cNvPr>
          <p:cNvSpPr/>
          <p:nvPr/>
        </p:nvSpPr>
        <p:spPr>
          <a:xfrm>
            <a:off x="902900" y="1469053"/>
            <a:ext cx="1478008" cy="1746587"/>
          </a:xfrm>
          <a:prstGeom prst="roundRect">
            <a:avLst/>
          </a:prstGeom>
          <a:solidFill>
            <a:srgbClr val="5CC3C2"/>
          </a:solidFill>
          <a:ln>
            <a:solidFill>
              <a:srgbClr val="5CC3C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3" name="مستطيل: زوايا مستديرة 52">
            <a:extLst>
              <a:ext uri="{FF2B5EF4-FFF2-40B4-BE49-F238E27FC236}">
                <a16:creationId xmlns:a16="http://schemas.microsoft.com/office/drawing/2014/main" id="{8CE4E37B-4A69-4BD7-B5AE-23BA7D6D9761}"/>
              </a:ext>
            </a:extLst>
          </p:cNvPr>
          <p:cNvSpPr/>
          <p:nvPr/>
        </p:nvSpPr>
        <p:spPr>
          <a:xfrm>
            <a:off x="3935660" y="1469053"/>
            <a:ext cx="1478008" cy="1746587"/>
          </a:xfrm>
          <a:prstGeom prst="roundRect">
            <a:avLst/>
          </a:prstGeom>
          <a:solidFill>
            <a:srgbClr val="FEC3C5"/>
          </a:solidFill>
          <a:ln>
            <a:solidFill>
              <a:srgbClr val="FEC3C5"/>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2" name="مستطيل: زوايا مستديرة 51">
            <a:extLst>
              <a:ext uri="{FF2B5EF4-FFF2-40B4-BE49-F238E27FC236}">
                <a16:creationId xmlns:a16="http://schemas.microsoft.com/office/drawing/2014/main" id="{1D65BA98-2542-4D70-A710-967AEA5324A6}"/>
              </a:ext>
            </a:extLst>
          </p:cNvPr>
          <p:cNvSpPr/>
          <p:nvPr/>
        </p:nvSpPr>
        <p:spPr>
          <a:xfrm>
            <a:off x="6861740" y="1453813"/>
            <a:ext cx="1478008" cy="1746587"/>
          </a:xfrm>
          <a:prstGeom prst="roundRect">
            <a:avLst/>
          </a:prstGeom>
          <a:solidFill>
            <a:srgbClr val="9BC1B4"/>
          </a:solidFill>
          <a:ln>
            <a:solidFill>
              <a:srgbClr val="9BC1B4"/>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1" name="مستطيل: زوايا مستديرة 50">
            <a:extLst>
              <a:ext uri="{FF2B5EF4-FFF2-40B4-BE49-F238E27FC236}">
                <a16:creationId xmlns:a16="http://schemas.microsoft.com/office/drawing/2014/main" id="{12464DE1-FA43-448A-A924-6B0D054D3D3C}"/>
              </a:ext>
            </a:extLst>
          </p:cNvPr>
          <p:cNvSpPr/>
          <p:nvPr/>
        </p:nvSpPr>
        <p:spPr>
          <a:xfrm>
            <a:off x="9924980" y="1453813"/>
            <a:ext cx="1478008" cy="1746587"/>
          </a:xfrm>
          <a:prstGeom prst="roundRect">
            <a:avLst/>
          </a:prstGeom>
          <a:solidFill>
            <a:srgbClr val="A2A2A2"/>
          </a:solidFill>
          <a:ln>
            <a:solidFill>
              <a:srgbClr val="A2A2A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nvGrpSpPr>
          <p:cNvPr id="14" name="مجموعة 13">
            <a:extLst>
              <a:ext uri="{FF2B5EF4-FFF2-40B4-BE49-F238E27FC236}">
                <a16:creationId xmlns:a16="http://schemas.microsoft.com/office/drawing/2014/main" id="{50B76429-EFFB-48B5-A5E2-6629CFB657B7}"/>
              </a:ext>
            </a:extLst>
          </p:cNvPr>
          <p:cNvGrpSpPr/>
          <p:nvPr/>
        </p:nvGrpSpPr>
        <p:grpSpPr>
          <a:xfrm>
            <a:off x="6220520" y="2786532"/>
            <a:ext cx="2769525" cy="3712238"/>
            <a:chOff x="8601075" y="1939574"/>
            <a:chExt cx="3192505" cy="4279195"/>
          </a:xfrm>
        </p:grpSpPr>
        <p:sp>
          <p:nvSpPr>
            <p:cNvPr id="15" name="مخطط انسيابي: مستند 14">
              <a:extLst>
                <a:ext uri="{FF2B5EF4-FFF2-40B4-BE49-F238E27FC236}">
                  <a16:creationId xmlns:a16="http://schemas.microsoft.com/office/drawing/2014/main" id="{AC4C8989-4663-45C4-9F79-1A069A420599}"/>
                </a:ext>
              </a:extLst>
            </p:cNvPr>
            <p:cNvSpPr/>
            <p:nvPr/>
          </p:nvSpPr>
          <p:spPr>
            <a:xfrm>
              <a:off x="8613342" y="1946806"/>
              <a:ext cx="3180238" cy="4271963"/>
            </a:xfrm>
            <a:prstGeom prst="flowChartDocument">
              <a:avLst/>
            </a:prstGeom>
            <a:solidFill>
              <a:schemeClr val="bg1"/>
            </a:solidFill>
            <a:ln w="57150">
              <a:solidFill>
                <a:srgbClr val="9BC1B4"/>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16" name="مستطيل 15">
              <a:extLst>
                <a:ext uri="{FF2B5EF4-FFF2-40B4-BE49-F238E27FC236}">
                  <a16:creationId xmlns:a16="http://schemas.microsoft.com/office/drawing/2014/main" id="{8E29EF6F-69AF-43F0-81D1-746171C2DA64}"/>
                </a:ext>
              </a:extLst>
            </p:cNvPr>
            <p:cNvSpPr/>
            <p:nvPr/>
          </p:nvSpPr>
          <p:spPr>
            <a:xfrm>
              <a:off x="8601075" y="1939574"/>
              <a:ext cx="3180239" cy="1303690"/>
            </a:xfrm>
            <a:prstGeom prst="rect">
              <a:avLst/>
            </a:prstGeom>
            <a:solidFill>
              <a:srgbClr val="9BC1B4"/>
            </a:solidFill>
            <a:ln>
              <a:solidFill>
                <a:srgbClr val="9BC1B4"/>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grpSp>
        <p:nvGrpSpPr>
          <p:cNvPr id="17" name="مجموعة 16">
            <a:extLst>
              <a:ext uri="{FF2B5EF4-FFF2-40B4-BE49-F238E27FC236}">
                <a16:creationId xmlns:a16="http://schemas.microsoft.com/office/drawing/2014/main" id="{00F3B4A2-E924-48AC-9042-0D39E89D3F52}"/>
              </a:ext>
            </a:extLst>
          </p:cNvPr>
          <p:cNvGrpSpPr/>
          <p:nvPr/>
        </p:nvGrpSpPr>
        <p:grpSpPr>
          <a:xfrm>
            <a:off x="241313" y="2834922"/>
            <a:ext cx="2769525" cy="3712238"/>
            <a:chOff x="8601075" y="1939574"/>
            <a:chExt cx="3192505" cy="4279195"/>
          </a:xfrm>
        </p:grpSpPr>
        <p:sp>
          <p:nvSpPr>
            <p:cNvPr id="18" name="مخطط انسيابي: مستند 17">
              <a:extLst>
                <a:ext uri="{FF2B5EF4-FFF2-40B4-BE49-F238E27FC236}">
                  <a16:creationId xmlns:a16="http://schemas.microsoft.com/office/drawing/2014/main" id="{5607EC98-E6D9-4073-8172-447B4FC1FBBE}"/>
                </a:ext>
              </a:extLst>
            </p:cNvPr>
            <p:cNvSpPr/>
            <p:nvPr/>
          </p:nvSpPr>
          <p:spPr>
            <a:xfrm>
              <a:off x="8613342" y="1946806"/>
              <a:ext cx="3180238" cy="4271963"/>
            </a:xfrm>
            <a:prstGeom prst="flowChartDocument">
              <a:avLst/>
            </a:prstGeom>
            <a:solidFill>
              <a:schemeClr val="bg1"/>
            </a:solidFill>
            <a:ln w="57150">
              <a:solidFill>
                <a:srgbClr val="5CC3C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19" name="مستطيل 18">
              <a:extLst>
                <a:ext uri="{FF2B5EF4-FFF2-40B4-BE49-F238E27FC236}">
                  <a16:creationId xmlns:a16="http://schemas.microsoft.com/office/drawing/2014/main" id="{8D43FEF1-C3C5-4759-82CF-7777C057D36C}"/>
                </a:ext>
              </a:extLst>
            </p:cNvPr>
            <p:cNvSpPr/>
            <p:nvPr/>
          </p:nvSpPr>
          <p:spPr>
            <a:xfrm>
              <a:off x="8601075" y="1939574"/>
              <a:ext cx="3180239" cy="1303690"/>
            </a:xfrm>
            <a:prstGeom prst="rect">
              <a:avLst/>
            </a:prstGeom>
            <a:solidFill>
              <a:srgbClr val="5CC3C2"/>
            </a:solidFill>
            <a:ln>
              <a:solidFill>
                <a:srgbClr val="5CC3C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grpSp>
        <p:nvGrpSpPr>
          <p:cNvPr id="13" name="مجموعة 12">
            <a:extLst>
              <a:ext uri="{FF2B5EF4-FFF2-40B4-BE49-F238E27FC236}">
                <a16:creationId xmlns:a16="http://schemas.microsoft.com/office/drawing/2014/main" id="{216CF19F-533D-4E3B-AC22-433A0352E2EE}"/>
              </a:ext>
            </a:extLst>
          </p:cNvPr>
          <p:cNvGrpSpPr/>
          <p:nvPr/>
        </p:nvGrpSpPr>
        <p:grpSpPr>
          <a:xfrm>
            <a:off x="9267467" y="2751471"/>
            <a:ext cx="2769525" cy="3712238"/>
            <a:chOff x="8601075" y="1939574"/>
            <a:chExt cx="3192505" cy="4279195"/>
          </a:xfrm>
        </p:grpSpPr>
        <p:sp>
          <p:nvSpPr>
            <p:cNvPr id="2" name="مخطط انسيابي: مستند 1">
              <a:extLst>
                <a:ext uri="{FF2B5EF4-FFF2-40B4-BE49-F238E27FC236}">
                  <a16:creationId xmlns:a16="http://schemas.microsoft.com/office/drawing/2014/main" id="{62C8311A-9D4E-45A8-B58F-D0543E39493F}"/>
                </a:ext>
              </a:extLst>
            </p:cNvPr>
            <p:cNvSpPr/>
            <p:nvPr/>
          </p:nvSpPr>
          <p:spPr>
            <a:xfrm>
              <a:off x="8613342" y="1946806"/>
              <a:ext cx="3180238" cy="4271963"/>
            </a:xfrm>
            <a:prstGeom prst="flowChartDocument">
              <a:avLst/>
            </a:prstGeom>
            <a:solidFill>
              <a:schemeClr val="bg1"/>
            </a:solidFill>
            <a:ln w="57150">
              <a:solidFill>
                <a:srgbClr val="A2A2A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3" name="مستطيل 2">
              <a:extLst>
                <a:ext uri="{FF2B5EF4-FFF2-40B4-BE49-F238E27FC236}">
                  <a16:creationId xmlns:a16="http://schemas.microsoft.com/office/drawing/2014/main" id="{2FB11FF3-2292-41D3-9950-24F10B13424A}"/>
                </a:ext>
              </a:extLst>
            </p:cNvPr>
            <p:cNvSpPr/>
            <p:nvPr/>
          </p:nvSpPr>
          <p:spPr>
            <a:xfrm>
              <a:off x="8601075" y="1939574"/>
              <a:ext cx="3180239" cy="1303690"/>
            </a:xfrm>
            <a:prstGeom prst="rect">
              <a:avLst/>
            </a:prstGeom>
            <a:solidFill>
              <a:srgbClr val="A2A2A2"/>
            </a:solidFill>
            <a:ln>
              <a:solidFill>
                <a:srgbClr val="A2A2A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sp>
        <p:nvSpPr>
          <p:cNvPr id="9" name="مستطيل 8">
            <a:extLst>
              <a:ext uri="{FF2B5EF4-FFF2-40B4-BE49-F238E27FC236}">
                <a16:creationId xmlns:a16="http://schemas.microsoft.com/office/drawing/2014/main" id="{D0587035-DA2B-405C-8A4F-90EB2AF435C3}"/>
              </a:ext>
            </a:extLst>
          </p:cNvPr>
          <p:cNvSpPr/>
          <p:nvPr/>
        </p:nvSpPr>
        <p:spPr>
          <a:xfrm>
            <a:off x="-51620" y="0"/>
            <a:ext cx="12295239" cy="1104911"/>
          </a:xfrm>
          <a:prstGeom prst="rect">
            <a:avLst/>
          </a:prstGeom>
          <a:solidFill>
            <a:srgbClr val="FEC3C5"/>
          </a:solidFill>
          <a:ln>
            <a:solidFill>
              <a:srgbClr val="FEC3C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10" name="شكل بيضاوي 9">
            <a:extLst>
              <a:ext uri="{FF2B5EF4-FFF2-40B4-BE49-F238E27FC236}">
                <a16:creationId xmlns:a16="http://schemas.microsoft.com/office/drawing/2014/main" id="{A97AD434-AC35-4C6D-8DB1-C40A9D8D03F4}"/>
              </a:ext>
            </a:extLst>
          </p:cNvPr>
          <p:cNvSpPr/>
          <p:nvPr/>
        </p:nvSpPr>
        <p:spPr>
          <a:xfrm>
            <a:off x="437335" y="258054"/>
            <a:ext cx="469732" cy="469732"/>
          </a:xfrm>
          <a:prstGeom prst="ellipse">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1" name="شكل بيضاوي 10">
            <a:extLst>
              <a:ext uri="{FF2B5EF4-FFF2-40B4-BE49-F238E27FC236}">
                <a16:creationId xmlns:a16="http://schemas.microsoft.com/office/drawing/2014/main" id="{2E9009FE-0FE7-4A1D-8653-43598B1399FB}"/>
              </a:ext>
            </a:extLst>
          </p:cNvPr>
          <p:cNvSpPr/>
          <p:nvPr/>
        </p:nvSpPr>
        <p:spPr>
          <a:xfrm>
            <a:off x="1072210" y="258054"/>
            <a:ext cx="469732" cy="469732"/>
          </a:xfrm>
          <a:prstGeom prst="ellipse">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2" name="شكل بيضاوي 11">
            <a:extLst>
              <a:ext uri="{FF2B5EF4-FFF2-40B4-BE49-F238E27FC236}">
                <a16:creationId xmlns:a16="http://schemas.microsoft.com/office/drawing/2014/main" id="{685DD141-B838-47ED-99BE-6B9308A7C4F7}"/>
              </a:ext>
            </a:extLst>
          </p:cNvPr>
          <p:cNvSpPr/>
          <p:nvPr/>
        </p:nvSpPr>
        <p:spPr>
          <a:xfrm>
            <a:off x="1662760" y="258054"/>
            <a:ext cx="469732" cy="469732"/>
          </a:xfrm>
          <a:prstGeom prst="ellipse">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ربع نص 3">
            <a:extLst>
              <a:ext uri="{FF2B5EF4-FFF2-40B4-BE49-F238E27FC236}">
                <a16:creationId xmlns:a16="http://schemas.microsoft.com/office/drawing/2014/main" id="{AA106B67-FDC3-40FC-812E-36926CB48917}"/>
              </a:ext>
            </a:extLst>
          </p:cNvPr>
          <p:cNvSpPr txBox="1"/>
          <p:nvPr/>
        </p:nvSpPr>
        <p:spPr>
          <a:xfrm>
            <a:off x="130513" y="149567"/>
            <a:ext cx="11624152" cy="830997"/>
          </a:xfrm>
          <a:prstGeom prst="rect">
            <a:avLst/>
          </a:prstGeom>
          <a:noFill/>
        </p:spPr>
        <p:txBody>
          <a:bodyPr wrap="square">
            <a:spAutoFit/>
          </a:bodyPr>
          <a:lstStyle/>
          <a:p>
            <a:pPr marL="0" indent="0" rtl="0">
              <a:buNone/>
            </a:pPr>
            <a:r>
              <a:rPr lang="ar-SA" sz="4800" dirty="0"/>
              <a:t>أنواع مختلفة من المستندات </a:t>
            </a:r>
          </a:p>
        </p:txBody>
      </p:sp>
      <p:sp>
        <p:nvSpPr>
          <p:cNvPr id="5" name="مربع نص 4">
            <a:extLst>
              <a:ext uri="{FF2B5EF4-FFF2-40B4-BE49-F238E27FC236}">
                <a16:creationId xmlns:a16="http://schemas.microsoft.com/office/drawing/2014/main" id="{941C8238-959D-4756-B2EC-176EAC2E7164}"/>
              </a:ext>
            </a:extLst>
          </p:cNvPr>
          <p:cNvSpPr txBox="1"/>
          <p:nvPr/>
        </p:nvSpPr>
        <p:spPr>
          <a:xfrm>
            <a:off x="9288701" y="2993786"/>
            <a:ext cx="2492613" cy="646331"/>
          </a:xfrm>
          <a:prstGeom prst="rect">
            <a:avLst/>
          </a:prstGeom>
          <a:noFill/>
        </p:spPr>
        <p:txBody>
          <a:bodyPr wrap="square">
            <a:spAutoFit/>
          </a:bodyPr>
          <a:lstStyle/>
          <a:p>
            <a:pPr marL="0" indent="0" rtl="0">
              <a:buNone/>
            </a:pPr>
            <a:r>
              <a:rPr lang="ar-SA" sz="3600" dirty="0">
                <a:solidFill>
                  <a:schemeClr val="bg1"/>
                </a:solidFill>
              </a:rPr>
              <a:t>تقارير الأعمال</a:t>
            </a:r>
          </a:p>
        </p:txBody>
      </p:sp>
      <p:sp>
        <p:nvSpPr>
          <p:cNvPr id="8" name="مربع نص 7">
            <a:extLst>
              <a:ext uri="{FF2B5EF4-FFF2-40B4-BE49-F238E27FC236}">
                <a16:creationId xmlns:a16="http://schemas.microsoft.com/office/drawing/2014/main" id="{4F750149-DA56-4108-A245-22BE9161CCB3}"/>
              </a:ext>
            </a:extLst>
          </p:cNvPr>
          <p:cNvSpPr txBox="1"/>
          <p:nvPr/>
        </p:nvSpPr>
        <p:spPr>
          <a:xfrm>
            <a:off x="-660428" y="4070286"/>
            <a:ext cx="4585498" cy="1815882"/>
          </a:xfrm>
          <a:prstGeom prst="rect">
            <a:avLst/>
          </a:prstGeom>
          <a:noFill/>
        </p:spPr>
        <p:txBody>
          <a:bodyPr wrap="square">
            <a:spAutoFit/>
          </a:bodyPr>
          <a:lstStyle/>
          <a:p>
            <a:pPr marL="0" indent="0" algn="ctr" rtl="0">
              <a:buNone/>
            </a:pPr>
            <a:r>
              <a:rPr lang="ar-SA" sz="2800" dirty="0"/>
              <a:t>الحذر من الروابط </a:t>
            </a:r>
          </a:p>
          <a:p>
            <a:pPr marL="0" indent="0" algn="ctr" rtl="0">
              <a:buNone/>
            </a:pPr>
            <a:r>
              <a:rPr lang="ar-SA" sz="2800" dirty="0"/>
              <a:t>المعطلة أو المرفقات </a:t>
            </a:r>
          </a:p>
          <a:p>
            <a:pPr marL="0" indent="0" algn="ctr" rtl="0">
              <a:buNone/>
            </a:pPr>
            <a:r>
              <a:rPr lang="ar-SA" sz="2800" dirty="0"/>
              <a:t>المفقودة أو المعلومات</a:t>
            </a:r>
          </a:p>
          <a:p>
            <a:pPr marL="0" indent="0" algn="ctr" rtl="0">
              <a:buNone/>
            </a:pPr>
            <a:r>
              <a:rPr lang="ar-SA" sz="2800" dirty="0"/>
              <a:t> الغير صحيحة </a:t>
            </a:r>
          </a:p>
        </p:txBody>
      </p:sp>
      <p:sp>
        <p:nvSpPr>
          <p:cNvPr id="20" name="مربع نص 19">
            <a:extLst>
              <a:ext uri="{FF2B5EF4-FFF2-40B4-BE49-F238E27FC236}">
                <a16:creationId xmlns:a16="http://schemas.microsoft.com/office/drawing/2014/main" id="{AB27032D-CD29-48F9-B610-A492CD8B5134}"/>
              </a:ext>
            </a:extLst>
          </p:cNvPr>
          <p:cNvSpPr txBox="1"/>
          <p:nvPr/>
        </p:nvSpPr>
        <p:spPr>
          <a:xfrm>
            <a:off x="9288701" y="4041482"/>
            <a:ext cx="2651344" cy="1384995"/>
          </a:xfrm>
          <a:prstGeom prst="rect">
            <a:avLst/>
          </a:prstGeom>
          <a:noFill/>
        </p:spPr>
        <p:txBody>
          <a:bodyPr wrap="square">
            <a:spAutoFit/>
          </a:bodyPr>
          <a:lstStyle/>
          <a:p>
            <a:pPr marL="0" indent="0" algn="ctr" rtl="0">
              <a:buNone/>
            </a:pPr>
            <a:r>
              <a:rPr lang="ar-SA" sz="2800" dirty="0"/>
              <a:t>تتطلب وجود أرقام</a:t>
            </a:r>
          </a:p>
          <a:p>
            <a:pPr marL="0" indent="0" algn="ctr" rtl="0">
              <a:buNone/>
            </a:pPr>
            <a:r>
              <a:rPr lang="ar-SA" sz="2800" dirty="0"/>
              <a:t> الصفحات و صفحة</a:t>
            </a:r>
          </a:p>
          <a:p>
            <a:pPr marL="0" indent="0" algn="ctr" rtl="0">
              <a:buNone/>
            </a:pPr>
            <a:r>
              <a:rPr lang="ar-SA" sz="2800" dirty="0"/>
              <a:t> الغلاف </a:t>
            </a:r>
          </a:p>
        </p:txBody>
      </p:sp>
      <p:grpSp>
        <p:nvGrpSpPr>
          <p:cNvPr id="21" name="مجموعة 20">
            <a:extLst>
              <a:ext uri="{FF2B5EF4-FFF2-40B4-BE49-F238E27FC236}">
                <a16:creationId xmlns:a16="http://schemas.microsoft.com/office/drawing/2014/main" id="{342F6898-96C9-42D9-A0BC-48F81A7F6C3A}"/>
              </a:ext>
            </a:extLst>
          </p:cNvPr>
          <p:cNvGrpSpPr/>
          <p:nvPr/>
        </p:nvGrpSpPr>
        <p:grpSpPr>
          <a:xfrm>
            <a:off x="3295869" y="2798888"/>
            <a:ext cx="2769525" cy="3712238"/>
            <a:chOff x="8601075" y="1939574"/>
            <a:chExt cx="3192505" cy="4279195"/>
          </a:xfrm>
        </p:grpSpPr>
        <p:sp>
          <p:nvSpPr>
            <p:cNvPr id="22" name="مخطط انسيابي: مستند 21">
              <a:extLst>
                <a:ext uri="{FF2B5EF4-FFF2-40B4-BE49-F238E27FC236}">
                  <a16:creationId xmlns:a16="http://schemas.microsoft.com/office/drawing/2014/main" id="{E236A621-F648-4373-93C1-32F2BCF0DFBB}"/>
                </a:ext>
              </a:extLst>
            </p:cNvPr>
            <p:cNvSpPr/>
            <p:nvPr/>
          </p:nvSpPr>
          <p:spPr>
            <a:xfrm>
              <a:off x="8613342" y="1946806"/>
              <a:ext cx="3180238" cy="4271963"/>
            </a:xfrm>
            <a:prstGeom prst="flowChartDocument">
              <a:avLst/>
            </a:prstGeom>
            <a:solidFill>
              <a:schemeClr val="bg1"/>
            </a:solidFill>
            <a:ln w="57150">
              <a:solidFill>
                <a:srgbClr val="FEC3C5"/>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23" name="مستطيل 22">
              <a:extLst>
                <a:ext uri="{FF2B5EF4-FFF2-40B4-BE49-F238E27FC236}">
                  <a16:creationId xmlns:a16="http://schemas.microsoft.com/office/drawing/2014/main" id="{661346AC-101F-4FA6-918C-2164D544B7A3}"/>
                </a:ext>
              </a:extLst>
            </p:cNvPr>
            <p:cNvSpPr/>
            <p:nvPr/>
          </p:nvSpPr>
          <p:spPr>
            <a:xfrm>
              <a:off x="8601075" y="1939574"/>
              <a:ext cx="3180239" cy="1303690"/>
            </a:xfrm>
            <a:prstGeom prst="rect">
              <a:avLst/>
            </a:prstGeom>
            <a:solidFill>
              <a:srgbClr val="FEC3C5"/>
            </a:solidFill>
            <a:ln>
              <a:solidFill>
                <a:srgbClr val="FEC3C5"/>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sp>
        <p:nvSpPr>
          <p:cNvPr id="24" name="مربع نص 23">
            <a:extLst>
              <a:ext uri="{FF2B5EF4-FFF2-40B4-BE49-F238E27FC236}">
                <a16:creationId xmlns:a16="http://schemas.microsoft.com/office/drawing/2014/main" id="{2495CA1C-384A-4C7C-B1E2-B21F07E024AF}"/>
              </a:ext>
            </a:extLst>
          </p:cNvPr>
          <p:cNvSpPr txBox="1"/>
          <p:nvPr/>
        </p:nvSpPr>
        <p:spPr>
          <a:xfrm>
            <a:off x="6199237" y="2993785"/>
            <a:ext cx="2758884" cy="646331"/>
          </a:xfrm>
          <a:prstGeom prst="rect">
            <a:avLst/>
          </a:prstGeom>
          <a:noFill/>
        </p:spPr>
        <p:txBody>
          <a:bodyPr wrap="square">
            <a:spAutoFit/>
          </a:bodyPr>
          <a:lstStyle/>
          <a:p>
            <a:pPr marL="0" indent="0" rtl="0">
              <a:buNone/>
            </a:pPr>
            <a:r>
              <a:rPr lang="ar-SA" sz="3600" dirty="0">
                <a:solidFill>
                  <a:schemeClr val="bg1"/>
                </a:solidFill>
              </a:rPr>
              <a:t>خطابات الأعمال</a:t>
            </a:r>
          </a:p>
        </p:txBody>
      </p:sp>
      <p:sp>
        <p:nvSpPr>
          <p:cNvPr id="25" name="مربع نص 24">
            <a:extLst>
              <a:ext uri="{FF2B5EF4-FFF2-40B4-BE49-F238E27FC236}">
                <a16:creationId xmlns:a16="http://schemas.microsoft.com/office/drawing/2014/main" id="{9E3A2D71-EF10-40FA-AF14-6DDB313A1C03}"/>
              </a:ext>
            </a:extLst>
          </p:cNvPr>
          <p:cNvSpPr txBox="1"/>
          <p:nvPr/>
        </p:nvSpPr>
        <p:spPr>
          <a:xfrm>
            <a:off x="6353458" y="3965884"/>
            <a:ext cx="2558530" cy="1815882"/>
          </a:xfrm>
          <a:prstGeom prst="rect">
            <a:avLst/>
          </a:prstGeom>
          <a:noFill/>
        </p:spPr>
        <p:txBody>
          <a:bodyPr wrap="square">
            <a:spAutoFit/>
          </a:bodyPr>
          <a:lstStyle/>
          <a:p>
            <a:pPr marL="0" indent="0" algn="ctr" rtl="0">
              <a:buNone/>
            </a:pPr>
            <a:r>
              <a:rPr lang="ar-SA" sz="2800" dirty="0"/>
              <a:t>يتم ضبط كامل النص إلى اليمين و بفراغ واحد فقط بين الفقرات</a:t>
            </a:r>
          </a:p>
        </p:txBody>
      </p:sp>
      <p:sp>
        <p:nvSpPr>
          <p:cNvPr id="26" name="مربع نص 25">
            <a:extLst>
              <a:ext uri="{FF2B5EF4-FFF2-40B4-BE49-F238E27FC236}">
                <a16:creationId xmlns:a16="http://schemas.microsoft.com/office/drawing/2014/main" id="{3CE225CB-63E2-4502-88FD-EE30C2EC19C3}"/>
              </a:ext>
            </a:extLst>
          </p:cNvPr>
          <p:cNvSpPr txBox="1"/>
          <p:nvPr/>
        </p:nvSpPr>
        <p:spPr>
          <a:xfrm>
            <a:off x="2667564" y="4030405"/>
            <a:ext cx="3920897" cy="1815882"/>
          </a:xfrm>
          <a:prstGeom prst="rect">
            <a:avLst/>
          </a:prstGeom>
          <a:noFill/>
        </p:spPr>
        <p:txBody>
          <a:bodyPr wrap="square">
            <a:spAutoFit/>
          </a:bodyPr>
          <a:lstStyle/>
          <a:p>
            <a:pPr marL="0" indent="0" algn="ctr" rtl="0">
              <a:buNone/>
            </a:pPr>
            <a:r>
              <a:rPr lang="ar-SA" sz="2800" dirty="0"/>
              <a:t>تتكون من صفحة واحدة </a:t>
            </a:r>
          </a:p>
          <a:p>
            <a:pPr marL="0" indent="0" algn="ctr" rtl="0">
              <a:buNone/>
            </a:pPr>
            <a:r>
              <a:rPr lang="ar-SA" sz="2800" dirty="0"/>
              <a:t>وبحجم خط 12 نقطة </a:t>
            </a:r>
          </a:p>
          <a:p>
            <a:pPr marL="0" indent="0" algn="ctr" rtl="0">
              <a:buNone/>
            </a:pPr>
            <a:r>
              <a:rPr lang="ar-SA" sz="2800" dirty="0"/>
              <a:t>مع هوامش لا تقل عن </a:t>
            </a:r>
          </a:p>
          <a:p>
            <a:pPr marL="0" indent="0" algn="ctr" rtl="0">
              <a:buNone/>
            </a:pPr>
            <a:r>
              <a:rPr lang="ar-SA" sz="2800" dirty="0"/>
              <a:t>0.5 بوصة</a:t>
            </a:r>
          </a:p>
        </p:txBody>
      </p:sp>
      <p:sp>
        <p:nvSpPr>
          <p:cNvPr id="27" name="مربع نص 26">
            <a:extLst>
              <a:ext uri="{FF2B5EF4-FFF2-40B4-BE49-F238E27FC236}">
                <a16:creationId xmlns:a16="http://schemas.microsoft.com/office/drawing/2014/main" id="{93FF81C0-1F26-4474-95EC-E4C070BA57DB}"/>
              </a:ext>
            </a:extLst>
          </p:cNvPr>
          <p:cNvSpPr txBox="1"/>
          <p:nvPr/>
        </p:nvSpPr>
        <p:spPr>
          <a:xfrm>
            <a:off x="2775605" y="2827661"/>
            <a:ext cx="3778981" cy="1200329"/>
          </a:xfrm>
          <a:prstGeom prst="rect">
            <a:avLst/>
          </a:prstGeom>
          <a:noFill/>
        </p:spPr>
        <p:txBody>
          <a:bodyPr wrap="square">
            <a:spAutoFit/>
          </a:bodyPr>
          <a:lstStyle/>
          <a:p>
            <a:pPr marL="0" indent="0" algn="ctr" rtl="0">
              <a:buNone/>
            </a:pPr>
            <a:r>
              <a:rPr lang="ar-SA" sz="3600" dirty="0">
                <a:solidFill>
                  <a:schemeClr val="bg1"/>
                </a:solidFill>
              </a:rPr>
              <a:t>السيرة الذاتية </a:t>
            </a:r>
          </a:p>
          <a:p>
            <a:pPr marL="0" indent="0" algn="ctr" rtl="0">
              <a:buNone/>
            </a:pPr>
            <a:r>
              <a:rPr lang="ar-SA" sz="3600" dirty="0" err="1">
                <a:solidFill>
                  <a:schemeClr val="bg1"/>
                </a:solidFill>
              </a:rPr>
              <a:t>الإحترافية</a:t>
            </a:r>
            <a:endParaRPr lang="ar-SA" sz="3600" dirty="0">
              <a:solidFill>
                <a:schemeClr val="bg1"/>
              </a:solidFill>
            </a:endParaRPr>
          </a:p>
        </p:txBody>
      </p:sp>
      <p:sp>
        <p:nvSpPr>
          <p:cNvPr id="28" name="مربع نص 27">
            <a:extLst>
              <a:ext uri="{FF2B5EF4-FFF2-40B4-BE49-F238E27FC236}">
                <a16:creationId xmlns:a16="http://schemas.microsoft.com/office/drawing/2014/main" id="{AE89E9C6-6A0C-48B6-AABD-24B8484DD532}"/>
              </a:ext>
            </a:extLst>
          </p:cNvPr>
          <p:cNvSpPr txBox="1"/>
          <p:nvPr/>
        </p:nvSpPr>
        <p:spPr>
          <a:xfrm>
            <a:off x="-812867" y="2865733"/>
            <a:ext cx="4900238" cy="1200329"/>
          </a:xfrm>
          <a:prstGeom prst="rect">
            <a:avLst/>
          </a:prstGeom>
          <a:noFill/>
        </p:spPr>
        <p:txBody>
          <a:bodyPr wrap="square">
            <a:spAutoFit/>
          </a:bodyPr>
          <a:lstStyle/>
          <a:p>
            <a:pPr marL="0" indent="0" algn="ctr" rtl="0">
              <a:buNone/>
            </a:pPr>
            <a:r>
              <a:rPr lang="ar-SA" sz="3600" dirty="0">
                <a:solidFill>
                  <a:schemeClr val="bg1"/>
                </a:solidFill>
              </a:rPr>
              <a:t>رسالة بريد </a:t>
            </a:r>
          </a:p>
          <a:p>
            <a:pPr marL="0" indent="0" algn="ctr" rtl="0">
              <a:buNone/>
            </a:pPr>
            <a:r>
              <a:rPr lang="ar-SA" sz="3600" dirty="0">
                <a:solidFill>
                  <a:schemeClr val="bg1"/>
                </a:solidFill>
              </a:rPr>
              <a:t>الكترونية رسمية</a:t>
            </a:r>
          </a:p>
        </p:txBody>
      </p:sp>
      <p:pic>
        <p:nvPicPr>
          <p:cNvPr id="32" name="صورة 31">
            <a:extLst>
              <a:ext uri="{FF2B5EF4-FFF2-40B4-BE49-F238E27FC236}">
                <a16:creationId xmlns:a16="http://schemas.microsoft.com/office/drawing/2014/main" id="{6124B7DC-A967-4185-AD51-5E8D98952C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29223" y="1624566"/>
            <a:ext cx="1447933" cy="1447933"/>
          </a:xfrm>
          <a:prstGeom prst="rect">
            <a:avLst/>
          </a:prstGeom>
        </p:spPr>
      </p:pic>
      <p:pic>
        <p:nvPicPr>
          <p:cNvPr id="36" name="صورة 35">
            <a:extLst>
              <a:ext uri="{FF2B5EF4-FFF2-40B4-BE49-F238E27FC236}">
                <a16:creationId xmlns:a16="http://schemas.microsoft.com/office/drawing/2014/main" id="{9395F96E-39F8-45F0-A4DC-7766B16307B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48787" y="1601946"/>
            <a:ext cx="1406202" cy="1406202"/>
          </a:xfrm>
          <a:prstGeom prst="rect">
            <a:avLst/>
          </a:prstGeom>
        </p:spPr>
      </p:pic>
      <p:pic>
        <p:nvPicPr>
          <p:cNvPr id="40" name="صورة 39">
            <a:extLst>
              <a:ext uri="{FF2B5EF4-FFF2-40B4-BE49-F238E27FC236}">
                <a16:creationId xmlns:a16="http://schemas.microsoft.com/office/drawing/2014/main" id="{21643662-BAF7-40E0-8D56-33CB988667F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42237" y="1571444"/>
            <a:ext cx="1301649" cy="1363486"/>
          </a:xfrm>
          <a:prstGeom prst="rect">
            <a:avLst/>
          </a:prstGeom>
        </p:spPr>
      </p:pic>
      <p:pic>
        <p:nvPicPr>
          <p:cNvPr id="50" name="صورة 49">
            <a:extLst>
              <a:ext uri="{FF2B5EF4-FFF2-40B4-BE49-F238E27FC236}">
                <a16:creationId xmlns:a16="http://schemas.microsoft.com/office/drawing/2014/main" id="{0C911A36-79FB-497A-9DE5-3155E6E9F691}"/>
              </a:ext>
            </a:extLst>
          </p:cNvPr>
          <p:cNvPicPr>
            <a:picLocks noChangeAspect="1"/>
          </p:cNvPicPr>
          <p:nvPr/>
        </p:nvPicPr>
        <p:blipFill>
          <a:blip r:embed="rId6">
            <a:grayscl/>
            <a:extLst>
              <a:ext uri="{28A0092B-C50C-407E-A947-70E740481C1C}">
                <a14:useLocalDpi xmlns:a14="http://schemas.microsoft.com/office/drawing/2010/main" val="0"/>
              </a:ext>
            </a:extLst>
          </a:blip>
          <a:stretch>
            <a:fillRect/>
          </a:stretch>
        </p:blipFill>
        <p:spPr>
          <a:xfrm>
            <a:off x="1020601" y="1571443"/>
            <a:ext cx="1217531" cy="1389461"/>
          </a:xfrm>
          <a:prstGeom prst="rect">
            <a:avLst/>
          </a:prstGeom>
        </p:spPr>
      </p:pic>
    </p:spTree>
    <p:custDataLst>
      <p:tags r:id="rId1"/>
    </p:custDataLst>
    <p:extLst>
      <p:ext uri="{BB962C8B-B14F-4D97-AF65-F5344CB8AC3E}">
        <p14:creationId xmlns:p14="http://schemas.microsoft.com/office/powerpoint/2010/main" val="430590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up)">
                                      <p:cBhvr>
                                        <p:cTn id="17" dur="500"/>
                                        <p:tgtEl>
                                          <p:spTgt spid="5"/>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up)">
                                      <p:cBhvr>
                                        <p:cTn id="21" dur="500"/>
                                        <p:tgtEl>
                                          <p:spTgt spid="20"/>
                                        </p:tgtEl>
                                      </p:cBhvr>
                                    </p:animEffect>
                                  </p:childTnLst>
                                </p:cTn>
                              </p:par>
                            </p:childTnLst>
                          </p:cTn>
                        </p:par>
                        <p:par>
                          <p:cTn id="22" fill="hold">
                            <p:stCondLst>
                              <p:cond delay="2500"/>
                            </p:stCondLst>
                            <p:childTnLst>
                              <p:par>
                                <p:cTn id="23" presetID="47" presetClass="entr" presetSubtype="0" fill="hold"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fade">
                                      <p:cBhvr>
                                        <p:cTn id="25" dur="1000"/>
                                        <p:tgtEl>
                                          <p:spTgt spid="36"/>
                                        </p:tgtEl>
                                      </p:cBhvr>
                                    </p:animEffect>
                                    <p:anim calcmode="lin" valueType="num">
                                      <p:cBhvr>
                                        <p:cTn id="26" dur="1000" fill="hold"/>
                                        <p:tgtEl>
                                          <p:spTgt spid="36"/>
                                        </p:tgtEl>
                                        <p:attrNameLst>
                                          <p:attrName>ppt_x</p:attrName>
                                        </p:attrNameLst>
                                      </p:cBhvr>
                                      <p:tavLst>
                                        <p:tav tm="0">
                                          <p:val>
                                            <p:strVal val="#ppt_x"/>
                                          </p:val>
                                        </p:tav>
                                        <p:tav tm="100000">
                                          <p:val>
                                            <p:strVal val="#ppt_x"/>
                                          </p:val>
                                        </p:tav>
                                      </p:tavLst>
                                    </p:anim>
                                    <p:anim calcmode="lin" valueType="num">
                                      <p:cBhvr>
                                        <p:cTn id="27" dur="1000" fill="hold"/>
                                        <p:tgtEl>
                                          <p:spTgt spid="36"/>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1" fill="hold" grpId="0"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up)">
                                      <p:cBhvr>
                                        <p:cTn id="31" dur="500"/>
                                        <p:tgtEl>
                                          <p:spTgt spid="24"/>
                                        </p:tgtEl>
                                      </p:cBhvr>
                                    </p:animEffect>
                                  </p:childTnLst>
                                </p:cTn>
                              </p:par>
                            </p:childTnLst>
                          </p:cTn>
                        </p:par>
                        <p:par>
                          <p:cTn id="32" fill="hold">
                            <p:stCondLst>
                              <p:cond delay="40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500"/>
                            </p:stCondLst>
                            <p:childTnLst>
                              <p:par>
                                <p:cTn id="37" presetID="47" presetClass="entr" presetSubtype="0" fill="hold" nodeType="afterEffect">
                                  <p:stCondLst>
                                    <p:cond delay="0"/>
                                  </p:stCondLst>
                                  <p:childTnLst>
                                    <p:set>
                                      <p:cBhvr>
                                        <p:cTn id="38" dur="1" fill="hold">
                                          <p:stCondLst>
                                            <p:cond delay="0"/>
                                          </p:stCondLst>
                                        </p:cTn>
                                        <p:tgtEl>
                                          <p:spTgt spid="40"/>
                                        </p:tgtEl>
                                        <p:attrNameLst>
                                          <p:attrName>style.visibility</p:attrName>
                                        </p:attrNameLst>
                                      </p:cBhvr>
                                      <p:to>
                                        <p:strVal val="visible"/>
                                      </p:to>
                                    </p:set>
                                    <p:animEffect transition="in" filter="fade">
                                      <p:cBhvr>
                                        <p:cTn id="39" dur="1000"/>
                                        <p:tgtEl>
                                          <p:spTgt spid="40"/>
                                        </p:tgtEl>
                                      </p:cBhvr>
                                    </p:animEffect>
                                    <p:anim calcmode="lin" valueType="num">
                                      <p:cBhvr>
                                        <p:cTn id="40" dur="1000" fill="hold"/>
                                        <p:tgtEl>
                                          <p:spTgt spid="40"/>
                                        </p:tgtEl>
                                        <p:attrNameLst>
                                          <p:attrName>ppt_x</p:attrName>
                                        </p:attrNameLst>
                                      </p:cBhvr>
                                      <p:tavLst>
                                        <p:tav tm="0">
                                          <p:val>
                                            <p:strVal val="#ppt_x"/>
                                          </p:val>
                                        </p:tav>
                                        <p:tav tm="100000">
                                          <p:val>
                                            <p:strVal val="#ppt_x"/>
                                          </p:val>
                                        </p:tav>
                                      </p:tavLst>
                                    </p:anim>
                                    <p:anim calcmode="lin" valueType="num">
                                      <p:cBhvr>
                                        <p:cTn id="41" dur="1000" fill="hold"/>
                                        <p:tgtEl>
                                          <p:spTgt spid="40"/>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1"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wipe(up)">
                                      <p:cBhvr>
                                        <p:cTn id="45" dur="500"/>
                                        <p:tgtEl>
                                          <p:spTgt spid="27"/>
                                        </p:tgtEl>
                                      </p:cBhvr>
                                    </p:animEffect>
                                  </p:childTnLst>
                                </p:cTn>
                              </p:par>
                            </p:childTnLst>
                          </p:cTn>
                        </p:par>
                        <p:par>
                          <p:cTn id="46" fill="hold">
                            <p:stCondLst>
                              <p:cond delay="6000"/>
                            </p:stCondLst>
                            <p:childTnLst>
                              <p:par>
                                <p:cTn id="47" presetID="22" presetClass="entr" presetSubtype="1"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up)">
                                      <p:cBhvr>
                                        <p:cTn id="49" dur="500"/>
                                        <p:tgtEl>
                                          <p:spTgt spid="26"/>
                                        </p:tgtEl>
                                      </p:cBhvr>
                                    </p:animEffect>
                                  </p:childTnLst>
                                </p:cTn>
                              </p:par>
                            </p:childTnLst>
                          </p:cTn>
                        </p:par>
                        <p:par>
                          <p:cTn id="50" fill="hold">
                            <p:stCondLst>
                              <p:cond delay="6500"/>
                            </p:stCondLst>
                            <p:childTnLst>
                              <p:par>
                                <p:cTn id="51" presetID="47" presetClass="entr" presetSubtype="0" fill="hold" nodeType="afterEffect">
                                  <p:stCondLst>
                                    <p:cond delay="0"/>
                                  </p:stCondLst>
                                  <p:childTnLst>
                                    <p:set>
                                      <p:cBhvr>
                                        <p:cTn id="52" dur="1" fill="hold">
                                          <p:stCondLst>
                                            <p:cond delay="0"/>
                                          </p:stCondLst>
                                        </p:cTn>
                                        <p:tgtEl>
                                          <p:spTgt spid="50"/>
                                        </p:tgtEl>
                                        <p:attrNameLst>
                                          <p:attrName>style.visibility</p:attrName>
                                        </p:attrNameLst>
                                      </p:cBhvr>
                                      <p:to>
                                        <p:strVal val="visible"/>
                                      </p:to>
                                    </p:set>
                                    <p:animEffect transition="in" filter="fade">
                                      <p:cBhvr>
                                        <p:cTn id="53" dur="1000"/>
                                        <p:tgtEl>
                                          <p:spTgt spid="50"/>
                                        </p:tgtEl>
                                      </p:cBhvr>
                                    </p:animEffect>
                                    <p:anim calcmode="lin" valueType="num">
                                      <p:cBhvr>
                                        <p:cTn id="54" dur="1000" fill="hold"/>
                                        <p:tgtEl>
                                          <p:spTgt spid="50"/>
                                        </p:tgtEl>
                                        <p:attrNameLst>
                                          <p:attrName>ppt_x</p:attrName>
                                        </p:attrNameLst>
                                      </p:cBhvr>
                                      <p:tavLst>
                                        <p:tav tm="0">
                                          <p:val>
                                            <p:strVal val="#ppt_x"/>
                                          </p:val>
                                        </p:tav>
                                        <p:tav tm="100000">
                                          <p:val>
                                            <p:strVal val="#ppt_x"/>
                                          </p:val>
                                        </p:tav>
                                      </p:tavLst>
                                    </p:anim>
                                    <p:anim calcmode="lin" valueType="num">
                                      <p:cBhvr>
                                        <p:cTn id="55" dur="1000" fill="hold"/>
                                        <p:tgtEl>
                                          <p:spTgt spid="50"/>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1"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wipe(up)">
                                      <p:cBhvr>
                                        <p:cTn id="59" dur="500"/>
                                        <p:tgtEl>
                                          <p:spTgt spid="28"/>
                                        </p:tgtEl>
                                      </p:cBhvr>
                                    </p:animEffect>
                                  </p:childTnLst>
                                </p:cTn>
                              </p:par>
                            </p:childTnLst>
                          </p:cTn>
                        </p:par>
                        <p:par>
                          <p:cTn id="60" fill="hold">
                            <p:stCondLst>
                              <p:cond delay="8000"/>
                            </p:stCondLst>
                            <p:childTnLst>
                              <p:par>
                                <p:cTn id="61" presetID="22" presetClass="entr" presetSubtype="1"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wipe(up)">
                                      <p:cBhvr>
                                        <p:cTn id="6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P spid="20" grpId="0"/>
      <p:bldP spid="24" grpId="0"/>
      <p:bldP spid="25" grpId="0"/>
      <p:bldP spid="26" grpId="0"/>
      <p:bldP spid="27" grpId="0"/>
      <p:bldP spid="2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مستطيل 48">
            <a:extLst>
              <a:ext uri="{FF2B5EF4-FFF2-40B4-BE49-F238E27FC236}">
                <a16:creationId xmlns:a16="http://schemas.microsoft.com/office/drawing/2014/main" id="{CCAEAC12-4731-47EB-8A7C-236581275BDD}"/>
              </a:ext>
            </a:extLst>
          </p:cNvPr>
          <p:cNvSpPr/>
          <p:nvPr/>
        </p:nvSpPr>
        <p:spPr>
          <a:xfrm>
            <a:off x="-51620" y="0"/>
            <a:ext cx="12295239" cy="1104911"/>
          </a:xfrm>
          <a:prstGeom prst="rect">
            <a:avLst/>
          </a:prstGeom>
          <a:solidFill>
            <a:srgbClr val="FEC3C5"/>
          </a:solidFill>
          <a:ln>
            <a:solidFill>
              <a:srgbClr val="FEC3C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50" name="شكل بيضاوي 49">
            <a:extLst>
              <a:ext uri="{FF2B5EF4-FFF2-40B4-BE49-F238E27FC236}">
                <a16:creationId xmlns:a16="http://schemas.microsoft.com/office/drawing/2014/main" id="{85859651-2663-4CC1-B155-1545BC7FEB7D}"/>
              </a:ext>
            </a:extLst>
          </p:cNvPr>
          <p:cNvSpPr/>
          <p:nvPr/>
        </p:nvSpPr>
        <p:spPr>
          <a:xfrm>
            <a:off x="437335" y="258054"/>
            <a:ext cx="469732" cy="469732"/>
          </a:xfrm>
          <a:prstGeom prst="ellipse">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1" name="شكل بيضاوي 50">
            <a:extLst>
              <a:ext uri="{FF2B5EF4-FFF2-40B4-BE49-F238E27FC236}">
                <a16:creationId xmlns:a16="http://schemas.microsoft.com/office/drawing/2014/main" id="{2AA3E1B2-712F-4E9F-9AF4-1DA4F0156257}"/>
              </a:ext>
            </a:extLst>
          </p:cNvPr>
          <p:cNvSpPr/>
          <p:nvPr/>
        </p:nvSpPr>
        <p:spPr>
          <a:xfrm>
            <a:off x="1072210" y="258054"/>
            <a:ext cx="469732" cy="469732"/>
          </a:xfrm>
          <a:prstGeom prst="ellipse">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2" name="شكل بيضاوي 51">
            <a:extLst>
              <a:ext uri="{FF2B5EF4-FFF2-40B4-BE49-F238E27FC236}">
                <a16:creationId xmlns:a16="http://schemas.microsoft.com/office/drawing/2014/main" id="{841E503D-6E80-45B0-BE2E-A46FF5E5DA79}"/>
              </a:ext>
            </a:extLst>
          </p:cNvPr>
          <p:cNvSpPr/>
          <p:nvPr/>
        </p:nvSpPr>
        <p:spPr>
          <a:xfrm>
            <a:off x="1662760" y="258054"/>
            <a:ext cx="469732" cy="469732"/>
          </a:xfrm>
          <a:prstGeom prst="ellipse">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عنوان 1">
            <a:extLst>
              <a:ext uri="{FF2B5EF4-FFF2-40B4-BE49-F238E27FC236}">
                <a16:creationId xmlns:a16="http://schemas.microsoft.com/office/drawing/2014/main" id="{505D3565-E8D3-4F87-8CE5-916D84765EA9}"/>
              </a:ext>
            </a:extLst>
          </p:cNvPr>
          <p:cNvSpPr>
            <a:spLocks noGrp="1"/>
          </p:cNvSpPr>
          <p:nvPr>
            <p:ph type="title"/>
          </p:nvPr>
        </p:nvSpPr>
        <p:spPr>
          <a:xfrm>
            <a:off x="1571438" y="-80831"/>
            <a:ext cx="10515600" cy="1325563"/>
          </a:xfrm>
        </p:spPr>
        <p:txBody>
          <a:bodyPr/>
          <a:lstStyle/>
          <a:p>
            <a:r>
              <a:rPr lang="ar-SA" dirty="0">
                <a:solidFill>
                  <a:schemeClr val="bg1"/>
                </a:solidFill>
              </a:rPr>
              <a:t>أيهما تفضلين تصميم الصورة اليمين أم الشمال ؟؟ولماذا؟</a:t>
            </a:r>
          </a:p>
        </p:txBody>
      </p:sp>
      <p:grpSp>
        <p:nvGrpSpPr>
          <p:cNvPr id="48" name="مجموعة 47">
            <a:extLst>
              <a:ext uri="{FF2B5EF4-FFF2-40B4-BE49-F238E27FC236}">
                <a16:creationId xmlns:a16="http://schemas.microsoft.com/office/drawing/2014/main" id="{5E8A12AD-F0BC-455A-B483-E84E9F172615}"/>
              </a:ext>
            </a:extLst>
          </p:cNvPr>
          <p:cNvGrpSpPr/>
          <p:nvPr/>
        </p:nvGrpSpPr>
        <p:grpSpPr>
          <a:xfrm>
            <a:off x="907067" y="1902542"/>
            <a:ext cx="10629901" cy="3945321"/>
            <a:chOff x="995366" y="1828801"/>
            <a:chExt cx="10629901" cy="3945321"/>
          </a:xfrm>
          <a:solidFill>
            <a:srgbClr val="9BC1B4"/>
          </a:solidFill>
        </p:grpSpPr>
        <p:sp>
          <p:nvSpPr>
            <p:cNvPr id="5" name="مستطيل 4">
              <a:extLst>
                <a:ext uri="{FF2B5EF4-FFF2-40B4-BE49-F238E27FC236}">
                  <a16:creationId xmlns:a16="http://schemas.microsoft.com/office/drawing/2014/main" id="{2CB27848-92A3-4772-8640-045D3DF78BFB}"/>
                </a:ext>
              </a:extLst>
            </p:cNvPr>
            <p:cNvSpPr/>
            <p:nvPr/>
          </p:nvSpPr>
          <p:spPr>
            <a:xfrm>
              <a:off x="995366" y="1828801"/>
              <a:ext cx="10629901" cy="3929062"/>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cxnSp>
          <p:nvCxnSpPr>
            <p:cNvPr id="38" name="رابط مستقيم 37">
              <a:extLst>
                <a:ext uri="{FF2B5EF4-FFF2-40B4-BE49-F238E27FC236}">
                  <a16:creationId xmlns:a16="http://schemas.microsoft.com/office/drawing/2014/main" id="{CD4B72DC-D1CB-4F26-90F5-25E38652E697}"/>
                </a:ext>
              </a:extLst>
            </p:cNvPr>
            <p:cNvCxnSpPr/>
            <p:nvPr/>
          </p:nvCxnSpPr>
          <p:spPr>
            <a:xfrm>
              <a:off x="6295748" y="1828801"/>
              <a:ext cx="0" cy="3945321"/>
            </a:xfrm>
            <a:prstGeom prst="line">
              <a:avLst/>
            </a:prstGeom>
            <a:grpFill/>
            <a:ln w="28575">
              <a:solidFill>
                <a:schemeClr val="bg1"/>
              </a:solidFill>
            </a:ln>
          </p:spPr>
          <p:style>
            <a:lnRef idx="3">
              <a:schemeClr val="accent6"/>
            </a:lnRef>
            <a:fillRef idx="0">
              <a:schemeClr val="accent6"/>
            </a:fillRef>
            <a:effectRef idx="2">
              <a:schemeClr val="accent6"/>
            </a:effectRef>
            <a:fontRef idx="minor">
              <a:schemeClr val="tx1"/>
            </a:fontRef>
          </p:style>
        </p:cxnSp>
        <p:grpSp>
          <p:nvGrpSpPr>
            <p:cNvPr id="34" name="مجموعة 33">
              <a:extLst>
                <a:ext uri="{FF2B5EF4-FFF2-40B4-BE49-F238E27FC236}">
                  <a16:creationId xmlns:a16="http://schemas.microsoft.com/office/drawing/2014/main" id="{0C2EFE0D-5AC7-4335-B08F-CF3A238F9733}"/>
                </a:ext>
              </a:extLst>
            </p:cNvPr>
            <p:cNvGrpSpPr/>
            <p:nvPr/>
          </p:nvGrpSpPr>
          <p:grpSpPr>
            <a:xfrm>
              <a:off x="1237553" y="2105025"/>
              <a:ext cx="10116247" cy="3235071"/>
              <a:chOff x="1237553" y="2105025"/>
              <a:chExt cx="10116247" cy="3235071"/>
            </a:xfrm>
            <a:grpFill/>
          </p:grpSpPr>
          <p:pic>
            <p:nvPicPr>
              <p:cNvPr id="6" name="صورة 5">
                <a:extLst>
                  <a:ext uri="{FF2B5EF4-FFF2-40B4-BE49-F238E27FC236}">
                    <a16:creationId xmlns:a16="http://schemas.microsoft.com/office/drawing/2014/main" id="{A62B55BB-DF79-443A-8056-E255118A970A}"/>
                  </a:ext>
                </a:extLst>
              </p:cNvPr>
              <p:cNvPicPr>
                <a:picLocks noChangeAspect="1"/>
              </p:cNvPicPr>
              <p:nvPr/>
            </p:nvPicPr>
            <p:blipFill rotWithShape="1">
              <a:blip r:embed="rId3"/>
              <a:srcRect l="53681" t="30099" r="2529" b="20478"/>
              <a:stretch/>
            </p:blipFill>
            <p:spPr>
              <a:xfrm>
                <a:off x="6394804" y="2105025"/>
                <a:ext cx="4958996" cy="3235071"/>
              </a:xfrm>
              <a:prstGeom prst="rect">
                <a:avLst/>
              </a:prstGeom>
              <a:grpFill/>
              <a:ln>
                <a:solidFill>
                  <a:schemeClr val="bg1"/>
                </a:solidFill>
              </a:ln>
            </p:spPr>
          </p:pic>
          <p:pic>
            <p:nvPicPr>
              <p:cNvPr id="27" name="صورة 26">
                <a:extLst>
                  <a:ext uri="{FF2B5EF4-FFF2-40B4-BE49-F238E27FC236}">
                    <a16:creationId xmlns:a16="http://schemas.microsoft.com/office/drawing/2014/main" id="{E6B2A2DE-A191-4467-BD89-92CA1F691371}"/>
                  </a:ext>
                </a:extLst>
              </p:cNvPr>
              <p:cNvPicPr>
                <a:picLocks noChangeAspect="1"/>
              </p:cNvPicPr>
              <p:nvPr/>
            </p:nvPicPr>
            <p:blipFill rotWithShape="1">
              <a:blip r:embed="rId3"/>
              <a:srcRect l="4083" t="30861" r="53693" b="19714"/>
              <a:stretch/>
            </p:blipFill>
            <p:spPr>
              <a:xfrm>
                <a:off x="1237553" y="2105025"/>
                <a:ext cx="4958996" cy="3235071"/>
              </a:xfrm>
              <a:prstGeom prst="rect">
                <a:avLst/>
              </a:prstGeom>
              <a:grpFill/>
              <a:ln>
                <a:solidFill>
                  <a:schemeClr val="bg1"/>
                </a:solidFill>
              </a:ln>
            </p:spPr>
          </p:pic>
        </p:grpSp>
      </p:grpSp>
      <p:grpSp>
        <p:nvGrpSpPr>
          <p:cNvPr id="45" name="مجموعة 44">
            <a:extLst>
              <a:ext uri="{FF2B5EF4-FFF2-40B4-BE49-F238E27FC236}">
                <a16:creationId xmlns:a16="http://schemas.microsoft.com/office/drawing/2014/main" id="{92813EEF-2C74-4134-8854-927F7DA13960}"/>
              </a:ext>
            </a:extLst>
          </p:cNvPr>
          <p:cNvGrpSpPr/>
          <p:nvPr/>
        </p:nvGrpSpPr>
        <p:grpSpPr>
          <a:xfrm>
            <a:off x="805132" y="1855752"/>
            <a:ext cx="10658551" cy="3985508"/>
            <a:chOff x="-8700814" y="-1797023"/>
            <a:chExt cx="10658551" cy="3985508"/>
          </a:xfrm>
          <a:solidFill>
            <a:srgbClr val="9BC1B4"/>
          </a:solidFill>
        </p:grpSpPr>
        <p:grpSp>
          <p:nvGrpSpPr>
            <p:cNvPr id="35" name="مجموعة 34">
              <a:extLst>
                <a:ext uri="{FF2B5EF4-FFF2-40B4-BE49-F238E27FC236}">
                  <a16:creationId xmlns:a16="http://schemas.microsoft.com/office/drawing/2014/main" id="{81BE1D5C-3501-4E3E-887F-613B9E67EE49}"/>
                </a:ext>
              </a:extLst>
            </p:cNvPr>
            <p:cNvGrpSpPr/>
            <p:nvPr/>
          </p:nvGrpSpPr>
          <p:grpSpPr>
            <a:xfrm>
              <a:off x="-8700814" y="-1797023"/>
              <a:ext cx="10658551" cy="3945321"/>
              <a:chOff x="-8700814" y="-1797023"/>
              <a:chExt cx="10658551" cy="3945321"/>
            </a:xfrm>
            <a:grpFill/>
          </p:grpSpPr>
          <p:sp>
            <p:nvSpPr>
              <p:cNvPr id="9" name="مستطيل 8">
                <a:extLst>
                  <a:ext uri="{FF2B5EF4-FFF2-40B4-BE49-F238E27FC236}">
                    <a16:creationId xmlns:a16="http://schemas.microsoft.com/office/drawing/2014/main" id="{61DF2083-4C98-4008-A92D-EF8C158B7A76}"/>
                  </a:ext>
                </a:extLst>
              </p:cNvPr>
              <p:cNvSpPr/>
              <p:nvPr/>
            </p:nvSpPr>
            <p:spPr>
              <a:xfrm>
                <a:off x="-8700814" y="-1797023"/>
                <a:ext cx="10658551" cy="3945321"/>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pic>
            <p:nvPicPr>
              <p:cNvPr id="17" name="صورة 16">
                <a:extLst>
                  <a:ext uri="{FF2B5EF4-FFF2-40B4-BE49-F238E27FC236}">
                    <a16:creationId xmlns:a16="http://schemas.microsoft.com/office/drawing/2014/main" id="{956614CC-B717-40FD-8749-AD8F323AB1F1}"/>
                  </a:ext>
                </a:extLst>
              </p:cNvPr>
              <p:cNvPicPr>
                <a:picLocks noChangeAspect="1"/>
              </p:cNvPicPr>
              <p:nvPr/>
            </p:nvPicPr>
            <p:blipFill rotWithShape="1">
              <a:blip r:embed="rId4">
                <a:extLst>
                  <a:ext uri="{28A0092B-C50C-407E-A947-70E740481C1C}">
                    <a14:useLocalDpi xmlns:a14="http://schemas.microsoft.com/office/drawing/2010/main" val="0"/>
                  </a:ext>
                </a:extLst>
              </a:blip>
              <a:srcRect l="3491" t="20252" r="51872" b="18845"/>
              <a:stretch/>
            </p:blipFill>
            <p:spPr>
              <a:xfrm>
                <a:off x="-8333794" y="-1445548"/>
                <a:ext cx="4790417" cy="3248641"/>
              </a:xfrm>
              <a:prstGeom prst="rect">
                <a:avLst/>
              </a:prstGeom>
              <a:grpFill/>
              <a:ln>
                <a:solidFill>
                  <a:schemeClr val="bg1"/>
                </a:solidFill>
              </a:ln>
            </p:spPr>
          </p:pic>
          <p:pic>
            <p:nvPicPr>
              <p:cNvPr id="19" name="صورة 18">
                <a:extLst>
                  <a:ext uri="{FF2B5EF4-FFF2-40B4-BE49-F238E27FC236}">
                    <a16:creationId xmlns:a16="http://schemas.microsoft.com/office/drawing/2014/main" id="{77AE89D1-D8A1-4F96-BFBF-21B1B3AE19FA}"/>
                  </a:ext>
                </a:extLst>
              </p:cNvPr>
              <p:cNvPicPr>
                <a:picLocks noChangeAspect="1"/>
              </p:cNvPicPr>
              <p:nvPr/>
            </p:nvPicPr>
            <p:blipFill rotWithShape="1">
              <a:blip r:embed="rId4">
                <a:extLst>
                  <a:ext uri="{28A0092B-C50C-407E-A947-70E740481C1C}">
                    <a14:useLocalDpi xmlns:a14="http://schemas.microsoft.com/office/drawing/2010/main" val="0"/>
                  </a:ext>
                </a:extLst>
              </a:blip>
              <a:srcRect l="52882" t="23565" r="4777" b="18800"/>
              <a:stretch/>
            </p:blipFill>
            <p:spPr>
              <a:xfrm>
                <a:off x="-3168094" y="-1445548"/>
                <a:ext cx="4790417" cy="3248641"/>
              </a:xfrm>
              <a:prstGeom prst="rect">
                <a:avLst/>
              </a:prstGeom>
              <a:grpFill/>
              <a:ln>
                <a:solidFill>
                  <a:schemeClr val="bg1"/>
                </a:solidFill>
              </a:ln>
            </p:spPr>
          </p:pic>
        </p:grpSp>
        <p:cxnSp>
          <p:nvCxnSpPr>
            <p:cNvPr id="44" name="رابط مستقيم 43">
              <a:extLst>
                <a:ext uri="{FF2B5EF4-FFF2-40B4-BE49-F238E27FC236}">
                  <a16:creationId xmlns:a16="http://schemas.microsoft.com/office/drawing/2014/main" id="{C73EDF69-ED44-4381-BDDF-9E3403F39FE5}"/>
                </a:ext>
              </a:extLst>
            </p:cNvPr>
            <p:cNvCxnSpPr/>
            <p:nvPr/>
          </p:nvCxnSpPr>
          <p:spPr>
            <a:xfrm>
              <a:off x="-3343702" y="-1756836"/>
              <a:ext cx="0" cy="3945321"/>
            </a:xfrm>
            <a:prstGeom prst="line">
              <a:avLst/>
            </a:prstGeom>
            <a:grpFill/>
            <a:ln w="28575">
              <a:solidFill>
                <a:schemeClr val="bg1"/>
              </a:solidFill>
            </a:ln>
          </p:spPr>
          <p:style>
            <a:lnRef idx="3">
              <a:schemeClr val="accent6"/>
            </a:lnRef>
            <a:fillRef idx="0">
              <a:schemeClr val="accent6"/>
            </a:fillRef>
            <a:effectRef idx="2">
              <a:schemeClr val="accent6"/>
            </a:effectRef>
            <a:fontRef idx="minor">
              <a:schemeClr val="tx1"/>
            </a:fontRef>
          </p:style>
        </p:cxnSp>
      </p:grpSp>
      <p:grpSp>
        <p:nvGrpSpPr>
          <p:cNvPr id="47" name="مجموعة 46">
            <a:extLst>
              <a:ext uri="{FF2B5EF4-FFF2-40B4-BE49-F238E27FC236}">
                <a16:creationId xmlns:a16="http://schemas.microsoft.com/office/drawing/2014/main" id="{6845AD86-0659-4291-A45E-47A9668843A2}"/>
              </a:ext>
            </a:extLst>
          </p:cNvPr>
          <p:cNvGrpSpPr/>
          <p:nvPr/>
        </p:nvGrpSpPr>
        <p:grpSpPr>
          <a:xfrm>
            <a:off x="856293" y="1825221"/>
            <a:ext cx="10614714" cy="3945321"/>
            <a:chOff x="2144825" y="-2696739"/>
            <a:chExt cx="10614714" cy="3945321"/>
          </a:xfrm>
          <a:solidFill>
            <a:srgbClr val="9BC1B4"/>
          </a:solidFill>
        </p:grpSpPr>
        <p:grpSp>
          <p:nvGrpSpPr>
            <p:cNvPr id="33" name="مجموعة 32">
              <a:extLst>
                <a:ext uri="{FF2B5EF4-FFF2-40B4-BE49-F238E27FC236}">
                  <a16:creationId xmlns:a16="http://schemas.microsoft.com/office/drawing/2014/main" id="{92FC1C8C-3ADE-4954-8ABB-1AA943F6B571}"/>
                </a:ext>
              </a:extLst>
            </p:cNvPr>
            <p:cNvGrpSpPr/>
            <p:nvPr/>
          </p:nvGrpSpPr>
          <p:grpSpPr>
            <a:xfrm>
              <a:off x="2144825" y="-2680480"/>
              <a:ext cx="10614714" cy="3929062"/>
              <a:chOff x="339733" y="-178080"/>
              <a:chExt cx="10614714" cy="3929062"/>
            </a:xfrm>
            <a:grpFill/>
          </p:grpSpPr>
          <p:sp>
            <p:nvSpPr>
              <p:cNvPr id="30" name="مستطيل 29">
                <a:extLst>
                  <a:ext uri="{FF2B5EF4-FFF2-40B4-BE49-F238E27FC236}">
                    <a16:creationId xmlns:a16="http://schemas.microsoft.com/office/drawing/2014/main" id="{36E895F1-68D0-4335-892C-54B623F4166E}"/>
                  </a:ext>
                </a:extLst>
              </p:cNvPr>
              <p:cNvSpPr/>
              <p:nvPr/>
            </p:nvSpPr>
            <p:spPr>
              <a:xfrm>
                <a:off x="339733" y="-178080"/>
                <a:ext cx="10614714" cy="3929062"/>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pic>
            <p:nvPicPr>
              <p:cNvPr id="31" name="صورة 30">
                <a:extLst>
                  <a:ext uri="{FF2B5EF4-FFF2-40B4-BE49-F238E27FC236}">
                    <a16:creationId xmlns:a16="http://schemas.microsoft.com/office/drawing/2014/main" id="{31E9640E-8927-4372-A0EB-968249AD5885}"/>
                  </a:ext>
                </a:extLst>
              </p:cNvPr>
              <p:cNvPicPr>
                <a:picLocks noChangeAspect="1"/>
              </p:cNvPicPr>
              <p:nvPr/>
            </p:nvPicPr>
            <p:blipFill rotWithShape="1">
              <a:blip r:embed="rId5"/>
              <a:srcRect l="52924" t="29883" r="3645" b="17979"/>
              <a:stretch/>
            </p:blipFill>
            <p:spPr>
              <a:xfrm>
                <a:off x="5744527" y="105054"/>
                <a:ext cx="4888658" cy="3309867"/>
              </a:xfrm>
              <a:prstGeom prst="rect">
                <a:avLst/>
              </a:prstGeom>
              <a:grpFill/>
              <a:ln>
                <a:solidFill>
                  <a:schemeClr val="bg1"/>
                </a:solidFill>
              </a:ln>
            </p:spPr>
          </p:pic>
          <p:pic>
            <p:nvPicPr>
              <p:cNvPr id="32" name="صورة 31">
                <a:extLst>
                  <a:ext uri="{FF2B5EF4-FFF2-40B4-BE49-F238E27FC236}">
                    <a16:creationId xmlns:a16="http://schemas.microsoft.com/office/drawing/2014/main" id="{7B3F0F7A-630D-42BA-9949-651D344FF334}"/>
                  </a:ext>
                </a:extLst>
              </p:cNvPr>
              <p:cNvPicPr>
                <a:picLocks noChangeAspect="1"/>
              </p:cNvPicPr>
              <p:nvPr/>
            </p:nvPicPr>
            <p:blipFill rotWithShape="1">
              <a:blip r:embed="rId5"/>
              <a:srcRect l="3669" t="28267" r="52900" b="17821"/>
              <a:stretch/>
            </p:blipFill>
            <p:spPr>
              <a:xfrm>
                <a:off x="566733" y="105054"/>
                <a:ext cx="4877979" cy="3320109"/>
              </a:xfrm>
              <a:prstGeom prst="rect">
                <a:avLst/>
              </a:prstGeom>
              <a:grpFill/>
              <a:ln>
                <a:solidFill>
                  <a:schemeClr val="bg1"/>
                </a:solidFill>
              </a:ln>
            </p:spPr>
          </p:pic>
        </p:grpSp>
        <p:cxnSp>
          <p:nvCxnSpPr>
            <p:cNvPr id="46" name="رابط مستقيم 45">
              <a:extLst>
                <a:ext uri="{FF2B5EF4-FFF2-40B4-BE49-F238E27FC236}">
                  <a16:creationId xmlns:a16="http://schemas.microsoft.com/office/drawing/2014/main" id="{E405BE73-FCBD-4295-9489-49D503EBC7F8}"/>
                </a:ext>
              </a:extLst>
            </p:cNvPr>
            <p:cNvCxnSpPr/>
            <p:nvPr/>
          </p:nvCxnSpPr>
          <p:spPr>
            <a:xfrm>
              <a:off x="7385377" y="-2696739"/>
              <a:ext cx="0" cy="3945321"/>
            </a:xfrm>
            <a:prstGeom prst="line">
              <a:avLst/>
            </a:prstGeom>
            <a:grpFill/>
            <a:ln w="28575">
              <a:solidFill>
                <a:schemeClr val="bg1"/>
              </a:solidFill>
            </a:ln>
          </p:spPr>
          <p:style>
            <a:lnRef idx="3">
              <a:schemeClr val="accent6"/>
            </a:lnRef>
            <a:fillRef idx="0">
              <a:schemeClr val="accent6"/>
            </a:fillRef>
            <a:effectRef idx="2">
              <a:schemeClr val="accent6"/>
            </a:effectRef>
            <a:fontRef idx="minor">
              <a:schemeClr val="tx1"/>
            </a:fontRef>
          </p:style>
        </p:cxnSp>
      </p:grpSp>
      <p:grpSp>
        <p:nvGrpSpPr>
          <p:cNvPr id="53" name="مجموعة 52">
            <a:extLst>
              <a:ext uri="{FF2B5EF4-FFF2-40B4-BE49-F238E27FC236}">
                <a16:creationId xmlns:a16="http://schemas.microsoft.com/office/drawing/2014/main" id="{9BDFF495-B46F-4F7C-AC45-CD07BE3D42D1}"/>
              </a:ext>
            </a:extLst>
          </p:cNvPr>
          <p:cNvGrpSpPr/>
          <p:nvPr/>
        </p:nvGrpSpPr>
        <p:grpSpPr>
          <a:xfrm>
            <a:off x="832968" y="1810949"/>
            <a:ext cx="10658551" cy="3945321"/>
            <a:chOff x="-11273611" y="4373576"/>
            <a:chExt cx="10658551" cy="3945321"/>
          </a:xfrm>
          <a:solidFill>
            <a:srgbClr val="9BC1B4"/>
          </a:solidFill>
        </p:grpSpPr>
        <p:sp>
          <p:nvSpPr>
            <p:cNvPr id="54" name="مستطيل 53">
              <a:extLst>
                <a:ext uri="{FF2B5EF4-FFF2-40B4-BE49-F238E27FC236}">
                  <a16:creationId xmlns:a16="http://schemas.microsoft.com/office/drawing/2014/main" id="{105C4596-2B2A-40A9-96D7-BB31CAC0336A}"/>
                </a:ext>
              </a:extLst>
            </p:cNvPr>
            <p:cNvSpPr/>
            <p:nvPr/>
          </p:nvSpPr>
          <p:spPr>
            <a:xfrm>
              <a:off x="-11273611" y="4373576"/>
              <a:ext cx="10658551" cy="3945321"/>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cxnSp>
          <p:nvCxnSpPr>
            <p:cNvPr id="55" name="رابط مستقيم 54">
              <a:extLst>
                <a:ext uri="{FF2B5EF4-FFF2-40B4-BE49-F238E27FC236}">
                  <a16:creationId xmlns:a16="http://schemas.microsoft.com/office/drawing/2014/main" id="{074D6FDE-CCA8-4392-B9C7-DB8B767B8BD5}"/>
                </a:ext>
              </a:extLst>
            </p:cNvPr>
            <p:cNvCxnSpPr>
              <a:stCxn id="54" idx="0"/>
              <a:endCxn id="54" idx="2"/>
            </p:cNvCxnSpPr>
            <p:nvPr/>
          </p:nvCxnSpPr>
          <p:spPr>
            <a:xfrm>
              <a:off x="-5944335" y="4373576"/>
              <a:ext cx="0" cy="3945321"/>
            </a:xfrm>
            <a:prstGeom prst="line">
              <a:avLst/>
            </a:prstGeom>
            <a:grpFill/>
            <a:ln w="28575">
              <a:solidFill>
                <a:schemeClr val="bg1"/>
              </a:solidFill>
            </a:ln>
          </p:spPr>
          <p:style>
            <a:lnRef idx="3">
              <a:schemeClr val="accent6"/>
            </a:lnRef>
            <a:fillRef idx="0">
              <a:schemeClr val="accent6"/>
            </a:fillRef>
            <a:effectRef idx="2">
              <a:schemeClr val="accent6"/>
            </a:effectRef>
            <a:fontRef idx="minor">
              <a:schemeClr val="tx1"/>
            </a:fontRef>
          </p:style>
        </p:cxnSp>
        <p:pic>
          <p:nvPicPr>
            <p:cNvPr id="56" name="صورة 55">
              <a:extLst>
                <a:ext uri="{FF2B5EF4-FFF2-40B4-BE49-F238E27FC236}">
                  <a16:creationId xmlns:a16="http://schemas.microsoft.com/office/drawing/2014/main" id="{2E29C41A-E07D-4C6A-AA4F-762F60A2BC8C}"/>
                </a:ext>
              </a:extLst>
            </p:cNvPr>
            <p:cNvPicPr>
              <a:picLocks noChangeAspect="1"/>
            </p:cNvPicPr>
            <p:nvPr/>
          </p:nvPicPr>
          <p:blipFill rotWithShape="1">
            <a:blip r:embed="rId6">
              <a:extLst>
                <a:ext uri="{28A0092B-C50C-407E-A947-70E740481C1C}">
                  <a14:useLocalDpi xmlns:a14="http://schemas.microsoft.com/office/drawing/2010/main" val="0"/>
                </a:ext>
              </a:extLst>
            </a:blip>
            <a:srcRect l="56954" t="11247" r="3642" b="14756"/>
            <a:stretch/>
          </p:blipFill>
          <p:spPr>
            <a:xfrm>
              <a:off x="-5843606" y="4635961"/>
              <a:ext cx="5015666" cy="3346014"/>
            </a:xfrm>
            <a:prstGeom prst="rect">
              <a:avLst/>
            </a:prstGeom>
            <a:grpFill/>
            <a:ln>
              <a:solidFill>
                <a:schemeClr val="bg1"/>
              </a:solidFill>
            </a:ln>
          </p:spPr>
        </p:pic>
        <p:pic>
          <p:nvPicPr>
            <p:cNvPr id="57" name="صورة 56">
              <a:extLst>
                <a:ext uri="{FF2B5EF4-FFF2-40B4-BE49-F238E27FC236}">
                  <a16:creationId xmlns:a16="http://schemas.microsoft.com/office/drawing/2014/main" id="{32B989D5-4A9C-4FE7-BCCD-59CC44879A2E}"/>
                </a:ext>
              </a:extLst>
            </p:cNvPr>
            <p:cNvPicPr>
              <a:picLocks noChangeAspect="1"/>
            </p:cNvPicPr>
            <p:nvPr/>
          </p:nvPicPr>
          <p:blipFill rotWithShape="1">
            <a:blip r:embed="rId6">
              <a:extLst>
                <a:ext uri="{28A0092B-C50C-407E-A947-70E740481C1C}">
                  <a14:useLocalDpi xmlns:a14="http://schemas.microsoft.com/office/drawing/2010/main" val="0"/>
                </a:ext>
              </a:extLst>
            </a:blip>
            <a:srcRect l="7241" t="14248" r="54415" b="9284"/>
            <a:stretch/>
          </p:blipFill>
          <p:spPr>
            <a:xfrm>
              <a:off x="-11064920" y="4652004"/>
              <a:ext cx="5015666" cy="3329971"/>
            </a:xfrm>
            <a:prstGeom prst="rect">
              <a:avLst/>
            </a:prstGeom>
            <a:grpFill/>
            <a:ln>
              <a:solidFill>
                <a:schemeClr val="bg1"/>
              </a:solidFill>
            </a:ln>
          </p:spPr>
        </p:pic>
      </p:grpSp>
      <p:sp>
        <p:nvSpPr>
          <p:cNvPr id="58" name="مربع نص 57">
            <a:extLst>
              <a:ext uri="{FF2B5EF4-FFF2-40B4-BE49-F238E27FC236}">
                <a16:creationId xmlns:a16="http://schemas.microsoft.com/office/drawing/2014/main" id="{D14B4C88-3748-49A4-AF3F-FB9263117813}"/>
              </a:ext>
            </a:extLst>
          </p:cNvPr>
          <p:cNvSpPr txBox="1"/>
          <p:nvPr/>
        </p:nvSpPr>
        <p:spPr>
          <a:xfrm>
            <a:off x="5197195" y="5852353"/>
            <a:ext cx="2049701" cy="1015663"/>
          </a:xfrm>
          <a:prstGeom prst="rect">
            <a:avLst/>
          </a:prstGeom>
          <a:noFill/>
        </p:spPr>
        <p:txBody>
          <a:bodyPr wrap="square">
            <a:spAutoFit/>
          </a:bodyPr>
          <a:lstStyle/>
          <a:p>
            <a:pPr marL="0" indent="0" algn="ctr" rtl="0">
              <a:buNone/>
            </a:pPr>
            <a:r>
              <a:rPr lang="ar-SA" sz="6000" dirty="0"/>
              <a:t>التقارب</a:t>
            </a:r>
          </a:p>
        </p:txBody>
      </p:sp>
      <p:sp>
        <p:nvSpPr>
          <p:cNvPr id="59" name="مربع نص 58">
            <a:extLst>
              <a:ext uri="{FF2B5EF4-FFF2-40B4-BE49-F238E27FC236}">
                <a16:creationId xmlns:a16="http://schemas.microsoft.com/office/drawing/2014/main" id="{0782F77C-8A01-440C-9BAB-2F8633748124}"/>
              </a:ext>
            </a:extLst>
          </p:cNvPr>
          <p:cNvSpPr txBox="1"/>
          <p:nvPr/>
        </p:nvSpPr>
        <p:spPr>
          <a:xfrm>
            <a:off x="5181524" y="5827948"/>
            <a:ext cx="2049701" cy="1015663"/>
          </a:xfrm>
          <a:prstGeom prst="rect">
            <a:avLst/>
          </a:prstGeom>
          <a:noFill/>
        </p:spPr>
        <p:txBody>
          <a:bodyPr wrap="square">
            <a:spAutoFit/>
          </a:bodyPr>
          <a:lstStyle/>
          <a:p>
            <a:pPr marL="0" indent="0" algn="ctr" rtl="0">
              <a:buNone/>
            </a:pPr>
            <a:r>
              <a:rPr lang="ar-SA" sz="6000" dirty="0"/>
              <a:t>التباين</a:t>
            </a:r>
          </a:p>
        </p:txBody>
      </p:sp>
      <p:sp>
        <p:nvSpPr>
          <p:cNvPr id="60" name="مربع نص 59">
            <a:extLst>
              <a:ext uri="{FF2B5EF4-FFF2-40B4-BE49-F238E27FC236}">
                <a16:creationId xmlns:a16="http://schemas.microsoft.com/office/drawing/2014/main" id="{2BAEA990-FC57-4853-B213-07F81D082D4D}"/>
              </a:ext>
            </a:extLst>
          </p:cNvPr>
          <p:cNvSpPr txBox="1"/>
          <p:nvPr/>
        </p:nvSpPr>
        <p:spPr>
          <a:xfrm>
            <a:off x="5195758" y="5841413"/>
            <a:ext cx="2049701" cy="1015663"/>
          </a:xfrm>
          <a:prstGeom prst="rect">
            <a:avLst/>
          </a:prstGeom>
          <a:noFill/>
        </p:spPr>
        <p:txBody>
          <a:bodyPr wrap="square">
            <a:spAutoFit/>
          </a:bodyPr>
          <a:lstStyle/>
          <a:p>
            <a:pPr marL="0" indent="0" algn="ctr" rtl="0">
              <a:buNone/>
            </a:pPr>
            <a:r>
              <a:rPr lang="ar-SA" sz="6000" dirty="0"/>
              <a:t>التكرار</a:t>
            </a:r>
          </a:p>
        </p:txBody>
      </p:sp>
      <p:sp>
        <p:nvSpPr>
          <p:cNvPr id="61" name="مربع نص 60">
            <a:extLst>
              <a:ext uri="{FF2B5EF4-FFF2-40B4-BE49-F238E27FC236}">
                <a16:creationId xmlns:a16="http://schemas.microsoft.com/office/drawing/2014/main" id="{7ED9CF6C-74EA-432A-8CD0-CC99F7C1D72D}"/>
              </a:ext>
            </a:extLst>
          </p:cNvPr>
          <p:cNvSpPr txBox="1"/>
          <p:nvPr/>
        </p:nvSpPr>
        <p:spPr>
          <a:xfrm>
            <a:off x="5194513" y="5841719"/>
            <a:ext cx="2049701" cy="1015663"/>
          </a:xfrm>
          <a:prstGeom prst="rect">
            <a:avLst/>
          </a:prstGeom>
          <a:noFill/>
        </p:spPr>
        <p:txBody>
          <a:bodyPr wrap="square">
            <a:spAutoFit/>
          </a:bodyPr>
          <a:lstStyle/>
          <a:p>
            <a:pPr marL="0" indent="0" algn="ctr" rtl="0">
              <a:buNone/>
            </a:pPr>
            <a:r>
              <a:rPr lang="ar-SA" sz="6000" dirty="0"/>
              <a:t>المحاذاة</a:t>
            </a:r>
          </a:p>
        </p:txBody>
      </p:sp>
    </p:spTree>
    <p:custDataLst>
      <p:tags r:id="rId1"/>
    </p:custDataLst>
    <p:extLst>
      <p:ext uri="{BB962C8B-B14F-4D97-AF65-F5344CB8AC3E}">
        <p14:creationId xmlns:p14="http://schemas.microsoft.com/office/powerpoint/2010/main" val="3163386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47" presetClass="entr" presetSubtype="0" fill="hold" nodeType="after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fade">
                                      <p:cBhvr>
                                        <p:cTn id="12" dur="1000"/>
                                        <p:tgtEl>
                                          <p:spTgt spid="48"/>
                                        </p:tgtEl>
                                      </p:cBhvr>
                                    </p:animEffect>
                                    <p:anim calcmode="lin" valueType="num">
                                      <p:cBhvr>
                                        <p:cTn id="13" dur="1000" fill="hold"/>
                                        <p:tgtEl>
                                          <p:spTgt spid="48"/>
                                        </p:tgtEl>
                                        <p:attrNameLst>
                                          <p:attrName>ppt_x</p:attrName>
                                        </p:attrNameLst>
                                      </p:cBhvr>
                                      <p:tavLst>
                                        <p:tav tm="0">
                                          <p:val>
                                            <p:strVal val="#ppt_x"/>
                                          </p:val>
                                        </p:tav>
                                        <p:tav tm="100000">
                                          <p:val>
                                            <p:strVal val="#ppt_x"/>
                                          </p:val>
                                        </p:tav>
                                      </p:tavLst>
                                    </p:anim>
                                    <p:anim calcmode="lin" valueType="num">
                                      <p:cBhvr>
                                        <p:cTn id="14"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8"/>
                                        </p:tgtEl>
                                        <p:attrNameLst>
                                          <p:attrName>style.visibility</p:attrName>
                                        </p:attrNameLst>
                                      </p:cBhvr>
                                      <p:to>
                                        <p:strVal val="visible"/>
                                      </p:to>
                                    </p:set>
                                    <p:anim calcmode="lin" valueType="num">
                                      <p:cBhvr additive="base">
                                        <p:cTn id="19" dur="500" fill="hold"/>
                                        <p:tgtEl>
                                          <p:spTgt spid="58"/>
                                        </p:tgtEl>
                                        <p:attrNameLst>
                                          <p:attrName>ppt_x</p:attrName>
                                        </p:attrNameLst>
                                      </p:cBhvr>
                                      <p:tavLst>
                                        <p:tav tm="0">
                                          <p:val>
                                            <p:strVal val="#ppt_x"/>
                                          </p:val>
                                        </p:tav>
                                        <p:tav tm="100000">
                                          <p:val>
                                            <p:strVal val="#ppt_x"/>
                                          </p:val>
                                        </p:tav>
                                      </p:tavLst>
                                    </p:anim>
                                    <p:anim calcmode="lin" valueType="num">
                                      <p:cBhvr additive="base">
                                        <p:cTn id="20" dur="500" fill="hold"/>
                                        <p:tgtEl>
                                          <p:spTgt spid="5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xit" presetSubtype="0" fill="hold" nodeType="clickEffect">
                                  <p:stCondLst>
                                    <p:cond delay="0"/>
                                  </p:stCondLst>
                                  <p:childTnLst>
                                    <p:animEffect transition="out" filter="fade">
                                      <p:cBhvr>
                                        <p:cTn id="24" dur="1000"/>
                                        <p:tgtEl>
                                          <p:spTgt spid="48"/>
                                        </p:tgtEl>
                                      </p:cBhvr>
                                    </p:animEffect>
                                    <p:anim calcmode="lin" valueType="num">
                                      <p:cBhvr>
                                        <p:cTn id="25" dur="1000"/>
                                        <p:tgtEl>
                                          <p:spTgt spid="48"/>
                                        </p:tgtEl>
                                        <p:attrNameLst>
                                          <p:attrName>ppt_x</p:attrName>
                                        </p:attrNameLst>
                                      </p:cBhvr>
                                      <p:tavLst>
                                        <p:tav tm="0">
                                          <p:val>
                                            <p:strVal val="ppt_x"/>
                                          </p:val>
                                        </p:tav>
                                        <p:tav tm="100000">
                                          <p:val>
                                            <p:strVal val="ppt_x"/>
                                          </p:val>
                                        </p:tav>
                                      </p:tavLst>
                                    </p:anim>
                                    <p:anim calcmode="lin" valueType="num">
                                      <p:cBhvr>
                                        <p:cTn id="26" dur="1000"/>
                                        <p:tgtEl>
                                          <p:spTgt spid="48"/>
                                        </p:tgtEl>
                                        <p:attrNameLst>
                                          <p:attrName>ppt_y</p:attrName>
                                        </p:attrNameLst>
                                      </p:cBhvr>
                                      <p:tavLst>
                                        <p:tav tm="0">
                                          <p:val>
                                            <p:strVal val="ppt_y"/>
                                          </p:val>
                                        </p:tav>
                                        <p:tav tm="100000">
                                          <p:val>
                                            <p:strVal val="ppt_y+.1"/>
                                          </p:val>
                                        </p:tav>
                                      </p:tavLst>
                                    </p:anim>
                                    <p:set>
                                      <p:cBhvr>
                                        <p:cTn id="27" dur="1" fill="hold">
                                          <p:stCondLst>
                                            <p:cond delay="999"/>
                                          </p:stCondLst>
                                        </p:cTn>
                                        <p:tgtEl>
                                          <p:spTgt spid="48"/>
                                        </p:tgtEl>
                                        <p:attrNameLst>
                                          <p:attrName>style.visibility</p:attrName>
                                        </p:attrNameLst>
                                      </p:cBhvr>
                                      <p:to>
                                        <p:strVal val="hidden"/>
                                      </p:to>
                                    </p:set>
                                  </p:childTnLst>
                                </p:cTn>
                              </p:par>
                              <p:par>
                                <p:cTn id="28" presetID="42" presetClass="exit" presetSubtype="0" fill="hold" grpId="1" nodeType="withEffect">
                                  <p:stCondLst>
                                    <p:cond delay="0"/>
                                  </p:stCondLst>
                                  <p:childTnLst>
                                    <p:animEffect transition="out" filter="fade">
                                      <p:cBhvr>
                                        <p:cTn id="29" dur="1000"/>
                                        <p:tgtEl>
                                          <p:spTgt spid="58"/>
                                        </p:tgtEl>
                                      </p:cBhvr>
                                    </p:animEffect>
                                    <p:anim calcmode="lin" valueType="num">
                                      <p:cBhvr>
                                        <p:cTn id="30" dur="1000"/>
                                        <p:tgtEl>
                                          <p:spTgt spid="58"/>
                                        </p:tgtEl>
                                        <p:attrNameLst>
                                          <p:attrName>ppt_x</p:attrName>
                                        </p:attrNameLst>
                                      </p:cBhvr>
                                      <p:tavLst>
                                        <p:tav tm="0">
                                          <p:val>
                                            <p:strVal val="ppt_x"/>
                                          </p:val>
                                        </p:tav>
                                        <p:tav tm="100000">
                                          <p:val>
                                            <p:strVal val="ppt_x"/>
                                          </p:val>
                                        </p:tav>
                                      </p:tavLst>
                                    </p:anim>
                                    <p:anim calcmode="lin" valueType="num">
                                      <p:cBhvr>
                                        <p:cTn id="31" dur="1000"/>
                                        <p:tgtEl>
                                          <p:spTgt spid="58"/>
                                        </p:tgtEl>
                                        <p:attrNameLst>
                                          <p:attrName>ppt_y</p:attrName>
                                        </p:attrNameLst>
                                      </p:cBhvr>
                                      <p:tavLst>
                                        <p:tav tm="0">
                                          <p:val>
                                            <p:strVal val="ppt_y"/>
                                          </p:val>
                                        </p:tav>
                                        <p:tav tm="100000">
                                          <p:val>
                                            <p:strVal val="ppt_y+.1"/>
                                          </p:val>
                                        </p:tav>
                                      </p:tavLst>
                                    </p:anim>
                                    <p:set>
                                      <p:cBhvr>
                                        <p:cTn id="32" dur="1" fill="hold">
                                          <p:stCondLst>
                                            <p:cond delay="999"/>
                                          </p:stCondLst>
                                        </p:cTn>
                                        <p:tgtEl>
                                          <p:spTgt spid="58"/>
                                        </p:tgtEl>
                                        <p:attrNameLst>
                                          <p:attrName>style.visibility</p:attrName>
                                        </p:attrNameLst>
                                      </p:cBhvr>
                                      <p:to>
                                        <p:strVal val="hidden"/>
                                      </p:to>
                                    </p:set>
                                  </p:childTnLst>
                                </p:cTn>
                              </p:par>
                            </p:childTnLst>
                          </p:cTn>
                        </p:par>
                        <p:par>
                          <p:cTn id="33" fill="hold">
                            <p:stCondLst>
                              <p:cond delay="1000"/>
                            </p:stCondLst>
                            <p:childTnLst>
                              <p:par>
                                <p:cTn id="34" presetID="47" presetClass="entr" presetSubtype="0" fill="hold" nodeType="after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fade">
                                      <p:cBhvr>
                                        <p:cTn id="36" dur="1000"/>
                                        <p:tgtEl>
                                          <p:spTgt spid="47"/>
                                        </p:tgtEl>
                                      </p:cBhvr>
                                    </p:animEffect>
                                    <p:anim calcmode="lin" valueType="num">
                                      <p:cBhvr>
                                        <p:cTn id="37" dur="1000" fill="hold"/>
                                        <p:tgtEl>
                                          <p:spTgt spid="47"/>
                                        </p:tgtEl>
                                        <p:attrNameLst>
                                          <p:attrName>ppt_x</p:attrName>
                                        </p:attrNameLst>
                                      </p:cBhvr>
                                      <p:tavLst>
                                        <p:tav tm="0">
                                          <p:val>
                                            <p:strVal val="#ppt_x"/>
                                          </p:val>
                                        </p:tav>
                                        <p:tav tm="100000">
                                          <p:val>
                                            <p:strVal val="#ppt_x"/>
                                          </p:val>
                                        </p:tav>
                                      </p:tavLst>
                                    </p:anim>
                                    <p:anim calcmode="lin" valueType="num">
                                      <p:cBhvr>
                                        <p:cTn id="38"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additive="base">
                                        <p:cTn id="43" dur="500" fill="hold"/>
                                        <p:tgtEl>
                                          <p:spTgt spid="59"/>
                                        </p:tgtEl>
                                        <p:attrNameLst>
                                          <p:attrName>ppt_x</p:attrName>
                                        </p:attrNameLst>
                                      </p:cBhvr>
                                      <p:tavLst>
                                        <p:tav tm="0">
                                          <p:val>
                                            <p:strVal val="#ppt_x"/>
                                          </p:val>
                                        </p:tav>
                                        <p:tav tm="100000">
                                          <p:val>
                                            <p:strVal val="#ppt_x"/>
                                          </p:val>
                                        </p:tav>
                                      </p:tavLst>
                                    </p:anim>
                                    <p:anim calcmode="lin" valueType="num">
                                      <p:cBhvr additive="base">
                                        <p:cTn id="44" dur="500" fill="hold"/>
                                        <p:tgtEl>
                                          <p:spTgt spid="5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xit" presetSubtype="0" fill="hold" nodeType="clickEffect">
                                  <p:stCondLst>
                                    <p:cond delay="0"/>
                                  </p:stCondLst>
                                  <p:childTnLst>
                                    <p:animEffect transition="out" filter="fade">
                                      <p:cBhvr>
                                        <p:cTn id="48" dur="1000"/>
                                        <p:tgtEl>
                                          <p:spTgt spid="47"/>
                                        </p:tgtEl>
                                      </p:cBhvr>
                                    </p:animEffect>
                                    <p:anim calcmode="lin" valueType="num">
                                      <p:cBhvr>
                                        <p:cTn id="49" dur="1000"/>
                                        <p:tgtEl>
                                          <p:spTgt spid="47"/>
                                        </p:tgtEl>
                                        <p:attrNameLst>
                                          <p:attrName>ppt_x</p:attrName>
                                        </p:attrNameLst>
                                      </p:cBhvr>
                                      <p:tavLst>
                                        <p:tav tm="0">
                                          <p:val>
                                            <p:strVal val="ppt_x"/>
                                          </p:val>
                                        </p:tav>
                                        <p:tav tm="100000">
                                          <p:val>
                                            <p:strVal val="ppt_x"/>
                                          </p:val>
                                        </p:tav>
                                      </p:tavLst>
                                    </p:anim>
                                    <p:anim calcmode="lin" valueType="num">
                                      <p:cBhvr>
                                        <p:cTn id="50" dur="1000"/>
                                        <p:tgtEl>
                                          <p:spTgt spid="47"/>
                                        </p:tgtEl>
                                        <p:attrNameLst>
                                          <p:attrName>ppt_y</p:attrName>
                                        </p:attrNameLst>
                                      </p:cBhvr>
                                      <p:tavLst>
                                        <p:tav tm="0">
                                          <p:val>
                                            <p:strVal val="ppt_y"/>
                                          </p:val>
                                        </p:tav>
                                        <p:tav tm="100000">
                                          <p:val>
                                            <p:strVal val="ppt_y+.1"/>
                                          </p:val>
                                        </p:tav>
                                      </p:tavLst>
                                    </p:anim>
                                    <p:set>
                                      <p:cBhvr>
                                        <p:cTn id="51" dur="1" fill="hold">
                                          <p:stCondLst>
                                            <p:cond delay="999"/>
                                          </p:stCondLst>
                                        </p:cTn>
                                        <p:tgtEl>
                                          <p:spTgt spid="47"/>
                                        </p:tgtEl>
                                        <p:attrNameLst>
                                          <p:attrName>style.visibility</p:attrName>
                                        </p:attrNameLst>
                                      </p:cBhvr>
                                      <p:to>
                                        <p:strVal val="hidden"/>
                                      </p:to>
                                    </p:set>
                                  </p:childTnLst>
                                </p:cTn>
                              </p:par>
                              <p:par>
                                <p:cTn id="52" presetID="42" presetClass="exit" presetSubtype="0" fill="hold" grpId="1" nodeType="withEffect">
                                  <p:stCondLst>
                                    <p:cond delay="0"/>
                                  </p:stCondLst>
                                  <p:childTnLst>
                                    <p:animEffect transition="out" filter="fade">
                                      <p:cBhvr>
                                        <p:cTn id="53" dur="1000"/>
                                        <p:tgtEl>
                                          <p:spTgt spid="59"/>
                                        </p:tgtEl>
                                      </p:cBhvr>
                                    </p:animEffect>
                                    <p:anim calcmode="lin" valueType="num">
                                      <p:cBhvr>
                                        <p:cTn id="54" dur="1000"/>
                                        <p:tgtEl>
                                          <p:spTgt spid="59"/>
                                        </p:tgtEl>
                                        <p:attrNameLst>
                                          <p:attrName>ppt_x</p:attrName>
                                        </p:attrNameLst>
                                      </p:cBhvr>
                                      <p:tavLst>
                                        <p:tav tm="0">
                                          <p:val>
                                            <p:strVal val="ppt_x"/>
                                          </p:val>
                                        </p:tav>
                                        <p:tav tm="100000">
                                          <p:val>
                                            <p:strVal val="ppt_x"/>
                                          </p:val>
                                        </p:tav>
                                      </p:tavLst>
                                    </p:anim>
                                    <p:anim calcmode="lin" valueType="num">
                                      <p:cBhvr>
                                        <p:cTn id="55" dur="1000"/>
                                        <p:tgtEl>
                                          <p:spTgt spid="59"/>
                                        </p:tgtEl>
                                        <p:attrNameLst>
                                          <p:attrName>ppt_y</p:attrName>
                                        </p:attrNameLst>
                                      </p:cBhvr>
                                      <p:tavLst>
                                        <p:tav tm="0">
                                          <p:val>
                                            <p:strVal val="ppt_y"/>
                                          </p:val>
                                        </p:tav>
                                        <p:tav tm="100000">
                                          <p:val>
                                            <p:strVal val="ppt_y+.1"/>
                                          </p:val>
                                        </p:tav>
                                      </p:tavLst>
                                    </p:anim>
                                    <p:set>
                                      <p:cBhvr>
                                        <p:cTn id="56" dur="1" fill="hold">
                                          <p:stCondLst>
                                            <p:cond delay="999"/>
                                          </p:stCondLst>
                                        </p:cTn>
                                        <p:tgtEl>
                                          <p:spTgt spid="59"/>
                                        </p:tgtEl>
                                        <p:attrNameLst>
                                          <p:attrName>style.visibility</p:attrName>
                                        </p:attrNameLst>
                                      </p:cBhvr>
                                      <p:to>
                                        <p:strVal val="hidden"/>
                                      </p:to>
                                    </p:set>
                                  </p:childTnLst>
                                </p:cTn>
                              </p:par>
                            </p:childTnLst>
                          </p:cTn>
                        </p:par>
                        <p:par>
                          <p:cTn id="57" fill="hold">
                            <p:stCondLst>
                              <p:cond delay="1000"/>
                            </p:stCondLst>
                            <p:childTnLst>
                              <p:par>
                                <p:cTn id="58" presetID="47" presetClass="entr" presetSubtype="0" fill="hold" nodeType="afterEffect">
                                  <p:stCondLst>
                                    <p:cond delay="0"/>
                                  </p:stCondLst>
                                  <p:childTnLst>
                                    <p:set>
                                      <p:cBhvr>
                                        <p:cTn id="59" dur="1" fill="hold">
                                          <p:stCondLst>
                                            <p:cond delay="0"/>
                                          </p:stCondLst>
                                        </p:cTn>
                                        <p:tgtEl>
                                          <p:spTgt spid="53"/>
                                        </p:tgtEl>
                                        <p:attrNameLst>
                                          <p:attrName>style.visibility</p:attrName>
                                        </p:attrNameLst>
                                      </p:cBhvr>
                                      <p:to>
                                        <p:strVal val="visible"/>
                                      </p:to>
                                    </p:set>
                                    <p:animEffect transition="in" filter="fade">
                                      <p:cBhvr>
                                        <p:cTn id="60" dur="1000"/>
                                        <p:tgtEl>
                                          <p:spTgt spid="53"/>
                                        </p:tgtEl>
                                      </p:cBhvr>
                                    </p:animEffect>
                                    <p:anim calcmode="lin" valueType="num">
                                      <p:cBhvr>
                                        <p:cTn id="61" dur="1000" fill="hold"/>
                                        <p:tgtEl>
                                          <p:spTgt spid="53"/>
                                        </p:tgtEl>
                                        <p:attrNameLst>
                                          <p:attrName>ppt_x</p:attrName>
                                        </p:attrNameLst>
                                      </p:cBhvr>
                                      <p:tavLst>
                                        <p:tav tm="0">
                                          <p:val>
                                            <p:strVal val="#ppt_x"/>
                                          </p:val>
                                        </p:tav>
                                        <p:tav tm="100000">
                                          <p:val>
                                            <p:strVal val="#ppt_x"/>
                                          </p:val>
                                        </p:tav>
                                      </p:tavLst>
                                    </p:anim>
                                    <p:anim calcmode="lin" valueType="num">
                                      <p:cBhvr>
                                        <p:cTn id="6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2" presetClass="entr" presetSubtype="1" fill="hold" grpId="0" nodeType="clickEffect">
                                  <p:stCondLst>
                                    <p:cond delay="0"/>
                                  </p:stCondLst>
                                  <p:childTnLst>
                                    <p:set>
                                      <p:cBhvr>
                                        <p:cTn id="66" dur="1" fill="hold">
                                          <p:stCondLst>
                                            <p:cond delay="0"/>
                                          </p:stCondLst>
                                        </p:cTn>
                                        <p:tgtEl>
                                          <p:spTgt spid="60"/>
                                        </p:tgtEl>
                                        <p:attrNameLst>
                                          <p:attrName>style.visibility</p:attrName>
                                        </p:attrNameLst>
                                      </p:cBhvr>
                                      <p:to>
                                        <p:strVal val="visible"/>
                                      </p:to>
                                    </p:set>
                                    <p:animEffect transition="in" filter="wipe(up)">
                                      <p:cBhvr>
                                        <p:cTn id="67" dur="500"/>
                                        <p:tgtEl>
                                          <p:spTgt spid="60"/>
                                        </p:tgtEl>
                                      </p:cBhvr>
                                    </p:animEffect>
                                  </p:childTnLst>
                                </p:cTn>
                              </p:par>
                            </p:childTnLst>
                          </p:cTn>
                        </p:par>
                      </p:childTnLst>
                    </p:cTn>
                  </p:par>
                  <p:par>
                    <p:cTn id="68" fill="hold">
                      <p:stCondLst>
                        <p:cond delay="indefinite"/>
                      </p:stCondLst>
                      <p:childTnLst>
                        <p:par>
                          <p:cTn id="69" fill="hold">
                            <p:stCondLst>
                              <p:cond delay="0"/>
                            </p:stCondLst>
                            <p:childTnLst>
                              <p:par>
                                <p:cTn id="70" presetID="42" presetClass="exit" presetSubtype="0" fill="hold" nodeType="clickEffect">
                                  <p:stCondLst>
                                    <p:cond delay="0"/>
                                  </p:stCondLst>
                                  <p:childTnLst>
                                    <p:animEffect transition="out" filter="fade">
                                      <p:cBhvr>
                                        <p:cTn id="71" dur="1000"/>
                                        <p:tgtEl>
                                          <p:spTgt spid="53"/>
                                        </p:tgtEl>
                                      </p:cBhvr>
                                    </p:animEffect>
                                    <p:anim calcmode="lin" valueType="num">
                                      <p:cBhvr>
                                        <p:cTn id="72" dur="1000"/>
                                        <p:tgtEl>
                                          <p:spTgt spid="53"/>
                                        </p:tgtEl>
                                        <p:attrNameLst>
                                          <p:attrName>ppt_x</p:attrName>
                                        </p:attrNameLst>
                                      </p:cBhvr>
                                      <p:tavLst>
                                        <p:tav tm="0">
                                          <p:val>
                                            <p:strVal val="ppt_x"/>
                                          </p:val>
                                        </p:tav>
                                        <p:tav tm="100000">
                                          <p:val>
                                            <p:strVal val="ppt_x"/>
                                          </p:val>
                                        </p:tav>
                                      </p:tavLst>
                                    </p:anim>
                                    <p:anim calcmode="lin" valueType="num">
                                      <p:cBhvr>
                                        <p:cTn id="73" dur="1000"/>
                                        <p:tgtEl>
                                          <p:spTgt spid="53"/>
                                        </p:tgtEl>
                                        <p:attrNameLst>
                                          <p:attrName>ppt_y</p:attrName>
                                        </p:attrNameLst>
                                      </p:cBhvr>
                                      <p:tavLst>
                                        <p:tav tm="0">
                                          <p:val>
                                            <p:strVal val="ppt_y"/>
                                          </p:val>
                                        </p:tav>
                                        <p:tav tm="100000">
                                          <p:val>
                                            <p:strVal val="ppt_y+.1"/>
                                          </p:val>
                                        </p:tav>
                                      </p:tavLst>
                                    </p:anim>
                                    <p:set>
                                      <p:cBhvr>
                                        <p:cTn id="74" dur="1" fill="hold">
                                          <p:stCondLst>
                                            <p:cond delay="999"/>
                                          </p:stCondLst>
                                        </p:cTn>
                                        <p:tgtEl>
                                          <p:spTgt spid="53"/>
                                        </p:tgtEl>
                                        <p:attrNameLst>
                                          <p:attrName>style.visibility</p:attrName>
                                        </p:attrNameLst>
                                      </p:cBhvr>
                                      <p:to>
                                        <p:strVal val="hidden"/>
                                      </p:to>
                                    </p:set>
                                  </p:childTnLst>
                                </p:cTn>
                              </p:par>
                              <p:par>
                                <p:cTn id="75" presetID="42" presetClass="exit" presetSubtype="0" fill="hold" grpId="1" nodeType="withEffect">
                                  <p:stCondLst>
                                    <p:cond delay="0"/>
                                  </p:stCondLst>
                                  <p:childTnLst>
                                    <p:animEffect transition="out" filter="fade">
                                      <p:cBhvr>
                                        <p:cTn id="76" dur="1000"/>
                                        <p:tgtEl>
                                          <p:spTgt spid="60"/>
                                        </p:tgtEl>
                                      </p:cBhvr>
                                    </p:animEffect>
                                    <p:anim calcmode="lin" valueType="num">
                                      <p:cBhvr>
                                        <p:cTn id="77" dur="1000"/>
                                        <p:tgtEl>
                                          <p:spTgt spid="60"/>
                                        </p:tgtEl>
                                        <p:attrNameLst>
                                          <p:attrName>ppt_x</p:attrName>
                                        </p:attrNameLst>
                                      </p:cBhvr>
                                      <p:tavLst>
                                        <p:tav tm="0">
                                          <p:val>
                                            <p:strVal val="ppt_x"/>
                                          </p:val>
                                        </p:tav>
                                        <p:tav tm="100000">
                                          <p:val>
                                            <p:strVal val="ppt_x"/>
                                          </p:val>
                                        </p:tav>
                                      </p:tavLst>
                                    </p:anim>
                                    <p:anim calcmode="lin" valueType="num">
                                      <p:cBhvr>
                                        <p:cTn id="78" dur="1000"/>
                                        <p:tgtEl>
                                          <p:spTgt spid="60"/>
                                        </p:tgtEl>
                                        <p:attrNameLst>
                                          <p:attrName>ppt_y</p:attrName>
                                        </p:attrNameLst>
                                      </p:cBhvr>
                                      <p:tavLst>
                                        <p:tav tm="0">
                                          <p:val>
                                            <p:strVal val="ppt_y"/>
                                          </p:val>
                                        </p:tav>
                                        <p:tav tm="100000">
                                          <p:val>
                                            <p:strVal val="ppt_y+.1"/>
                                          </p:val>
                                        </p:tav>
                                      </p:tavLst>
                                    </p:anim>
                                    <p:set>
                                      <p:cBhvr>
                                        <p:cTn id="79" dur="1" fill="hold">
                                          <p:stCondLst>
                                            <p:cond delay="999"/>
                                          </p:stCondLst>
                                        </p:cTn>
                                        <p:tgtEl>
                                          <p:spTgt spid="60"/>
                                        </p:tgtEl>
                                        <p:attrNameLst>
                                          <p:attrName>style.visibility</p:attrName>
                                        </p:attrNameLst>
                                      </p:cBhvr>
                                      <p:to>
                                        <p:strVal val="hidden"/>
                                      </p:to>
                                    </p:set>
                                  </p:childTnLst>
                                </p:cTn>
                              </p:par>
                            </p:childTnLst>
                          </p:cTn>
                        </p:par>
                        <p:par>
                          <p:cTn id="80" fill="hold">
                            <p:stCondLst>
                              <p:cond delay="1000"/>
                            </p:stCondLst>
                            <p:childTnLst>
                              <p:par>
                                <p:cTn id="81" presetID="47" presetClass="entr" presetSubtype="0" fill="hold"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fade">
                                      <p:cBhvr>
                                        <p:cTn id="83" dur="1000"/>
                                        <p:tgtEl>
                                          <p:spTgt spid="45"/>
                                        </p:tgtEl>
                                      </p:cBhvr>
                                    </p:animEffect>
                                    <p:anim calcmode="lin" valueType="num">
                                      <p:cBhvr>
                                        <p:cTn id="84" dur="1000" fill="hold"/>
                                        <p:tgtEl>
                                          <p:spTgt spid="45"/>
                                        </p:tgtEl>
                                        <p:attrNameLst>
                                          <p:attrName>ppt_x</p:attrName>
                                        </p:attrNameLst>
                                      </p:cBhvr>
                                      <p:tavLst>
                                        <p:tav tm="0">
                                          <p:val>
                                            <p:strVal val="#ppt_x"/>
                                          </p:val>
                                        </p:tav>
                                        <p:tav tm="100000">
                                          <p:val>
                                            <p:strVal val="#ppt_x"/>
                                          </p:val>
                                        </p:tav>
                                      </p:tavLst>
                                    </p:anim>
                                    <p:anim calcmode="lin" valueType="num">
                                      <p:cBhvr>
                                        <p:cTn id="8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22" presetClass="entr" presetSubtype="1" fill="hold" grpId="0" nodeType="clickEffect">
                                  <p:stCondLst>
                                    <p:cond delay="0"/>
                                  </p:stCondLst>
                                  <p:childTnLst>
                                    <p:set>
                                      <p:cBhvr>
                                        <p:cTn id="89" dur="1" fill="hold">
                                          <p:stCondLst>
                                            <p:cond delay="0"/>
                                          </p:stCondLst>
                                        </p:cTn>
                                        <p:tgtEl>
                                          <p:spTgt spid="61"/>
                                        </p:tgtEl>
                                        <p:attrNameLst>
                                          <p:attrName>style.visibility</p:attrName>
                                        </p:attrNameLst>
                                      </p:cBhvr>
                                      <p:to>
                                        <p:strVal val="visible"/>
                                      </p:to>
                                    </p:set>
                                    <p:animEffect transition="in" filter="wipe(up)">
                                      <p:cBhvr>
                                        <p:cTn id="9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8" grpId="0"/>
      <p:bldP spid="58" grpId="1"/>
      <p:bldP spid="59" grpId="0"/>
      <p:bldP spid="59" grpId="1"/>
      <p:bldP spid="60" grpId="0"/>
      <p:bldP spid="60" grpId="1"/>
      <p:bldP spid="6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15">
            <a:extLst>
              <a:ext uri="{FF2B5EF4-FFF2-40B4-BE49-F238E27FC236}">
                <a16:creationId xmlns:a16="http://schemas.microsoft.com/office/drawing/2014/main" id="{D87CC03A-3403-4F83-BACA-5E7F30F8665F}"/>
              </a:ext>
            </a:extLst>
          </p:cNvPr>
          <p:cNvSpPr/>
          <p:nvPr/>
        </p:nvSpPr>
        <p:spPr>
          <a:xfrm>
            <a:off x="-51620" y="0"/>
            <a:ext cx="12295239" cy="1104911"/>
          </a:xfrm>
          <a:prstGeom prst="rect">
            <a:avLst/>
          </a:prstGeom>
          <a:solidFill>
            <a:srgbClr val="FEC3C5"/>
          </a:solidFill>
          <a:ln>
            <a:solidFill>
              <a:srgbClr val="FEC3C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17" name="شكل بيضاوي 16">
            <a:extLst>
              <a:ext uri="{FF2B5EF4-FFF2-40B4-BE49-F238E27FC236}">
                <a16:creationId xmlns:a16="http://schemas.microsoft.com/office/drawing/2014/main" id="{7A9A0E27-C599-4C62-94AB-F24030253861}"/>
              </a:ext>
            </a:extLst>
          </p:cNvPr>
          <p:cNvSpPr/>
          <p:nvPr/>
        </p:nvSpPr>
        <p:spPr>
          <a:xfrm>
            <a:off x="437335" y="258054"/>
            <a:ext cx="469732" cy="469732"/>
          </a:xfrm>
          <a:prstGeom prst="ellipse">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8" name="شكل بيضاوي 17">
            <a:extLst>
              <a:ext uri="{FF2B5EF4-FFF2-40B4-BE49-F238E27FC236}">
                <a16:creationId xmlns:a16="http://schemas.microsoft.com/office/drawing/2014/main" id="{92F3A36E-3B69-4440-A1BA-940C200146BB}"/>
              </a:ext>
            </a:extLst>
          </p:cNvPr>
          <p:cNvSpPr/>
          <p:nvPr/>
        </p:nvSpPr>
        <p:spPr>
          <a:xfrm>
            <a:off x="1072210" y="258054"/>
            <a:ext cx="469732" cy="469732"/>
          </a:xfrm>
          <a:prstGeom prst="ellipse">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9" name="شكل بيضاوي 18">
            <a:extLst>
              <a:ext uri="{FF2B5EF4-FFF2-40B4-BE49-F238E27FC236}">
                <a16:creationId xmlns:a16="http://schemas.microsoft.com/office/drawing/2014/main" id="{980C817F-B9C2-4106-BDF5-0C1D5548CA03}"/>
              </a:ext>
            </a:extLst>
          </p:cNvPr>
          <p:cNvSpPr/>
          <p:nvPr/>
        </p:nvSpPr>
        <p:spPr>
          <a:xfrm>
            <a:off x="1662760" y="258054"/>
            <a:ext cx="469732" cy="469732"/>
          </a:xfrm>
          <a:prstGeom prst="ellipse">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 name="عنوان 1">
            <a:extLst>
              <a:ext uri="{FF2B5EF4-FFF2-40B4-BE49-F238E27FC236}">
                <a16:creationId xmlns:a16="http://schemas.microsoft.com/office/drawing/2014/main" id="{A0FA9549-5DF1-4ED1-B51C-1C49312C552C}"/>
              </a:ext>
            </a:extLst>
          </p:cNvPr>
          <p:cNvSpPr>
            <a:spLocks noGrp="1"/>
          </p:cNvSpPr>
          <p:nvPr>
            <p:ph type="title"/>
          </p:nvPr>
        </p:nvSpPr>
        <p:spPr>
          <a:xfrm>
            <a:off x="1541942" y="-50403"/>
            <a:ext cx="10515600" cy="1325563"/>
          </a:xfrm>
        </p:spPr>
        <p:txBody>
          <a:bodyPr/>
          <a:lstStyle/>
          <a:p>
            <a:r>
              <a:rPr lang="ar-SA" dirty="0"/>
              <a:t>المبادئ الأساسية في تصميم مستندات الأعمال ؟؟</a:t>
            </a:r>
          </a:p>
        </p:txBody>
      </p:sp>
      <p:sp>
        <p:nvSpPr>
          <p:cNvPr id="24" name="مستطيل: زوايا مستديرة 23">
            <a:extLst>
              <a:ext uri="{FF2B5EF4-FFF2-40B4-BE49-F238E27FC236}">
                <a16:creationId xmlns:a16="http://schemas.microsoft.com/office/drawing/2014/main" id="{B7E00411-1738-441B-90DA-1AE8C6576E64}"/>
              </a:ext>
            </a:extLst>
          </p:cNvPr>
          <p:cNvSpPr/>
          <p:nvPr/>
        </p:nvSpPr>
        <p:spPr>
          <a:xfrm>
            <a:off x="8915400" y="1885956"/>
            <a:ext cx="2586038" cy="1400170"/>
          </a:xfrm>
          <a:prstGeom prst="roundRect">
            <a:avLst/>
          </a:prstGeom>
          <a:solidFill>
            <a:schemeClr val="bg1">
              <a:lumMod val="85000"/>
            </a:schemeClr>
          </a:solidFill>
          <a:ln>
            <a:solidFill>
              <a:schemeClr val="bg1">
                <a:lumMod val="85000"/>
              </a:schemeClr>
            </a:solidFill>
          </a:ln>
        </p:spPr>
        <p:style>
          <a:lnRef idx="1">
            <a:schemeClr val="accent3"/>
          </a:lnRef>
          <a:fillRef idx="3">
            <a:schemeClr val="accent3"/>
          </a:fillRef>
          <a:effectRef idx="2">
            <a:schemeClr val="accent3"/>
          </a:effectRef>
          <a:fontRef idx="minor">
            <a:schemeClr val="lt1"/>
          </a:fontRef>
        </p:style>
        <p:txBody>
          <a:bodyPr rtlCol="1" anchor="ctr"/>
          <a:lstStyle/>
          <a:p>
            <a:pPr algn="ctr"/>
            <a:endParaRPr lang="ar-SA" dirty="0"/>
          </a:p>
        </p:txBody>
      </p:sp>
      <p:sp>
        <p:nvSpPr>
          <p:cNvPr id="25" name="مستطيل 24">
            <a:extLst>
              <a:ext uri="{FF2B5EF4-FFF2-40B4-BE49-F238E27FC236}">
                <a16:creationId xmlns:a16="http://schemas.microsoft.com/office/drawing/2014/main" id="{64E1F84C-D27E-4B21-B46F-51C8882342E5}"/>
              </a:ext>
            </a:extLst>
          </p:cNvPr>
          <p:cNvSpPr/>
          <p:nvPr/>
        </p:nvSpPr>
        <p:spPr>
          <a:xfrm>
            <a:off x="8915400" y="2643192"/>
            <a:ext cx="2586038" cy="996592"/>
          </a:xfrm>
          <a:prstGeom prst="rect">
            <a:avLst/>
          </a:prstGeom>
          <a:solidFill>
            <a:srgbClr val="FEC3C5"/>
          </a:solidFill>
          <a:ln>
            <a:solidFill>
              <a:srgbClr val="FBDDB9"/>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26" name="مستطيل: زوايا مستديرة 25">
            <a:extLst>
              <a:ext uri="{FF2B5EF4-FFF2-40B4-BE49-F238E27FC236}">
                <a16:creationId xmlns:a16="http://schemas.microsoft.com/office/drawing/2014/main" id="{7CDC5C4B-5C0A-4473-901A-E146CBCB9B8F}"/>
              </a:ext>
            </a:extLst>
          </p:cNvPr>
          <p:cNvSpPr/>
          <p:nvPr/>
        </p:nvSpPr>
        <p:spPr>
          <a:xfrm>
            <a:off x="6096000" y="1885956"/>
            <a:ext cx="2586038" cy="1400170"/>
          </a:xfrm>
          <a:prstGeom prst="roundRect">
            <a:avLst/>
          </a:prstGeom>
          <a:solidFill>
            <a:schemeClr val="bg1">
              <a:lumMod val="85000"/>
            </a:schemeClr>
          </a:solidFill>
          <a:ln>
            <a:solidFill>
              <a:schemeClr val="bg1">
                <a:lumMod val="85000"/>
              </a:schemeClr>
            </a:solidFill>
          </a:ln>
        </p:spPr>
        <p:style>
          <a:lnRef idx="1">
            <a:schemeClr val="accent3"/>
          </a:lnRef>
          <a:fillRef idx="3">
            <a:schemeClr val="accent3"/>
          </a:fillRef>
          <a:effectRef idx="2">
            <a:schemeClr val="accent3"/>
          </a:effectRef>
          <a:fontRef idx="minor">
            <a:schemeClr val="lt1"/>
          </a:fontRef>
        </p:style>
        <p:txBody>
          <a:bodyPr rtlCol="1" anchor="ctr"/>
          <a:lstStyle/>
          <a:p>
            <a:pPr algn="ctr"/>
            <a:endParaRPr lang="ar-SA" dirty="0"/>
          </a:p>
        </p:txBody>
      </p:sp>
      <p:sp>
        <p:nvSpPr>
          <p:cNvPr id="27" name="مستطيل 26">
            <a:extLst>
              <a:ext uri="{FF2B5EF4-FFF2-40B4-BE49-F238E27FC236}">
                <a16:creationId xmlns:a16="http://schemas.microsoft.com/office/drawing/2014/main" id="{AF0295B0-B68B-481E-B756-9EE5A656D3A5}"/>
              </a:ext>
            </a:extLst>
          </p:cNvPr>
          <p:cNvSpPr/>
          <p:nvPr/>
        </p:nvSpPr>
        <p:spPr>
          <a:xfrm>
            <a:off x="6096000" y="2643192"/>
            <a:ext cx="2586038" cy="996592"/>
          </a:xfrm>
          <a:prstGeom prst="rect">
            <a:avLst/>
          </a:prstGeom>
          <a:solidFill>
            <a:srgbClr val="9BC1B4"/>
          </a:solidFill>
          <a:ln>
            <a:solidFill>
              <a:srgbClr val="9BC1B4"/>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28" name="مستطيل: زوايا مستديرة 27">
            <a:extLst>
              <a:ext uri="{FF2B5EF4-FFF2-40B4-BE49-F238E27FC236}">
                <a16:creationId xmlns:a16="http://schemas.microsoft.com/office/drawing/2014/main" id="{2C881733-8887-46B9-B926-7DC5838D0DE7}"/>
              </a:ext>
            </a:extLst>
          </p:cNvPr>
          <p:cNvSpPr/>
          <p:nvPr/>
        </p:nvSpPr>
        <p:spPr>
          <a:xfrm>
            <a:off x="566743" y="1885957"/>
            <a:ext cx="2586038" cy="1400170"/>
          </a:xfrm>
          <a:prstGeom prst="roundRect">
            <a:avLst/>
          </a:prstGeom>
          <a:solidFill>
            <a:schemeClr val="bg1">
              <a:lumMod val="85000"/>
            </a:schemeClr>
          </a:solidFill>
          <a:ln>
            <a:solidFill>
              <a:schemeClr val="bg1">
                <a:lumMod val="85000"/>
              </a:schemeClr>
            </a:solidFill>
          </a:ln>
        </p:spPr>
        <p:style>
          <a:lnRef idx="1">
            <a:schemeClr val="accent3"/>
          </a:lnRef>
          <a:fillRef idx="3">
            <a:schemeClr val="accent3"/>
          </a:fillRef>
          <a:effectRef idx="2">
            <a:schemeClr val="accent3"/>
          </a:effectRef>
          <a:fontRef idx="minor">
            <a:schemeClr val="lt1"/>
          </a:fontRef>
        </p:style>
        <p:txBody>
          <a:bodyPr rtlCol="1" anchor="ctr"/>
          <a:lstStyle/>
          <a:p>
            <a:pPr algn="ctr"/>
            <a:endParaRPr lang="ar-SA" dirty="0"/>
          </a:p>
        </p:txBody>
      </p:sp>
      <p:sp>
        <p:nvSpPr>
          <p:cNvPr id="29" name="مستطيل 28">
            <a:extLst>
              <a:ext uri="{FF2B5EF4-FFF2-40B4-BE49-F238E27FC236}">
                <a16:creationId xmlns:a16="http://schemas.microsoft.com/office/drawing/2014/main" id="{33FCB847-B5DF-42A6-8DFF-5C89B4411251}"/>
              </a:ext>
            </a:extLst>
          </p:cNvPr>
          <p:cNvSpPr/>
          <p:nvPr/>
        </p:nvSpPr>
        <p:spPr>
          <a:xfrm>
            <a:off x="566743" y="2643193"/>
            <a:ext cx="2586038" cy="996592"/>
          </a:xfrm>
          <a:prstGeom prst="rect">
            <a:avLst/>
          </a:prstGeom>
          <a:solidFill>
            <a:srgbClr val="5CC3C2"/>
          </a:solidFill>
          <a:ln>
            <a:solidFill>
              <a:srgbClr val="5CC3C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30" name="مستطيل: زوايا مستديرة 29">
            <a:extLst>
              <a:ext uri="{FF2B5EF4-FFF2-40B4-BE49-F238E27FC236}">
                <a16:creationId xmlns:a16="http://schemas.microsoft.com/office/drawing/2014/main" id="{2CEDF8C3-62B1-48C2-B223-A256B189DCF4}"/>
              </a:ext>
            </a:extLst>
          </p:cNvPr>
          <p:cNvSpPr/>
          <p:nvPr/>
        </p:nvSpPr>
        <p:spPr>
          <a:xfrm>
            <a:off x="3317089" y="1885956"/>
            <a:ext cx="2586038" cy="1400170"/>
          </a:xfrm>
          <a:prstGeom prst="roundRect">
            <a:avLst/>
          </a:prstGeom>
          <a:solidFill>
            <a:schemeClr val="bg1">
              <a:lumMod val="85000"/>
            </a:schemeClr>
          </a:solidFill>
          <a:ln>
            <a:solidFill>
              <a:schemeClr val="bg1">
                <a:lumMod val="85000"/>
              </a:schemeClr>
            </a:solidFill>
          </a:ln>
        </p:spPr>
        <p:style>
          <a:lnRef idx="1">
            <a:schemeClr val="accent3"/>
          </a:lnRef>
          <a:fillRef idx="3">
            <a:schemeClr val="accent3"/>
          </a:fillRef>
          <a:effectRef idx="2">
            <a:schemeClr val="accent3"/>
          </a:effectRef>
          <a:fontRef idx="minor">
            <a:schemeClr val="lt1"/>
          </a:fontRef>
        </p:style>
        <p:txBody>
          <a:bodyPr rtlCol="1" anchor="ctr"/>
          <a:lstStyle/>
          <a:p>
            <a:pPr algn="ctr"/>
            <a:endParaRPr lang="ar-SA" dirty="0"/>
          </a:p>
        </p:txBody>
      </p:sp>
      <p:sp>
        <p:nvSpPr>
          <p:cNvPr id="31" name="مستطيل 30">
            <a:extLst>
              <a:ext uri="{FF2B5EF4-FFF2-40B4-BE49-F238E27FC236}">
                <a16:creationId xmlns:a16="http://schemas.microsoft.com/office/drawing/2014/main" id="{11874180-56AD-4E28-B0D3-9D50C556733B}"/>
              </a:ext>
            </a:extLst>
          </p:cNvPr>
          <p:cNvSpPr/>
          <p:nvPr/>
        </p:nvSpPr>
        <p:spPr>
          <a:xfrm>
            <a:off x="3317089" y="2643192"/>
            <a:ext cx="2586038" cy="996592"/>
          </a:xfrm>
          <a:prstGeom prst="rect">
            <a:avLst/>
          </a:prstGeom>
          <a:solidFill>
            <a:schemeClr val="bg1">
              <a:lumMod val="65000"/>
            </a:schemeClr>
          </a:solidFill>
          <a:ln>
            <a:solidFill>
              <a:srgbClr val="A6A6A6"/>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33" name="مستطيل: زوايا مستديرة 32">
            <a:extLst>
              <a:ext uri="{FF2B5EF4-FFF2-40B4-BE49-F238E27FC236}">
                <a16:creationId xmlns:a16="http://schemas.microsoft.com/office/drawing/2014/main" id="{41BB4DC8-3AF5-4DE8-8C45-71138F0B6BBF}"/>
              </a:ext>
            </a:extLst>
          </p:cNvPr>
          <p:cNvSpPr/>
          <p:nvPr/>
        </p:nvSpPr>
        <p:spPr>
          <a:xfrm>
            <a:off x="8915400" y="4029079"/>
            <a:ext cx="2586038" cy="2239844"/>
          </a:xfrm>
          <a:prstGeom prst="roundRect">
            <a:avLst/>
          </a:prstGeom>
          <a:solidFill>
            <a:srgbClr val="FEC3C5"/>
          </a:solidFill>
          <a:ln>
            <a:solidFill>
              <a:srgbClr val="FEC3C5"/>
            </a:solidFill>
          </a:ln>
        </p:spPr>
        <p:style>
          <a:lnRef idx="1">
            <a:schemeClr val="accent3"/>
          </a:lnRef>
          <a:fillRef idx="3">
            <a:schemeClr val="accent3"/>
          </a:fillRef>
          <a:effectRef idx="2">
            <a:schemeClr val="accent3"/>
          </a:effectRef>
          <a:fontRef idx="minor">
            <a:schemeClr val="lt1"/>
          </a:fontRef>
        </p:style>
        <p:txBody>
          <a:bodyPr rtlCol="1" anchor="ctr"/>
          <a:lstStyle/>
          <a:p>
            <a:pPr algn="ctr"/>
            <a:endParaRPr lang="ar-SA" dirty="0"/>
          </a:p>
        </p:txBody>
      </p:sp>
      <p:sp>
        <p:nvSpPr>
          <p:cNvPr id="34" name="مستطيل: زوايا مستديرة 33">
            <a:extLst>
              <a:ext uri="{FF2B5EF4-FFF2-40B4-BE49-F238E27FC236}">
                <a16:creationId xmlns:a16="http://schemas.microsoft.com/office/drawing/2014/main" id="{C72F05C5-C2D3-4237-83DA-3BECCE1E7EB7}"/>
              </a:ext>
            </a:extLst>
          </p:cNvPr>
          <p:cNvSpPr/>
          <p:nvPr/>
        </p:nvSpPr>
        <p:spPr>
          <a:xfrm>
            <a:off x="6096000" y="4029078"/>
            <a:ext cx="2586038" cy="2239844"/>
          </a:xfrm>
          <a:prstGeom prst="roundRect">
            <a:avLst/>
          </a:prstGeom>
          <a:solidFill>
            <a:srgbClr val="9BC1B4"/>
          </a:solidFill>
          <a:ln>
            <a:solidFill>
              <a:srgbClr val="9BC1B4"/>
            </a:solidFill>
          </a:ln>
        </p:spPr>
        <p:style>
          <a:lnRef idx="1">
            <a:schemeClr val="accent3"/>
          </a:lnRef>
          <a:fillRef idx="3">
            <a:schemeClr val="accent3"/>
          </a:fillRef>
          <a:effectRef idx="2">
            <a:schemeClr val="accent3"/>
          </a:effectRef>
          <a:fontRef idx="minor">
            <a:schemeClr val="lt1"/>
          </a:fontRef>
        </p:style>
        <p:txBody>
          <a:bodyPr rtlCol="1" anchor="ctr"/>
          <a:lstStyle/>
          <a:p>
            <a:pPr algn="ctr"/>
            <a:endParaRPr lang="ar-SA" dirty="0"/>
          </a:p>
        </p:txBody>
      </p:sp>
      <p:sp>
        <p:nvSpPr>
          <p:cNvPr id="35" name="مستطيل: زوايا مستديرة 34">
            <a:extLst>
              <a:ext uri="{FF2B5EF4-FFF2-40B4-BE49-F238E27FC236}">
                <a16:creationId xmlns:a16="http://schemas.microsoft.com/office/drawing/2014/main" id="{03C37F06-FBDE-4F3A-A24C-5EB21593598C}"/>
              </a:ext>
            </a:extLst>
          </p:cNvPr>
          <p:cNvSpPr/>
          <p:nvPr/>
        </p:nvSpPr>
        <p:spPr>
          <a:xfrm>
            <a:off x="566743" y="4029078"/>
            <a:ext cx="2586038" cy="2239843"/>
          </a:xfrm>
          <a:prstGeom prst="roundRect">
            <a:avLst/>
          </a:prstGeom>
          <a:solidFill>
            <a:srgbClr val="5CC3C2"/>
          </a:solidFill>
          <a:ln>
            <a:solidFill>
              <a:srgbClr val="5CC3C2"/>
            </a:solidFill>
          </a:ln>
        </p:spPr>
        <p:style>
          <a:lnRef idx="1">
            <a:schemeClr val="accent3"/>
          </a:lnRef>
          <a:fillRef idx="3">
            <a:schemeClr val="accent3"/>
          </a:fillRef>
          <a:effectRef idx="2">
            <a:schemeClr val="accent3"/>
          </a:effectRef>
          <a:fontRef idx="minor">
            <a:schemeClr val="lt1"/>
          </a:fontRef>
        </p:style>
        <p:txBody>
          <a:bodyPr rtlCol="1" anchor="ctr"/>
          <a:lstStyle/>
          <a:p>
            <a:pPr algn="ctr"/>
            <a:endParaRPr lang="ar-SA" dirty="0"/>
          </a:p>
        </p:txBody>
      </p:sp>
      <p:sp>
        <p:nvSpPr>
          <p:cNvPr id="36" name="مستطيل: زوايا مستديرة 35">
            <a:extLst>
              <a:ext uri="{FF2B5EF4-FFF2-40B4-BE49-F238E27FC236}">
                <a16:creationId xmlns:a16="http://schemas.microsoft.com/office/drawing/2014/main" id="{06677CE2-F237-46C8-B5EB-DC583293C9D2}"/>
              </a:ext>
            </a:extLst>
          </p:cNvPr>
          <p:cNvSpPr/>
          <p:nvPr/>
        </p:nvSpPr>
        <p:spPr>
          <a:xfrm>
            <a:off x="3317089" y="4043362"/>
            <a:ext cx="2586038" cy="2239844"/>
          </a:xfrm>
          <a:prstGeom prst="roundRect">
            <a:avLst/>
          </a:prstGeom>
          <a:solidFill>
            <a:schemeClr val="bg1">
              <a:lumMod val="65000"/>
            </a:schemeClr>
          </a:solidFill>
          <a:ln>
            <a:solidFill>
              <a:srgbClr val="A6A6A6"/>
            </a:solidFill>
          </a:ln>
        </p:spPr>
        <p:style>
          <a:lnRef idx="1">
            <a:schemeClr val="accent3"/>
          </a:lnRef>
          <a:fillRef idx="3">
            <a:schemeClr val="accent3"/>
          </a:fillRef>
          <a:effectRef idx="2">
            <a:schemeClr val="accent3"/>
          </a:effectRef>
          <a:fontRef idx="minor">
            <a:schemeClr val="lt1"/>
          </a:fontRef>
        </p:style>
        <p:txBody>
          <a:bodyPr rtlCol="1" anchor="ctr"/>
          <a:lstStyle/>
          <a:p>
            <a:pPr algn="ctr"/>
            <a:endParaRPr lang="ar-SA" dirty="0"/>
          </a:p>
        </p:txBody>
      </p:sp>
      <p:sp>
        <p:nvSpPr>
          <p:cNvPr id="37" name="مربع نص 36">
            <a:extLst>
              <a:ext uri="{FF2B5EF4-FFF2-40B4-BE49-F238E27FC236}">
                <a16:creationId xmlns:a16="http://schemas.microsoft.com/office/drawing/2014/main" id="{781200AF-434F-4D40-A193-8AB4272AD805}"/>
              </a:ext>
            </a:extLst>
          </p:cNvPr>
          <p:cNvSpPr txBox="1"/>
          <p:nvPr/>
        </p:nvSpPr>
        <p:spPr>
          <a:xfrm>
            <a:off x="8867009" y="2776837"/>
            <a:ext cx="2786062" cy="646331"/>
          </a:xfrm>
          <a:prstGeom prst="rect">
            <a:avLst/>
          </a:prstGeom>
          <a:noFill/>
        </p:spPr>
        <p:txBody>
          <a:bodyPr wrap="square" rtlCol="1">
            <a:spAutoFit/>
          </a:bodyPr>
          <a:lstStyle/>
          <a:p>
            <a:pPr algn="ctr"/>
            <a:r>
              <a:rPr lang="ar-SA" sz="3600" b="1" dirty="0">
                <a:solidFill>
                  <a:schemeClr val="bg1"/>
                </a:solidFill>
              </a:rPr>
              <a:t>التقارب</a:t>
            </a:r>
          </a:p>
        </p:txBody>
      </p:sp>
      <p:sp>
        <p:nvSpPr>
          <p:cNvPr id="38" name="مربع نص 37">
            <a:extLst>
              <a:ext uri="{FF2B5EF4-FFF2-40B4-BE49-F238E27FC236}">
                <a16:creationId xmlns:a16="http://schemas.microsoft.com/office/drawing/2014/main" id="{76B4B4EE-7EC6-409C-BBD7-DB8E12830653}"/>
              </a:ext>
            </a:extLst>
          </p:cNvPr>
          <p:cNvSpPr txBox="1"/>
          <p:nvPr/>
        </p:nvSpPr>
        <p:spPr>
          <a:xfrm>
            <a:off x="6015042" y="2802336"/>
            <a:ext cx="2786062" cy="646331"/>
          </a:xfrm>
          <a:prstGeom prst="rect">
            <a:avLst/>
          </a:prstGeom>
          <a:noFill/>
        </p:spPr>
        <p:txBody>
          <a:bodyPr wrap="square" rtlCol="1">
            <a:spAutoFit/>
          </a:bodyPr>
          <a:lstStyle/>
          <a:p>
            <a:pPr algn="ctr"/>
            <a:r>
              <a:rPr lang="ar-SA" sz="3600" b="1" dirty="0">
                <a:solidFill>
                  <a:schemeClr val="bg1"/>
                </a:solidFill>
              </a:rPr>
              <a:t>المحاذاة</a:t>
            </a:r>
          </a:p>
        </p:txBody>
      </p:sp>
      <p:sp>
        <p:nvSpPr>
          <p:cNvPr id="39" name="مربع نص 38">
            <a:extLst>
              <a:ext uri="{FF2B5EF4-FFF2-40B4-BE49-F238E27FC236}">
                <a16:creationId xmlns:a16="http://schemas.microsoft.com/office/drawing/2014/main" id="{A82D62D9-87DB-4833-BAD3-9AB6828FFC3F}"/>
              </a:ext>
            </a:extLst>
          </p:cNvPr>
          <p:cNvSpPr txBox="1"/>
          <p:nvPr/>
        </p:nvSpPr>
        <p:spPr>
          <a:xfrm>
            <a:off x="2366961" y="2791956"/>
            <a:ext cx="2786062" cy="646331"/>
          </a:xfrm>
          <a:prstGeom prst="rect">
            <a:avLst/>
          </a:prstGeom>
          <a:noFill/>
        </p:spPr>
        <p:txBody>
          <a:bodyPr wrap="square" rtlCol="1">
            <a:spAutoFit/>
          </a:bodyPr>
          <a:lstStyle/>
          <a:p>
            <a:r>
              <a:rPr lang="ar-SA" sz="3600" b="1" dirty="0">
                <a:solidFill>
                  <a:schemeClr val="bg1"/>
                </a:solidFill>
              </a:rPr>
              <a:t>التكرار </a:t>
            </a:r>
          </a:p>
        </p:txBody>
      </p:sp>
      <p:sp>
        <p:nvSpPr>
          <p:cNvPr id="40" name="مربع نص 39">
            <a:extLst>
              <a:ext uri="{FF2B5EF4-FFF2-40B4-BE49-F238E27FC236}">
                <a16:creationId xmlns:a16="http://schemas.microsoft.com/office/drawing/2014/main" id="{69D66935-33B4-4995-AA5B-F75A8F7691F1}"/>
              </a:ext>
            </a:extLst>
          </p:cNvPr>
          <p:cNvSpPr txBox="1"/>
          <p:nvPr/>
        </p:nvSpPr>
        <p:spPr>
          <a:xfrm>
            <a:off x="473112" y="2783113"/>
            <a:ext cx="2786062" cy="646331"/>
          </a:xfrm>
          <a:prstGeom prst="rect">
            <a:avLst/>
          </a:prstGeom>
          <a:noFill/>
        </p:spPr>
        <p:txBody>
          <a:bodyPr wrap="square" rtlCol="1">
            <a:spAutoFit/>
          </a:bodyPr>
          <a:lstStyle/>
          <a:p>
            <a:pPr algn="ctr"/>
            <a:r>
              <a:rPr lang="ar-SA" sz="3600" b="1" dirty="0">
                <a:solidFill>
                  <a:schemeClr val="bg1"/>
                </a:solidFill>
              </a:rPr>
              <a:t>التباين</a:t>
            </a:r>
          </a:p>
        </p:txBody>
      </p:sp>
      <p:sp>
        <p:nvSpPr>
          <p:cNvPr id="41" name="مربع نص 40">
            <a:extLst>
              <a:ext uri="{FF2B5EF4-FFF2-40B4-BE49-F238E27FC236}">
                <a16:creationId xmlns:a16="http://schemas.microsoft.com/office/drawing/2014/main" id="{E194C4E2-387A-4699-B536-BFE6A291D97B}"/>
              </a:ext>
            </a:extLst>
          </p:cNvPr>
          <p:cNvSpPr txBox="1"/>
          <p:nvPr/>
        </p:nvSpPr>
        <p:spPr>
          <a:xfrm>
            <a:off x="8929688" y="4503927"/>
            <a:ext cx="2552700" cy="1200329"/>
          </a:xfrm>
          <a:prstGeom prst="rect">
            <a:avLst/>
          </a:prstGeom>
          <a:noFill/>
        </p:spPr>
        <p:txBody>
          <a:bodyPr wrap="square" rtlCol="1">
            <a:spAutoFit/>
          </a:bodyPr>
          <a:lstStyle/>
          <a:p>
            <a:pPr marL="0" indent="0" algn="ctr" rtl="0">
              <a:buNone/>
            </a:pPr>
            <a:r>
              <a:rPr lang="ar-SA" sz="2400" dirty="0"/>
              <a:t>تجميع العناصر ذات العلاقة مع بعضها البعض</a:t>
            </a:r>
          </a:p>
        </p:txBody>
      </p:sp>
      <p:sp>
        <p:nvSpPr>
          <p:cNvPr id="42" name="مربع نص 41">
            <a:extLst>
              <a:ext uri="{FF2B5EF4-FFF2-40B4-BE49-F238E27FC236}">
                <a16:creationId xmlns:a16="http://schemas.microsoft.com/office/drawing/2014/main" id="{BA01A8DC-631E-406D-802B-8BA188EB60DB}"/>
              </a:ext>
            </a:extLst>
          </p:cNvPr>
          <p:cNvSpPr txBox="1"/>
          <p:nvPr/>
        </p:nvSpPr>
        <p:spPr>
          <a:xfrm>
            <a:off x="6096663" y="4555869"/>
            <a:ext cx="2552700" cy="830997"/>
          </a:xfrm>
          <a:prstGeom prst="rect">
            <a:avLst/>
          </a:prstGeom>
          <a:noFill/>
        </p:spPr>
        <p:txBody>
          <a:bodyPr wrap="square" rtlCol="1">
            <a:spAutoFit/>
          </a:bodyPr>
          <a:lstStyle/>
          <a:p>
            <a:pPr marL="0" indent="0" algn="ctr" rtl="0">
              <a:buNone/>
            </a:pPr>
            <a:r>
              <a:rPr lang="ar-SA" sz="2400" dirty="0"/>
              <a:t>ترتيب العناصر في خط مستقيم</a:t>
            </a:r>
          </a:p>
        </p:txBody>
      </p:sp>
      <p:sp>
        <p:nvSpPr>
          <p:cNvPr id="43" name="مربع نص 42">
            <a:extLst>
              <a:ext uri="{FF2B5EF4-FFF2-40B4-BE49-F238E27FC236}">
                <a16:creationId xmlns:a16="http://schemas.microsoft.com/office/drawing/2014/main" id="{A1F3C4DE-1B0B-4E01-A28E-A97A33A11CEF}"/>
              </a:ext>
            </a:extLst>
          </p:cNvPr>
          <p:cNvSpPr txBox="1"/>
          <p:nvPr/>
        </p:nvSpPr>
        <p:spPr>
          <a:xfrm>
            <a:off x="3345654" y="4299663"/>
            <a:ext cx="2552700" cy="1569660"/>
          </a:xfrm>
          <a:prstGeom prst="rect">
            <a:avLst/>
          </a:prstGeom>
          <a:noFill/>
        </p:spPr>
        <p:txBody>
          <a:bodyPr wrap="square" rtlCol="1">
            <a:spAutoFit/>
          </a:bodyPr>
          <a:lstStyle/>
          <a:p>
            <a:pPr marL="0" indent="0" algn="ctr" rtl="0">
              <a:buNone/>
            </a:pPr>
            <a:r>
              <a:rPr lang="ar-SA" sz="2400" dirty="0"/>
              <a:t>تكرار بعض العناصر المرئية المختارة للتصميم في جميع أنحاء المستند مثل شعار المنتج</a:t>
            </a:r>
          </a:p>
        </p:txBody>
      </p:sp>
      <p:sp>
        <p:nvSpPr>
          <p:cNvPr id="44" name="مربع نص 43">
            <a:extLst>
              <a:ext uri="{FF2B5EF4-FFF2-40B4-BE49-F238E27FC236}">
                <a16:creationId xmlns:a16="http://schemas.microsoft.com/office/drawing/2014/main" id="{5659E29F-C3D8-4398-8E0C-627BF8FCF769}"/>
              </a:ext>
            </a:extLst>
          </p:cNvPr>
          <p:cNvSpPr txBox="1"/>
          <p:nvPr/>
        </p:nvSpPr>
        <p:spPr>
          <a:xfrm>
            <a:off x="583878" y="4507896"/>
            <a:ext cx="2552700" cy="1200329"/>
          </a:xfrm>
          <a:prstGeom prst="rect">
            <a:avLst/>
          </a:prstGeom>
          <a:noFill/>
        </p:spPr>
        <p:txBody>
          <a:bodyPr wrap="square" rtlCol="1">
            <a:spAutoFit/>
          </a:bodyPr>
          <a:lstStyle/>
          <a:p>
            <a:pPr marL="0" indent="0" algn="ctr" rtl="0">
              <a:buNone/>
            </a:pPr>
            <a:r>
              <a:rPr lang="ar-SA" sz="2400" dirty="0"/>
              <a:t>استخدام الألوان بحذر و الحرص على التوازن في تباين الألوان</a:t>
            </a:r>
          </a:p>
        </p:txBody>
      </p:sp>
      <p:sp>
        <p:nvSpPr>
          <p:cNvPr id="45" name="مربع نص 44">
            <a:extLst>
              <a:ext uri="{FF2B5EF4-FFF2-40B4-BE49-F238E27FC236}">
                <a16:creationId xmlns:a16="http://schemas.microsoft.com/office/drawing/2014/main" id="{7FF6579C-365F-44FB-AEE5-4100A4706657}"/>
              </a:ext>
            </a:extLst>
          </p:cNvPr>
          <p:cNvSpPr txBox="1"/>
          <p:nvPr/>
        </p:nvSpPr>
        <p:spPr>
          <a:xfrm>
            <a:off x="8762996" y="1860457"/>
            <a:ext cx="1704813" cy="830997"/>
          </a:xfrm>
          <a:prstGeom prst="rect">
            <a:avLst/>
          </a:prstGeom>
          <a:noFill/>
        </p:spPr>
        <p:txBody>
          <a:bodyPr wrap="square" rtlCol="1">
            <a:spAutoFit/>
          </a:bodyPr>
          <a:lstStyle/>
          <a:p>
            <a:r>
              <a:rPr lang="ar-SA" sz="4800" dirty="0"/>
              <a:t>1</a:t>
            </a:r>
          </a:p>
        </p:txBody>
      </p:sp>
      <p:sp>
        <p:nvSpPr>
          <p:cNvPr id="46" name="مربع نص 45">
            <a:extLst>
              <a:ext uri="{FF2B5EF4-FFF2-40B4-BE49-F238E27FC236}">
                <a16:creationId xmlns:a16="http://schemas.microsoft.com/office/drawing/2014/main" id="{612CC7D3-F9E7-48EB-9219-BD40366C869A}"/>
              </a:ext>
            </a:extLst>
          </p:cNvPr>
          <p:cNvSpPr txBox="1"/>
          <p:nvPr/>
        </p:nvSpPr>
        <p:spPr>
          <a:xfrm>
            <a:off x="5970714" y="1928648"/>
            <a:ext cx="1704813" cy="830997"/>
          </a:xfrm>
          <a:prstGeom prst="rect">
            <a:avLst/>
          </a:prstGeom>
          <a:noFill/>
        </p:spPr>
        <p:txBody>
          <a:bodyPr wrap="square" rtlCol="1">
            <a:spAutoFit/>
          </a:bodyPr>
          <a:lstStyle/>
          <a:p>
            <a:r>
              <a:rPr lang="ar-SA" sz="4800" dirty="0"/>
              <a:t>2</a:t>
            </a:r>
          </a:p>
        </p:txBody>
      </p:sp>
      <p:sp>
        <p:nvSpPr>
          <p:cNvPr id="47" name="مربع نص 46">
            <a:extLst>
              <a:ext uri="{FF2B5EF4-FFF2-40B4-BE49-F238E27FC236}">
                <a16:creationId xmlns:a16="http://schemas.microsoft.com/office/drawing/2014/main" id="{97F17F91-A3D0-4DF4-B6D9-EE019EDA01FF}"/>
              </a:ext>
            </a:extLst>
          </p:cNvPr>
          <p:cNvSpPr txBox="1"/>
          <p:nvPr/>
        </p:nvSpPr>
        <p:spPr>
          <a:xfrm>
            <a:off x="3152781" y="1858010"/>
            <a:ext cx="1704813" cy="830997"/>
          </a:xfrm>
          <a:prstGeom prst="rect">
            <a:avLst/>
          </a:prstGeom>
          <a:noFill/>
        </p:spPr>
        <p:txBody>
          <a:bodyPr wrap="square" rtlCol="1">
            <a:spAutoFit/>
          </a:bodyPr>
          <a:lstStyle/>
          <a:p>
            <a:r>
              <a:rPr lang="ar-SA" sz="4800" dirty="0"/>
              <a:t>3</a:t>
            </a:r>
          </a:p>
        </p:txBody>
      </p:sp>
      <p:sp>
        <p:nvSpPr>
          <p:cNvPr id="48" name="مربع نص 47">
            <a:extLst>
              <a:ext uri="{FF2B5EF4-FFF2-40B4-BE49-F238E27FC236}">
                <a16:creationId xmlns:a16="http://schemas.microsoft.com/office/drawing/2014/main" id="{39F5C162-37B4-4289-8102-A341DD551B9D}"/>
              </a:ext>
            </a:extLst>
          </p:cNvPr>
          <p:cNvSpPr txBox="1"/>
          <p:nvPr/>
        </p:nvSpPr>
        <p:spPr>
          <a:xfrm>
            <a:off x="437832" y="1868543"/>
            <a:ext cx="1704813" cy="830997"/>
          </a:xfrm>
          <a:prstGeom prst="rect">
            <a:avLst/>
          </a:prstGeom>
          <a:noFill/>
        </p:spPr>
        <p:txBody>
          <a:bodyPr wrap="square" rtlCol="1">
            <a:spAutoFit/>
          </a:bodyPr>
          <a:lstStyle/>
          <a:p>
            <a:r>
              <a:rPr lang="ar-SA" sz="4800" dirty="0"/>
              <a:t>4</a:t>
            </a:r>
          </a:p>
        </p:txBody>
      </p:sp>
    </p:spTree>
    <p:custDataLst>
      <p:tags r:id="rId1"/>
    </p:custDataLst>
    <p:extLst>
      <p:ext uri="{BB962C8B-B14F-4D97-AF65-F5344CB8AC3E}">
        <p14:creationId xmlns:p14="http://schemas.microsoft.com/office/powerpoint/2010/main" val="3272963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fade">
                                      <p:cBhvr>
                                        <p:cTn id="13" dur="1000"/>
                                        <p:tgtEl>
                                          <p:spTgt spid="45"/>
                                        </p:tgtEl>
                                      </p:cBhvr>
                                    </p:animEffect>
                                    <p:anim calcmode="lin" valueType="num">
                                      <p:cBhvr>
                                        <p:cTn id="14" dur="1000" fill="hold"/>
                                        <p:tgtEl>
                                          <p:spTgt spid="45"/>
                                        </p:tgtEl>
                                        <p:attrNameLst>
                                          <p:attrName>ppt_x</p:attrName>
                                        </p:attrNameLst>
                                      </p:cBhvr>
                                      <p:tavLst>
                                        <p:tav tm="0">
                                          <p:val>
                                            <p:strVal val="#ppt_x"/>
                                          </p:val>
                                        </p:tav>
                                        <p:tav tm="100000">
                                          <p:val>
                                            <p:strVal val="#ppt_x"/>
                                          </p:val>
                                        </p:tav>
                                      </p:tavLst>
                                    </p:anim>
                                    <p:anim calcmode="lin" valueType="num">
                                      <p:cBhvr>
                                        <p:cTn id="15" dur="1000" fill="hold"/>
                                        <p:tgtEl>
                                          <p:spTgt spid="45"/>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7"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1000"/>
                                        <p:tgtEl>
                                          <p:spTgt spid="37"/>
                                        </p:tgtEl>
                                      </p:cBhvr>
                                    </p:animEffect>
                                    <p:anim calcmode="lin" valueType="num">
                                      <p:cBhvr>
                                        <p:cTn id="20" dur="1000" fill="hold"/>
                                        <p:tgtEl>
                                          <p:spTgt spid="37"/>
                                        </p:tgtEl>
                                        <p:attrNameLst>
                                          <p:attrName>ppt_x</p:attrName>
                                        </p:attrNameLst>
                                      </p:cBhvr>
                                      <p:tavLst>
                                        <p:tav tm="0">
                                          <p:val>
                                            <p:strVal val="#ppt_x"/>
                                          </p:val>
                                        </p:tav>
                                        <p:tav tm="100000">
                                          <p:val>
                                            <p:strVal val="#ppt_x"/>
                                          </p:val>
                                        </p:tav>
                                      </p:tavLst>
                                    </p:anim>
                                    <p:anim calcmode="lin" valueType="num">
                                      <p:cBhvr>
                                        <p:cTn id="21" dur="1000" fill="hold"/>
                                        <p:tgtEl>
                                          <p:spTgt spid="37"/>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7" presetClass="entr" presetSubtype="0" fill="hold" grpId="0"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46"/>
                                        </p:tgtEl>
                                        <p:attrNameLst>
                                          <p:attrName>style.visibility</p:attrName>
                                        </p:attrNameLst>
                                      </p:cBhvr>
                                      <p:to>
                                        <p:strVal val="visible"/>
                                      </p:to>
                                    </p:set>
                                    <p:animEffect transition="in" filter="fade">
                                      <p:cBhvr>
                                        <p:cTn id="31" dur="1000"/>
                                        <p:tgtEl>
                                          <p:spTgt spid="46"/>
                                        </p:tgtEl>
                                      </p:cBhvr>
                                    </p:animEffect>
                                    <p:anim calcmode="lin" valueType="num">
                                      <p:cBhvr>
                                        <p:cTn id="32" dur="1000" fill="hold"/>
                                        <p:tgtEl>
                                          <p:spTgt spid="46"/>
                                        </p:tgtEl>
                                        <p:attrNameLst>
                                          <p:attrName>ppt_x</p:attrName>
                                        </p:attrNameLst>
                                      </p:cBhvr>
                                      <p:tavLst>
                                        <p:tav tm="0">
                                          <p:val>
                                            <p:strVal val="#ppt_x"/>
                                          </p:val>
                                        </p:tav>
                                        <p:tav tm="100000">
                                          <p:val>
                                            <p:strVal val="#ppt_x"/>
                                          </p:val>
                                        </p:tav>
                                      </p:tavLst>
                                    </p:anim>
                                    <p:anim calcmode="lin" valueType="num">
                                      <p:cBhvr>
                                        <p:cTn id="33" dur="1000" fill="hold"/>
                                        <p:tgtEl>
                                          <p:spTgt spid="46"/>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7" presetClass="entr" presetSubtype="0"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fade">
                                      <p:cBhvr>
                                        <p:cTn id="37" dur="1000"/>
                                        <p:tgtEl>
                                          <p:spTgt spid="38"/>
                                        </p:tgtEl>
                                      </p:cBhvr>
                                    </p:animEffect>
                                    <p:anim calcmode="lin" valueType="num">
                                      <p:cBhvr>
                                        <p:cTn id="38" dur="1000" fill="hold"/>
                                        <p:tgtEl>
                                          <p:spTgt spid="38"/>
                                        </p:tgtEl>
                                        <p:attrNameLst>
                                          <p:attrName>ppt_x</p:attrName>
                                        </p:attrNameLst>
                                      </p:cBhvr>
                                      <p:tavLst>
                                        <p:tav tm="0">
                                          <p:val>
                                            <p:strVal val="#ppt_x"/>
                                          </p:val>
                                        </p:tav>
                                        <p:tav tm="100000">
                                          <p:val>
                                            <p:strVal val="#ppt_x"/>
                                          </p:val>
                                        </p:tav>
                                      </p:tavLst>
                                    </p:anim>
                                    <p:anim calcmode="lin" valueType="num">
                                      <p:cBhvr>
                                        <p:cTn id="39" dur="1000" fill="hold"/>
                                        <p:tgtEl>
                                          <p:spTgt spid="38"/>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7"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7000"/>
                            </p:stCondLst>
                            <p:childTnLst>
                              <p:par>
                                <p:cTn id="47" presetID="47"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8000"/>
                            </p:stCondLst>
                            <p:childTnLst>
                              <p:par>
                                <p:cTn id="53" presetID="47" presetClass="entr" presetSubtype="0" fill="hold" grpId="0" nodeType="afterEffect">
                                  <p:stCondLst>
                                    <p:cond delay="0"/>
                                  </p:stCondLst>
                                  <p:childTnLst>
                                    <p:set>
                                      <p:cBhvr>
                                        <p:cTn id="54" dur="1" fill="hold">
                                          <p:stCondLst>
                                            <p:cond delay="0"/>
                                          </p:stCondLst>
                                        </p:cTn>
                                        <p:tgtEl>
                                          <p:spTgt spid="39"/>
                                        </p:tgtEl>
                                        <p:attrNameLst>
                                          <p:attrName>style.visibility</p:attrName>
                                        </p:attrNameLst>
                                      </p:cBhvr>
                                      <p:to>
                                        <p:strVal val="visible"/>
                                      </p:to>
                                    </p:set>
                                    <p:animEffect transition="in" filter="fade">
                                      <p:cBhvr>
                                        <p:cTn id="55" dur="1000"/>
                                        <p:tgtEl>
                                          <p:spTgt spid="39"/>
                                        </p:tgtEl>
                                      </p:cBhvr>
                                    </p:animEffect>
                                    <p:anim calcmode="lin" valueType="num">
                                      <p:cBhvr>
                                        <p:cTn id="56" dur="1000" fill="hold"/>
                                        <p:tgtEl>
                                          <p:spTgt spid="39"/>
                                        </p:tgtEl>
                                        <p:attrNameLst>
                                          <p:attrName>ppt_x</p:attrName>
                                        </p:attrNameLst>
                                      </p:cBhvr>
                                      <p:tavLst>
                                        <p:tav tm="0">
                                          <p:val>
                                            <p:strVal val="#ppt_x"/>
                                          </p:val>
                                        </p:tav>
                                        <p:tav tm="100000">
                                          <p:val>
                                            <p:strVal val="#ppt_x"/>
                                          </p:val>
                                        </p:tav>
                                      </p:tavLst>
                                    </p:anim>
                                    <p:anim calcmode="lin" valueType="num">
                                      <p:cBhvr>
                                        <p:cTn id="57" dur="1000" fill="hold"/>
                                        <p:tgtEl>
                                          <p:spTgt spid="39"/>
                                        </p:tgtEl>
                                        <p:attrNameLst>
                                          <p:attrName>ppt_y</p:attrName>
                                        </p:attrNameLst>
                                      </p:cBhvr>
                                      <p:tavLst>
                                        <p:tav tm="0">
                                          <p:val>
                                            <p:strVal val="#ppt_y-.1"/>
                                          </p:val>
                                        </p:tav>
                                        <p:tav tm="100000">
                                          <p:val>
                                            <p:strVal val="#ppt_y"/>
                                          </p:val>
                                        </p:tav>
                                      </p:tavLst>
                                    </p:anim>
                                  </p:childTnLst>
                                </p:cTn>
                              </p:par>
                            </p:childTnLst>
                          </p:cTn>
                        </p:par>
                        <p:par>
                          <p:cTn id="58" fill="hold">
                            <p:stCondLst>
                              <p:cond delay="9000"/>
                            </p:stCondLst>
                            <p:childTnLst>
                              <p:par>
                                <p:cTn id="59" presetID="47" presetClass="entr" presetSubtype="0" fill="hold" grpId="0"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10000"/>
                            </p:stCondLst>
                            <p:childTnLst>
                              <p:par>
                                <p:cTn id="65" presetID="47" presetClass="entr" presetSubtype="0" fill="hold" grpId="0" nodeType="afterEffect">
                                  <p:stCondLst>
                                    <p:cond delay="0"/>
                                  </p:stCondLst>
                                  <p:childTnLst>
                                    <p:set>
                                      <p:cBhvr>
                                        <p:cTn id="66" dur="1" fill="hold">
                                          <p:stCondLst>
                                            <p:cond delay="0"/>
                                          </p:stCondLst>
                                        </p:cTn>
                                        <p:tgtEl>
                                          <p:spTgt spid="48"/>
                                        </p:tgtEl>
                                        <p:attrNameLst>
                                          <p:attrName>style.visibility</p:attrName>
                                        </p:attrNameLst>
                                      </p:cBhvr>
                                      <p:to>
                                        <p:strVal val="visible"/>
                                      </p:to>
                                    </p:set>
                                    <p:animEffect transition="in" filter="fade">
                                      <p:cBhvr>
                                        <p:cTn id="67" dur="1000"/>
                                        <p:tgtEl>
                                          <p:spTgt spid="48"/>
                                        </p:tgtEl>
                                      </p:cBhvr>
                                    </p:animEffect>
                                    <p:anim calcmode="lin" valueType="num">
                                      <p:cBhvr>
                                        <p:cTn id="68" dur="1000" fill="hold"/>
                                        <p:tgtEl>
                                          <p:spTgt spid="48"/>
                                        </p:tgtEl>
                                        <p:attrNameLst>
                                          <p:attrName>ppt_x</p:attrName>
                                        </p:attrNameLst>
                                      </p:cBhvr>
                                      <p:tavLst>
                                        <p:tav tm="0">
                                          <p:val>
                                            <p:strVal val="#ppt_x"/>
                                          </p:val>
                                        </p:tav>
                                        <p:tav tm="100000">
                                          <p:val>
                                            <p:strVal val="#ppt_x"/>
                                          </p:val>
                                        </p:tav>
                                      </p:tavLst>
                                    </p:anim>
                                    <p:anim calcmode="lin" valueType="num">
                                      <p:cBhvr>
                                        <p:cTn id="69" dur="1000" fill="hold"/>
                                        <p:tgtEl>
                                          <p:spTgt spid="48"/>
                                        </p:tgtEl>
                                        <p:attrNameLst>
                                          <p:attrName>ppt_y</p:attrName>
                                        </p:attrNameLst>
                                      </p:cBhvr>
                                      <p:tavLst>
                                        <p:tav tm="0">
                                          <p:val>
                                            <p:strVal val="#ppt_y-.1"/>
                                          </p:val>
                                        </p:tav>
                                        <p:tav tm="100000">
                                          <p:val>
                                            <p:strVal val="#ppt_y"/>
                                          </p:val>
                                        </p:tav>
                                      </p:tavLst>
                                    </p:anim>
                                  </p:childTnLst>
                                </p:cTn>
                              </p:par>
                            </p:childTnLst>
                          </p:cTn>
                        </p:par>
                        <p:par>
                          <p:cTn id="70" fill="hold">
                            <p:stCondLst>
                              <p:cond delay="11000"/>
                            </p:stCondLst>
                            <p:childTnLst>
                              <p:par>
                                <p:cTn id="71" presetID="47" presetClass="entr" presetSubtype="0"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fade">
                                      <p:cBhvr>
                                        <p:cTn id="73" dur="1000"/>
                                        <p:tgtEl>
                                          <p:spTgt spid="40"/>
                                        </p:tgtEl>
                                      </p:cBhvr>
                                    </p:animEffect>
                                    <p:anim calcmode="lin" valueType="num">
                                      <p:cBhvr>
                                        <p:cTn id="74" dur="1000" fill="hold"/>
                                        <p:tgtEl>
                                          <p:spTgt spid="40"/>
                                        </p:tgtEl>
                                        <p:attrNameLst>
                                          <p:attrName>ppt_x</p:attrName>
                                        </p:attrNameLst>
                                      </p:cBhvr>
                                      <p:tavLst>
                                        <p:tav tm="0">
                                          <p:val>
                                            <p:strVal val="#ppt_x"/>
                                          </p:val>
                                        </p:tav>
                                        <p:tav tm="100000">
                                          <p:val>
                                            <p:strVal val="#ppt_x"/>
                                          </p:val>
                                        </p:tav>
                                      </p:tavLst>
                                    </p:anim>
                                    <p:anim calcmode="lin" valueType="num">
                                      <p:cBhvr>
                                        <p:cTn id="75" dur="1000" fill="hold"/>
                                        <p:tgtEl>
                                          <p:spTgt spid="40"/>
                                        </p:tgtEl>
                                        <p:attrNameLst>
                                          <p:attrName>ppt_y</p:attrName>
                                        </p:attrNameLst>
                                      </p:cBhvr>
                                      <p:tavLst>
                                        <p:tav tm="0">
                                          <p:val>
                                            <p:strVal val="#ppt_y-.1"/>
                                          </p:val>
                                        </p:tav>
                                        <p:tav tm="100000">
                                          <p:val>
                                            <p:strVal val="#ppt_y"/>
                                          </p:val>
                                        </p:tav>
                                      </p:tavLst>
                                    </p:anim>
                                  </p:childTnLst>
                                </p:cTn>
                              </p:par>
                            </p:childTnLst>
                          </p:cTn>
                        </p:par>
                        <p:par>
                          <p:cTn id="76" fill="hold">
                            <p:stCondLst>
                              <p:cond delay="12000"/>
                            </p:stCondLst>
                            <p:childTnLst>
                              <p:par>
                                <p:cTn id="77" presetID="47" presetClass="entr" presetSubtype="0" fill="hold" grpId="0" nodeType="afterEffect">
                                  <p:stCondLst>
                                    <p:cond delay="0"/>
                                  </p:stCondLst>
                                  <p:childTnLst>
                                    <p:set>
                                      <p:cBhvr>
                                        <p:cTn id="78" dur="1" fill="hold">
                                          <p:stCondLst>
                                            <p:cond delay="0"/>
                                          </p:stCondLst>
                                        </p:cTn>
                                        <p:tgtEl>
                                          <p:spTgt spid="44"/>
                                        </p:tgtEl>
                                        <p:attrNameLst>
                                          <p:attrName>style.visibility</p:attrName>
                                        </p:attrNameLst>
                                      </p:cBhvr>
                                      <p:to>
                                        <p:strVal val="visible"/>
                                      </p:to>
                                    </p:set>
                                    <p:animEffect transition="in" filter="fade">
                                      <p:cBhvr>
                                        <p:cTn id="79" dur="1000"/>
                                        <p:tgtEl>
                                          <p:spTgt spid="44"/>
                                        </p:tgtEl>
                                      </p:cBhvr>
                                    </p:animEffect>
                                    <p:anim calcmode="lin" valueType="num">
                                      <p:cBhvr>
                                        <p:cTn id="80" dur="1000" fill="hold"/>
                                        <p:tgtEl>
                                          <p:spTgt spid="44"/>
                                        </p:tgtEl>
                                        <p:attrNameLst>
                                          <p:attrName>ppt_x</p:attrName>
                                        </p:attrNameLst>
                                      </p:cBhvr>
                                      <p:tavLst>
                                        <p:tav tm="0">
                                          <p:val>
                                            <p:strVal val="#ppt_x"/>
                                          </p:val>
                                        </p:tav>
                                        <p:tav tm="100000">
                                          <p:val>
                                            <p:strVal val="#ppt_x"/>
                                          </p:val>
                                        </p:tav>
                                      </p:tavLst>
                                    </p:anim>
                                    <p:anim calcmode="lin" valueType="num">
                                      <p:cBhvr>
                                        <p:cTn id="81"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7" grpId="0"/>
      <p:bldP spid="38" grpId="0"/>
      <p:bldP spid="39" grpId="0"/>
      <p:bldP spid="40" grpId="0"/>
      <p:bldP spid="41" grpId="0"/>
      <p:bldP spid="42" grpId="0"/>
      <p:bldP spid="43" grpId="0"/>
      <p:bldP spid="44" grpId="0"/>
      <p:bldP spid="45" grpId="0"/>
      <p:bldP spid="46" grpId="0"/>
      <p:bldP spid="47" grpId="0"/>
      <p:bldP spid="4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مستطيل 6">
            <a:extLst>
              <a:ext uri="{FF2B5EF4-FFF2-40B4-BE49-F238E27FC236}">
                <a16:creationId xmlns:a16="http://schemas.microsoft.com/office/drawing/2014/main" id="{1DAC5D88-957C-47FA-A41A-E09F45B486B7}"/>
              </a:ext>
            </a:extLst>
          </p:cNvPr>
          <p:cNvSpPr/>
          <p:nvPr/>
        </p:nvSpPr>
        <p:spPr>
          <a:xfrm>
            <a:off x="-51620" y="0"/>
            <a:ext cx="12295239" cy="1104911"/>
          </a:xfrm>
          <a:prstGeom prst="rect">
            <a:avLst/>
          </a:prstGeom>
          <a:solidFill>
            <a:srgbClr val="FEC3C5"/>
          </a:solidFill>
          <a:ln>
            <a:solidFill>
              <a:srgbClr val="FEC3C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8" name="شكل بيضاوي 7">
            <a:extLst>
              <a:ext uri="{FF2B5EF4-FFF2-40B4-BE49-F238E27FC236}">
                <a16:creationId xmlns:a16="http://schemas.microsoft.com/office/drawing/2014/main" id="{3F077F4D-E4A4-47C3-88F7-C42AD42CF68A}"/>
              </a:ext>
            </a:extLst>
          </p:cNvPr>
          <p:cNvSpPr/>
          <p:nvPr/>
        </p:nvSpPr>
        <p:spPr>
          <a:xfrm>
            <a:off x="437335" y="258054"/>
            <a:ext cx="469732" cy="469732"/>
          </a:xfrm>
          <a:prstGeom prst="ellipse">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9" name="شكل بيضاوي 8">
            <a:extLst>
              <a:ext uri="{FF2B5EF4-FFF2-40B4-BE49-F238E27FC236}">
                <a16:creationId xmlns:a16="http://schemas.microsoft.com/office/drawing/2014/main" id="{ACA07DC5-854D-483B-BA43-045EE82C6D27}"/>
              </a:ext>
            </a:extLst>
          </p:cNvPr>
          <p:cNvSpPr/>
          <p:nvPr/>
        </p:nvSpPr>
        <p:spPr>
          <a:xfrm>
            <a:off x="1072210" y="258054"/>
            <a:ext cx="469732" cy="469732"/>
          </a:xfrm>
          <a:prstGeom prst="ellipse">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0" name="شكل بيضاوي 9">
            <a:extLst>
              <a:ext uri="{FF2B5EF4-FFF2-40B4-BE49-F238E27FC236}">
                <a16:creationId xmlns:a16="http://schemas.microsoft.com/office/drawing/2014/main" id="{C10566E8-8249-4999-B686-75D500D7DE7C}"/>
              </a:ext>
            </a:extLst>
          </p:cNvPr>
          <p:cNvSpPr/>
          <p:nvPr/>
        </p:nvSpPr>
        <p:spPr>
          <a:xfrm>
            <a:off x="1662760" y="258054"/>
            <a:ext cx="469732" cy="469732"/>
          </a:xfrm>
          <a:prstGeom prst="ellipse">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6" name="مستطيل: زوايا مستديرة 5">
            <a:extLst>
              <a:ext uri="{FF2B5EF4-FFF2-40B4-BE49-F238E27FC236}">
                <a16:creationId xmlns:a16="http://schemas.microsoft.com/office/drawing/2014/main" id="{F3293C4F-2E08-44B0-BAD9-7F9E6A977207}"/>
              </a:ext>
            </a:extLst>
          </p:cNvPr>
          <p:cNvSpPr/>
          <p:nvPr/>
        </p:nvSpPr>
        <p:spPr>
          <a:xfrm>
            <a:off x="325464" y="897332"/>
            <a:ext cx="5647279" cy="6216390"/>
          </a:xfrm>
          <a:prstGeom prst="roundRect">
            <a:avLst>
              <a:gd name="adj" fmla="val 4737"/>
            </a:avLst>
          </a:prstGeom>
          <a:solidFill>
            <a:srgbClr val="FEC3C5"/>
          </a:solidFill>
          <a:ln>
            <a:solidFill>
              <a:srgbClr val="FEC3C5"/>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4" name="عنوان 1">
            <a:extLst>
              <a:ext uri="{FF2B5EF4-FFF2-40B4-BE49-F238E27FC236}">
                <a16:creationId xmlns:a16="http://schemas.microsoft.com/office/drawing/2014/main" id="{4E1D56F6-B68D-452E-BE62-4272E6DABA7D}"/>
              </a:ext>
            </a:extLst>
          </p:cNvPr>
          <p:cNvSpPr>
            <a:spLocks noGrp="1"/>
          </p:cNvSpPr>
          <p:nvPr>
            <p:ph type="title"/>
          </p:nvPr>
        </p:nvSpPr>
        <p:spPr>
          <a:xfrm>
            <a:off x="1541942" y="2127183"/>
            <a:ext cx="10515600" cy="3047060"/>
          </a:xfrm>
        </p:spPr>
        <p:txBody>
          <a:bodyPr>
            <a:normAutofit/>
          </a:bodyPr>
          <a:lstStyle/>
          <a:p>
            <a:pPr>
              <a:lnSpc>
                <a:spcPct val="150000"/>
              </a:lnSpc>
            </a:pPr>
            <a:r>
              <a:rPr lang="ar-SA" dirty="0"/>
              <a:t>       استنتجي مكونات </a:t>
            </a:r>
            <a:br>
              <a:rPr lang="ar-SA" dirty="0"/>
            </a:br>
            <a:r>
              <a:rPr lang="ar-SA" dirty="0"/>
              <a:t>البريد الالكتروني الرسمي ؟!!</a:t>
            </a:r>
            <a:br>
              <a:rPr lang="ar-SA" dirty="0"/>
            </a:br>
            <a:r>
              <a:rPr lang="ar-SA" dirty="0"/>
              <a:t>من الصورة الموجودة أمامك ،،</a:t>
            </a:r>
          </a:p>
        </p:txBody>
      </p:sp>
      <p:sp>
        <p:nvSpPr>
          <p:cNvPr id="5" name="مستطيل 4">
            <a:extLst>
              <a:ext uri="{FF2B5EF4-FFF2-40B4-BE49-F238E27FC236}">
                <a16:creationId xmlns:a16="http://schemas.microsoft.com/office/drawing/2014/main" id="{A1D55CA0-208A-465C-948F-B5716B85EB4C}"/>
              </a:ext>
            </a:extLst>
          </p:cNvPr>
          <p:cNvSpPr/>
          <p:nvPr/>
        </p:nvSpPr>
        <p:spPr>
          <a:xfrm>
            <a:off x="531624" y="1351300"/>
            <a:ext cx="5249243" cy="5248646"/>
          </a:xfrm>
          <a:prstGeom prst="rect">
            <a:avLst/>
          </a:prstGeom>
          <a:solidFill>
            <a:srgbClr val="9BC1B4"/>
          </a:solidFill>
          <a:ln>
            <a:solidFill>
              <a:srgbClr val="9BC1B4"/>
            </a:solidFill>
          </a:ln>
          <a:effectLst/>
        </p:spPr>
        <p:style>
          <a:lnRef idx="2">
            <a:schemeClr val="accent6"/>
          </a:lnRef>
          <a:fillRef idx="1">
            <a:schemeClr val="lt1"/>
          </a:fillRef>
          <a:effectRef idx="0">
            <a:schemeClr val="accent6"/>
          </a:effectRef>
          <a:fontRef idx="minor">
            <a:schemeClr val="dk1"/>
          </a:fontRef>
        </p:style>
        <p:txBody>
          <a:bodyPr rtlCol="1" anchor="ctr"/>
          <a:lstStyle/>
          <a:p>
            <a:pPr>
              <a:lnSpc>
                <a:spcPct val="150000"/>
              </a:lnSpc>
            </a:pPr>
            <a:r>
              <a:rPr lang="ar-SA" b="0" i="0" dirty="0">
                <a:solidFill>
                  <a:schemeClr val="bg1"/>
                </a:solidFill>
                <a:effectLst/>
                <a:latin typeface="DroidArabicKufi-Regular"/>
              </a:rPr>
              <a:t>السيد الفاضل محمد </a:t>
            </a:r>
          </a:p>
          <a:p>
            <a:pPr>
              <a:lnSpc>
                <a:spcPct val="150000"/>
              </a:lnSpc>
            </a:pPr>
            <a:r>
              <a:rPr lang="ar-SA" dirty="0">
                <a:solidFill>
                  <a:schemeClr val="bg1"/>
                </a:solidFill>
                <a:latin typeface="DroidArabicKufi-Regular"/>
              </a:rPr>
              <a:t>السلام عليكم ورحمة الله و بركاته </a:t>
            </a:r>
          </a:p>
          <a:p>
            <a:pPr>
              <a:lnSpc>
                <a:spcPct val="150000"/>
              </a:lnSpc>
            </a:pPr>
            <a:r>
              <a:rPr lang="ar-SA" dirty="0">
                <a:solidFill>
                  <a:schemeClr val="bg1"/>
                </a:solidFill>
                <a:latin typeface="DroidArabicKufi-Regular"/>
              </a:rPr>
              <a:t>نهديكم أطيب التحيات ،ونود إبلاغكم بأن القسم سيعقد اجتماعا يوم الإثنين المقبل في تمام الساعة التاسعة صباحا.</a:t>
            </a:r>
          </a:p>
          <a:p>
            <a:pPr>
              <a:lnSpc>
                <a:spcPct val="150000"/>
              </a:lnSpc>
            </a:pPr>
            <a:r>
              <a:rPr lang="ar-SA" dirty="0">
                <a:solidFill>
                  <a:schemeClr val="bg1"/>
                </a:solidFill>
                <a:latin typeface="DroidArabicKufi-Regular"/>
              </a:rPr>
              <a:t>في قاعة الاجتماعات الكبرى ، وذلك لمناقشة الأدوار و المسؤوليات المنوطة بالأعضاء وعليه يرجى التكرم بالحضور </a:t>
            </a:r>
          </a:p>
          <a:p>
            <a:pPr>
              <a:lnSpc>
                <a:spcPct val="150000"/>
              </a:lnSpc>
            </a:pPr>
            <a:r>
              <a:rPr lang="ar-SA" dirty="0">
                <a:solidFill>
                  <a:schemeClr val="bg1"/>
                </a:solidFill>
                <a:latin typeface="DroidArabicKufi-Regular"/>
              </a:rPr>
              <a:t>في حال وجود ما يمنع حضوركم ،يرجى إبلاغنا رسميا بذلك قبل ثلاثة أيام من موعد الاجتماع.</a:t>
            </a:r>
          </a:p>
          <a:p>
            <a:pPr>
              <a:lnSpc>
                <a:spcPct val="150000"/>
              </a:lnSpc>
            </a:pPr>
            <a:r>
              <a:rPr lang="ar-SA" dirty="0">
                <a:solidFill>
                  <a:schemeClr val="bg1"/>
                </a:solidFill>
                <a:latin typeface="DroidArabicKufi-Regular"/>
              </a:rPr>
              <a:t>ولكم وافر الشكر و التقدير ؟</a:t>
            </a:r>
          </a:p>
          <a:p>
            <a:pPr>
              <a:lnSpc>
                <a:spcPct val="150000"/>
              </a:lnSpc>
            </a:pPr>
            <a:endParaRPr lang="ar-SA" dirty="0">
              <a:solidFill>
                <a:schemeClr val="bg1"/>
              </a:solidFill>
              <a:latin typeface="DroidArabicKufi-Regular"/>
            </a:endParaRPr>
          </a:p>
          <a:p>
            <a:pPr>
              <a:lnSpc>
                <a:spcPct val="150000"/>
              </a:lnSpc>
            </a:pPr>
            <a:r>
              <a:rPr lang="ar-SA" dirty="0">
                <a:solidFill>
                  <a:schemeClr val="bg1"/>
                </a:solidFill>
                <a:latin typeface="DroidArabicKufi-Regular"/>
              </a:rPr>
              <a:t>أحمد خالد</a:t>
            </a:r>
          </a:p>
          <a:p>
            <a:pPr>
              <a:lnSpc>
                <a:spcPct val="150000"/>
              </a:lnSpc>
            </a:pPr>
            <a:r>
              <a:rPr lang="ar-SA" dirty="0">
                <a:solidFill>
                  <a:schemeClr val="bg1"/>
                </a:solidFill>
                <a:latin typeface="DroidArabicKufi-Regular"/>
              </a:rPr>
              <a:t>مدير الموارد البشرية</a:t>
            </a:r>
            <a:endParaRPr lang="ar-SA" dirty="0">
              <a:solidFill>
                <a:schemeClr val="bg1"/>
              </a:solidFill>
            </a:endParaRPr>
          </a:p>
        </p:txBody>
      </p:sp>
      <p:sp>
        <p:nvSpPr>
          <p:cNvPr id="11" name="عنوان 1">
            <a:extLst>
              <a:ext uri="{FF2B5EF4-FFF2-40B4-BE49-F238E27FC236}">
                <a16:creationId xmlns:a16="http://schemas.microsoft.com/office/drawing/2014/main" id="{C53F3449-D420-43CE-877C-D6CDD4C397E6}"/>
              </a:ext>
            </a:extLst>
          </p:cNvPr>
          <p:cNvSpPr txBox="1">
            <a:spLocks/>
          </p:cNvSpPr>
          <p:nvPr/>
        </p:nvSpPr>
        <p:spPr>
          <a:xfrm>
            <a:off x="1324582" y="-98407"/>
            <a:ext cx="10515600" cy="1325563"/>
          </a:xfrm>
          <a:prstGeom prst="rect">
            <a:avLst/>
          </a:prstGeom>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ar-SA" dirty="0"/>
              <a:t>نشاط ،،</a:t>
            </a:r>
          </a:p>
        </p:txBody>
      </p:sp>
      <p:sp>
        <p:nvSpPr>
          <p:cNvPr id="13" name="عنوان 1">
            <a:extLst>
              <a:ext uri="{FF2B5EF4-FFF2-40B4-BE49-F238E27FC236}">
                <a16:creationId xmlns:a16="http://schemas.microsoft.com/office/drawing/2014/main" id="{6CD0D9D9-3762-4F1B-83A1-49E6BDD6BDC9}"/>
              </a:ext>
            </a:extLst>
          </p:cNvPr>
          <p:cNvSpPr txBox="1">
            <a:spLocks/>
          </p:cNvSpPr>
          <p:nvPr/>
        </p:nvSpPr>
        <p:spPr>
          <a:xfrm>
            <a:off x="672201" y="750828"/>
            <a:ext cx="11449050" cy="2997200"/>
          </a:xfrm>
          <a:prstGeom prst="rect">
            <a:avLst/>
          </a:prstGeom>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ar-SA" sz="2400" b="1" dirty="0">
                <a:solidFill>
                  <a:srgbClr val="5CC3C2"/>
                </a:solidFill>
              </a:rPr>
              <a:t>يتم إضافة التحية </a:t>
            </a:r>
            <a:r>
              <a:rPr lang="ar-SA" sz="2400" dirty="0"/>
              <a:t>بحيث تكون مختصرة و ودودة ، </a:t>
            </a:r>
          </a:p>
          <a:p>
            <a:r>
              <a:rPr lang="ar-SA" sz="2400" dirty="0"/>
              <a:t>ومخاطبة المستلمين بأسمائهم</a:t>
            </a:r>
            <a:r>
              <a:rPr lang="ar-SA" sz="2400" b="1" dirty="0">
                <a:solidFill>
                  <a:srgbClr val="D77071"/>
                </a:solidFill>
              </a:rPr>
              <a:t>، مثلا "السيد الفاضل محمد"</a:t>
            </a:r>
          </a:p>
          <a:p>
            <a:r>
              <a:rPr lang="ar-SA" sz="2400" dirty="0"/>
              <a:t>و يمكن استخدام الاسم الأول فقط إذا كانت العلاقة وثيقة</a:t>
            </a:r>
          </a:p>
          <a:p>
            <a:endParaRPr lang="ar-SA" sz="2400" dirty="0"/>
          </a:p>
        </p:txBody>
      </p:sp>
      <p:sp>
        <p:nvSpPr>
          <p:cNvPr id="14" name="عنوان 1">
            <a:extLst>
              <a:ext uri="{FF2B5EF4-FFF2-40B4-BE49-F238E27FC236}">
                <a16:creationId xmlns:a16="http://schemas.microsoft.com/office/drawing/2014/main" id="{2DC92648-3DD1-482C-B148-B3CB06A98779}"/>
              </a:ext>
            </a:extLst>
          </p:cNvPr>
          <p:cNvSpPr txBox="1">
            <a:spLocks/>
          </p:cNvSpPr>
          <p:nvPr/>
        </p:nvSpPr>
        <p:spPr>
          <a:xfrm>
            <a:off x="672201" y="2443230"/>
            <a:ext cx="11449049" cy="2997200"/>
          </a:xfrm>
          <a:prstGeom prst="rect">
            <a:avLst/>
          </a:prstGeom>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ar-SA" sz="2400" b="1" dirty="0">
                <a:solidFill>
                  <a:srgbClr val="5CC3C2"/>
                </a:solidFill>
              </a:rPr>
              <a:t>يبدأ النص بالفكرة الرئيسية </a:t>
            </a:r>
            <a:r>
              <a:rPr lang="ar-SA" sz="2400" dirty="0"/>
              <a:t>بعبارات موجزة ومرتكزة </a:t>
            </a:r>
          </a:p>
          <a:p>
            <a:r>
              <a:rPr lang="ar-SA" sz="2400" dirty="0"/>
              <a:t>على اهتمامات المستلمين .</a:t>
            </a:r>
          </a:p>
          <a:p>
            <a:r>
              <a:rPr lang="ar-SA" sz="2400" b="1" dirty="0">
                <a:solidFill>
                  <a:srgbClr val="D77071"/>
                </a:solidFill>
              </a:rPr>
              <a:t>واذا كانت هناك حاجة إلى الرد </a:t>
            </a:r>
            <a:r>
              <a:rPr lang="ar-SA" sz="2400" dirty="0"/>
              <a:t>من المستلم فعليك إيضاح ذلك </a:t>
            </a:r>
          </a:p>
          <a:p>
            <a:r>
              <a:rPr lang="ar-SA" sz="2400" dirty="0"/>
              <a:t>وتضمين طريقة الرد ،كما يجب لفت نظر المستلم</a:t>
            </a:r>
          </a:p>
          <a:p>
            <a:r>
              <a:rPr lang="ar-SA" sz="2400" dirty="0"/>
              <a:t> </a:t>
            </a:r>
            <a:r>
              <a:rPr lang="ar-SA" sz="2400" b="1" dirty="0">
                <a:solidFill>
                  <a:srgbClr val="D77071"/>
                </a:solidFill>
              </a:rPr>
              <a:t>لوجود ملفات مرفقة </a:t>
            </a:r>
            <a:r>
              <a:rPr lang="ar-SA" sz="2400" dirty="0"/>
              <a:t>،في حال إضافتها </a:t>
            </a:r>
          </a:p>
        </p:txBody>
      </p:sp>
      <p:sp>
        <p:nvSpPr>
          <p:cNvPr id="15" name="عنوان 1">
            <a:extLst>
              <a:ext uri="{FF2B5EF4-FFF2-40B4-BE49-F238E27FC236}">
                <a16:creationId xmlns:a16="http://schemas.microsoft.com/office/drawing/2014/main" id="{9B9D2CF8-E3D9-47FC-8538-A9B84A59B87E}"/>
              </a:ext>
            </a:extLst>
          </p:cNvPr>
          <p:cNvSpPr txBox="1">
            <a:spLocks/>
          </p:cNvSpPr>
          <p:nvPr/>
        </p:nvSpPr>
        <p:spPr>
          <a:xfrm>
            <a:off x="280869" y="4352681"/>
            <a:ext cx="11787920" cy="2997200"/>
          </a:xfrm>
          <a:prstGeom prst="rect">
            <a:avLst/>
          </a:prstGeom>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ar-SA" sz="2400" b="1" dirty="0">
                <a:solidFill>
                  <a:srgbClr val="5CC3C2"/>
                </a:solidFill>
              </a:rPr>
              <a:t>تختتم الرسالة </a:t>
            </a:r>
            <a:r>
              <a:rPr lang="ar-SA" sz="2400" dirty="0"/>
              <a:t>بعبارة ودودة تعبر عن الشكر أو الاحترام </a:t>
            </a:r>
          </a:p>
          <a:p>
            <a:r>
              <a:rPr lang="ar-SA" sz="2400" dirty="0"/>
              <a:t>حسب سياق الرسالة </a:t>
            </a:r>
            <a:r>
              <a:rPr lang="ar-SA" sz="2400" b="1" dirty="0">
                <a:solidFill>
                  <a:srgbClr val="D77071"/>
                </a:solidFill>
              </a:rPr>
              <a:t>مثل "شكرا" أو "مع تحياتي" </a:t>
            </a:r>
          </a:p>
          <a:p>
            <a:r>
              <a:rPr lang="ar-SA" sz="2400" dirty="0"/>
              <a:t>متبوعة باسم ومعلومات المرسل</a:t>
            </a:r>
          </a:p>
        </p:txBody>
      </p:sp>
      <p:sp>
        <p:nvSpPr>
          <p:cNvPr id="16" name="عنوان 1">
            <a:extLst>
              <a:ext uri="{FF2B5EF4-FFF2-40B4-BE49-F238E27FC236}">
                <a16:creationId xmlns:a16="http://schemas.microsoft.com/office/drawing/2014/main" id="{D46890F8-E4D4-4E3F-AFD6-957B24053858}"/>
              </a:ext>
            </a:extLst>
          </p:cNvPr>
          <p:cNvSpPr txBox="1">
            <a:spLocks/>
          </p:cNvSpPr>
          <p:nvPr/>
        </p:nvSpPr>
        <p:spPr>
          <a:xfrm>
            <a:off x="1324582" y="-98408"/>
            <a:ext cx="10515600" cy="1325563"/>
          </a:xfrm>
          <a:prstGeom prst="rect">
            <a:avLst/>
          </a:prstGeom>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ar-SA" dirty="0"/>
              <a:t>هيكلة البريد الإلكتروني</a:t>
            </a:r>
          </a:p>
        </p:txBody>
      </p:sp>
    </p:spTree>
    <p:custDataLst>
      <p:tags r:id="rId1"/>
    </p:custDataLst>
    <p:extLst>
      <p:ext uri="{BB962C8B-B14F-4D97-AF65-F5344CB8AC3E}">
        <p14:creationId xmlns:p14="http://schemas.microsoft.com/office/powerpoint/2010/main" val="2944968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7"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xit" presetSubtype="0" fill="hold" grpId="1" nodeType="clickEffect">
                                  <p:stCondLst>
                                    <p:cond delay="0"/>
                                  </p:stCondLst>
                                  <p:childTnLst>
                                    <p:animEffect transition="out" filter="fade">
                                      <p:cBhvr>
                                        <p:cTn id="25" dur="1000"/>
                                        <p:tgtEl>
                                          <p:spTgt spid="4"/>
                                        </p:tgtEl>
                                      </p:cBhvr>
                                    </p:animEffect>
                                    <p:anim calcmode="lin" valueType="num">
                                      <p:cBhvr>
                                        <p:cTn id="26" dur="1000"/>
                                        <p:tgtEl>
                                          <p:spTgt spid="4"/>
                                        </p:tgtEl>
                                        <p:attrNameLst>
                                          <p:attrName>ppt_x</p:attrName>
                                        </p:attrNameLst>
                                      </p:cBhvr>
                                      <p:tavLst>
                                        <p:tav tm="0">
                                          <p:val>
                                            <p:strVal val="ppt_x"/>
                                          </p:val>
                                        </p:tav>
                                        <p:tav tm="100000">
                                          <p:val>
                                            <p:strVal val="ppt_x"/>
                                          </p:val>
                                        </p:tav>
                                      </p:tavLst>
                                    </p:anim>
                                    <p:anim calcmode="lin" valueType="num">
                                      <p:cBhvr>
                                        <p:cTn id="27" dur="1000"/>
                                        <p:tgtEl>
                                          <p:spTgt spid="4"/>
                                        </p:tgtEl>
                                        <p:attrNameLst>
                                          <p:attrName>ppt_y</p:attrName>
                                        </p:attrNameLst>
                                      </p:cBhvr>
                                      <p:tavLst>
                                        <p:tav tm="0">
                                          <p:val>
                                            <p:strVal val="ppt_y"/>
                                          </p:val>
                                        </p:tav>
                                        <p:tav tm="100000">
                                          <p:val>
                                            <p:strVal val="ppt_y+.1"/>
                                          </p:val>
                                        </p:tav>
                                      </p:tavLst>
                                    </p:anim>
                                    <p:set>
                                      <p:cBhvr>
                                        <p:cTn id="28" dur="1" fill="hold">
                                          <p:stCondLst>
                                            <p:cond delay="999"/>
                                          </p:stCondLst>
                                        </p:cTn>
                                        <p:tgtEl>
                                          <p:spTgt spid="4"/>
                                        </p:tgtEl>
                                        <p:attrNameLst>
                                          <p:attrName>style.visibility</p:attrName>
                                        </p:attrNameLst>
                                      </p:cBhvr>
                                      <p:to>
                                        <p:strVal val="hidden"/>
                                      </p:to>
                                    </p:set>
                                  </p:childTnLst>
                                </p:cTn>
                              </p:par>
                              <p:par>
                                <p:cTn id="29" presetID="42" presetClass="exit" presetSubtype="0" fill="hold" grpId="1" nodeType="withEffect">
                                  <p:stCondLst>
                                    <p:cond delay="0"/>
                                  </p:stCondLst>
                                  <p:childTnLst>
                                    <p:animEffect transition="out" filter="fade">
                                      <p:cBhvr>
                                        <p:cTn id="30" dur="1000"/>
                                        <p:tgtEl>
                                          <p:spTgt spid="11"/>
                                        </p:tgtEl>
                                      </p:cBhvr>
                                    </p:animEffect>
                                    <p:anim calcmode="lin" valueType="num">
                                      <p:cBhvr>
                                        <p:cTn id="31" dur="1000"/>
                                        <p:tgtEl>
                                          <p:spTgt spid="11"/>
                                        </p:tgtEl>
                                        <p:attrNameLst>
                                          <p:attrName>ppt_x</p:attrName>
                                        </p:attrNameLst>
                                      </p:cBhvr>
                                      <p:tavLst>
                                        <p:tav tm="0">
                                          <p:val>
                                            <p:strVal val="ppt_x"/>
                                          </p:val>
                                        </p:tav>
                                        <p:tav tm="100000">
                                          <p:val>
                                            <p:strVal val="ppt_x"/>
                                          </p:val>
                                        </p:tav>
                                      </p:tavLst>
                                    </p:anim>
                                    <p:anim calcmode="lin" valueType="num">
                                      <p:cBhvr>
                                        <p:cTn id="32" dur="1000"/>
                                        <p:tgtEl>
                                          <p:spTgt spid="11"/>
                                        </p:tgtEl>
                                        <p:attrNameLst>
                                          <p:attrName>ppt_y</p:attrName>
                                        </p:attrNameLst>
                                      </p:cBhvr>
                                      <p:tavLst>
                                        <p:tav tm="0">
                                          <p:val>
                                            <p:strVal val="ppt_y"/>
                                          </p:val>
                                        </p:tav>
                                        <p:tav tm="100000">
                                          <p:val>
                                            <p:strVal val="ppt_y+.1"/>
                                          </p:val>
                                        </p:tav>
                                      </p:tavLst>
                                    </p:anim>
                                    <p:set>
                                      <p:cBhvr>
                                        <p:cTn id="33" dur="1" fill="hold">
                                          <p:stCondLst>
                                            <p:cond delay="999"/>
                                          </p:stCondLst>
                                        </p:cTn>
                                        <p:tgtEl>
                                          <p:spTgt spid="11"/>
                                        </p:tgtEl>
                                        <p:attrNameLst>
                                          <p:attrName>style.visibility</p:attrName>
                                        </p:attrNameLst>
                                      </p:cBhvr>
                                      <p:to>
                                        <p:strVal val="hidden"/>
                                      </p:to>
                                    </p:set>
                                  </p:childTnLst>
                                </p:cTn>
                              </p:par>
                            </p:childTnLst>
                          </p:cTn>
                        </p:par>
                        <p:par>
                          <p:cTn id="34" fill="hold">
                            <p:stCondLst>
                              <p:cond delay="1000"/>
                            </p:stCondLst>
                            <p:childTnLst>
                              <p:par>
                                <p:cTn id="35" presetID="47"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1000" fill="hold"/>
                                        <p:tgtEl>
                                          <p:spTgt spid="16"/>
                                        </p:tgtEl>
                                        <p:attrNameLst>
                                          <p:attrName>ppt_y</p:attrName>
                                        </p:attrNameLst>
                                      </p:cBhvr>
                                      <p:tavLst>
                                        <p:tav tm="0">
                                          <p:val>
                                            <p:strVal val="#ppt_y-.1"/>
                                          </p:val>
                                        </p:tav>
                                        <p:tav tm="100000">
                                          <p:val>
                                            <p:strVal val="#ppt_y"/>
                                          </p:val>
                                        </p:tav>
                                      </p:tavLst>
                                    </p:anim>
                                  </p:childTnLst>
                                </p:cTn>
                              </p:par>
                            </p:childTnLst>
                          </p:cTn>
                        </p:par>
                        <p:par>
                          <p:cTn id="40" fill="hold">
                            <p:stCondLst>
                              <p:cond delay="2000"/>
                            </p:stCondLst>
                            <p:childTnLst>
                              <p:par>
                                <p:cTn id="41" presetID="47"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1000"/>
                                        <p:tgtEl>
                                          <p:spTgt spid="13"/>
                                        </p:tgtEl>
                                      </p:cBhvr>
                                    </p:animEffect>
                                    <p:anim calcmode="lin" valueType="num">
                                      <p:cBhvr>
                                        <p:cTn id="44" dur="1000" fill="hold"/>
                                        <p:tgtEl>
                                          <p:spTgt spid="13"/>
                                        </p:tgtEl>
                                        <p:attrNameLst>
                                          <p:attrName>ppt_x</p:attrName>
                                        </p:attrNameLst>
                                      </p:cBhvr>
                                      <p:tavLst>
                                        <p:tav tm="0">
                                          <p:val>
                                            <p:strVal val="#ppt_x"/>
                                          </p:val>
                                        </p:tav>
                                        <p:tav tm="100000">
                                          <p:val>
                                            <p:strVal val="#ppt_x"/>
                                          </p:val>
                                        </p:tav>
                                      </p:tavLst>
                                    </p:anim>
                                    <p:anim calcmode="lin" valueType="num">
                                      <p:cBhvr>
                                        <p:cTn id="45" dur="1000" fill="hold"/>
                                        <p:tgtEl>
                                          <p:spTgt spid="13"/>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47" presetClass="entr" presetSubtype="0"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1000"/>
                                        <p:tgtEl>
                                          <p:spTgt spid="14"/>
                                        </p:tgtEl>
                                      </p:cBhvr>
                                    </p:animEffect>
                                    <p:anim calcmode="lin" valueType="num">
                                      <p:cBhvr>
                                        <p:cTn id="50" dur="1000" fill="hold"/>
                                        <p:tgtEl>
                                          <p:spTgt spid="14"/>
                                        </p:tgtEl>
                                        <p:attrNameLst>
                                          <p:attrName>ppt_x</p:attrName>
                                        </p:attrNameLst>
                                      </p:cBhvr>
                                      <p:tavLst>
                                        <p:tav tm="0">
                                          <p:val>
                                            <p:strVal val="#ppt_x"/>
                                          </p:val>
                                        </p:tav>
                                        <p:tav tm="100000">
                                          <p:val>
                                            <p:strVal val="#ppt_x"/>
                                          </p:val>
                                        </p:tav>
                                      </p:tavLst>
                                    </p:anim>
                                    <p:anim calcmode="lin" valueType="num">
                                      <p:cBhvr>
                                        <p:cTn id="51" dur="1000" fill="hold"/>
                                        <p:tgtEl>
                                          <p:spTgt spid="14"/>
                                        </p:tgtEl>
                                        <p:attrNameLst>
                                          <p:attrName>ppt_y</p:attrName>
                                        </p:attrNameLst>
                                      </p:cBhvr>
                                      <p:tavLst>
                                        <p:tav tm="0">
                                          <p:val>
                                            <p:strVal val="#ppt_y-.1"/>
                                          </p:val>
                                        </p:tav>
                                        <p:tav tm="100000">
                                          <p:val>
                                            <p:strVal val="#ppt_y"/>
                                          </p:val>
                                        </p:tav>
                                      </p:tavLst>
                                    </p:anim>
                                  </p:childTnLst>
                                </p:cTn>
                              </p:par>
                            </p:childTnLst>
                          </p:cTn>
                        </p:par>
                        <p:par>
                          <p:cTn id="52" fill="hold">
                            <p:stCondLst>
                              <p:cond delay="4000"/>
                            </p:stCondLst>
                            <p:childTnLst>
                              <p:par>
                                <p:cTn id="53" presetID="47" presetClass="entr" presetSubtype="0" fill="hold" grpId="0"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fade">
                                      <p:cBhvr>
                                        <p:cTn id="55" dur="1000"/>
                                        <p:tgtEl>
                                          <p:spTgt spid="15"/>
                                        </p:tgtEl>
                                      </p:cBhvr>
                                    </p:animEffect>
                                    <p:anim calcmode="lin" valueType="num">
                                      <p:cBhvr>
                                        <p:cTn id="56" dur="1000" fill="hold"/>
                                        <p:tgtEl>
                                          <p:spTgt spid="15"/>
                                        </p:tgtEl>
                                        <p:attrNameLst>
                                          <p:attrName>ppt_x</p:attrName>
                                        </p:attrNameLst>
                                      </p:cBhvr>
                                      <p:tavLst>
                                        <p:tav tm="0">
                                          <p:val>
                                            <p:strVal val="#ppt_x"/>
                                          </p:val>
                                        </p:tav>
                                        <p:tav tm="100000">
                                          <p:val>
                                            <p:strVal val="#ppt_x"/>
                                          </p:val>
                                        </p:tav>
                                      </p:tavLst>
                                    </p:anim>
                                    <p:anim calcmode="lin" valueType="num">
                                      <p:cBhvr>
                                        <p:cTn id="5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animBg="1"/>
      <p:bldP spid="11" grpId="0"/>
      <p:bldP spid="11" grpId="1"/>
      <p:bldP spid="13" grpId="0"/>
      <p:bldP spid="14" grpId="0"/>
      <p:bldP spid="15" grpId="0"/>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خطط انسيابي: معالجة متعاقبة 5">
            <a:extLst>
              <a:ext uri="{FF2B5EF4-FFF2-40B4-BE49-F238E27FC236}">
                <a16:creationId xmlns:a16="http://schemas.microsoft.com/office/drawing/2014/main" id="{D1AA5672-F226-4FCB-ADD9-0B280F6B75CC}"/>
              </a:ext>
            </a:extLst>
          </p:cNvPr>
          <p:cNvSpPr/>
          <p:nvPr/>
        </p:nvSpPr>
        <p:spPr>
          <a:xfrm>
            <a:off x="4838700" y="450054"/>
            <a:ext cx="7143750" cy="1325563"/>
          </a:xfrm>
          <a:prstGeom prst="flowChartAlternateProcess">
            <a:avLst/>
          </a:prstGeom>
          <a:solidFill>
            <a:srgbClr val="96C0C6"/>
          </a:solidFill>
          <a:ln>
            <a:solidFill>
              <a:srgbClr val="96C0C6"/>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5" name="مخطط انسيابي: معالجة متعاقبة 4">
            <a:extLst>
              <a:ext uri="{FF2B5EF4-FFF2-40B4-BE49-F238E27FC236}">
                <a16:creationId xmlns:a16="http://schemas.microsoft.com/office/drawing/2014/main" id="{427FF031-6530-40B9-82E3-A45799A5BC16}"/>
              </a:ext>
            </a:extLst>
          </p:cNvPr>
          <p:cNvSpPr/>
          <p:nvPr/>
        </p:nvSpPr>
        <p:spPr>
          <a:xfrm>
            <a:off x="4876800" y="2324099"/>
            <a:ext cx="7143750" cy="3886201"/>
          </a:xfrm>
          <a:prstGeom prst="flowChartAlternateProcess">
            <a:avLst/>
          </a:prstGeom>
          <a:solidFill>
            <a:srgbClr val="FEC3C5"/>
          </a:solidFill>
          <a:ln>
            <a:solidFill>
              <a:srgbClr val="FEC3C5"/>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2" name="عنوان 1">
            <a:extLst>
              <a:ext uri="{FF2B5EF4-FFF2-40B4-BE49-F238E27FC236}">
                <a16:creationId xmlns:a16="http://schemas.microsoft.com/office/drawing/2014/main" id="{6FC09225-44E7-4BC0-98FC-44B2B0A0D166}"/>
              </a:ext>
            </a:extLst>
          </p:cNvPr>
          <p:cNvSpPr>
            <a:spLocks noGrp="1"/>
          </p:cNvSpPr>
          <p:nvPr>
            <p:ph type="title"/>
          </p:nvPr>
        </p:nvSpPr>
        <p:spPr>
          <a:xfrm>
            <a:off x="685800" y="446087"/>
            <a:ext cx="10515600" cy="1325563"/>
          </a:xfrm>
        </p:spPr>
        <p:txBody>
          <a:bodyPr vert="horz" lIns="91440" tIns="45720" rIns="91440" bIns="45720" rtlCol="1" anchor="ctr">
            <a:normAutofit/>
          </a:bodyPr>
          <a:lstStyle/>
          <a:p>
            <a:r>
              <a:rPr lang="ar-SA" sz="5400" b="1" dirty="0">
                <a:solidFill>
                  <a:schemeClr val="bg1"/>
                </a:solidFill>
              </a:rPr>
              <a:t>الهدف العام لهذا الدرس</a:t>
            </a:r>
          </a:p>
        </p:txBody>
      </p:sp>
      <p:sp>
        <p:nvSpPr>
          <p:cNvPr id="3" name="عنصر نائب للمحتوى 2">
            <a:extLst>
              <a:ext uri="{FF2B5EF4-FFF2-40B4-BE49-F238E27FC236}">
                <a16:creationId xmlns:a16="http://schemas.microsoft.com/office/drawing/2014/main" id="{F7A4F533-9F02-490F-9738-5CAAD62FCE9C}"/>
              </a:ext>
            </a:extLst>
          </p:cNvPr>
          <p:cNvSpPr>
            <a:spLocks noGrp="1"/>
          </p:cNvSpPr>
          <p:nvPr>
            <p:ph idx="1"/>
          </p:nvPr>
        </p:nvSpPr>
        <p:spPr>
          <a:xfrm>
            <a:off x="838200" y="2865437"/>
            <a:ext cx="10515600" cy="4351338"/>
          </a:xfrm>
        </p:spPr>
        <p:txBody>
          <a:bodyPr/>
          <a:lstStyle/>
          <a:p>
            <a:pPr marL="0" indent="0">
              <a:lnSpc>
                <a:spcPct val="200000"/>
              </a:lnSpc>
              <a:buNone/>
            </a:pPr>
            <a:r>
              <a:rPr lang="ar-SA" dirty="0"/>
              <a:t>أن يتعرف الطلبة على مستندات الأعمال الرقمية</a:t>
            </a:r>
          </a:p>
          <a:p>
            <a:pPr marL="0" indent="0">
              <a:lnSpc>
                <a:spcPct val="200000"/>
              </a:lnSpc>
              <a:buNone/>
            </a:pPr>
            <a:r>
              <a:rPr lang="ar-SA" dirty="0"/>
              <a:t> و أسلوب كتابتها و الفرق بين الصيغة الرسمية</a:t>
            </a:r>
          </a:p>
          <a:p>
            <a:pPr marL="0" indent="0">
              <a:lnSpc>
                <a:spcPct val="200000"/>
              </a:lnSpc>
              <a:buNone/>
            </a:pPr>
            <a:r>
              <a:rPr lang="ar-SA" dirty="0"/>
              <a:t> و غير الرسمية في كتابة مستندات الأعمال .</a:t>
            </a:r>
          </a:p>
        </p:txBody>
      </p:sp>
      <p:pic>
        <p:nvPicPr>
          <p:cNvPr id="4" name="صورة 3">
            <a:extLst>
              <a:ext uri="{FF2B5EF4-FFF2-40B4-BE49-F238E27FC236}">
                <a16:creationId xmlns:a16="http://schemas.microsoft.com/office/drawing/2014/main" id="{AACBB21E-EAA0-40A4-91EB-98AA818B51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0" y="800100"/>
            <a:ext cx="6353175" cy="6353175"/>
          </a:xfrm>
          <a:prstGeom prst="rect">
            <a:avLst/>
          </a:prstGeom>
        </p:spPr>
      </p:pic>
    </p:spTree>
    <p:custDataLst>
      <p:tags r:id="rId1"/>
    </p:custDataLst>
    <p:extLst>
      <p:ext uri="{BB962C8B-B14F-4D97-AF65-F5344CB8AC3E}">
        <p14:creationId xmlns:p14="http://schemas.microsoft.com/office/powerpoint/2010/main" val="3992551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3">
                                            <p:txEl>
                                              <p:pRg st="0" end="0"/>
                                            </p:txEl>
                                          </p:spTgt>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3">
                                            <p:txEl>
                                              <p:pRg st="1" end="1"/>
                                            </p:txEl>
                                          </p:spTgt>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ستطيل 5">
            <a:extLst>
              <a:ext uri="{FF2B5EF4-FFF2-40B4-BE49-F238E27FC236}">
                <a16:creationId xmlns:a16="http://schemas.microsoft.com/office/drawing/2014/main" id="{8D508560-6389-4374-A7EF-05B4DC357CA4}"/>
              </a:ext>
            </a:extLst>
          </p:cNvPr>
          <p:cNvSpPr/>
          <p:nvPr/>
        </p:nvSpPr>
        <p:spPr>
          <a:xfrm>
            <a:off x="-51620" y="0"/>
            <a:ext cx="12295239" cy="1104911"/>
          </a:xfrm>
          <a:prstGeom prst="rect">
            <a:avLst/>
          </a:prstGeom>
          <a:solidFill>
            <a:srgbClr val="FEC3C5"/>
          </a:solidFill>
          <a:ln>
            <a:solidFill>
              <a:srgbClr val="FEC3C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7" name="شكل بيضاوي 6">
            <a:extLst>
              <a:ext uri="{FF2B5EF4-FFF2-40B4-BE49-F238E27FC236}">
                <a16:creationId xmlns:a16="http://schemas.microsoft.com/office/drawing/2014/main" id="{A2F93170-5DC2-4496-B940-9A6063C66A88}"/>
              </a:ext>
            </a:extLst>
          </p:cNvPr>
          <p:cNvSpPr/>
          <p:nvPr/>
        </p:nvSpPr>
        <p:spPr>
          <a:xfrm>
            <a:off x="437335" y="258054"/>
            <a:ext cx="469732" cy="469732"/>
          </a:xfrm>
          <a:prstGeom prst="ellipse">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 name="شكل بيضاوي 7">
            <a:extLst>
              <a:ext uri="{FF2B5EF4-FFF2-40B4-BE49-F238E27FC236}">
                <a16:creationId xmlns:a16="http://schemas.microsoft.com/office/drawing/2014/main" id="{54BF4E37-AE89-4B1A-B161-53D7D8A92B35}"/>
              </a:ext>
            </a:extLst>
          </p:cNvPr>
          <p:cNvSpPr/>
          <p:nvPr/>
        </p:nvSpPr>
        <p:spPr>
          <a:xfrm>
            <a:off x="1072210" y="258054"/>
            <a:ext cx="469732" cy="469732"/>
          </a:xfrm>
          <a:prstGeom prst="ellipse">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9" name="شكل بيضاوي 8">
            <a:extLst>
              <a:ext uri="{FF2B5EF4-FFF2-40B4-BE49-F238E27FC236}">
                <a16:creationId xmlns:a16="http://schemas.microsoft.com/office/drawing/2014/main" id="{84DB952C-D9F0-4732-94CC-D0C569075B2E}"/>
              </a:ext>
            </a:extLst>
          </p:cNvPr>
          <p:cNvSpPr/>
          <p:nvPr/>
        </p:nvSpPr>
        <p:spPr>
          <a:xfrm>
            <a:off x="1662760" y="258054"/>
            <a:ext cx="469732" cy="469732"/>
          </a:xfrm>
          <a:prstGeom prst="ellipse">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عنوان 1">
            <a:extLst>
              <a:ext uri="{FF2B5EF4-FFF2-40B4-BE49-F238E27FC236}">
                <a16:creationId xmlns:a16="http://schemas.microsoft.com/office/drawing/2014/main" id="{C092C32E-1A63-4DF5-AC50-3F9C83DC2BBA}"/>
              </a:ext>
            </a:extLst>
          </p:cNvPr>
          <p:cNvSpPr>
            <a:spLocks noGrp="1"/>
          </p:cNvSpPr>
          <p:nvPr>
            <p:ph type="title"/>
          </p:nvPr>
        </p:nvSpPr>
        <p:spPr>
          <a:xfrm>
            <a:off x="1396022" y="-98407"/>
            <a:ext cx="10515600" cy="1325563"/>
          </a:xfrm>
        </p:spPr>
        <p:txBody>
          <a:bodyPr/>
          <a:lstStyle/>
          <a:p>
            <a:r>
              <a:rPr lang="ar-SA" dirty="0"/>
              <a:t>البريد الإلكتروني الرسمي </a:t>
            </a:r>
          </a:p>
        </p:txBody>
      </p:sp>
      <p:sp>
        <p:nvSpPr>
          <p:cNvPr id="5" name="عنوان 1">
            <a:extLst>
              <a:ext uri="{FF2B5EF4-FFF2-40B4-BE49-F238E27FC236}">
                <a16:creationId xmlns:a16="http://schemas.microsoft.com/office/drawing/2014/main" id="{A722D4A4-B2A3-4C34-9C68-A1E6D3A1BD70}"/>
              </a:ext>
            </a:extLst>
          </p:cNvPr>
          <p:cNvSpPr txBox="1">
            <a:spLocks/>
          </p:cNvSpPr>
          <p:nvPr/>
        </p:nvSpPr>
        <p:spPr>
          <a:xfrm>
            <a:off x="280378" y="235740"/>
            <a:ext cx="11536680" cy="4479290"/>
          </a:xfrm>
          <a:prstGeom prst="rect">
            <a:avLst/>
          </a:prstGeom>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nSpc>
                <a:spcPct val="160000"/>
              </a:lnSpc>
            </a:pPr>
            <a:r>
              <a:rPr lang="ar-SA" sz="3200" dirty="0"/>
              <a:t>أصبح لرسائل البريد الإلكتروني الرسمية أسلوب وهيكل معين لاستخدامها بشكل رئيسي في الاتصالات التجارية</a:t>
            </a:r>
          </a:p>
          <a:p>
            <a:pPr>
              <a:lnSpc>
                <a:spcPct val="160000"/>
              </a:lnSpc>
            </a:pPr>
            <a:endParaRPr lang="ar-SA" sz="3200" dirty="0"/>
          </a:p>
        </p:txBody>
      </p:sp>
      <p:sp>
        <p:nvSpPr>
          <p:cNvPr id="10" name="عنوان 1">
            <a:extLst>
              <a:ext uri="{FF2B5EF4-FFF2-40B4-BE49-F238E27FC236}">
                <a16:creationId xmlns:a16="http://schemas.microsoft.com/office/drawing/2014/main" id="{F95C663C-27BE-4439-9681-A080D2ACD1B6}"/>
              </a:ext>
            </a:extLst>
          </p:cNvPr>
          <p:cNvSpPr txBox="1">
            <a:spLocks/>
          </p:cNvSpPr>
          <p:nvPr/>
        </p:nvSpPr>
        <p:spPr>
          <a:xfrm>
            <a:off x="242966" y="2538801"/>
            <a:ext cx="11536680" cy="4479290"/>
          </a:xfrm>
          <a:prstGeom prst="rect">
            <a:avLst/>
          </a:prstGeom>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nSpc>
                <a:spcPct val="160000"/>
              </a:lnSpc>
            </a:pPr>
            <a:r>
              <a:rPr lang="ar-SA" sz="3200" b="1" dirty="0">
                <a:solidFill>
                  <a:srgbClr val="5CC3C2"/>
                </a:solidFill>
              </a:rPr>
              <a:t>يتضمن البريد الإلكتروني </a:t>
            </a:r>
          </a:p>
          <a:p>
            <a:pPr marL="457200" indent="-457200">
              <a:lnSpc>
                <a:spcPct val="160000"/>
              </a:lnSpc>
              <a:buBlip>
                <a:blip r:embed="rId3"/>
              </a:buBlip>
            </a:pPr>
            <a:r>
              <a:rPr lang="ar-SA" sz="3200" dirty="0"/>
              <a:t>التحية </a:t>
            </a:r>
          </a:p>
          <a:p>
            <a:pPr marL="457200" indent="-457200">
              <a:lnSpc>
                <a:spcPct val="160000"/>
              </a:lnSpc>
              <a:buBlip>
                <a:blip r:embed="rId3"/>
              </a:buBlip>
            </a:pPr>
            <a:r>
              <a:rPr lang="ar-SA" sz="3200" dirty="0"/>
              <a:t>النص الأساسي</a:t>
            </a:r>
          </a:p>
          <a:p>
            <a:pPr marL="457200" indent="-457200">
              <a:lnSpc>
                <a:spcPct val="160000"/>
              </a:lnSpc>
              <a:buBlip>
                <a:blip r:embed="rId3"/>
              </a:buBlip>
            </a:pPr>
            <a:r>
              <a:rPr lang="ar-SA" sz="3200" dirty="0"/>
              <a:t>الخاتمة </a:t>
            </a:r>
          </a:p>
          <a:p>
            <a:pPr>
              <a:lnSpc>
                <a:spcPct val="160000"/>
              </a:lnSpc>
            </a:pPr>
            <a:endParaRPr lang="ar-SA" sz="3200" dirty="0"/>
          </a:p>
        </p:txBody>
      </p:sp>
      <p:sp>
        <p:nvSpPr>
          <p:cNvPr id="11" name="عنوان 1">
            <a:extLst>
              <a:ext uri="{FF2B5EF4-FFF2-40B4-BE49-F238E27FC236}">
                <a16:creationId xmlns:a16="http://schemas.microsoft.com/office/drawing/2014/main" id="{719572BB-498E-4FF7-A4E2-099E4D611668}"/>
              </a:ext>
            </a:extLst>
          </p:cNvPr>
          <p:cNvSpPr txBox="1">
            <a:spLocks/>
          </p:cNvSpPr>
          <p:nvPr/>
        </p:nvSpPr>
        <p:spPr>
          <a:xfrm>
            <a:off x="266776" y="4319987"/>
            <a:ext cx="11536680" cy="4479290"/>
          </a:xfrm>
          <a:prstGeom prst="rect">
            <a:avLst/>
          </a:prstGeom>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nSpc>
                <a:spcPct val="160000"/>
              </a:lnSpc>
            </a:pPr>
            <a:r>
              <a:rPr lang="ar-SA" sz="3200" dirty="0"/>
              <a:t>مع ضرورة إجراء التصحيحات الإملائية و النحوية قبل الإرسال</a:t>
            </a:r>
          </a:p>
          <a:p>
            <a:pPr>
              <a:lnSpc>
                <a:spcPct val="160000"/>
              </a:lnSpc>
            </a:pPr>
            <a:endParaRPr lang="ar-SA" sz="3200" dirty="0"/>
          </a:p>
        </p:txBody>
      </p:sp>
    </p:spTree>
    <p:custDataLst>
      <p:tags r:id="rId1"/>
    </p:custDataLst>
    <p:extLst>
      <p:ext uri="{BB962C8B-B14F-4D97-AF65-F5344CB8AC3E}">
        <p14:creationId xmlns:p14="http://schemas.microsoft.com/office/powerpoint/2010/main" val="4220422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7"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7"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0" grpId="0"/>
      <p:bldP spid="1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مجموعة 8">
            <a:extLst>
              <a:ext uri="{FF2B5EF4-FFF2-40B4-BE49-F238E27FC236}">
                <a16:creationId xmlns:a16="http://schemas.microsoft.com/office/drawing/2014/main" id="{E5C9F6AD-E6F0-4476-ACCF-63D4A9D470A7}"/>
              </a:ext>
            </a:extLst>
          </p:cNvPr>
          <p:cNvGrpSpPr/>
          <p:nvPr/>
        </p:nvGrpSpPr>
        <p:grpSpPr>
          <a:xfrm>
            <a:off x="113183" y="492920"/>
            <a:ext cx="4808885" cy="6076481"/>
            <a:chOff x="100652" y="684872"/>
            <a:chExt cx="4372588" cy="5639728"/>
          </a:xfrm>
        </p:grpSpPr>
        <p:pic>
          <p:nvPicPr>
            <p:cNvPr id="10" name="صورة 9" descr="صورة تحتوي على قصاصة فنية, رسوم المتجهات&#10;&#10;تم إنشاء الوصف تلقائياً">
              <a:extLst>
                <a:ext uri="{FF2B5EF4-FFF2-40B4-BE49-F238E27FC236}">
                  <a16:creationId xmlns:a16="http://schemas.microsoft.com/office/drawing/2014/main" id="{F9E39C3E-000B-4932-BAD5-2372713FD9AD}"/>
                </a:ext>
              </a:extLst>
            </p:cNvPr>
            <p:cNvPicPr>
              <a:picLocks noChangeAspect="1"/>
            </p:cNvPicPr>
            <p:nvPr/>
          </p:nvPicPr>
          <p:blipFill rotWithShape="1">
            <a:blip r:embed="rId3">
              <a:duotone>
                <a:schemeClr val="accent5">
                  <a:shade val="45000"/>
                  <a:satMod val="135000"/>
                </a:schemeClr>
                <a:prstClr val="white"/>
              </a:duotone>
              <a:extLst>
                <a:ext uri="{BEBA8EAE-BF5A-486C-A8C5-ECC9F3942E4B}">
                  <a14:imgProps xmlns:a14="http://schemas.microsoft.com/office/drawing/2010/main">
                    <a14:imgLayer r:embed="rId4">
                      <a14:imgEffect>
                        <a14:colorTemperature colorTemp="6769"/>
                      </a14:imgEffect>
                      <a14:imgEffect>
                        <a14:saturation sat="203000"/>
                      </a14:imgEffect>
                    </a14:imgLayer>
                  </a14:imgProps>
                </a:ext>
                <a:ext uri="{28A0092B-C50C-407E-A947-70E740481C1C}">
                  <a14:useLocalDpi xmlns:a14="http://schemas.microsoft.com/office/drawing/2010/main" val="0"/>
                </a:ext>
              </a:extLst>
            </a:blip>
            <a:srcRect l="37035" t="14237"/>
            <a:stretch/>
          </p:blipFill>
          <p:spPr>
            <a:xfrm flipH="1">
              <a:off x="100652" y="1357918"/>
              <a:ext cx="3595047" cy="4966682"/>
            </a:xfrm>
            <a:prstGeom prst="rect">
              <a:avLst/>
            </a:prstGeom>
          </p:spPr>
        </p:pic>
        <p:sp>
          <p:nvSpPr>
            <p:cNvPr id="11" name="مخطط انسيابي: معالجة متعاقبة 10">
              <a:extLst>
                <a:ext uri="{FF2B5EF4-FFF2-40B4-BE49-F238E27FC236}">
                  <a16:creationId xmlns:a16="http://schemas.microsoft.com/office/drawing/2014/main" id="{724E25B9-9318-4495-9E24-1727C6C1A84F}"/>
                </a:ext>
              </a:extLst>
            </p:cNvPr>
            <p:cNvSpPr/>
            <p:nvPr/>
          </p:nvSpPr>
          <p:spPr>
            <a:xfrm>
              <a:off x="2281489" y="684872"/>
              <a:ext cx="1414210" cy="1088387"/>
            </a:xfrm>
            <a:prstGeom prst="flowChartAlternateProcess">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2" name="مخطط انسيابي: معالجة متعاقبة 11">
              <a:extLst>
                <a:ext uri="{FF2B5EF4-FFF2-40B4-BE49-F238E27FC236}">
                  <a16:creationId xmlns:a16="http://schemas.microsoft.com/office/drawing/2014/main" id="{361CAFEA-80CD-47E6-8CBF-699B8F8BBE47}"/>
                </a:ext>
              </a:extLst>
            </p:cNvPr>
            <p:cNvSpPr/>
            <p:nvPr/>
          </p:nvSpPr>
          <p:spPr>
            <a:xfrm>
              <a:off x="3059030" y="1405408"/>
              <a:ext cx="1414210" cy="1088387"/>
            </a:xfrm>
            <a:prstGeom prst="flowChartAlternateProcess">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sp>
        <p:nvSpPr>
          <p:cNvPr id="4" name="مستطيل 3">
            <a:extLst>
              <a:ext uri="{FF2B5EF4-FFF2-40B4-BE49-F238E27FC236}">
                <a16:creationId xmlns:a16="http://schemas.microsoft.com/office/drawing/2014/main" id="{5F6567EA-032A-443B-A142-859CBA4549E1}"/>
              </a:ext>
            </a:extLst>
          </p:cNvPr>
          <p:cNvSpPr/>
          <p:nvPr/>
        </p:nvSpPr>
        <p:spPr>
          <a:xfrm>
            <a:off x="-51620" y="0"/>
            <a:ext cx="12295239" cy="1104911"/>
          </a:xfrm>
          <a:prstGeom prst="rect">
            <a:avLst/>
          </a:prstGeom>
          <a:solidFill>
            <a:srgbClr val="FEC3C5"/>
          </a:solidFill>
          <a:ln>
            <a:solidFill>
              <a:srgbClr val="FEC3C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5" name="شكل بيضاوي 4">
            <a:extLst>
              <a:ext uri="{FF2B5EF4-FFF2-40B4-BE49-F238E27FC236}">
                <a16:creationId xmlns:a16="http://schemas.microsoft.com/office/drawing/2014/main" id="{6E78AB75-A1BC-47F0-89ED-442E762626C9}"/>
              </a:ext>
            </a:extLst>
          </p:cNvPr>
          <p:cNvSpPr/>
          <p:nvPr/>
        </p:nvSpPr>
        <p:spPr>
          <a:xfrm>
            <a:off x="437335" y="258054"/>
            <a:ext cx="469732" cy="469732"/>
          </a:xfrm>
          <a:prstGeom prst="ellipse">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6" name="شكل بيضاوي 5">
            <a:extLst>
              <a:ext uri="{FF2B5EF4-FFF2-40B4-BE49-F238E27FC236}">
                <a16:creationId xmlns:a16="http://schemas.microsoft.com/office/drawing/2014/main" id="{36B3F4DC-C1FD-4817-9BAD-3070DF00E933}"/>
              </a:ext>
            </a:extLst>
          </p:cNvPr>
          <p:cNvSpPr/>
          <p:nvPr/>
        </p:nvSpPr>
        <p:spPr>
          <a:xfrm>
            <a:off x="1072210" y="258054"/>
            <a:ext cx="469732" cy="469732"/>
          </a:xfrm>
          <a:prstGeom prst="ellipse">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 name="شكل بيضاوي 6">
            <a:extLst>
              <a:ext uri="{FF2B5EF4-FFF2-40B4-BE49-F238E27FC236}">
                <a16:creationId xmlns:a16="http://schemas.microsoft.com/office/drawing/2014/main" id="{5C18C5A1-1A0D-443E-B177-0A6AA2203244}"/>
              </a:ext>
            </a:extLst>
          </p:cNvPr>
          <p:cNvSpPr/>
          <p:nvPr/>
        </p:nvSpPr>
        <p:spPr>
          <a:xfrm>
            <a:off x="1662760" y="258054"/>
            <a:ext cx="469732" cy="469732"/>
          </a:xfrm>
          <a:prstGeom prst="ellipse">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 name="عنوان 1">
            <a:extLst>
              <a:ext uri="{FF2B5EF4-FFF2-40B4-BE49-F238E27FC236}">
                <a16:creationId xmlns:a16="http://schemas.microsoft.com/office/drawing/2014/main" id="{5246C156-DD5E-424A-B7E5-D4FD984EB20A}"/>
              </a:ext>
            </a:extLst>
          </p:cNvPr>
          <p:cNvSpPr>
            <a:spLocks noGrp="1"/>
          </p:cNvSpPr>
          <p:nvPr>
            <p:ph type="title"/>
          </p:nvPr>
        </p:nvSpPr>
        <p:spPr>
          <a:xfrm>
            <a:off x="1396022" y="-98407"/>
            <a:ext cx="10515600" cy="1325563"/>
          </a:xfrm>
        </p:spPr>
        <p:txBody>
          <a:bodyPr/>
          <a:lstStyle/>
          <a:p>
            <a:r>
              <a:rPr lang="ar-SA" dirty="0"/>
              <a:t>التقويم الختامي </a:t>
            </a:r>
          </a:p>
        </p:txBody>
      </p:sp>
      <p:sp>
        <p:nvSpPr>
          <p:cNvPr id="13" name="عنوان 1">
            <a:extLst>
              <a:ext uri="{FF2B5EF4-FFF2-40B4-BE49-F238E27FC236}">
                <a16:creationId xmlns:a16="http://schemas.microsoft.com/office/drawing/2014/main" id="{AA53B6C6-3967-4F4B-A503-F4A3F094DD81}"/>
              </a:ext>
            </a:extLst>
          </p:cNvPr>
          <p:cNvSpPr txBox="1">
            <a:spLocks/>
          </p:cNvSpPr>
          <p:nvPr/>
        </p:nvSpPr>
        <p:spPr>
          <a:xfrm>
            <a:off x="1919308" y="574215"/>
            <a:ext cx="11449049" cy="2997200"/>
          </a:xfrm>
          <a:prstGeom prst="rect">
            <a:avLst/>
          </a:prstGeom>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200000"/>
              </a:lnSpc>
            </a:pPr>
            <a:r>
              <a:rPr lang="ar-SA" sz="3200" b="1" dirty="0">
                <a:solidFill>
                  <a:srgbClr val="5CC3C2"/>
                </a:solidFill>
              </a:rPr>
              <a:t>الصيغة التي تركز على التعبير المهني مع التركيز </a:t>
            </a:r>
          </a:p>
          <a:p>
            <a:pPr algn="ctr">
              <a:lnSpc>
                <a:spcPct val="200000"/>
              </a:lnSpc>
            </a:pPr>
            <a:r>
              <a:rPr lang="ar-SA" sz="3200" b="1" dirty="0">
                <a:solidFill>
                  <a:srgbClr val="5CC3C2"/>
                </a:solidFill>
              </a:rPr>
              <a:t>على الأدوار و الوضع المهني هي</a:t>
            </a:r>
            <a:endParaRPr lang="ar-SA" sz="3200" dirty="0"/>
          </a:p>
        </p:txBody>
      </p:sp>
      <p:grpSp>
        <p:nvGrpSpPr>
          <p:cNvPr id="27" name="مجموعة 26">
            <a:extLst>
              <a:ext uri="{FF2B5EF4-FFF2-40B4-BE49-F238E27FC236}">
                <a16:creationId xmlns:a16="http://schemas.microsoft.com/office/drawing/2014/main" id="{FE360FA2-8066-43F9-9D26-B5BCC9DBD2AC}"/>
              </a:ext>
            </a:extLst>
          </p:cNvPr>
          <p:cNvGrpSpPr/>
          <p:nvPr/>
        </p:nvGrpSpPr>
        <p:grpSpPr>
          <a:xfrm>
            <a:off x="9485371" y="3429000"/>
            <a:ext cx="2758248" cy="2758248"/>
            <a:chOff x="9485371" y="3429000"/>
            <a:chExt cx="2758248" cy="2758248"/>
          </a:xfrm>
        </p:grpSpPr>
        <p:pic>
          <p:nvPicPr>
            <p:cNvPr id="15" name="صورة 14">
              <a:extLst>
                <a:ext uri="{FF2B5EF4-FFF2-40B4-BE49-F238E27FC236}">
                  <a16:creationId xmlns:a16="http://schemas.microsoft.com/office/drawing/2014/main" id="{3191C38D-F73B-464C-9E5A-B2109A0EBC8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85371" y="3429000"/>
              <a:ext cx="2758248" cy="2758248"/>
            </a:xfrm>
            <a:prstGeom prst="rect">
              <a:avLst/>
            </a:prstGeom>
          </p:spPr>
        </p:pic>
        <p:sp>
          <p:nvSpPr>
            <p:cNvPr id="18" name="مستطيل 17">
              <a:extLst>
                <a:ext uri="{FF2B5EF4-FFF2-40B4-BE49-F238E27FC236}">
                  <a16:creationId xmlns:a16="http://schemas.microsoft.com/office/drawing/2014/main" id="{622F9770-F088-48A1-9FC6-A172AA6276CA}"/>
                </a:ext>
              </a:extLst>
            </p:cNvPr>
            <p:cNvSpPr/>
            <p:nvPr/>
          </p:nvSpPr>
          <p:spPr>
            <a:xfrm>
              <a:off x="9932277" y="3960543"/>
              <a:ext cx="1765738" cy="2018102"/>
            </a:xfrm>
            <a:prstGeom prst="rect">
              <a:avLst/>
            </a:prstGeom>
            <a:solidFill>
              <a:srgbClr val="EDEFF1"/>
            </a:solidFill>
            <a:ln>
              <a:solidFill>
                <a:srgbClr val="EDEFF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grpSp>
        <p:nvGrpSpPr>
          <p:cNvPr id="29" name="مجموعة 28">
            <a:extLst>
              <a:ext uri="{FF2B5EF4-FFF2-40B4-BE49-F238E27FC236}">
                <a16:creationId xmlns:a16="http://schemas.microsoft.com/office/drawing/2014/main" id="{DC80DA21-BA78-454F-BFB5-5128E0862CEC}"/>
              </a:ext>
            </a:extLst>
          </p:cNvPr>
          <p:cNvGrpSpPr/>
          <p:nvPr/>
        </p:nvGrpSpPr>
        <p:grpSpPr>
          <a:xfrm>
            <a:off x="3884205" y="3429000"/>
            <a:ext cx="2758248" cy="2758248"/>
            <a:chOff x="3884205" y="3429000"/>
            <a:chExt cx="2758248" cy="2758248"/>
          </a:xfrm>
        </p:grpSpPr>
        <p:pic>
          <p:nvPicPr>
            <p:cNvPr id="17" name="صورة 16">
              <a:extLst>
                <a:ext uri="{FF2B5EF4-FFF2-40B4-BE49-F238E27FC236}">
                  <a16:creationId xmlns:a16="http://schemas.microsoft.com/office/drawing/2014/main" id="{05025482-40E2-4406-99FD-39C10A4F08B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84205" y="3429000"/>
              <a:ext cx="2758248" cy="2758248"/>
            </a:xfrm>
            <a:prstGeom prst="rect">
              <a:avLst/>
            </a:prstGeom>
          </p:spPr>
        </p:pic>
        <p:sp>
          <p:nvSpPr>
            <p:cNvPr id="19" name="مستطيل 18">
              <a:extLst>
                <a:ext uri="{FF2B5EF4-FFF2-40B4-BE49-F238E27FC236}">
                  <a16:creationId xmlns:a16="http://schemas.microsoft.com/office/drawing/2014/main" id="{16B427CE-5B3E-421D-BF9E-C07B43194356}"/>
                </a:ext>
              </a:extLst>
            </p:cNvPr>
            <p:cNvSpPr/>
            <p:nvPr/>
          </p:nvSpPr>
          <p:spPr>
            <a:xfrm>
              <a:off x="4348655" y="3960543"/>
              <a:ext cx="1765738" cy="2102090"/>
            </a:xfrm>
            <a:prstGeom prst="rect">
              <a:avLst/>
            </a:prstGeom>
            <a:solidFill>
              <a:srgbClr val="EDEFF1"/>
            </a:solidFill>
            <a:ln>
              <a:solidFill>
                <a:srgbClr val="EDEFF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grpSp>
        <p:nvGrpSpPr>
          <p:cNvPr id="28" name="مجموعة 27">
            <a:extLst>
              <a:ext uri="{FF2B5EF4-FFF2-40B4-BE49-F238E27FC236}">
                <a16:creationId xmlns:a16="http://schemas.microsoft.com/office/drawing/2014/main" id="{4420EDC6-5DE4-4E6B-9719-8B687E61D023}"/>
              </a:ext>
            </a:extLst>
          </p:cNvPr>
          <p:cNvGrpSpPr/>
          <p:nvPr/>
        </p:nvGrpSpPr>
        <p:grpSpPr>
          <a:xfrm>
            <a:off x="6653822" y="3429000"/>
            <a:ext cx="2758248" cy="2758248"/>
            <a:chOff x="6653822" y="3429000"/>
            <a:chExt cx="2758248" cy="2758248"/>
          </a:xfrm>
        </p:grpSpPr>
        <p:pic>
          <p:nvPicPr>
            <p:cNvPr id="16" name="صورة 15">
              <a:extLst>
                <a:ext uri="{FF2B5EF4-FFF2-40B4-BE49-F238E27FC236}">
                  <a16:creationId xmlns:a16="http://schemas.microsoft.com/office/drawing/2014/main" id="{654CADBF-40EC-4DD2-AB66-D463A3441F3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53822" y="3429000"/>
              <a:ext cx="2758248" cy="2758248"/>
            </a:xfrm>
            <a:prstGeom prst="rect">
              <a:avLst/>
            </a:prstGeom>
          </p:spPr>
        </p:pic>
        <p:sp>
          <p:nvSpPr>
            <p:cNvPr id="20" name="مستطيل 19">
              <a:extLst>
                <a:ext uri="{FF2B5EF4-FFF2-40B4-BE49-F238E27FC236}">
                  <a16:creationId xmlns:a16="http://schemas.microsoft.com/office/drawing/2014/main" id="{F0B562A7-3E04-43AA-9386-6B2874136323}"/>
                </a:ext>
              </a:extLst>
            </p:cNvPr>
            <p:cNvSpPr/>
            <p:nvPr/>
          </p:nvSpPr>
          <p:spPr>
            <a:xfrm>
              <a:off x="7126212" y="3960543"/>
              <a:ext cx="1765738" cy="2102090"/>
            </a:xfrm>
            <a:prstGeom prst="rect">
              <a:avLst/>
            </a:prstGeom>
            <a:solidFill>
              <a:srgbClr val="EDEFF1"/>
            </a:solidFill>
            <a:ln>
              <a:solidFill>
                <a:srgbClr val="EDEFF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sp>
        <p:nvSpPr>
          <p:cNvPr id="21" name="عنوان 1">
            <a:extLst>
              <a:ext uri="{FF2B5EF4-FFF2-40B4-BE49-F238E27FC236}">
                <a16:creationId xmlns:a16="http://schemas.microsoft.com/office/drawing/2014/main" id="{2C4DA1B2-57FF-4397-A3E4-6C3D512475FE}"/>
              </a:ext>
            </a:extLst>
          </p:cNvPr>
          <p:cNvSpPr txBox="1">
            <a:spLocks/>
          </p:cNvSpPr>
          <p:nvPr/>
        </p:nvSpPr>
        <p:spPr>
          <a:xfrm>
            <a:off x="5373414" y="3382581"/>
            <a:ext cx="5385382" cy="2997200"/>
          </a:xfrm>
          <a:prstGeom prst="rect">
            <a:avLst/>
          </a:prstGeom>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pPr>
            <a:r>
              <a:rPr lang="ar-SA" sz="3200" b="1" dirty="0"/>
              <a:t>الصيغة</a:t>
            </a:r>
          </a:p>
          <a:p>
            <a:pPr algn="ctr">
              <a:lnSpc>
                <a:spcPct val="150000"/>
              </a:lnSpc>
            </a:pPr>
            <a:r>
              <a:rPr lang="ar-SA" sz="3200" b="1" dirty="0"/>
              <a:t> الرسمية</a:t>
            </a:r>
            <a:endParaRPr lang="ar-SA" sz="3200" dirty="0"/>
          </a:p>
        </p:txBody>
      </p:sp>
      <p:sp>
        <p:nvSpPr>
          <p:cNvPr id="22" name="عنوان 1">
            <a:extLst>
              <a:ext uri="{FF2B5EF4-FFF2-40B4-BE49-F238E27FC236}">
                <a16:creationId xmlns:a16="http://schemas.microsoft.com/office/drawing/2014/main" id="{7D77D401-0AAD-493E-8D41-BDEBE7824841}"/>
              </a:ext>
            </a:extLst>
          </p:cNvPr>
          <p:cNvSpPr txBox="1">
            <a:spLocks/>
          </p:cNvSpPr>
          <p:nvPr/>
        </p:nvSpPr>
        <p:spPr>
          <a:xfrm>
            <a:off x="2538833" y="3309524"/>
            <a:ext cx="5385382" cy="2997200"/>
          </a:xfrm>
          <a:prstGeom prst="rect">
            <a:avLst/>
          </a:prstGeom>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pPr>
            <a:r>
              <a:rPr lang="ar-SA" sz="3200" b="1" dirty="0"/>
              <a:t>الصيغة</a:t>
            </a:r>
          </a:p>
          <a:p>
            <a:pPr algn="ctr">
              <a:lnSpc>
                <a:spcPct val="150000"/>
              </a:lnSpc>
            </a:pPr>
            <a:r>
              <a:rPr lang="ar-SA" sz="3200" b="1" dirty="0"/>
              <a:t> </a:t>
            </a:r>
            <a:r>
              <a:rPr lang="ar-SA" sz="3200" b="1" dirty="0" err="1"/>
              <a:t>غيرالرسمية</a:t>
            </a:r>
            <a:endParaRPr lang="ar-SA" sz="3200" dirty="0"/>
          </a:p>
        </p:txBody>
      </p:sp>
      <p:sp>
        <p:nvSpPr>
          <p:cNvPr id="23" name="عنوان 1">
            <a:extLst>
              <a:ext uri="{FF2B5EF4-FFF2-40B4-BE49-F238E27FC236}">
                <a16:creationId xmlns:a16="http://schemas.microsoft.com/office/drawing/2014/main" id="{DF7E30D2-B581-422B-86DF-D7A1F4B39883}"/>
              </a:ext>
            </a:extLst>
          </p:cNvPr>
          <p:cNvSpPr txBox="1">
            <a:spLocks/>
          </p:cNvSpPr>
          <p:nvPr/>
        </p:nvSpPr>
        <p:spPr>
          <a:xfrm>
            <a:off x="8171804" y="3404634"/>
            <a:ext cx="5385382" cy="2997200"/>
          </a:xfrm>
          <a:prstGeom prst="rect">
            <a:avLst/>
          </a:prstGeom>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pPr>
            <a:r>
              <a:rPr lang="ar-SA" sz="3200" b="1" dirty="0"/>
              <a:t>الصيغة</a:t>
            </a:r>
          </a:p>
          <a:p>
            <a:pPr algn="ctr">
              <a:lnSpc>
                <a:spcPct val="150000"/>
              </a:lnSpc>
            </a:pPr>
            <a:r>
              <a:rPr lang="ar-SA" sz="3200" b="1" dirty="0"/>
              <a:t>المتعددة</a:t>
            </a:r>
            <a:endParaRPr lang="ar-SA" sz="3200" dirty="0"/>
          </a:p>
        </p:txBody>
      </p:sp>
      <p:pic>
        <p:nvPicPr>
          <p:cNvPr id="26" name="صورة 25" descr="صورة تحتوي على سهم&#10;&#10;تم إنشاء الوصف تلقائياً">
            <a:extLst>
              <a:ext uri="{FF2B5EF4-FFF2-40B4-BE49-F238E27FC236}">
                <a16:creationId xmlns:a16="http://schemas.microsoft.com/office/drawing/2014/main" id="{FA0FBB22-BA44-40D8-915B-B54203A718B4}"/>
              </a:ext>
            </a:extLst>
          </p:cNvPr>
          <p:cNvPicPr>
            <a:picLocks noChangeAspect="1"/>
          </p:cNvPicPr>
          <p:nvPr/>
        </p:nvPicPr>
        <p:blipFill>
          <a:blip r:embed="rId6">
            <a:duotone>
              <a:prstClr val="black"/>
              <a:srgbClr val="FEC3C5">
                <a:tint val="45000"/>
                <a:satMod val="400000"/>
              </a:srgbClr>
            </a:duotone>
            <a:extLst>
              <a:ext uri="{28A0092B-C50C-407E-A947-70E740481C1C}">
                <a14:useLocalDpi xmlns:a14="http://schemas.microsoft.com/office/drawing/2010/main" val="0"/>
              </a:ext>
            </a:extLst>
          </a:blip>
          <a:stretch>
            <a:fillRect/>
          </a:stretch>
        </p:blipFill>
        <p:spPr>
          <a:xfrm>
            <a:off x="7089359" y="4882268"/>
            <a:ext cx="2102091" cy="2102091"/>
          </a:xfrm>
          <a:prstGeom prst="rect">
            <a:avLst/>
          </a:prstGeom>
        </p:spPr>
      </p:pic>
    </p:spTree>
    <p:custDataLst>
      <p:tags r:id="rId1"/>
    </p:custDataLst>
    <p:extLst>
      <p:ext uri="{BB962C8B-B14F-4D97-AF65-F5344CB8AC3E}">
        <p14:creationId xmlns:p14="http://schemas.microsoft.com/office/powerpoint/2010/main" val="1387660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1"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wipe(up)">
                                      <p:cBhvr>
                                        <p:cTn id="13" dur="500"/>
                                        <p:tgtEl>
                                          <p:spTgt spid="27"/>
                                        </p:tgtEl>
                                      </p:cBhvr>
                                    </p:animEffect>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up)">
                                      <p:cBhvr>
                                        <p:cTn id="17" dur="500"/>
                                        <p:tgtEl>
                                          <p:spTgt spid="23"/>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wipe(up)">
                                      <p:cBhvr>
                                        <p:cTn id="21" dur="500"/>
                                        <p:tgtEl>
                                          <p:spTgt spid="28"/>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wipe(up)">
                                      <p:cBhvr>
                                        <p:cTn id="25" dur="500"/>
                                        <p:tgtEl>
                                          <p:spTgt spid="21"/>
                                        </p:tgtEl>
                                      </p:cBhvr>
                                    </p:animEffect>
                                  </p:childTnLst>
                                </p:cTn>
                              </p:par>
                            </p:childTnLst>
                          </p:cTn>
                        </p:par>
                        <p:par>
                          <p:cTn id="26" fill="hold">
                            <p:stCondLst>
                              <p:cond delay="3000"/>
                            </p:stCondLst>
                            <p:childTnLst>
                              <p:par>
                                <p:cTn id="27" presetID="22" presetClass="entr" presetSubtype="1" fill="hold" nodeType="after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wipe(up)">
                                      <p:cBhvr>
                                        <p:cTn id="29" dur="500"/>
                                        <p:tgtEl>
                                          <p:spTgt spid="29"/>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26"/>
                                        </p:tgtEl>
                                        <p:attrNameLst>
                                          <p:attrName>style.visibility</p:attrName>
                                        </p:attrNameLst>
                                      </p:cBhvr>
                                      <p:to>
                                        <p:strVal val="visible"/>
                                      </p:to>
                                    </p:set>
                                  </p:childTnLst>
                                </p:cTn>
                              </p:par>
                            </p:childTnLst>
                          </p:cTn>
                        </p:par>
                        <p:par>
                          <p:cTn id="38" fill="hold">
                            <p:stCondLst>
                              <p:cond delay="0"/>
                            </p:stCondLst>
                            <p:childTnLst>
                              <p:par>
                                <p:cTn id="39" presetID="26" presetClass="emph" presetSubtype="0" fill="hold" nodeType="afterEffect">
                                  <p:stCondLst>
                                    <p:cond delay="0"/>
                                  </p:stCondLst>
                                  <p:childTnLst>
                                    <p:animEffect transition="out" filter="fade">
                                      <p:cBhvr>
                                        <p:cTn id="40" dur="500" tmFilter="0, 0; .2, .5; .8, .5; 1, 0"/>
                                        <p:tgtEl>
                                          <p:spTgt spid="26"/>
                                        </p:tgtEl>
                                      </p:cBhvr>
                                    </p:animEffect>
                                    <p:animScale>
                                      <p:cBhvr>
                                        <p:cTn id="41" dur="250" autoRev="1" fill="hold"/>
                                        <p:tgtEl>
                                          <p:spTgt spid="2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1" grpId="0"/>
      <p:bldP spid="22" grpId="0"/>
      <p:bldP spid="2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 name="مجموعة 61">
            <a:extLst>
              <a:ext uri="{FF2B5EF4-FFF2-40B4-BE49-F238E27FC236}">
                <a16:creationId xmlns:a16="http://schemas.microsoft.com/office/drawing/2014/main" id="{C287CB3E-F960-49E1-9457-65D6E7624DBF}"/>
              </a:ext>
            </a:extLst>
          </p:cNvPr>
          <p:cNvGrpSpPr/>
          <p:nvPr/>
        </p:nvGrpSpPr>
        <p:grpSpPr>
          <a:xfrm>
            <a:off x="113183" y="492920"/>
            <a:ext cx="4808885" cy="6076481"/>
            <a:chOff x="100652" y="684872"/>
            <a:chExt cx="4372588" cy="5639728"/>
          </a:xfrm>
        </p:grpSpPr>
        <p:pic>
          <p:nvPicPr>
            <p:cNvPr id="63" name="صورة 62" descr="صورة تحتوي على قصاصة فنية, رسوم المتجهات&#10;&#10;تم إنشاء الوصف تلقائياً">
              <a:extLst>
                <a:ext uri="{FF2B5EF4-FFF2-40B4-BE49-F238E27FC236}">
                  <a16:creationId xmlns:a16="http://schemas.microsoft.com/office/drawing/2014/main" id="{F9602586-E8C7-47F8-99C7-7B9F6BF288CF}"/>
                </a:ext>
              </a:extLst>
            </p:cNvPr>
            <p:cNvPicPr>
              <a:picLocks noChangeAspect="1"/>
            </p:cNvPicPr>
            <p:nvPr/>
          </p:nvPicPr>
          <p:blipFill rotWithShape="1">
            <a:blip r:embed="rId3">
              <a:duotone>
                <a:schemeClr val="accent5">
                  <a:shade val="45000"/>
                  <a:satMod val="135000"/>
                </a:schemeClr>
                <a:prstClr val="white"/>
              </a:duotone>
              <a:extLst>
                <a:ext uri="{BEBA8EAE-BF5A-486C-A8C5-ECC9F3942E4B}">
                  <a14:imgProps xmlns:a14="http://schemas.microsoft.com/office/drawing/2010/main">
                    <a14:imgLayer r:embed="rId4">
                      <a14:imgEffect>
                        <a14:colorTemperature colorTemp="6769"/>
                      </a14:imgEffect>
                      <a14:imgEffect>
                        <a14:saturation sat="203000"/>
                      </a14:imgEffect>
                    </a14:imgLayer>
                  </a14:imgProps>
                </a:ext>
                <a:ext uri="{28A0092B-C50C-407E-A947-70E740481C1C}">
                  <a14:useLocalDpi xmlns:a14="http://schemas.microsoft.com/office/drawing/2010/main" val="0"/>
                </a:ext>
              </a:extLst>
            </a:blip>
            <a:srcRect l="37035" t="14237"/>
            <a:stretch/>
          </p:blipFill>
          <p:spPr>
            <a:xfrm flipH="1">
              <a:off x="100652" y="1357918"/>
              <a:ext cx="3595047" cy="4966682"/>
            </a:xfrm>
            <a:prstGeom prst="rect">
              <a:avLst/>
            </a:prstGeom>
          </p:spPr>
        </p:pic>
        <p:sp>
          <p:nvSpPr>
            <p:cNvPr id="64" name="مخطط انسيابي: معالجة متعاقبة 63">
              <a:extLst>
                <a:ext uri="{FF2B5EF4-FFF2-40B4-BE49-F238E27FC236}">
                  <a16:creationId xmlns:a16="http://schemas.microsoft.com/office/drawing/2014/main" id="{1D99B8F0-D129-407E-93DB-22F60E8A923C}"/>
                </a:ext>
              </a:extLst>
            </p:cNvPr>
            <p:cNvSpPr/>
            <p:nvPr/>
          </p:nvSpPr>
          <p:spPr>
            <a:xfrm>
              <a:off x="2281489" y="684872"/>
              <a:ext cx="1414210" cy="1088387"/>
            </a:xfrm>
            <a:prstGeom prst="flowChartAlternateProcess">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65" name="مخطط انسيابي: معالجة متعاقبة 64">
              <a:extLst>
                <a:ext uri="{FF2B5EF4-FFF2-40B4-BE49-F238E27FC236}">
                  <a16:creationId xmlns:a16="http://schemas.microsoft.com/office/drawing/2014/main" id="{94DD2DD3-3F3E-48F5-9926-53F2DD3FE25B}"/>
                </a:ext>
              </a:extLst>
            </p:cNvPr>
            <p:cNvSpPr/>
            <p:nvPr/>
          </p:nvSpPr>
          <p:spPr>
            <a:xfrm>
              <a:off x="3059030" y="1405408"/>
              <a:ext cx="1414210" cy="1088387"/>
            </a:xfrm>
            <a:prstGeom prst="flowChartAlternateProcess">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sp>
        <p:nvSpPr>
          <p:cNvPr id="30" name="مستطيل 29">
            <a:extLst>
              <a:ext uri="{FF2B5EF4-FFF2-40B4-BE49-F238E27FC236}">
                <a16:creationId xmlns:a16="http://schemas.microsoft.com/office/drawing/2014/main" id="{AC274754-FB3B-4620-A630-2271FEE8DEEB}"/>
              </a:ext>
            </a:extLst>
          </p:cNvPr>
          <p:cNvSpPr/>
          <p:nvPr/>
        </p:nvSpPr>
        <p:spPr>
          <a:xfrm>
            <a:off x="-51620" y="0"/>
            <a:ext cx="12295239" cy="1104911"/>
          </a:xfrm>
          <a:prstGeom prst="rect">
            <a:avLst/>
          </a:prstGeom>
          <a:solidFill>
            <a:srgbClr val="FEC3C5"/>
          </a:solidFill>
          <a:ln>
            <a:solidFill>
              <a:srgbClr val="FEC3C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31" name="شكل بيضاوي 30">
            <a:extLst>
              <a:ext uri="{FF2B5EF4-FFF2-40B4-BE49-F238E27FC236}">
                <a16:creationId xmlns:a16="http://schemas.microsoft.com/office/drawing/2014/main" id="{706A5494-DA7F-4E11-87A2-061EDCD01F08}"/>
              </a:ext>
            </a:extLst>
          </p:cNvPr>
          <p:cNvSpPr/>
          <p:nvPr/>
        </p:nvSpPr>
        <p:spPr>
          <a:xfrm>
            <a:off x="437335" y="258054"/>
            <a:ext cx="469732" cy="469732"/>
          </a:xfrm>
          <a:prstGeom prst="ellipse">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2" name="شكل بيضاوي 31">
            <a:extLst>
              <a:ext uri="{FF2B5EF4-FFF2-40B4-BE49-F238E27FC236}">
                <a16:creationId xmlns:a16="http://schemas.microsoft.com/office/drawing/2014/main" id="{3B540697-AF50-4867-BFB1-8E8C3C0C1DF0}"/>
              </a:ext>
            </a:extLst>
          </p:cNvPr>
          <p:cNvSpPr/>
          <p:nvPr/>
        </p:nvSpPr>
        <p:spPr>
          <a:xfrm>
            <a:off x="1072210" y="258054"/>
            <a:ext cx="469732" cy="469732"/>
          </a:xfrm>
          <a:prstGeom prst="ellipse">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3" name="شكل بيضاوي 32">
            <a:extLst>
              <a:ext uri="{FF2B5EF4-FFF2-40B4-BE49-F238E27FC236}">
                <a16:creationId xmlns:a16="http://schemas.microsoft.com/office/drawing/2014/main" id="{C849896C-397E-4578-894A-51E36EB7226F}"/>
              </a:ext>
            </a:extLst>
          </p:cNvPr>
          <p:cNvSpPr/>
          <p:nvPr/>
        </p:nvSpPr>
        <p:spPr>
          <a:xfrm>
            <a:off x="1662760" y="258054"/>
            <a:ext cx="469732" cy="469732"/>
          </a:xfrm>
          <a:prstGeom prst="ellipse">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4" name="عنوان 1">
            <a:extLst>
              <a:ext uri="{FF2B5EF4-FFF2-40B4-BE49-F238E27FC236}">
                <a16:creationId xmlns:a16="http://schemas.microsoft.com/office/drawing/2014/main" id="{E93FA974-637A-405F-9531-C9E73977335E}"/>
              </a:ext>
            </a:extLst>
          </p:cNvPr>
          <p:cNvSpPr>
            <a:spLocks noGrp="1"/>
          </p:cNvSpPr>
          <p:nvPr>
            <p:ph type="title"/>
          </p:nvPr>
        </p:nvSpPr>
        <p:spPr>
          <a:xfrm>
            <a:off x="1396022" y="-98407"/>
            <a:ext cx="10515600" cy="1325563"/>
          </a:xfrm>
        </p:spPr>
        <p:txBody>
          <a:bodyPr/>
          <a:lstStyle/>
          <a:p>
            <a:r>
              <a:rPr lang="ar-SA" dirty="0"/>
              <a:t>التقويم الختامي </a:t>
            </a:r>
          </a:p>
        </p:txBody>
      </p:sp>
      <p:sp>
        <p:nvSpPr>
          <p:cNvPr id="39" name="عنوان 1">
            <a:extLst>
              <a:ext uri="{FF2B5EF4-FFF2-40B4-BE49-F238E27FC236}">
                <a16:creationId xmlns:a16="http://schemas.microsoft.com/office/drawing/2014/main" id="{B74FA4A3-E965-4DDE-A1C7-FC8BC51F6310}"/>
              </a:ext>
            </a:extLst>
          </p:cNvPr>
          <p:cNvSpPr txBox="1">
            <a:spLocks/>
          </p:cNvSpPr>
          <p:nvPr/>
        </p:nvSpPr>
        <p:spPr>
          <a:xfrm>
            <a:off x="1919308" y="721697"/>
            <a:ext cx="11449049" cy="2997200"/>
          </a:xfrm>
          <a:prstGeom prst="rect">
            <a:avLst/>
          </a:prstGeom>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pPr>
            <a:r>
              <a:rPr lang="ar-SA" sz="3200" b="1" dirty="0">
                <a:solidFill>
                  <a:srgbClr val="5CC3C2"/>
                </a:solidFill>
              </a:rPr>
              <a:t>المستندات و التقارير الورقية التي تستخدمها الشركات</a:t>
            </a:r>
          </a:p>
          <a:p>
            <a:pPr algn="ctr">
              <a:lnSpc>
                <a:spcPct val="150000"/>
              </a:lnSpc>
            </a:pPr>
            <a:r>
              <a:rPr lang="ar-SA" sz="3200" b="1" dirty="0">
                <a:solidFill>
                  <a:srgbClr val="5CC3C2"/>
                </a:solidFill>
              </a:rPr>
              <a:t>أو المؤسسات لتنفيذ تعليماتها </a:t>
            </a:r>
          </a:p>
        </p:txBody>
      </p:sp>
      <p:grpSp>
        <p:nvGrpSpPr>
          <p:cNvPr id="49" name="مجموعة 48">
            <a:extLst>
              <a:ext uri="{FF2B5EF4-FFF2-40B4-BE49-F238E27FC236}">
                <a16:creationId xmlns:a16="http://schemas.microsoft.com/office/drawing/2014/main" id="{8648856D-7C59-4A66-BE29-0EFB199C94DB}"/>
              </a:ext>
            </a:extLst>
          </p:cNvPr>
          <p:cNvGrpSpPr/>
          <p:nvPr/>
        </p:nvGrpSpPr>
        <p:grpSpPr>
          <a:xfrm>
            <a:off x="9485371" y="3429000"/>
            <a:ext cx="2758248" cy="2758248"/>
            <a:chOff x="9485371" y="3429000"/>
            <a:chExt cx="2758248" cy="2758248"/>
          </a:xfrm>
        </p:grpSpPr>
        <p:pic>
          <p:nvPicPr>
            <p:cNvPr id="50" name="صورة 49">
              <a:extLst>
                <a:ext uri="{FF2B5EF4-FFF2-40B4-BE49-F238E27FC236}">
                  <a16:creationId xmlns:a16="http://schemas.microsoft.com/office/drawing/2014/main" id="{CFC34903-1CE1-42F3-A3DD-F092CF8A61E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85371" y="3429000"/>
              <a:ext cx="2758248" cy="2758248"/>
            </a:xfrm>
            <a:prstGeom prst="rect">
              <a:avLst/>
            </a:prstGeom>
          </p:spPr>
        </p:pic>
        <p:sp>
          <p:nvSpPr>
            <p:cNvPr id="51" name="مستطيل 50">
              <a:extLst>
                <a:ext uri="{FF2B5EF4-FFF2-40B4-BE49-F238E27FC236}">
                  <a16:creationId xmlns:a16="http://schemas.microsoft.com/office/drawing/2014/main" id="{C54FC501-98DB-462B-9AB6-19D1E501427D}"/>
                </a:ext>
              </a:extLst>
            </p:cNvPr>
            <p:cNvSpPr/>
            <p:nvPr/>
          </p:nvSpPr>
          <p:spPr>
            <a:xfrm>
              <a:off x="9932277" y="3960543"/>
              <a:ext cx="1765738" cy="2018102"/>
            </a:xfrm>
            <a:prstGeom prst="rect">
              <a:avLst/>
            </a:prstGeom>
            <a:solidFill>
              <a:srgbClr val="EDEFF1"/>
            </a:solidFill>
            <a:ln>
              <a:solidFill>
                <a:srgbClr val="EDEFF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grpSp>
        <p:nvGrpSpPr>
          <p:cNvPr id="52" name="مجموعة 51">
            <a:extLst>
              <a:ext uri="{FF2B5EF4-FFF2-40B4-BE49-F238E27FC236}">
                <a16:creationId xmlns:a16="http://schemas.microsoft.com/office/drawing/2014/main" id="{EAFC8CF8-6E5C-43A9-B167-87C66A117C67}"/>
              </a:ext>
            </a:extLst>
          </p:cNvPr>
          <p:cNvGrpSpPr/>
          <p:nvPr/>
        </p:nvGrpSpPr>
        <p:grpSpPr>
          <a:xfrm>
            <a:off x="3884205" y="3429000"/>
            <a:ext cx="2758248" cy="2758248"/>
            <a:chOff x="3884205" y="3429000"/>
            <a:chExt cx="2758248" cy="2758248"/>
          </a:xfrm>
        </p:grpSpPr>
        <p:pic>
          <p:nvPicPr>
            <p:cNvPr id="53" name="صورة 52">
              <a:extLst>
                <a:ext uri="{FF2B5EF4-FFF2-40B4-BE49-F238E27FC236}">
                  <a16:creationId xmlns:a16="http://schemas.microsoft.com/office/drawing/2014/main" id="{0D3C3BE5-649A-459A-839E-A1B87DFD1D0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84205" y="3429000"/>
              <a:ext cx="2758248" cy="2758248"/>
            </a:xfrm>
            <a:prstGeom prst="rect">
              <a:avLst/>
            </a:prstGeom>
          </p:spPr>
        </p:pic>
        <p:sp>
          <p:nvSpPr>
            <p:cNvPr id="54" name="مستطيل 53">
              <a:extLst>
                <a:ext uri="{FF2B5EF4-FFF2-40B4-BE49-F238E27FC236}">
                  <a16:creationId xmlns:a16="http://schemas.microsoft.com/office/drawing/2014/main" id="{5BF05A95-3B05-412D-8B40-AFCF1A9C2F29}"/>
                </a:ext>
              </a:extLst>
            </p:cNvPr>
            <p:cNvSpPr/>
            <p:nvPr/>
          </p:nvSpPr>
          <p:spPr>
            <a:xfrm>
              <a:off x="4348655" y="3960543"/>
              <a:ext cx="1765738" cy="2102090"/>
            </a:xfrm>
            <a:prstGeom prst="rect">
              <a:avLst/>
            </a:prstGeom>
            <a:solidFill>
              <a:srgbClr val="EDEFF1"/>
            </a:solidFill>
            <a:ln>
              <a:solidFill>
                <a:srgbClr val="EDEFF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grpSp>
        <p:nvGrpSpPr>
          <p:cNvPr id="55" name="مجموعة 54">
            <a:extLst>
              <a:ext uri="{FF2B5EF4-FFF2-40B4-BE49-F238E27FC236}">
                <a16:creationId xmlns:a16="http://schemas.microsoft.com/office/drawing/2014/main" id="{9552D022-4E11-4072-9D93-3B9A1E424FC5}"/>
              </a:ext>
            </a:extLst>
          </p:cNvPr>
          <p:cNvGrpSpPr/>
          <p:nvPr/>
        </p:nvGrpSpPr>
        <p:grpSpPr>
          <a:xfrm>
            <a:off x="6653822" y="3429000"/>
            <a:ext cx="2758248" cy="2758248"/>
            <a:chOff x="6653822" y="3429000"/>
            <a:chExt cx="2758248" cy="2758248"/>
          </a:xfrm>
        </p:grpSpPr>
        <p:pic>
          <p:nvPicPr>
            <p:cNvPr id="56" name="صورة 55">
              <a:extLst>
                <a:ext uri="{FF2B5EF4-FFF2-40B4-BE49-F238E27FC236}">
                  <a16:creationId xmlns:a16="http://schemas.microsoft.com/office/drawing/2014/main" id="{4880628E-F005-445E-B58E-64D2B96ABE0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53822" y="3429000"/>
              <a:ext cx="2758248" cy="2758248"/>
            </a:xfrm>
            <a:prstGeom prst="rect">
              <a:avLst/>
            </a:prstGeom>
          </p:spPr>
        </p:pic>
        <p:sp>
          <p:nvSpPr>
            <p:cNvPr id="57" name="مستطيل 56">
              <a:extLst>
                <a:ext uri="{FF2B5EF4-FFF2-40B4-BE49-F238E27FC236}">
                  <a16:creationId xmlns:a16="http://schemas.microsoft.com/office/drawing/2014/main" id="{30B7DF4D-D936-4659-B18F-2305C58BD410}"/>
                </a:ext>
              </a:extLst>
            </p:cNvPr>
            <p:cNvSpPr/>
            <p:nvPr/>
          </p:nvSpPr>
          <p:spPr>
            <a:xfrm>
              <a:off x="7126212" y="3960543"/>
              <a:ext cx="1765738" cy="2102090"/>
            </a:xfrm>
            <a:prstGeom prst="rect">
              <a:avLst/>
            </a:prstGeom>
            <a:solidFill>
              <a:srgbClr val="EDEFF1"/>
            </a:solidFill>
            <a:ln>
              <a:solidFill>
                <a:srgbClr val="EDEFF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sp>
        <p:nvSpPr>
          <p:cNvPr id="58" name="عنوان 1">
            <a:extLst>
              <a:ext uri="{FF2B5EF4-FFF2-40B4-BE49-F238E27FC236}">
                <a16:creationId xmlns:a16="http://schemas.microsoft.com/office/drawing/2014/main" id="{2FB810D2-75CD-4868-AFD2-DA8ED2754EDB}"/>
              </a:ext>
            </a:extLst>
          </p:cNvPr>
          <p:cNvSpPr txBox="1">
            <a:spLocks/>
          </p:cNvSpPr>
          <p:nvPr/>
        </p:nvSpPr>
        <p:spPr>
          <a:xfrm>
            <a:off x="5373414" y="3382581"/>
            <a:ext cx="5385382" cy="2997200"/>
          </a:xfrm>
          <a:prstGeom prst="rect">
            <a:avLst/>
          </a:prstGeom>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pPr>
            <a:r>
              <a:rPr lang="ar-SA" sz="3200" b="1" dirty="0"/>
              <a:t>المستندات</a:t>
            </a:r>
          </a:p>
          <a:p>
            <a:pPr algn="ctr">
              <a:lnSpc>
                <a:spcPct val="150000"/>
              </a:lnSpc>
            </a:pPr>
            <a:r>
              <a:rPr lang="ar-SA" sz="3200" b="1" dirty="0"/>
              <a:t> الرقمية</a:t>
            </a:r>
            <a:endParaRPr lang="ar-SA" sz="3200" dirty="0"/>
          </a:p>
        </p:txBody>
      </p:sp>
      <p:sp>
        <p:nvSpPr>
          <p:cNvPr id="59" name="عنوان 1">
            <a:extLst>
              <a:ext uri="{FF2B5EF4-FFF2-40B4-BE49-F238E27FC236}">
                <a16:creationId xmlns:a16="http://schemas.microsoft.com/office/drawing/2014/main" id="{F72B242E-922D-4D87-90ED-DF28AFA782C7}"/>
              </a:ext>
            </a:extLst>
          </p:cNvPr>
          <p:cNvSpPr txBox="1">
            <a:spLocks/>
          </p:cNvSpPr>
          <p:nvPr/>
        </p:nvSpPr>
        <p:spPr>
          <a:xfrm>
            <a:off x="2538833" y="3309524"/>
            <a:ext cx="5385382" cy="2997200"/>
          </a:xfrm>
          <a:prstGeom prst="rect">
            <a:avLst/>
          </a:prstGeom>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pPr>
            <a:r>
              <a:rPr lang="ar-SA" sz="3200" b="1" dirty="0"/>
              <a:t>مستندات </a:t>
            </a:r>
          </a:p>
          <a:p>
            <a:pPr algn="ctr">
              <a:lnSpc>
                <a:spcPct val="150000"/>
              </a:lnSpc>
            </a:pPr>
            <a:r>
              <a:rPr lang="ar-SA" sz="3200" b="1" dirty="0"/>
              <a:t>الأعمال</a:t>
            </a:r>
            <a:endParaRPr lang="ar-SA" sz="3200" dirty="0"/>
          </a:p>
        </p:txBody>
      </p:sp>
      <p:sp>
        <p:nvSpPr>
          <p:cNvPr id="60" name="عنوان 1">
            <a:extLst>
              <a:ext uri="{FF2B5EF4-FFF2-40B4-BE49-F238E27FC236}">
                <a16:creationId xmlns:a16="http://schemas.microsoft.com/office/drawing/2014/main" id="{9A59DDE4-A1F8-4F48-BEFB-FE5C5AD23BD7}"/>
              </a:ext>
            </a:extLst>
          </p:cNvPr>
          <p:cNvSpPr txBox="1">
            <a:spLocks/>
          </p:cNvSpPr>
          <p:nvPr/>
        </p:nvSpPr>
        <p:spPr>
          <a:xfrm>
            <a:off x="8171804" y="3404634"/>
            <a:ext cx="5385382" cy="2997200"/>
          </a:xfrm>
          <a:prstGeom prst="rect">
            <a:avLst/>
          </a:prstGeom>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pPr>
            <a:r>
              <a:rPr lang="ar-SA" sz="3200" b="1" dirty="0"/>
              <a:t>المستندات </a:t>
            </a:r>
          </a:p>
          <a:p>
            <a:pPr algn="ctr">
              <a:lnSpc>
                <a:spcPct val="150000"/>
              </a:lnSpc>
            </a:pPr>
            <a:r>
              <a:rPr lang="ar-SA" sz="3200" b="1" dirty="0"/>
              <a:t>الورقية</a:t>
            </a:r>
            <a:endParaRPr lang="ar-SA" sz="3200" dirty="0"/>
          </a:p>
        </p:txBody>
      </p:sp>
      <p:pic>
        <p:nvPicPr>
          <p:cNvPr id="61" name="صورة 60" descr="صورة تحتوي على سهم&#10;&#10;تم إنشاء الوصف تلقائياً">
            <a:extLst>
              <a:ext uri="{FF2B5EF4-FFF2-40B4-BE49-F238E27FC236}">
                <a16:creationId xmlns:a16="http://schemas.microsoft.com/office/drawing/2014/main" id="{6A748438-5923-4509-B752-89A1328788DA}"/>
              </a:ext>
            </a:extLst>
          </p:cNvPr>
          <p:cNvPicPr>
            <a:picLocks noChangeAspect="1"/>
          </p:cNvPicPr>
          <p:nvPr/>
        </p:nvPicPr>
        <p:blipFill>
          <a:blip r:embed="rId6">
            <a:duotone>
              <a:prstClr val="black"/>
              <a:srgbClr val="FEC3C5">
                <a:tint val="45000"/>
                <a:satMod val="400000"/>
              </a:srgbClr>
            </a:duotone>
            <a:extLst>
              <a:ext uri="{28A0092B-C50C-407E-A947-70E740481C1C}">
                <a14:useLocalDpi xmlns:a14="http://schemas.microsoft.com/office/drawing/2010/main" val="0"/>
              </a:ext>
            </a:extLst>
          </a:blip>
          <a:stretch>
            <a:fillRect/>
          </a:stretch>
        </p:blipFill>
        <p:spPr>
          <a:xfrm>
            <a:off x="4242918" y="4882268"/>
            <a:ext cx="2102091" cy="2102091"/>
          </a:xfrm>
          <a:prstGeom prst="rect">
            <a:avLst/>
          </a:prstGeom>
        </p:spPr>
      </p:pic>
    </p:spTree>
    <p:custDataLst>
      <p:tags r:id="rId1"/>
    </p:custDataLst>
    <p:extLst>
      <p:ext uri="{BB962C8B-B14F-4D97-AF65-F5344CB8AC3E}">
        <p14:creationId xmlns:p14="http://schemas.microsoft.com/office/powerpoint/2010/main" val="2055696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1000"/>
                                        <p:tgtEl>
                                          <p:spTgt spid="39"/>
                                        </p:tgtEl>
                                      </p:cBhvr>
                                    </p:animEffect>
                                    <p:anim calcmode="lin" valueType="num">
                                      <p:cBhvr>
                                        <p:cTn id="8" dur="1000" fill="hold"/>
                                        <p:tgtEl>
                                          <p:spTgt spid="39"/>
                                        </p:tgtEl>
                                        <p:attrNameLst>
                                          <p:attrName>ppt_x</p:attrName>
                                        </p:attrNameLst>
                                      </p:cBhvr>
                                      <p:tavLst>
                                        <p:tav tm="0">
                                          <p:val>
                                            <p:strVal val="#ppt_x"/>
                                          </p:val>
                                        </p:tav>
                                        <p:tav tm="100000">
                                          <p:val>
                                            <p:strVal val="#ppt_x"/>
                                          </p:val>
                                        </p:tav>
                                      </p:tavLst>
                                    </p:anim>
                                    <p:anim calcmode="lin" valueType="num">
                                      <p:cBhvr>
                                        <p:cTn id="9" dur="1000" fill="hold"/>
                                        <p:tgtEl>
                                          <p:spTgt spid="3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1" fill="hold" nodeType="afterEffect">
                                  <p:stCondLst>
                                    <p:cond delay="0"/>
                                  </p:stCondLst>
                                  <p:childTnLst>
                                    <p:set>
                                      <p:cBhvr>
                                        <p:cTn id="12" dur="1" fill="hold">
                                          <p:stCondLst>
                                            <p:cond delay="0"/>
                                          </p:stCondLst>
                                        </p:cTn>
                                        <p:tgtEl>
                                          <p:spTgt spid="49"/>
                                        </p:tgtEl>
                                        <p:attrNameLst>
                                          <p:attrName>style.visibility</p:attrName>
                                        </p:attrNameLst>
                                      </p:cBhvr>
                                      <p:to>
                                        <p:strVal val="visible"/>
                                      </p:to>
                                    </p:set>
                                    <p:animEffect transition="in" filter="wipe(up)">
                                      <p:cBhvr>
                                        <p:cTn id="13" dur="500"/>
                                        <p:tgtEl>
                                          <p:spTgt spid="49"/>
                                        </p:tgtEl>
                                      </p:cBhvr>
                                    </p:animEffect>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Effect transition="in" filter="wipe(up)">
                                      <p:cBhvr>
                                        <p:cTn id="17" dur="500"/>
                                        <p:tgtEl>
                                          <p:spTgt spid="60"/>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up)">
                                      <p:cBhvr>
                                        <p:cTn id="21" dur="500"/>
                                        <p:tgtEl>
                                          <p:spTgt spid="55"/>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58"/>
                                        </p:tgtEl>
                                        <p:attrNameLst>
                                          <p:attrName>style.visibility</p:attrName>
                                        </p:attrNameLst>
                                      </p:cBhvr>
                                      <p:to>
                                        <p:strVal val="visible"/>
                                      </p:to>
                                    </p:set>
                                    <p:animEffect transition="in" filter="wipe(up)">
                                      <p:cBhvr>
                                        <p:cTn id="25" dur="500"/>
                                        <p:tgtEl>
                                          <p:spTgt spid="58"/>
                                        </p:tgtEl>
                                      </p:cBhvr>
                                    </p:animEffect>
                                  </p:childTnLst>
                                </p:cTn>
                              </p:par>
                            </p:childTnLst>
                          </p:cTn>
                        </p:par>
                        <p:par>
                          <p:cTn id="26" fill="hold">
                            <p:stCondLst>
                              <p:cond delay="3000"/>
                            </p:stCondLst>
                            <p:childTnLst>
                              <p:par>
                                <p:cTn id="27" presetID="22" presetClass="entr" presetSubtype="1" fill="hold"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wipe(up)">
                                      <p:cBhvr>
                                        <p:cTn id="29" dur="500"/>
                                        <p:tgtEl>
                                          <p:spTgt spid="52"/>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61"/>
                                        </p:tgtEl>
                                        <p:attrNameLst>
                                          <p:attrName>style.visibility</p:attrName>
                                        </p:attrNameLst>
                                      </p:cBhvr>
                                      <p:to>
                                        <p:strVal val="visible"/>
                                      </p:to>
                                    </p:set>
                                  </p:childTnLst>
                                </p:cTn>
                              </p:par>
                            </p:childTnLst>
                          </p:cTn>
                        </p:par>
                        <p:par>
                          <p:cTn id="38" fill="hold">
                            <p:stCondLst>
                              <p:cond delay="0"/>
                            </p:stCondLst>
                            <p:childTnLst>
                              <p:par>
                                <p:cTn id="39" presetID="26" presetClass="emph" presetSubtype="0" fill="hold" nodeType="afterEffect">
                                  <p:stCondLst>
                                    <p:cond delay="0"/>
                                  </p:stCondLst>
                                  <p:childTnLst>
                                    <p:animEffect transition="out" filter="fade">
                                      <p:cBhvr>
                                        <p:cTn id="40" dur="500" tmFilter="0, 0; .2, .5; .8, .5; 1, 0"/>
                                        <p:tgtEl>
                                          <p:spTgt spid="61"/>
                                        </p:tgtEl>
                                      </p:cBhvr>
                                    </p:animEffect>
                                    <p:animScale>
                                      <p:cBhvr>
                                        <p:cTn id="41" dur="250" autoRev="1" fill="hold"/>
                                        <p:tgtEl>
                                          <p:spTgt spid="6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58" grpId="0"/>
      <p:bldP spid="59" grpId="0"/>
      <p:bldP spid="6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مجموعة 22">
            <a:extLst>
              <a:ext uri="{FF2B5EF4-FFF2-40B4-BE49-F238E27FC236}">
                <a16:creationId xmlns:a16="http://schemas.microsoft.com/office/drawing/2014/main" id="{06E5FFE8-8C29-4EBF-A5CF-7AADD06C479C}"/>
              </a:ext>
            </a:extLst>
          </p:cNvPr>
          <p:cNvGrpSpPr/>
          <p:nvPr/>
        </p:nvGrpSpPr>
        <p:grpSpPr>
          <a:xfrm>
            <a:off x="113183" y="492920"/>
            <a:ext cx="4808885" cy="6076481"/>
            <a:chOff x="100652" y="684872"/>
            <a:chExt cx="4372588" cy="5639728"/>
          </a:xfrm>
        </p:grpSpPr>
        <p:pic>
          <p:nvPicPr>
            <p:cNvPr id="24" name="صورة 23" descr="صورة تحتوي على قصاصة فنية, رسوم المتجهات&#10;&#10;تم إنشاء الوصف تلقائياً">
              <a:extLst>
                <a:ext uri="{FF2B5EF4-FFF2-40B4-BE49-F238E27FC236}">
                  <a16:creationId xmlns:a16="http://schemas.microsoft.com/office/drawing/2014/main" id="{E5163F31-936F-4998-A7DB-90A8E7D6BE37}"/>
                </a:ext>
              </a:extLst>
            </p:cNvPr>
            <p:cNvPicPr>
              <a:picLocks noChangeAspect="1"/>
            </p:cNvPicPr>
            <p:nvPr/>
          </p:nvPicPr>
          <p:blipFill rotWithShape="1">
            <a:blip r:embed="rId3">
              <a:duotone>
                <a:schemeClr val="accent5">
                  <a:shade val="45000"/>
                  <a:satMod val="135000"/>
                </a:schemeClr>
                <a:prstClr val="white"/>
              </a:duotone>
              <a:extLst>
                <a:ext uri="{BEBA8EAE-BF5A-486C-A8C5-ECC9F3942E4B}">
                  <a14:imgProps xmlns:a14="http://schemas.microsoft.com/office/drawing/2010/main">
                    <a14:imgLayer r:embed="rId4">
                      <a14:imgEffect>
                        <a14:colorTemperature colorTemp="6769"/>
                      </a14:imgEffect>
                      <a14:imgEffect>
                        <a14:saturation sat="203000"/>
                      </a14:imgEffect>
                    </a14:imgLayer>
                  </a14:imgProps>
                </a:ext>
                <a:ext uri="{28A0092B-C50C-407E-A947-70E740481C1C}">
                  <a14:useLocalDpi xmlns:a14="http://schemas.microsoft.com/office/drawing/2010/main" val="0"/>
                </a:ext>
              </a:extLst>
            </a:blip>
            <a:srcRect l="37035" t="14237"/>
            <a:stretch/>
          </p:blipFill>
          <p:spPr>
            <a:xfrm flipH="1">
              <a:off x="100652" y="1357918"/>
              <a:ext cx="3595047" cy="4966682"/>
            </a:xfrm>
            <a:prstGeom prst="rect">
              <a:avLst/>
            </a:prstGeom>
          </p:spPr>
        </p:pic>
        <p:sp>
          <p:nvSpPr>
            <p:cNvPr id="25" name="مخطط انسيابي: معالجة متعاقبة 24">
              <a:extLst>
                <a:ext uri="{FF2B5EF4-FFF2-40B4-BE49-F238E27FC236}">
                  <a16:creationId xmlns:a16="http://schemas.microsoft.com/office/drawing/2014/main" id="{D51E5493-CDE8-4AE3-9696-7BC089AA958B}"/>
                </a:ext>
              </a:extLst>
            </p:cNvPr>
            <p:cNvSpPr/>
            <p:nvPr/>
          </p:nvSpPr>
          <p:spPr>
            <a:xfrm>
              <a:off x="2281489" y="684872"/>
              <a:ext cx="1414210" cy="1088387"/>
            </a:xfrm>
            <a:prstGeom prst="flowChartAlternateProcess">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6" name="مخطط انسيابي: معالجة متعاقبة 25">
              <a:extLst>
                <a:ext uri="{FF2B5EF4-FFF2-40B4-BE49-F238E27FC236}">
                  <a16:creationId xmlns:a16="http://schemas.microsoft.com/office/drawing/2014/main" id="{F18E34C5-0753-42BB-9A90-7F4D443E1524}"/>
                </a:ext>
              </a:extLst>
            </p:cNvPr>
            <p:cNvSpPr/>
            <p:nvPr/>
          </p:nvSpPr>
          <p:spPr>
            <a:xfrm>
              <a:off x="3059030" y="1405408"/>
              <a:ext cx="1414210" cy="1088387"/>
            </a:xfrm>
            <a:prstGeom prst="flowChartAlternateProcess">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sp>
        <p:nvSpPr>
          <p:cNvPr id="4" name="مستطيل 3">
            <a:extLst>
              <a:ext uri="{FF2B5EF4-FFF2-40B4-BE49-F238E27FC236}">
                <a16:creationId xmlns:a16="http://schemas.microsoft.com/office/drawing/2014/main" id="{41F64B50-DE49-4C17-82FD-3EDD108F8724}"/>
              </a:ext>
            </a:extLst>
          </p:cNvPr>
          <p:cNvSpPr/>
          <p:nvPr/>
        </p:nvSpPr>
        <p:spPr>
          <a:xfrm>
            <a:off x="-51620" y="0"/>
            <a:ext cx="12295239" cy="1104911"/>
          </a:xfrm>
          <a:prstGeom prst="rect">
            <a:avLst/>
          </a:prstGeom>
          <a:solidFill>
            <a:srgbClr val="FEC3C5"/>
          </a:solidFill>
          <a:ln>
            <a:solidFill>
              <a:srgbClr val="FEC3C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5" name="شكل بيضاوي 4">
            <a:extLst>
              <a:ext uri="{FF2B5EF4-FFF2-40B4-BE49-F238E27FC236}">
                <a16:creationId xmlns:a16="http://schemas.microsoft.com/office/drawing/2014/main" id="{32277B89-3B9C-4800-8D12-E491C5159B7C}"/>
              </a:ext>
            </a:extLst>
          </p:cNvPr>
          <p:cNvSpPr/>
          <p:nvPr/>
        </p:nvSpPr>
        <p:spPr>
          <a:xfrm>
            <a:off x="437335" y="258054"/>
            <a:ext cx="469732" cy="469732"/>
          </a:xfrm>
          <a:prstGeom prst="ellipse">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6" name="شكل بيضاوي 5">
            <a:extLst>
              <a:ext uri="{FF2B5EF4-FFF2-40B4-BE49-F238E27FC236}">
                <a16:creationId xmlns:a16="http://schemas.microsoft.com/office/drawing/2014/main" id="{84834AAF-1032-4387-BB50-2F441E4D698F}"/>
              </a:ext>
            </a:extLst>
          </p:cNvPr>
          <p:cNvSpPr/>
          <p:nvPr/>
        </p:nvSpPr>
        <p:spPr>
          <a:xfrm>
            <a:off x="1072210" y="258054"/>
            <a:ext cx="469732" cy="469732"/>
          </a:xfrm>
          <a:prstGeom prst="ellipse">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 name="شكل بيضاوي 6">
            <a:extLst>
              <a:ext uri="{FF2B5EF4-FFF2-40B4-BE49-F238E27FC236}">
                <a16:creationId xmlns:a16="http://schemas.microsoft.com/office/drawing/2014/main" id="{698CEED3-7520-4232-B5C1-5C90E17AD872}"/>
              </a:ext>
            </a:extLst>
          </p:cNvPr>
          <p:cNvSpPr/>
          <p:nvPr/>
        </p:nvSpPr>
        <p:spPr>
          <a:xfrm>
            <a:off x="1662760" y="258054"/>
            <a:ext cx="469732" cy="469732"/>
          </a:xfrm>
          <a:prstGeom prst="ellipse">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 name="عنوان 1">
            <a:extLst>
              <a:ext uri="{FF2B5EF4-FFF2-40B4-BE49-F238E27FC236}">
                <a16:creationId xmlns:a16="http://schemas.microsoft.com/office/drawing/2014/main" id="{A9E4CFFB-E919-4007-BF4B-C436C329A4AC}"/>
              </a:ext>
            </a:extLst>
          </p:cNvPr>
          <p:cNvSpPr>
            <a:spLocks noGrp="1"/>
          </p:cNvSpPr>
          <p:nvPr>
            <p:ph type="title"/>
          </p:nvPr>
        </p:nvSpPr>
        <p:spPr>
          <a:xfrm>
            <a:off x="1396022" y="-98407"/>
            <a:ext cx="10515600" cy="1325563"/>
          </a:xfrm>
        </p:spPr>
        <p:txBody>
          <a:bodyPr/>
          <a:lstStyle/>
          <a:p>
            <a:r>
              <a:rPr lang="ar-SA" dirty="0"/>
              <a:t>التقويم الختامي </a:t>
            </a:r>
          </a:p>
        </p:txBody>
      </p:sp>
      <p:sp>
        <p:nvSpPr>
          <p:cNvPr id="13" name="عنوان 1">
            <a:extLst>
              <a:ext uri="{FF2B5EF4-FFF2-40B4-BE49-F238E27FC236}">
                <a16:creationId xmlns:a16="http://schemas.microsoft.com/office/drawing/2014/main" id="{B878E506-0744-4716-9593-0AF4782CACD9}"/>
              </a:ext>
            </a:extLst>
          </p:cNvPr>
          <p:cNvSpPr txBox="1">
            <a:spLocks/>
          </p:cNvSpPr>
          <p:nvPr/>
        </p:nvSpPr>
        <p:spPr>
          <a:xfrm>
            <a:off x="1919308" y="721697"/>
            <a:ext cx="11449049" cy="2997200"/>
          </a:xfrm>
          <a:prstGeom prst="rect">
            <a:avLst/>
          </a:prstGeom>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pPr>
            <a:r>
              <a:rPr lang="ar-SA" sz="3200" b="1" dirty="0">
                <a:solidFill>
                  <a:srgbClr val="5CC3C2"/>
                </a:solidFill>
              </a:rPr>
              <a:t>من أنواع مستندات الأعمال و يستخدم للتواصل </a:t>
            </a:r>
          </a:p>
          <a:p>
            <a:pPr algn="ctr">
              <a:lnSpc>
                <a:spcPct val="150000"/>
              </a:lnSpc>
            </a:pPr>
            <a:r>
              <a:rPr lang="ar-SA" sz="3200" b="1" dirty="0">
                <a:solidFill>
                  <a:srgbClr val="5CC3C2"/>
                </a:solidFill>
              </a:rPr>
              <a:t>بين أفراد المؤسسة و الأطراف خارجية </a:t>
            </a:r>
          </a:p>
        </p:txBody>
      </p:sp>
      <p:grpSp>
        <p:nvGrpSpPr>
          <p:cNvPr id="50" name="مجموعة 49">
            <a:extLst>
              <a:ext uri="{FF2B5EF4-FFF2-40B4-BE49-F238E27FC236}">
                <a16:creationId xmlns:a16="http://schemas.microsoft.com/office/drawing/2014/main" id="{60447EF0-BE0A-4D65-A838-81EFB914F1D2}"/>
              </a:ext>
            </a:extLst>
          </p:cNvPr>
          <p:cNvGrpSpPr/>
          <p:nvPr/>
        </p:nvGrpSpPr>
        <p:grpSpPr>
          <a:xfrm>
            <a:off x="9485371" y="3429000"/>
            <a:ext cx="2758248" cy="2758248"/>
            <a:chOff x="9485371" y="3429000"/>
            <a:chExt cx="2758248" cy="2758248"/>
          </a:xfrm>
        </p:grpSpPr>
        <p:pic>
          <p:nvPicPr>
            <p:cNvPr id="51" name="صورة 50">
              <a:extLst>
                <a:ext uri="{FF2B5EF4-FFF2-40B4-BE49-F238E27FC236}">
                  <a16:creationId xmlns:a16="http://schemas.microsoft.com/office/drawing/2014/main" id="{1EC46EFC-49FC-4544-B975-0F5801BB025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85371" y="3429000"/>
              <a:ext cx="2758248" cy="2758248"/>
            </a:xfrm>
            <a:prstGeom prst="rect">
              <a:avLst/>
            </a:prstGeom>
          </p:spPr>
        </p:pic>
        <p:sp>
          <p:nvSpPr>
            <p:cNvPr id="52" name="مستطيل 51">
              <a:extLst>
                <a:ext uri="{FF2B5EF4-FFF2-40B4-BE49-F238E27FC236}">
                  <a16:creationId xmlns:a16="http://schemas.microsoft.com/office/drawing/2014/main" id="{45815C10-E1D8-4355-B957-3F507C45B01A}"/>
                </a:ext>
              </a:extLst>
            </p:cNvPr>
            <p:cNvSpPr/>
            <p:nvPr/>
          </p:nvSpPr>
          <p:spPr>
            <a:xfrm>
              <a:off x="9932277" y="3960543"/>
              <a:ext cx="1765738" cy="2018102"/>
            </a:xfrm>
            <a:prstGeom prst="rect">
              <a:avLst/>
            </a:prstGeom>
            <a:solidFill>
              <a:srgbClr val="EDEFF1"/>
            </a:solidFill>
            <a:ln>
              <a:solidFill>
                <a:srgbClr val="EDEFF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grpSp>
        <p:nvGrpSpPr>
          <p:cNvPr id="53" name="مجموعة 52">
            <a:extLst>
              <a:ext uri="{FF2B5EF4-FFF2-40B4-BE49-F238E27FC236}">
                <a16:creationId xmlns:a16="http://schemas.microsoft.com/office/drawing/2014/main" id="{3506276D-33F4-47B7-839A-BFE17DD70968}"/>
              </a:ext>
            </a:extLst>
          </p:cNvPr>
          <p:cNvGrpSpPr/>
          <p:nvPr/>
        </p:nvGrpSpPr>
        <p:grpSpPr>
          <a:xfrm>
            <a:off x="3884205" y="3429000"/>
            <a:ext cx="2758248" cy="2758248"/>
            <a:chOff x="3884205" y="3429000"/>
            <a:chExt cx="2758248" cy="2758248"/>
          </a:xfrm>
        </p:grpSpPr>
        <p:pic>
          <p:nvPicPr>
            <p:cNvPr id="54" name="صورة 53">
              <a:extLst>
                <a:ext uri="{FF2B5EF4-FFF2-40B4-BE49-F238E27FC236}">
                  <a16:creationId xmlns:a16="http://schemas.microsoft.com/office/drawing/2014/main" id="{EA56C16E-4FED-4C7F-9375-C36EA2BF132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84205" y="3429000"/>
              <a:ext cx="2758248" cy="2758248"/>
            </a:xfrm>
            <a:prstGeom prst="rect">
              <a:avLst/>
            </a:prstGeom>
          </p:spPr>
        </p:pic>
        <p:sp>
          <p:nvSpPr>
            <p:cNvPr id="55" name="مستطيل 54">
              <a:extLst>
                <a:ext uri="{FF2B5EF4-FFF2-40B4-BE49-F238E27FC236}">
                  <a16:creationId xmlns:a16="http://schemas.microsoft.com/office/drawing/2014/main" id="{487A3A18-DF93-4EE2-B81E-D755A009B7DA}"/>
                </a:ext>
              </a:extLst>
            </p:cNvPr>
            <p:cNvSpPr/>
            <p:nvPr/>
          </p:nvSpPr>
          <p:spPr>
            <a:xfrm>
              <a:off x="4348655" y="3960543"/>
              <a:ext cx="1765738" cy="2102090"/>
            </a:xfrm>
            <a:prstGeom prst="rect">
              <a:avLst/>
            </a:prstGeom>
            <a:solidFill>
              <a:srgbClr val="EDEFF1"/>
            </a:solidFill>
            <a:ln>
              <a:solidFill>
                <a:srgbClr val="EDEFF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grpSp>
        <p:nvGrpSpPr>
          <p:cNvPr id="56" name="مجموعة 55">
            <a:extLst>
              <a:ext uri="{FF2B5EF4-FFF2-40B4-BE49-F238E27FC236}">
                <a16:creationId xmlns:a16="http://schemas.microsoft.com/office/drawing/2014/main" id="{524AD0CD-7DE2-48F1-8843-B2240F25B781}"/>
              </a:ext>
            </a:extLst>
          </p:cNvPr>
          <p:cNvGrpSpPr/>
          <p:nvPr/>
        </p:nvGrpSpPr>
        <p:grpSpPr>
          <a:xfrm>
            <a:off x="6653822" y="3429000"/>
            <a:ext cx="2758248" cy="2758248"/>
            <a:chOff x="6653822" y="3429000"/>
            <a:chExt cx="2758248" cy="2758248"/>
          </a:xfrm>
        </p:grpSpPr>
        <p:pic>
          <p:nvPicPr>
            <p:cNvPr id="57" name="صورة 56">
              <a:extLst>
                <a:ext uri="{FF2B5EF4-FFF2-40B4-BE49-F238E27FC236}">
                  <a16:creationId xmlns:a16="http://schemas.microsoft.com/office/drawing/2014/main" id="{D4B8EE7D-9095-4F7E-9492-798BFDD44E3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53822" y="3429000"/>
              <a:ext cx="2758248" cy="2758248"/>
            </a:xfrm>
            <a:prstGeom prst="rect">
              <a:avLst/>
            </a:prstGeom>
          </p:spPr>
        </p:pic>
        <p:sp>
          <p:nvSpPr>
            <p:cNvPr id="58" name="مستطيل 57">
              <a:extLst>
                <a:ext uri="{FF2B5EF4-FFF2-40B4-BE49-F238E27FC236}">
                  <a16:creationId xmlns:a16="http://schemas.microsoft.com/office/drawing/2014/main" id="{4F45209B-A199-44BC-BD7B-B5CD6AB2DC7B}"/>
                </a:ext>
              </a:extLst>
            </p:cNvPr>
            <p:cNvSpPr/>
            <p:nvPr/>
          </p:nvSpPr>
          <p:spPr>
            <a:xfrm>
              <a:off x="7126212" y="3960543"/>
              <a:ext cx="1765738" cy="2102090"/>
            </a:xfrm>
            <a:prstGeom prst="rect">
              <a:avLst/>
            </a:prstGeom>
            <a:solidFill>
              <a:srgbClr val="EDEFF1"/>
            </a:solidFill>
            <a:ln>
              <a:solidFill>
                <a:srgbClr val="EDEFF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sp>
        <p:nvSpPr>
          <p:cNvPr id="59" name="عنوان 1">
            <a:extLst>
              <a:ext uri="{FF2B5EF4-FFF2-40B4-BE49-F238E27FC236}">
                <a16:creationId xmlns:a16="http://schemas.microsoft.com/office/drawing/2014/main" id="{56BC7426-E683-435B-A4B8-0441ABD90A71}"/>
              </a:ext>
            </a:extLst>
          </p:cNvPr>
          <p:cNvSpPr txBox="1">
            <a:spLocks/>
          </p:cNvSpPr>
          <p:nvPr/>
        </p:nvSpPr>
        <p:spPr>
          <a:xfrm>
            <a:off x="5299674" y="3721793"/>
            <a:ext cx="5385382" cy="2997200"/>
          </a:xfrm>
          <a:prstGeom prst="rect">
            <a:avLst/>
          </a:prstGeom>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pPr>
            <a:r>
              <a:rPr lang="ar-SA" sz="3200" b="1" dirty="0"/>
              <a:t>خطابات</a:t>
            </a:r>
          </a:p>
          <a:p>
            <a:pPr algn="ctr">
              <a:lnSpc>
                <a:spcPct val="150000"/>
              </a:lnSpc>
            </a:pPr>
            <a:r>
              <a:rPr lang="ar-SA" sz="3200" b="1" dirty="0"/>
              <a:t>الأعمال</a:t>
            </a:r>
          </a:p>
          <a:p>
            <a:pPr algn="ctr">
              <a:lnSpc>
                <a:spcPct val="150000"/>
              </a:lnSpc>
            </a:pPr>
            <a:endParaRPr lang="ar-SA" sz="3200" dirty="0"/>
          </a:p>
        </p:txBody>
      </p:sp>
      <p:sp>
        <p:nvSpPr>
          <p:cNvPr id="60" name="عنوان 1">
            <a:extLst>
              <a:ext uri="{FF2B5EF4-FFF2-40B4-BE49-F238E27FC236}">
                <a16:creationId xmlns:a16="http://schemas.microsoft.com/office/drawing/2014/main" id="{A5307D7E-CFCE-49C8-9FC4-AEBC54E86E5A}"/>
              </a:ext>
            </a:extLst>
          </p:cNvPr>
          <p:cNvSpPr txBox="1">
            <a:spLocks/>
          </p:cNvSpPr>
          <p:nvPr/>
        </p:nvSpPr>
        <p:spPr>
          <a:xfrm>
            <a:off x="2538833" y="3309524"/>
            <a:ext cx="5385382" cy="2997200"/>
          </a:xfrm>
          <a:prstGeom prst="rect">
            <a:avLst/>
          </a:prstGeom>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pPr>
            <a:r>
              <a:rPr lang="ar-SA" sz="3200" b="1" dirty="0"/>
              <a:t>مستندات </a:t>
            </a:r>
          </a:p>
          <a:p>
            <a:pPr algn="ctr">
              <a:lnSpc>
                <a:spcPct val="150000"/>
              </a:lnSpc>
            </a:pPr>
            <a:r>
              <a:rPr lang="ar-SA" sz="3200" b="1" dirty="0"/>
              <a:t>المعاملات</a:t>
            </a:r>
            <a:endParaRPr lang="ar-SA" sz="3200" dirty="0"/>
          </a:p>
        </p:txBody>
      </p:sp>
      <p:sp>
        <p:nvSpPr>
          <p:cNvPr id="61" name="عنوان 1">
            <a:extLst>
              <a:ext uri="{FF2B5EF4-FFF2-40B4-BE49-F238E27FC236}">
                <a16:creationId xmlns:a16="http://schemas.microsoft.com/office/drawing/2014/main" id="{E1B19F72-0D56-4C04-9072-D89E6A9BAD0A}"/>
              </a:ext>
            </a:extLst>
          </p:cNvPr>
          <p:cNvSpPr txBox="1">
            <a:spLocks/>
          </p:cNvSpPr>
          <p:nvPr/>
        </p:nvSpPr>
        <p:spPr>
          <a:xfrm>
            <a:off x="8171804" y="3404634"/>
            <a:ext cx="5385382" cy="2997200"/>
          </a:xfrm>
          <a:prstGeom prst="rect">
            <a:avLst/>
          </a:prstGeom>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pPr>
            <a:r>
              <a:rPr lang="ar-SA" sz="3200" b="1" dirty="0"/>
              <a:t>تقارير </a:t>
            </a:r>
          </a:p>
          <a:p>
            <a:pPr algn="ctr">
              <a:lnSpc>
                <a:spcPct val="150000"/>
              </a:lnSpc>
            </a:pPr>
            <a:r>
              <a:rPr lang="ar-SA" sz="3200" b="1" dirty="0"/>
              <a:t>الأعمال</a:t>
            </a:r>
            <a:endParaRPr lang="ar-SA" sz="3200" dirty="0"/>
          </a:p>
        </p:txBody>
      </p:sp>
      <p:pic>
        <p:nvPicPr>
          <p:cNvPr id="62" name="صورة 61" descr="صورة تحتوي على سهم&#10;&#10;تم إنشاء الوصف تلقائياً">
            <a:extLst>
              <a:ext uri="{FF2B5EF4-FFF2-40B4-BE49-F238E27FC236}">
                <a16:creationId xmlns:a16="http://schemas.microsoft.com/office/drawing/2014/main" id="{D79F564C-7590-4DB6-BA9A-AB068E0A5275}"/>
              </a:ext>
            </a:extLst>
          </p:cNvPr>
          <p:cNvPicPr>
            <a:picLocks noChangeAspect="1"/>
          </p:cNvPicPr>
          <p:nvPr/>
        </p:nvPicPr>
        <p:blipFill>
          <a:blip r:embed="rId6">
            <a:duotone>
              <a:prstClr val="black"/>
              <a:srgbClr val="FEC3C5">
                <a:tint val="45000"/>
                <a:satMod val="400000"/>
              </a:srgbClr>
            </a:duotone>
            <a:extLst>
              <a:ext uri="{28A0092B-C50C-407E-A947-70E740481C1C}">
                <a14:useLocalDpi xmlns:a14="http://schemas.microsoft.com/office/drawing/2010/main" val="0"/>
              </a:ext>
            </a:extLst>
          </a:blip>
          <a:stretch>
            <a:fillRect/>
          </a:stretch>
        </p:blipFill>
        <p:spPr>
          <a:xfrm>
            <a:off x="7015615" y="4882268"/>
            <a:ext cx="2102091" cy="2102091"/>
          </a:xfrm>
          <a:prstGeom prst="rect">
            <a:avLst/>
          </a:prstGeom>
        </p:spPr>
      </p:pic>
    </p:spTree>
    <p:custDataLst>
      <p:tags r:id="rId1"/>
    </p:custDataLst>
    <p:extLst>
      <p:ext uri="{BB962C8B-B14F-4D97-AF65-F5344CB8AC3E}">
        <p14:creationId xmlns:p14="http://schemas.microsoft.com/office/powerpoint/2010/main" val="4208667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1" fill="hold" nodeType="afterEffect">
                                  <p:stCondLst>
                                    <p:cond delay="0"/>
                                  </p:stCondLst>
                                  <p:childTnLst>
                                    <p:set>
                                      <p:cBhvr>
                                        <p:cTn id="12" dur="1" fill="hold">
                                          <p:stCondLst>
                                            <p:cond delay="0"/>
                                          </p:stCondLst>
                                        </p:cTn>
                                        <p:tgtEl>
                                          <p:spTgt spid="50"/>
                                        </p:tgtEl>
                                        <p:attrNameLst>
                                          <p:attrName>style.visibility</p:attrName>
                                        </p:attrNameLst>
                                      </p:cBhvr>
                                      <p:to>
                                        <p:strVal val="visible"/>
                                      </p:to>
                                    </p:set>
                                    <p:animEffect transition="in" filter="wipe(up)">
                                      <p:cBhvr>
                                        <p:cTn id="13" dur="500"/>
                                        <p:tgtEl>
                                          <p:spTgt spid="50"/>
                                        </p:tgtEl>
                                      </p:cBhvr>
                                    </p:animEffect>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up)">
                                      <p:cBhvr>
                                        <p:cTn id="17" dur="500"/>
                                        <p:tgtEl>
                                          <p:spTgt spid="61"/>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56"/>
                                        </p:tgtEl>
                                        <p:attrNameLst>
                                          <p:attrName>style.visibility</p:attrName>
                                        </p:attrNameLst>
                                      </p:cBhvr>
                                      <p:to>
                                        <p:strVal val="visible"/>
                                      </p:to>
                                    </p:set>
                                    <p:animEffect transition="in" filter="wipe(up)">
                                      <p:cBhvr>
                                        <p:cTn id="21" dur="500"/>
                                        <p:tgtEl>
                                          <p:spTgt spid="56"/>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59"/>
                                        </p:tgtEl>
                                        <p:attrNameLst>
                                          <p:attrName>style.visibility</p:attrName>
                                        </p:attrNameLst>
                                      </p:cBhvr>
                                      <p:to>
                                        <p:strVal val="visible"/>
                                      </p:to>
                                    </p:set>
                                    <p:animEffect transition="in" filter="wipe(up)">
                                      <p:cBhvr>
                                        <p:cTn id="25" dur="500"/>
                                        <p:tgtEl>
                                          <p:spTgt spid="59"/>
                                        </p:tgtEl>
                                      </p:cBhvr>
                                    </p:animEffect>
                                  </p:childTnLst>
                                </p:cTn>
                              </p:par>
                            </p:childTnLst>
                          </p:cTn>
                        </p:par>
                        <p:par>
                          <p:cTn id="26" fill="hold">
                            <p:stCondLst>
                              <p:cond delay="3000"/>
                            </p:stCondLst>
                            <p:childTnLst>
                              <p:par>
                                <p:cTn id="27" presetID="22" presetClass="entr" presetSubtype="1" fill="hold" nodeType="afterEffect">
                                  <p:stCondLst>
                                    <p:cond delay="0"/>
                                  </p:stCondLst>
                                  <p:childTnLst>
                                    <p:set>
                                      <p:cBhvr>
                                        <p:cTn id="28" dur="1" fill="hold">
                                          <p:stCondLst>
                                            <p:cond delay="0"/>
                                          </p:stCondLst>
                                        </p:cTn>
                                        <p:tgtEl>
                                          <p:spTgt spid="53"/>
                                        </p:tgtEl>
                                        <p:attrNameLst>
                                          <p:attrName>style.visibility</p:attrName>
                                        </p:attrNameLst>
                                      </p:cBhvr>
                                      <p:to>
                                        <p:strVal val="visible"/>
                                      </p:to>
                                    </p:set>
                                    <p:animEffect transition="in" filter="wipe(up)">
                                      <p:cBhvr>
                                        <p:cTn id="29" dur="500"/>
                                        <p:tgtEl>
                                          <p:spTgt spid="53"/>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60"/>
                                        </p:tgtEl>
                                        <p:attrNameLst>
                                          <p:attrName>style.visibility</p:attrName>
                                        </p:attrNameLst>
                                      </p:cBhvr>
                                      <p:to>
                                        <p:strVal val="visible"/>
                                      </p:to>
                                    </p:set>
                                    <p:animEffect transition="in" filter="wipe(up)">
                                      <p:cBhvr>
                                        <p:cTn id="33" dur="500"/>
                                        <p:tgtEl>
                                          <p:spTgt spid="60"/>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62"/>
                                        </p:tgtEl>
                                        <p:attrNameLst>
                                          <p:attrName>style.visibility</p:attrName>
                                        </p:attrNameLst>
                                      </p:cBhvr>
                                      <p:to>
                                        <p:strVal val="visible"/>
                                      </p:to>
                                    </p:set>
                                  </p:childTnLst>
                                </p:cTn>
                              </p:par>
                            </p:childTnLst>
                          </p:cTn>
                        </p:par>
                        <p:par>
                          <p:cTn id="38" fill="hold">
                            <p:stCondLst>
                              <p:cond delay="0"/>
                            </p:stCondLst>
                            <p:childTnLst>
                              <p:par>
                                <p:cTn id="39" presetID="26" presetClass="emph" presetSubtype="0" fill="hold" nodeType="afterEffect">
                                  <p:stCondLst>
                                    <p:cond delay="0"/>
                                  </p:stCondLst>
                                  <p:childTnLst>
                                    <p:animEffect transition="out" filter="fade">
                                      <p:cBhvr>
                                        <p:cTn id="40" dur="500" tmFilter="0, 0; .2, .5; .8, .5; 1, 0"/>
                                        <p:tgtEl>
                                          <p:spTgt spid="62"/>
                                        </p:tgtEl>
                                      </p:cBhvr>
                                    </p:animEffect>
                                    <p:animScale>
                                      <p:cBhvr>
                                        <p:cTn id="41" dur="250" autoRev="1" fill="hold"/>
                                        <p:tgtEl>
                                          <p:spTgt spid="6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59" grpId="0"/>
      <p:bldP spid="60" grpId="0"/>
      <p:bldP spid="6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مخطط انسيابي: معالجة متعاقبة 9">
            <a:extLst>
              <a:ext uri="{FF2B5EF4-FFF2-40B4-BE49-F238E27FC236}">
                <a16:creationId xmlns:a16="http://schemas.microsoft.com/office/drawing/2014/main" id="{CC6BFCF0-4D64-4FFD-AA43-2C0CBBC2FF17}"/>
              </a:ext>
            </a:extLst>
          </p:cNvPr>
          <p:cNvSpPr/>
          <p:nvPr/>
        </p:nvSpPr>
        <p:spPr>
          <a:xfrm>
            <a:off x="2838450" y="1448094"/>
            <a:ext cx="8267700" cy="795443"/>
          </a:xfrm>
          <a:prstGeom prst="flowChartAlternateProcess">
            <a:avLst/>
          </a:prstGeom>
          <a:solidFill>
            <a:srgbClr val="96C0C6"/>
          </a:solidFill>
          <a:ln>
            <a:solidFill>
              <a:srgbClr val="96C0C6"/>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bg1"/>
              </a:solidFill>
            </a:endParaRPr>
          </a:p>
        </p:txBody>
      </p:sp>
      <p:sp>
        <p:nvSpPr>
          <p:cNvPr id="11" name="مخطط انسيابي: معالجة متعاقبة 10">
            <a:extLst>
              <a:ext uri="{FF2B5EF4-FFF2-40B4-BE49-F238E27FC236}">
                <a16:creationId xmlns:a16="http://schemas.microsoft.com/office/drawing/2014/main" id="{7221C8F3-BF46-4F4F-A42A-BC78642DBC5C}"/>
              </a:ext>
            </a:extLst>
          </p:cNvPr>
          <p:cNvSpPr/>
          <p:nvPr/>
        </p:nvSpPr>
        <p:spPr>
          <a:xfrm>
            <a:off x="2838450" y="2422523"/>
            <a:ext cx="8267700" cy="795443"/>
          </a:xfrm>
          <a:prstGeom prst="flowChartAlternateProcess">
            <a:avLst/>
          </a:prstGeom>
          <a:solidFill>
            <a:srgbClr val="96C0C6"/>
          </a:solidFill>
          <a:ln>
            <a:solidFill>
              <a:srgbClr val="96C0C6"/>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2" name="مخطط انسيابي: معالجة متعاقبة 11">
            <a:extLst>
              <a:ext uri="{FF2B5EF4-FFF2-40B4-BE49-F238E27FC236}">
                <a16:creationId xmlns:a16="http://schemas.microsoft.com/office/drawing/2014/main" id="{39241882-A7C9-4AA3-9154-8F3871E2DE89}"/>
              </a:ext>
            </a:extLst>
          </p:cNvPr>
          <p:cNvSpPr/>
          <p:nvPr/>
        </p:nvSpPr>
        <p:spPr>
          <a:xfrm>
            <a:off x="2838450" y="3466993"/>
            <a:ext cx="8267700" cy="795443"/>
          </a:xfrm>
          <a:prstGeom prst="flowChartAlternateProcess">
            <a:avLst/>
          </a:prstGeom>
          <a:solidFill>
            <a:srgbClr val="96C0C6"/>
          </a:solidFill>
          <a:ln>
            <a:solidFill>
              <a:srgbClr val="96C0C6"/>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3" name="مخطط انسيابي: معالجة متعاقبة 12">
            <a:extLst>
              <a:ext uri="{FF2B5EF4-FFF2-40B4-BE49-F238E27FC236}">
                <a16:creationId xmlns:a16="http://schemas.microsoft.com/office/drawing/2014/main" id="{E6BB17D3-74E6-4A32-9974-74ECE8C01CDA}"/>
              </a:ext>
            </a:extLst>
          </p:cNvPr>
          <p:cNvSpPr/>
          <p:nvPr/>
        </p:nvSpPr>
        <p:spPr>
          <a:xfrm>
            <a:off x="2838450" y="4492413"/>
            <a:ext cx="8267700" cy="795443"/>
          </a:xfrm>
          <a:prstGeom prst="flowChartAlternateProcess">
            <a:avLst/>
          </a:prstGeom>
          <a:solidFill>
            <a:srgbClr val="96C0C6"/>
          </a:solidFill>
          <a:ln>
            <a:solidFill>
              <a:srgbClr val="96C0C6"/>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4" name="مخطط انسيابي: معالجة متعاقبة 13">
            <a:extLst>
              <a:ext uri="{FF2B5EF4-FFF2-40B4-BE49-F238E27FC236}">
                <a16:creationId xmlns:a16="http://schemas.microsoft.com/office/drawing/2014/main" id="{9AA9D86B-9757-4205-97D6-C05999DFECC8}"/>
              </a:ext>
            </a:extLst>
          </p:cNvPr>
          <p:cNvSpPr/>
          <p:nvPr/>
        </p:nvSpPr>
        <p:spPr>
          <a:xfrm>
            <a:off x="2838450" y="5499864"/>
            <a:ext cx="8267700" cy="795443"/>
          </a:xfrm>
          <a:prstGeom prst="flowChartAlternateProcess">
            <a:avLst/>
          </a:prstGeom>
          <a:solidFill>
            <a:srgbClr val="96C0C6"/>
          </a:solidFill>
          <a:ln>
            <a:solidFill>
              <a:srgbClr val="96C0C6"/>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 name="عنوان 1">
            <a:extLst>
              <a:ext uri="{FF2B5EF4-FFF2-40B4-BE49-F238E27FC236}">
                <a16:creationId xmlns:a16="http://schemas.microsoft.com/office/drawing/2014/main" id="{4259A7C3-BF23-4DC5-A3F3-B3B284EE3D51}"/>
              </a:ext>
            </a:extLst>
          </p:cNvPr>
          <p:cNvSpPr>
            <a:spLocks noGrp="1"/>
          </p:cNvSpPr>
          <p:nvPr>
            <p:ph type="title"/>
          </p:nvPr>
        </p:nvSpPr>
        <p:spPr>
          <a:xfrm>
            <a:off x="590550" y="197502"/>
            <a:ext cx="10515600" cy="1325563"/>
          </a:xfrm>
        </p:spPr>
        <p:txBody>
          <a:bodyPr>
            <a:normAutofit/>
          </a:bodyPr>
          <a:lstStyle/>
          <a:p>
            <a:r>
              <a:rPr lang="ar-SA" sz="5400" b="1" dirty="0">
                <a:solidFill>
                  <a:srgbClr val="FEC3C5"/>
                </a:solidFill>
                <a:effectLst>
                  <a:outerShdw blurRad="38100" dist="38100" dir="2700000" algn="tl">
                    <a:srgbClr val="000000">
                      <a:alpha val="43137"/>
                    </a:srgbClr>
                  </a:outerShdw>
                </a:effectLst>
              </a:rPr>
              <a:t>أهـــــداف الـــــدرس </a:t>
            </a:r>
          </a:p>
        </p:txBody>
      </p:sp>
      <p:sp>
        <p:nvSpPr>
          <p:cNvPr id="4" name="عنصر نائب للمحتوى 2">
            <a:extLst>
              <a:ext uri="{FF2B5EF4-FFF2-40B4-BE49-F238E27FC236}">
                <a16:creationId xmlns:a16="http://schemas.microsoft.com/office/drawing/2014/main" id="{24CBDED0-F8D9-4B82-9058-4DECF27BA38F}"/>
              </a:ext>
            </a:extLst>
          </p:cNvPr>
          <p:cNvSpPr>
            <a:spLocks noGrp="1"/>
          </p:cNvSpPr>
          <p:nvPr>
            <p:ph idx="1"/>
          </p:nvPr>
        </p:nvSpPr>
        <p:spPr>
          <a:xfrm>
            <a:off x="552450" y="1654175"/>
            <a:ext cx="10515600" cy="530117"/>
          </a:xfrm>
        </p:spPr>
        <p:txBody>
          <a:bodyPr/>
          <a:lstStyle/>
          <a:p>
            <a:pPr marL="0" indent="0">
              <a:buNone/>
            </a:pPr>
            <a:r>
              <a:rPr lang="ar-SA" dirty="0">
                <a:solidFill>
                  <a:schemeClr val="bg1"/>
                </a:solidFill>
              </a:rPr>
              <a:t>التعرف على مفهوم مستندات الأعمال الرقمية</a:t>
            </a:r>
          </a:p>
        </p:txBody>
      </p:sp>
      <p:sp>
        <p:nvSpPr>
          <p:cNvPr id="5" name="عنصر نائب للمحتوى 2">
            <a:extLst>
              <a:ext uri="{FF2B5EF4-FFF2-40B4-BE49-F238E27FC236}">
                <a16:creationId xmlns:a16="http://schemas.microsoft.com/office/drawing/2014/main" id="{FFB13373-436C-4C0D-A81A-975BB793EB41}"/>
              </a:ext>
            </a:extLst>
          </p:cNvPr>
          <p:cNvSpPr txBox="1">
            <a:spLocks/>
          </p:cNvSpPr>
          <p:nvPr/>
        </p:nvSpPr>
        <p:spPr>
          <a:xfrm>
            <a:off x="495300" y="2581381"/>
            <a:ext cx="10515600" cy="530117"/>
          </a:xfrm>
          <a:prstGeom prst="rect">
            <a:avLst/>
          </a:prstGeom>
        </p:spPr>
        <p:txBody>
          <a:bodyPr vert="horz" lIns="91440" tIns="45720" rIns="91440" bIns="45720" rtlCol="1">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ar-SA" dirty="0">
                <a:solidFill>
                  <a:schemeClr val="bg1"/>
                </a:solidFill>
              </a:rPr>
              <a:t>التمييز بين الأنواع المختلفة لمستندات الأعمال</a:t>
            </a:r>
          </a:p>
        </p:txBody>
      </p:sp>
      <p:sp>
        <p:nvSpPr>
          <p:cNvPr id="6" name="عنصر نائب للمحتوى 2">
            <a:extLst>
              <a:ext uri="{FF2B5EF4-FFF2-40B4-BE49-F238E27FC236}">
                <a16:creationId xmlns:a16="http://schemas.microsoft.com/office/drawing/2014/main" id="{7A17A388-30DC-4129-8091-D0F0E6FAC0AD}"/>
              </a:ext>
            </a:extLst>
          </p:cNvPr>
          <p:cNvSpPr txBox="1">
            <a:spLocks/>
          </p:cNvSpPr>
          <p:nvPr/>
        </p:nvSpPr>
        <p:spPr>
          <a:xfrm>
            <a:off x="514350" y="3656546"/>
            <a:ext cx="10515600" cy="530117"/>
          </a:xfrm>
          <a:prstGeom prst="rect">
            <a:avLst/>
          </a:prstGeom>
        </p:spPr>
        <p:txBody>
          <a:bodyPr vert="horz" lIns="91440" tIns="45720" rIns="91440" bIns="45720" rtlCol="1">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ar-SA" dirty="0">
                <a:solidFill>
                  <a:schemeClr val="bg1"/>
                </a:solidFill>
              </a:rPr>
              <a:t>التعرف على الصيغة الرسمية وغير الرسمية في كتابة مستندات الأعمال</a:t>
            </a:r>
          </a:p>
        </p:txBody>
      </p:sp>
      <p:sp>
        <p:nvSpPr>
          <p:cNvPr id="7" name="عنصر نائب للمحتوى 2">
            <a:extLst>
              <a:ext uri="{FF2B5EF4-FFF2-40B4-BE49-F238E27FC236}">
                <a16:creationId xmlns:a16="http://schemas.microsoft.com/office/drawing/2014/main" id="{775DA667-992B-4EF4-9D89-6D051355E9FC}"/>
              </a:ext>
            </a:extLst>
          </p:cNvPr>
          <p:cNvSpPr txBox="1">
            <a:spLocks/>
          </p:cNvSpPr>
          <p:nvPr/>
        </p:nvSpPr>
        <p:spPr>
          <a:xfrm>
            <a:off x="472698" y="4676953"/>
            <a:ext cx="10515600" cy="530117"/>
          </a:xfrm>
          <a:prstGeom prst="rect">
            <a:avLst/>
          </a:prstGeom>
        </p:spPr>
        <p:txBody>
          <a:bodyPr vert="horz" lIns="91440" tIns="45720" rIns="91440" bIns="45720" rtlCol="1">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ar-SA" dirty="0">
                <a:solidFill>
                  <a:schemeClr val="bg1"/>
                </a:solidFill>
              </a:rPr>
              <a:t>إدراك أهمية أسلوب الكتابة في مستندات الأعمال  الرسمية</a:t>
            </a:r>
          </a:p>
        </p:txBody>
      </p:sp>
      <p:sp>
        <p:nvSpPr>
          <p:cNvPr id="8" name="عنصر نائب للمحتوى 2">
            <a:extLst>
              <a:ext uri="{FF2B5EF4-FFF2-40B4-BE49-F238E27FC236}">
                <a16:creationId xmlns:a16="http://schemas.microsoft.com/office/drawing/2014/main" id="{7FE99CEA-49E9-400C-943B-8A6551AADCF0}"/>
              </a:ext>
            </a:extLst>
          </p:cNvPr>
          <p:cNvSpPr txBox="1">
            <a:spLocks/>
          </p:cNvSpPr>
          <p:nvPr/>
        </p:nvSpPr>
        <p:spPr>
          <a:xfrm>
            <a:off x="453648" y="5670658"/>
            <a:ext cx="10515600" cy="530117"/>
          </a:xfrm>
          <a:prstGeom prst="rect">
            <a:avLst/>
          </a:prstGeom>
        </p:spPr>
        <p:txBody>
          <a:bodyPr vert="horz" lIns="91440" tIns="45720" rIns="91440" bIns="45720" rtlCol="1">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ar-SA" dirty="0">
                <a:solidFill>
                  <a:schemeClr val="bg1"/>
                </a:solidFill>
              </a:rPr>
              <a:t>التعرف على البريد الالكتروني الرسمي</a:t>
            </a:r>
          </a:p>
        </p:txBody>
      </p:sp>
      <p:sp>
        <p:nvSpPr>
          <p:cNvPr id="15" name="مخطط انسيابي: معالجة متعاقبة 14">
            <a:extLst>
              <a:ext uri="{FF2B5EF4-FFF2-40B4-BE49-F238E27FC236}">
                <a16:creationId xmlns:a16="http://schemas.microsoft.com/office/drawing/2014/main" id="{F03224E8-D650-4E14-8899-55FB1B2A8DF3}"/>
              </a:ext>
            </a:extLst>
          </p:cNvPr>
          <p:cNvSpPr/>
          <p:nvPr/>
        </p:nvSpPr>
        <p:spPr>
          <a:xfrm>
            <a:off x="11258550" y="1421236"/>
            <a:ext cx="819150" cy="736198"/>
          </a:xfrm>
          <a:prstGeom prst="flowChartAlternateProcess">
            <a:avLst/>
          </a:prstGeom>
          <a:solidFill>
            <a:srgbClr val="FEC3C5"/>
          </a:solidFill>
          <a:ln>
            <a:solidFill>
              <a:srgbClr val="FEC3C5"/>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4400" dirty="0"/>
              <a:t>1</a:t>
            </a:r>
          </a:p>
        </p:txBody>
      </p:sp>
      <p:sp>
        <p:nvSpPr>
          <p:cNvPr id="16" name="مخطط انسيابي: معالجة متعاقبة 15">
            <a:extLst>
              <a:ext uri="{FF2B5EF4-FFF2-40B4-BE49-F238E27FC236}">
                <a16:creationId xmlns:a16="http://schemas.microsoft.com/office/drawing/2014/main" id="{AD702DEC-7585-465A-ADEC-3C9BC991EC67}"/>
              </a:ext>
            </a:extLst>
          </p:cNvPr>
          <p:cNvSpPr/>
          <p:nvPr/>
        </p:nvSpPr>
        <p:spPr>
          <a:xfrm>
            <a:off x="11258550" y="2427307"/>
            <a:ext cx="819150" cy="736198"/>
          </a:xfrm>
          <a:prstGeom prst="flowChartAlternateProcess">
            <a:avLst/>
          </a:prstGeom>
          <a:solidFill>
            <a:srgbClr val="FEC3C5"/>
          </a:solidFill>
          <a:ln>
            <a:solidFill>
              <a:srgbClr val="FEC3C5"/>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4400" dirty="0"/>
              <a:t>2</a:t>
            </a:r>
          </a:p>
        </p:txBody>
      </p:sp>
      <p:sp>
        <p:nvSpPr>
          <p:cNvPr id="17" name="مخطط انسيابي: معالجة متعاقبة 16">
            <a:extLst>
              <a:ext uri="{FF2B5EF4-FFF2-40B4-BE49-F238E27FC236}">
                <a16:creationId xmlns:a16="http://schemas.microsoft.com/office/drawing/2014/main" id="{6A7ACF26-2470-4526-84C0-94FA9DDA7F50}"/>
              </a:ext>
            </a:extLst>
          </p:cNvPr>
          <p:cNvSpPr/>
          <p:nvPr/>
        </p:nvSpPr>
        <p:spPr>
          <a:xfrm>
            <a:off x="11268075" y="3455249"/>
            <a:ext cx="819150" cy="736198"/>
          </a:xfrm>
          <a:prstGeom prst="flowChartAlternateProcess">
            <a:avLst/>
          </a:prstGeom>
          <a:solidFill>
            <a:srgbClr val="FEC3C5"/>
          </a:solidFill>
          <a:ln>
            <a:solidFill>
              <a:srgbClr val="FEC3C5"/>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4400" dirty="0"/>
              <a:t>3</a:t>
            </a:r>
          </a:p>
        </p:txBody>
      </p:sp>
      <p:sp>
        <p:nvSpPr>
          <p:cNvPr id="18" name="مخطط انسيابي: معالجة متعاقبة 17">
            <a:extLst>
              <a:ext uri="{FF2B5EF4-FFF2-40B4-BE49-F238E27FC236}">
                <a16:creationId xmlns:a16="http://schemas.microsoft.com/office/drawing/2014/main" id="{86130BE7-FB04-45E5-AA32-32AB85A3BA4D}"/>
              </a:ext>
            </a:extLst>
          </p:cNvPr>
          <p:cNvSpPr/>
          <p:nvPr/>
        </p:nvSpPr>
        <p:spPr>
          <a:xfrm>
            <a:off x="11268075" y="4499420"/>
            <a:ext cx="819150" cy="736198"/>
          </a:xfrm>
          <a:prstGeom prst="flowChartAlternateProcess">
            <a:avLst/>
          </a:prstGeom>
          <a:solidFill>
            <a:srgbClr val="FEC3C5"/>
          </a:solidFill>
          <a:ln>
            <a:solidFill>
              <a:srgbClr val="FEC3C5"/>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4400" dirty="0"/>
              <a:t>4</a:t>
            </a:r>
          </a:p>
        </p:txBody>
      </p:sp>
      <p:sp>
        <p:nvSpPr>
          <p:cNvPr id="19" name="مخطط انسيابي: معالجة متعاقبة 18">
            <a:extLst>
              <a:ext uri="{FF2B5EF4-FFF2-40B4-BE49-F238E27FC236}">
                <a16:creationId xmlns:a16="http://schemas.microsoft.com/office/drawing/2014/main" id="{BFA18489-0627-4EC6-B16B-5F85C3DA7F8B}"/>
              </a:ext>
            </a:extLst>
          </p:cNvPr>
          <p:cNvSpPr/>
          <p:nvPr/>
        </p:nvSpPr>
        <p:spPr>
          <a:xfrm>
            <a:off x="11296650" y="5499864"/>
            <a:ext cx="819150" cy="736198"/>
          </a:xfrm>
          <a:prstGeom prst="flowChartAlternateProcess">
            <a:avLst/>
          </a:prstGeom>
          <a:solidFill>
            <a:srgbClr val="FEC3C5"/>
          </a:solidFill>
          <a:ln>
            <a:solidFill>
              <a:srgbClr val="FEC3C5"/>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4400" dirty="0"/>
              <a:t>5</a:t>
            </a:r>
          </a:p>
        </p:txBody>
      </p:sp>
      <p:pic>
        <p:nvPicPr>
          <p:cNvPr id="21" name="صورة 20">
            <a:extLst>
              <a:ext uri="{FF2B5EF4-FFF2-40B4-BE49-F238E27FC236}">
                <a16:creationId xmlns:a16="http://schemas.microsoft.com/office/drawing/2014/main" id="{D4A02895-CB6B-4F95-AFE1-4D9661E5A5DB}"/>
              </a:ext>
            </a:extLst>
          </p:cNvPr>
          <p:cNvPicPr>
            <a:picLocks noChangeAspect="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33350" y="4637978"/>
            <a:ext cx="2647950" cy="2358678"/>
          </a:xfrm>
          <a:prstGeom prst="rect">
            <a:avLst/>
          </a:prstGeom>
          <a:solidFill>
            <a:srgbClr val="FEC3C5"/>
          </a:solidFill>
        </p:spPr>
      </p:pic>
      <p:pic>
        <p:nvPicPr>
          <p:cNvPr id="22" name="صورة 21">
            <a:extLst>
              <a:ext uri="{FF2B5EF4-FFF2-40B4-BE49-F238E27FC236}">
                <a16:creationId xmlns:a16="http://schemas.microsoft.com/office/drawing/2014/main" id="{D56D754E-55BD-4FFB-96E9-517FC636BA68}"/>
              </a:ext>
            </a:extLst>
          </p:cNvPr>
          <p:cNvPicPr>
            <a:picLocks noChangeAspect="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6200" y="2217290"/>
            <a:ext cx="2647950" cy="2358678"/>
          </a:xfrm>
          <a:prstGeom prst="rect">
            <a:avLst/>
          </a:prstGeom>
        </p:spPr>
      </p:pic>
      <p:pic>
        <p:nvPicPr>
          <p:cNvPr id="23" name="صورة 22">
            <a:extLst>
              <a:ext uri="{FF2B5EF4-FFF2-40B4-BE49-F238E27FC236}">
                <a16:creationId xmlns:a16="http://schemas.microsoft.com/office/drawing/2014/main" id="{CF89C9F6-86AE-4206-8E88-2BD9EA711433}"/>
              </a:ext>
            </a:extLst>
          </p:cNvPr>
          <p:cNvPicPr>
            <a:picLocks noChangeAspect="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57150" y="-49367"/>
            <a:ext cx="2647950" cy="2358678"/>
          </a:xfrm>
          <a:prstGeom prst="rect">
            <a:avLst/>
          </a:prstGeom>
        </p:spPr>
      </p:pic>
    </p:spTree>
    <p:custDataLst>
      <p:tags r:id="rId1"/>
    </p:custDataLst>
    <p:extLst>
      <p:ext uri="{BB962C8B-B14F-4D97-AF65-F5344CB8AC3E}">
        <p14:creationId xmlns:p14="http://schemas.microsoft.com/office/powerpoint/2010/main" val="220318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p:cTn id="13"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4">
                                            <p:txEl>
                                              <p:pRg st="0" end="0"/>
                                            </p:txEl>
                                          </p:spTgt>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500" fill="hold"/>
                                        <p:tgtEl>
                                          <p:spTgt spid="17"/>
                                        </p:tgtEl>
                                        <p:attrNameLst>
                                          <p:attrName>ppt_w</p:attrName>
                                        </p:attrNameLst>
                                      </p:cBhvr>
                                      <p:tavLst>
                                        <p:tav tm="0">
                                          <p:val>
                                            <p:fltVal val="0"/>
                                          </p:val>
                                        </p:tav>
                                        <p:tav tm="100000">
                                          <p:val>
                                            <p:strVal val="#ppt_w"/>
                                          </p:val>
                                        </p:tav>
                                      </p:tavLst>
                                    </p:anim>
                                    <p:anim calcmode="lin" valueType="num">
                                      <p:cBhvr>
                                        <p:cTn id="32" dur="500" fill="hold"/>
                                        <p:tgtEl>
                                          <p:spTgt spid="17"/>
                                        </p:tgtEl>
                                        <p:attrNameLst>
                                          <p:attrName>ppt_h</p:attrName>
                                        </p:attrNameLst>
                                      </p:cBhvr>
                                      <p:tavLst>
                                        <p:tav tm="0">
                                          <p:val>
                                            <p:fltVal val="0"/>
                                          </p:val>
                                        </p:tav>
                                        <p:tav tm="100000">
                                          <p:val>
                                            <p:strVal val="#ppt_h"/>
                                          </p:val>
                                        </p:tav>
                                      </p:tavLst>
                                    </p:anim>
                                    <p:animEffect transition="in" filter="fade">
                                      <p:cBhvr>
                                        <p:cTn id="33" dur="500"/>
                                        <p:tgtEl>
                                          <p:spTgt spid="17"/>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p:cTn id="37" dur="500" fill="hold"/>
                                        <p:tgtEl>
                                          <p:spTgt spid="6"/>
                                        </p:tgtEl>
                                        <p:attrNameLst>
                                          <p:attrName>ppt_w</p:attrName>
                                        </p:attrNameLst>
                                      </p:cBhvr>
                                      <p:tavLst>
                                        <p:tav tm="0">
                                          <p:val>
                                            <p:fltVal val="0"/>
                                          </p:val>
                                        </p:tav>
                                        <p:tav tm="100000">
                                          <p:val>
                                            <p:strVal val="#ppt_w"/>
                                          </p:val>
                                        </p:tav>
                                      </p:tavLst>
                                    </p:anim>
                                    <p:anim calcmode="lin" valueType="num">
                                      <p:cBhvr>
                                        <p:cTn id="38" dur="500" fill="hold"/>
                                        <p:tgtEl>
                                          <p:spTgt spid="6"/>
                                        </p:tgtEl>
                                        <p:attrNameLst>
                                          <p:attrName>ppt_h</p:attrName>
                                        </p:attrNameLst>
                                      </p:cBhvr>
                                      <p:tavLst>
                                        <p:tav tm="0">
                                          <p:val>
                                            <p:fltVal val="0"/>
                                          </p:val>
                                        </p:tav>
                                        <p:tav tm="100000">
                                          <p:val>
                                            <p:strVal val="#ppt_h"/>
                                          </p:val>
                                        </p:tav>
                                      </p:tavLst>
                                    </p:anim>
                                    <p:animEffect transition="in" filter="fade">
                                      <p:cBhvr>
                                        <p:cTn id="39" dur="500"/>
                                        <p:tgtEl>
                                          <p:spTgt spid="6"/>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p:cTn id="43" dur="500" fill="hold"/>
                                        <p:tgtEl>
                                          <p:spTgt spid="18"/>
                                        </p:tgtEl>
                                        <p:attrNameLst>
                                          <p:attrName>ppt_w</p:attrName>
                                        </p:attrNameLst>
                                      </p:cBhvr>
                                      <p:tavLst>
                                        <p:tav tm="0">
                                          <p:val>
                                            <p:fltVal val="0"/>
                                          </p:val>
                                        </p:tav>
                                        <p:tav tm="100000">
                                          <p:val>
                                            <p:strVal val="#ppt_w"/>
                                          </p:val>
                                        </p:tav>
                                      </p:tavLst>
                                    </p:anim>
                                    <p:anim calcmode="lin" valueType="num">
                                      <p:cBhvr>
                                        <p:cTn id="44" dur="500" fill="hold"/>
                                        <p:tgtEl>
                                          <p:spTgt spid="18"/>
                                        </p:tgtEl>
                                        <p:attrNameLst>
                                          <p:attrName>ppt_h</p:attrName>
                                        </p:attrNameLst>
                                      </p:cBhvr>
                                      <p:tavLst>
                                        <p:tav tm="0">
                                          <p:val>
                                            <p:fltVal val="0"/>
                                          </p:val>
                                        </p:tav>
                                        <p:tav tm="100000">
                                          <p:val>
                                            <p:strVal val="#ppt_h"/>
                                          </p:val>
                                        </p:tav>
                                      </p:tavLst>
                                    </p:anim>
                                    <p:animEffect transition="in" filter="fade">
                                      <p:cBhvr>
                                        <p:cTn id="45" dur="500"/>
                                        <p:tgtEl>
                                          <p:spTgt spid="18"/>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7"/>
                                        </p:tgtEl>
                                        <p:attrNameLst>
                                          <p:attrName>style.visibility</p:attrName>
                                        </p:attrNameLst>
                                      </p:cBhvr>
                                      <p:to>
                                        <p:strVal val="visible"/>
                                      </p:to>
                                    </p:set>
                                    <p:anim calcmode="lin" valueType="num">
                                      <p:cBhvr>
                                        <p:cTn id="49" dur="500" fill="hold"/>
                                        <p:tgtEl>
                                          <p:spTgt spid="7"/>
                                        </p:tgtEl>
                                        <p:attrNameLst>
                                          <p:attrName>ppt_w</p:attrName>
                                        </p:attrNameLst>
                                      </p:cBhvr>
                                      <p:tavLst>
                                        <p:tav tm="0">
                                          <p:val>
                                            <p:fltVal val="0"/>
                                          </p:val>
                                        </p:tav>
                                        <p:tav tm="100000">
                                          <p:val>
                                            <p:strVal val="#ppt_w"/>
                                          </p:val>
                                        </p:tav>
                                      </p:tavLst>
                                    </p:anim>
                                    <p:anim calcmode="lin" valueType="num">
                                      <p:cBhvr>
                                        <p:cTn id="50" dur="500" fill="hold"/>
                                        <p:tgtEl>
                                          <p:spTgt spid="7"/>
                                        </p:tgtEl>
                                        <p:attrNameLst>
                                          <p:attrName>ppt_h</p:attrName>
                                        </p:attrNameLst>
                                      </p:cBhvr>
                                      <p:tavLst>
                                        <p:tav tm="0">
                                          <p:val>
                                            <p:fltVal val="0"/>
                                          </p:val>
                                        </p:tav>
                                        <p:tav tm="100000">
                                          <p:val>
                                            <p:strVal val="#ppt_h"/>
                                          </p:val>
                                        </p:tav>
                                      </p:tavLst>
                                    </p:anim>
                                    <p:animEffect transition="in" filter="fade">
                                      <p:cBhvr>
                                        <p:cTn id="51" dur="500"/>
                                        <p:tgtEl>
                                          <p:spTgt spid="7"/>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 calcmode="lin" valueType="num">
                                      <p:cBhvr>
                                        <p:cTn id="55" dur="500" fill="hold"/>
                                        <p:tgtEl>
                                          <p:spTgt spid="19"/>
                                        </p:tgtEl>
                                        <p:attrNameLst>
                                          <p:attrName>ppt_w</p:attrName>
                                        </p:attrNameLst>
                                      </p:cBhvr>
                                      <p:tavLst>
                                        <p:tav tm="0">
                                          <p:val>
                                            <p:fltVal val="0"/>
                                          </p:val>
                                        </p:tav>
                                        <p:tav tm="100000">
                                          <p:val>
                                            <p:strVal val="#ppt_w"/>
                                          </p:val>
                                        </p:tav>
                                      </p:tavLst>
                                    </p:anim>
                                    <p:anim calcmode="lin" valueType="num">
                                      <p:cBhvr>
                                        <p:cTn id="56" dur="500" fill="hold"/>
                                        <p:tgtEl>
                                          <p:spTgt spid="19"/>
                                        </p:tgtEl>
                                        <p:attrNameLst>
                                          <p:attrName>ppt_h</p:attrName>
                                        </p:attrNameLst>
                                      </p:cBhvr>
                                      <p:tavLst>
                                        <p:tav tm="0">
                                          <p:val>
                                            <p:fltVal val="0"/>
                                          </p:val>
                                        </p:tav>
                                        <p:tav tm="100000">
                                          <p:val>
                                            <p:strVal val="#ppt_h"/>
                                          </p:val>
                                        </p:tav>
                                      </p:tavLst>
                                    </p:anim>
                                    <p:animEffect transition="in" filter="fade">
                                      <p:cBhvr>
                                        <p:cTn id="57" dur="500"/>
                                        <p:tgtEl>
                                          <p:spTgt spid="19"/>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p:cTn id="61" dur="500" fill="hold"/>
                                        <p:tgtEl>
                                          <p:spTgt spid="8"/>
                                        </p:tgtEl>
                                        <p:attrNameLst>
                                          <p:attrName>ppt_w</p:attrName>
                                        </p:attrNameLst>
                                      </p:cBhvr>
                                      <p:tavLst>
                                        <p:tav tm="0">
                                          <p:val>
                                            <p:fltVal val="0"/>
                                          </p:val>
                                        </p:tav>
                                        <p:tav tm="100000">
                                          <p:val>
                                            <p:strVal val="#ppt_w"/>
                                          </p:val>
                                        </p:tav>
                                      </p:tavLst>
                                    </p:anim>
                                    <p:anim calcmode="lin" valueType="num">
                                      <p:cBhvr>
                                        <p:cTn id="62" dur="500" fill="hold"/>
                                        <p:tgtEl>
                                          <p:spTgt spid="8"/>
                                        </p:tgtEl>
                                        <p:attrNameLst>
                                          <p:attrName>ppt_h</p:attrName>
                                        </p:attrNameLst>
                                      </p:cBhvr>
                                      <p:tavLst>
                                        <p:tav tm="0">
                                          <p:val>
                                            <p:fltVal val="0"/>
                                          </p:val>
                                        </p:tav>
                                        <p:tav tm="100000">
                                          <p:val>
                                            <p:strVal val="#ppt_h"/>
                                          </p:val>
                                        </p:tav>
                                      </p:tavLst>
                                    </p:anim>
                                    <p:animEffect transition="in" filter="fade">
                                      <p:cBhvr>
                                        <p:cTn id="6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p:bldP spid="6" grpId="0"/>
      <p:bldP spid="7" grpId="0"/>
      <p:bldP spid="8" grpId="0"/>
      <p:bldP spid="15" grpId="0" animBg="1"/>
      <p:bldP spid="16" grpId="0" animBg="1"/>
      <p:bldP spid="17" grpId="0" animBg="1"/>
      <p:bldP spid="18" grpId="0" animBg="1"/>
      <p:bldP spid="1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مخطط انسيابي: معالجة متعاقبة 16">
            <a:extLst>
              <a:ext uri="{FF2B5EF4-FFF2-40B4-BE49-F238E27FC236}">
                <a16:creationId xmlns:a16="http://schemas.microsoft.com/office/drawing/2014/main" id="{98F0D8F7-1545-42B2-93FF-44DE077D1586}"/>
              </a:ext>
            </a:extLst>
          </p:cNvPr>
          <p:cNvSpPr/>
          <p:nvPr/>
        </p:nvSpPr>
        <p:spPr>
          <a:xfrm>
            <a:off x="2745707" y="1028700"/>
            <a:ext cx="1414210" cy="1088387"/>
          </a:xfrm>
          <a:prstGeom prst="flowChartAlternateProcess">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nvGrpSpPr>
          <p:cNvPr id="26" name="مجموعة 25">
            <a:extLst>
              <a:ext uri="{FF2B5EF4-FFF2-40B4-BE49-F238E27FC236}">
                <a16:creationId xmlns:a16="http://schemas.microsoft.com/office/drawing/2014/main" id="{389BCA8A-A2DC-4964-AB67-88AC6D82072F}"/>
              </a:ext>
            </a:extLst>
          </p:cNvPr>
          <p:cNvGrpSpPr/>
          <p:nvPr/>
        </p:nvGrpSpPr>
        <p:grpSpPr>
          <a:xfrm>
            <a:off x="100652" y="684872"/>
            <a:ext cx="4372588" cy="5639728"/>
            <a:chOff x="100652" y="684872"/>
            <a:chExt cx="4372588" cy="5639728"/>
          </a:xfrm>
        </p:grpSpPr>
        <p:pic>
          <p:nvPicPr>
            <p:cNvPr id="7" name="صورة 6" descr="صورة تحتوي على قصاصة فنية, رسوم المتجهات&#10;&#10;تم إنشاء الوصف تلقائياً">
              <a:extLst>
                <a:ext uri="{FF2B5EF4-FFF2-40B4-BE49-F238E27FC236}">
                  <a16:creationId xmlns:a16="http://schemas.microsoft.com/office/drawing/2014/main" id="{0501D5B1-3589-4784-BDC5-26A32FBF8CE8}"/>
                </a:ext>
              </a:extLst>
            </p:cNvPr>
            <p:cNvPicPr>
              <a:picLocks noChangeAspect="1"/>
            </p:cNvPicPr>
            <p:nvPr/>
          </p:nvPicPr>
          <p:blipFill rotWithShape="1">
            <a:blip r:embed="rId3">
              <a:duotone>
                <a:schemeClr val="accent5">
                  <a:shade val="45000"/>
                  <a:satMod val="135000"/>
                </a:schemeClr>
                <a:prstClr val="white"/>
              </a:duotone>
              <a:extLst>
                <a:ext uri="{BEBA8EAE-BF5A-486C-A8C5-ECC9F3942E4B}">
                  <a14:imgProps xmlns:a14="http://schemas.microsoft.com/office/drawing/2010/main">
                    <a14:imgLayer r:embed="rId4">
                      <a14:imgEffect>
                        <a14:colorTemperature colorTemp="6769"/>
                      </a14:imgEffect>
                      <a14:imgEffect>
                        <a14:saturation sat="203000"/>
                      </a14:imgEffect>
                    </a14:imgLayer>
                  </a14:imgProps>
                </a:ext>
                <a:ext uri="{28A0092B-C50C-407E-A947-70E740481C1C}">
                  <a14:useLocalDpi xmlns:a14="http://schemas.microsoft.com/office/drawing/2010/main" val="0"/>
                </a:ext>
              </a:extLst>
            </a:blip>
            <a:srcRect l="37035" t="14237"/>
            <a:stretch/>
          </p:blipFill>
          <p:spPr>
            <a:xfrm flipH="1">
              <a:off x="100652" y="1357918"/>
              <a:ext cx="3595047" cy="4966682"/>
            </a:xfrm>
            <a:prstGeom prst="rect">
              <a:avLst/>
            </a:prstGeom>
          </p:spPr>
        </p:pic>
        <p:sp>
          <p:nvSpPr>
            <p:cNvPr id="21" name="مخطط انسيابي: معالجة متعاقبة 20">
              <a:extLst>
                <a:ext uri="{FF2B5EF4-FFF2-40B4-BE49-F238E27FC236}">
                  <a16:creationId xmlns:a16="http://schemas.microsoft.com/office/drawing/2014/main" id="{CAE85EC1-19EE-4C4F-AC89-B5D92BC67DBC}"/>
                </a:ext>
              </a:extLst>
            </p:cNvPr>
            <p:cNvSpPr/>
            <p:nvPr/>
          </p:nvSpPr>
          <p:spPr>
            <a:xfrm>
              <a:off x="2281489" y="684872"/>
              <a:ext cx="1414210" cy="1088387"/>
            </a:xfrm>
            <a:prstGeom prst="flowChartAlternateProcess">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2" name="مخطط انسيابي: معالجة متعاقبة 21">
              <a:extLst>
                <a:ext uri="{FF2B5EF4-FFF2-40B4-BE49-F238E27FC236}">
                  <a16:creationId xmlns:a16="http://schemas.microsoft.com/office/drawing/2014/main" id="{55094110-14D2-4DC6-B96E-FB176EA7AAF5}"/>
                </a:ext>
              </a:extLst>
            </p:cNvPr>
            <p:cNvSpPr/>
            <p:nvPr/>
          </p:nvSpPr>
          <p:spPr>
            <a:xfrm>
              <a:off x="3059030" y="1405408"/>
              <a:ext cx="1414210" cy="1088387"/>
            </a:xfrm>
            <a:prstGeom prst="flowChartAlternateProcess">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sp>
        <p:nvSpPr>
          <p:cNvPr id="23" name="فقاعة التفكير: على شكل سحابة 22">
            <a:extLst>
              <a:ext uri="{FF2B5EF4-FFF2-40B4-BE49-F238E27FC236}">
                <a16:creationId xmlns:a16="http://schemas.microsoft.com/office/drawing/2014/main" id="{E681C693-7B01-4715-82CC-86C358A2C421}"/>
              </a:ext>
            </a:extLst>
          </p:cNvPr>
          <p:cNvSpPr/>
          <p:nvPr/>
        </p:nvSpPr>
        <p:spPr>
          <a:xfrm>
            <a:off x="3708620" y="638310"/>
            <a:ext cx="8395649" cy="4966682"/>
          </a:xfrm>
          <a:prstGeom prst="cloudCallout">
            <a:avLst>
              <a:gd name="adj1" fmla="val -63473"/>
              <a:gd name="adj2" fmla="val 43941"/>
            </a:avLst>
          </a:prstGeom>
          <a:solidFill>
            <a:srgbClr val="FEC3C5"/>
          </a:solidFill>
          <a:ln>
            <a:solidFill>
              <a:srgbClr val="FEC3C5"/>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24" name="عنوان 1">
            <a:extLst>
              <a:ext uri="{FF2B5EF4-FFF2-40B4-BE49-F238E27FC236}">
                <a16:creationId xmlns:a16="http://schemas.microsoft.com/office/drawing/2014/main" id="{D0300908-9B1C-42D6-831B-91F880FDE43F}"/>
              </a:ext>
            </a:extLst>
          </p:cNvPr>
          <p:cNvSpPr txBox="1">
            <a:spLocks/>
          </p:cNvSpPr>
          <p:nvPr/>
        </p:nvSpPr>
        <p:spPr>
          <a:xfrm>
            <a:off x="-955007" y="905824"/>
            <a:ext cx="10515600" cy="1325563"/>
          </a:xfrm>
          <a:prstGeom prst="rect">
            <a:avLst/>
          </a:prstGeom>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ar-SA" sz="3600" b="1" dirty="0">
                <a:solidFill>
                  <a:schemeClr val="bg1"/>
                </a:solidFill>
                <a:effectLst>
                  <a:outerShdw blurRad="38100" dist="38100" dir="2700000" algn="tl">
                    <a:srgbClr val="000000">
                      <a:alpha val="43137"/>
                    </a:srgbClr>
                  </a:outerShdw>
                </a:effectLst>
              </a:rPr>
              <a:t>استراتيجية من أنا ؟!</a:t>
            </a:r>
          </a:p>
        </p:txBody>
      </p:sp>
      <p:sp>
        <p:nvSpPr>
          <p:cNvPr id="25" name="عنصر نائب للمحتوى 2">
            <a:extLst>
              <a:ext uri="{FF2B5EF4-FFF2-40B4-BE49-F238E27FC236}">
                <a16:creationId xmlns:a16="http://schemas.microsoft.com/office/drawing/2014/main" id="{781A232E-610F-4B40-9E78-8D5177D365A6}"/>
              </a:ext>
            </a:extLst>
          </p:cNvPr>
          <p:cNvSpPr txBox="1">
            <a:spLocks/>
          </p:cNvSpPr>
          <p:nvPr/>
        </p:nvSpPr>
        <p:spPr>
          <a:xfrm>
            <a:off x="2745707" y="1691776"/>
            <a:ext cx="10515600" cy="1723487"/>
          </a:xfrm>
          <a:prstGeom prst="rect">
            <a:avLst/>
          </a:prstGeom>
        </p:spPr>
        <p:txBody>
          <a:bodyPr vert="horz" lIns="91440" tIns="45720" rIns="91440" bIns="45720" rtlCol="1">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buFont typeface="Arial" panose="020B0604020202020204" pitchFamily="34" charset="0"/>
              <a:buNone/>
            </a:pPr>
            <a:r>
              <a:rPr lang="ar-SA" sz="4400" dirty="0"/>
              <a:t>الأنواع المختلفة من المستندات و التقارير</a:t>
            </a:r>
          </a:p>
          <a:p>
            <a:pPr marL="0" indent="0" algn="ctr">
              <a:lnSpc>
                <a:spcPct val="150000"/>
              </a:lnSpc>
              <a:buFont typeface="Arial" panose="020B0604020202020204" pitchFamily="34" charset="0"/>
              <a:buNone/>
            </a:pPr>
            <a:r>
              <a:rPr lang="ar-SA" sz="4400" dirty="0"/>
              <a:t>الورقية التي تستخدمها الشركات </a:t>
            </a:r>
          </a:p>
          <a:p>
            <a:pPr marL="0" indent="0" algn="ctr">
              <a:lnSpc>
                <a:spcPct val="150000"/>
              </a:lnSpc>
              <a:buFont typeface="Arial" panose="020B0604020202020204" pitchFamily="34" charset="0"/>
              <a:buNone/>
            </a:pPr>
            <a:r>
              <a:rPr lang="ar-SA" sz="4400" dirty="0"/>
              <a:t>أو المؤسسات لتنفيذ تعليماتها .</a:t>
            </a:r>
          </a:p>
        </p:txBody>
      </p:sp>
      <p:sp>
        <p:nvSpPr>
          <p:cNvPr id="27" name="عنصر نائب للمحتوى 2">
            <a:extLst>
              <a:ext uri="{FF2B5EF4-FFF2-40B4-BE49-F238E27FC236}">
                <a16:creationId xmlns:a16="http://schemas.microsoft.com/office/drawing/2014/main" id="{920B323D-A2C0-47E9-9468-260582C9E105}"/>
              </a:ext>
            </a:extLst>
          </p:cNvPr>
          <p:cNvSpPr txBox="1">
            <a:spLocks/>
          </p:cNvSpPr>
          <p:nvPr/>
        </p:nvSpPr>
        <p:spPr>
          <a:xfrm>
            <a:off x="-4808324" y="3900778"/>
            <a:ext cx="10515600" cy="1723487"/>
          </a:xfrm>
          <a:prstGeom prst="rect">
            <a:avLst/>
          </a:prstGeom>
        </p:spPr>
        <p:txBody>
          <a:bodyPr vert="horz" lIns="91440" tIns="45720" rIns="91440" bIns="45720" rtlCol="1">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200000"/>
              </a:lnSpc>
              <a:buFont typeface="Arial" panose="020B0604020202020204" pitchFamily="34" charset="0"/>
              <a:buNone/>
            </a:pPr>
            <a:r>
              <a:rPr lang="ar-SA" sz="3600" dirty="0">
                <a:latin typeface="AbdoMaster-Bold" panose="02000500030000020004" pitchFamily="50" charset="-78"/>
                <a:cs typeface="AbdoMaster-Bold" panose="02000500030000020004" pitchFamily="50" charset="-78"/>
              </a:rPr>
              <a:t>؟؟</a:t>
            </a:r>
          </a:p>
        </p:txBody>
      </p:sp>
      <p:sp>
        <p:nvSpPr>
          <p:cNvPr id="28" name="عنصر نائب للمحتوى 2">
            <a:extLst>
              <a:ext uri="{FF2B5EF4-FFF2-40B4-BE49-F238E27FC236}">
                <a16:creationId xmlns:a16="http://schemas.microsoft.com/office/drawing/2014/main" id="{A673817D-79EB-4C37-B73E-4CBF85672268}"/>
              </a:ext>
            </a:extLst>
          </p:cNvPr>
          <p:cNvSpPr txBox="1">
            <a:spLocks/>
          </p:cNvSpPr>
          <p:nvPr/>
        </p:nvSpPr>
        <p:spPr>
          <a:xfrm>
            <a:off x="5770340" y="5351327"/>
            <a:ext cx="4466334" cy="1723487"/>
          </a:xfrm>
          <a:prstGeom prst="rect">
            <a:avLst/>
          </a:prstGeom>
        </p:spPr>
        <p:txBody>
          <a:bodyPr vert="horz" lIns="91440" tIns="45720" rIns="91440" bIns="45720" rtlCol="1">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200000"/>
              </a:lnSpc>
              <a:buFont typeface="Arial" panose="020B0604020202020204" pitchFamily="34" charset="0"/>
              <a:buNone/>
            </a:pPr>
            <a:r>
              <a:rPr lang="ar-SA" sz="4800" b="1" dirty="0"/>
              <a:t>مستندات الأعمال</a:t>
            </a:r>
          </a:p>
        </p:txBody>
      </p:sp>
    </p:spTree>
    <p:custDataLst>
      <p:tags r:id="rId1"/>
    </p:custDataLst>
    <p:extLst>
      <p:ext uri="{BB962C8B-B14F-4D97-AF65-F5344CB8AC3E}">
        <p14:creationId xmlns:p14="http://schemas.microsoft.com/office/powerpoint/2010/main" val="1465045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p:cTn id="13" dur="500" fill="hold"/>
                                        <p:tgtEl>
                                          <p:spTgt spid="24"/>
                                        </p:tgtEl>
                                        <p:attrNameLst>
                                          <p:attrName>ppt_w</p:attrName>
                                        </p:attrNameLst>
                                      </p:cBhvr>
                                      <p:tavLst>
                                        <p:tav tm="0">
                                          <p:val>
                                            <p:fltVal val="0"/>
                                          </p:val>
                                        </p:tav>
                                        <p:tav tm="100000">
                                          <p:val>
                                            <p:strVal val="#ppt_w"/>
                                          </p:val>
                                        </p:tav>
                                      </p:tavLst>
                                    </p:anim>
                                    <p:anim calcmode="lin" valueType="num">
                                      <p:cBhvr>
                                        <p:cTn id="14" dur="500" fill="hold"/>
                                        <p:tgtEl>
                                          <p:spTgt spid="24"/>
                                        </p:tgtEl>
                                        <p:attrNameLst>
                                          <p:attrName>ppt_h</p:attrName>
                                        </p:attrNameLst>
                                      </p:cBhvr>
                                      <p:tavLst>
                                        <p:tav tm="0">
                                          <p:val>
                                            <p:fltVal val="0"/>
                                          </p:val>
                                        </p:tav>
                                        <p:tav tm="100000">
                                          <p:val>
                                            <p:strVal val="#ppt_h"/>
                                          </p:val>
                                        </p:tav>
                                      </p:tavLst>
                                    </p:anim>
                                    <p:animEffect transition="in" filter="fade">
                                      <p:cBhvr>
                                        <p:cTn id="15" dur="500"/>
                                        <p:tgtEl>
                                          <p:spTgt spid="24"/>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500" fill="hold"/>
                                        <p:tgtEl>
                                          <p:spTgt spid="25"/>
                                        </p:tgtEl>
                                        <p:attrNameLst>
                                          <p:attrName>ppt_w</p:attrName>
                                        </p:attrNameLst>
                                      </p:cBhvr>
                                      <p:tavLst>
                                        <p:tav tm="0">
                                          <p:val>
                                            <p:fltVal val="0"/>
                                          </p:val>
                                        </p:tav>
                                        <p:tav tm="100000">
                                          <p:val>
                                            <p:strVal val="#ppt_w"/>
                                          </p:val>
                                        </p:tav>
                                      </p:tavLst>
                                    </p:anim>
                                    <p:anim calcmode="lin" valueType="num">
                                      <p:cBhvr>
                                        <p:cTn id="20" dur="500" fill="hold"/>
                                        <p:tgtEl>
                                          <p:spTgt spid="25"/>
                                        </p:tgtEl>
                                        <p:attrNameLst>
                                          <p:attrName>ppt_h</p:attrName>
                                        </p:attrNameLst>
                                      </p:cBhvr>
                                      <p:tavLst>
                                        <p:tav tm="0">
                                          <p:val>
                                            <p:fltVal val="0"/>
                                          </p:val>
                                        </p:tav>
                                        <p:tav tm="100000">
                                          <p:val>
                                            <p:strVal val="#ppt_h"/>
                                          </p:val>
                                        </p:tav>
                                      </p:tavLst>
                                    </p:anim>
                                    <p:animEffect transition="in" filter="fade">
                                      <p:cBhvr>
                                        <p:cTn id="21" dur="500"/>
                                        <p:tgtEl>
                                          <p:spTgt spid="25"/>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p:cTn id="25" dur="500" fill="hold"/>
                                        <p:tgtEl>
                                          <p:spTgt spid="27"/>
                                        </p:tgtEl>
                                        <p:attrNameLst>
                                          <p:attrName>ppt_w</p:attrName>
                                        </p:attrNameLst>
                                      </p:cBhvr>
                                      <p:tavLst>
                                        <p:tav tm="0">
                                          <p:val>
                                            <p:fltVal val="0"/>
                                          </p:val>
                                        </p:tav>
                                        <p:tav tm="100000">
                                          <p:val>
                                            <p:strVal val="#ppt_w"/>
                                          </p:val>
                                        </p:tav>
                                      </p:tavLst>
                                    </p:anim>
                                    <p:anim calcmode="lin" valueType="num">
                                      <p:cBhvr>
                                        <p:cTn id="26" dur="500" fill="hold"/>
                                        <p:tgtEl>
                                          <p:spTgt spid="27"/>
                                        </p:tgtEl>
                                        <p:attrNameLst>
                                          <p:attrName>ppt_h</p:attrName>
                                        </p:attrNameLst>
                                      </p:cBhvr>
                                      <p:tavLst>
                                        <p:tav tm="0">
                                          <p:val>
                                            <p:fltVal val="0"/>
                                          </p:val>
                                        </p:tav>
                                        <p:tav tm="100000">
                                          <p:val>
                                            <p:strVal val="#ppt_h"/>
                                          </p:val>
                                        </p:tav>
                                      </p:tavLst>
                                    </p:anim>
                                    <p:animEffect transition="in" filter="fade">
                                      <p:cBhvr>
                                        <p:cTn id="27" dur="500"/>
                                        <p:tgtEl>
                                          <p:spTgt spid="27"/>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additive="base">
                                        <p:cTn id="32" dur="500" fill="hold"/>
                                        <p:tgtEl>
                                          <p:spTgt spid="28"/>
                                        </p:tgtEl>
                                        <p:attrNameLst>
                                          <p:attrName>ppt_x</p:attrName>
                                        </p:attrNameLst>
                                      </p:cBhvr>
                                      <p:tavLst>
                                        <p:tav tm="0">
                                          <p:val>
                                            <p:strVal val="#ppt_x"/>
                                          </p:val>
                                        </p:tav>
                                        <p:tav tm="100000">
                                          <p:val>
                                            <p:strVal val="#ppt_x"/>
                                          </p:val>
                                        </p:tav>
                                      </p:tavLst>
                                    </p:anim>
                                    <p:anim calcmode="lin" valueType="num">
                                      <p:cBhvr additive="base">
                                        <p:cTn id="33"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p:bldP spid="25" grpId="0"/>
      <p:bldP spid="27" grpId="0"/>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خطط انسيابي: معالجة متعاقبة 3">
            <a:extLst>
              <a:ext uri="{FF2B5EF4-FFF2-40B4-BE49-F238E27FC236}">
                <a16:creationId xmlns:a16="http://schemas.microsoft.com/office/drawing/2014/main" id="{E8040CBF-CBE9-4484-BABF-CB84E7102808}"/>
              </a:ext>
            </a:extLst>
          </p:cNvPr>
          <p:cNvSpPr/>
          <p:nvPr/>
        </p:nvSpPr>
        <p:spPr>
          <a:xfrm>
            <a:off x="2745707" y="1028700"/>
            <a:ext cx="1414210" cy="1088387"/>
          </a:xfrm>
          <a:prstGeom prst="flowChartAlternateProcess">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nvGrpSpPr>
          <p:cNvPr id="5" name="مجموعة 4">
            <a:extLst>
              <a:ext uri="{FF2B5EF4-FFF2-40B4-BE49-F238E27FC236}">
                <a16:creationId xmlns:a16="http://schemas.microsoft.com/office/drawing/2014/main" id="{EF583EFE-83EB-4590-9367-118E000D2E6A}"/>
              </a:ext>
            </a:extLst>
          </p:cNvPr>
          <p:cNvGrpSpPr/>
          <p:nvPr/>
        </p:nvGrpSpPr>
        <p:grpSpPr>
          <a:xfrm>
            <a:off x="100652" y="684872"/>
            <a:ext cx="4372588" cy="5639728"/>
            <a:chOff x="100652" y="684872"/>
            <a:chExt cx="4372588" cy="5639728"/>
          </a:xfrm>
        </p:grpSpPr>
        <p:pic>
          <p:nvPicPr>
            <p:cNvPr id="6" name="صورة 5" descr="صورة تحتوي على قصاصة فنية, رسوم المتجهات&#10;&#10;تم إنشاء الوصف تلقائياً">
              <a:extLst>
                <a:ext uri="{FF2B5EF4-FFF2-40B4-BE49-F238E27FC236}">
                  <a16:creationId xmlns:a16="http://schemas.microsoft.com/office/drawing/2014/main" id="{90B830F2-4CB7-45E3-A442-8DD94AEFD2BB}"/>
                </a:ext>
              </a:extLst>
            </p:cNvPr>
            <p:cNvPicPr>
              <a:picLocks noChangeAspect="1"/>
            </p:cNvPicPr>
            <p:nvPr/>
          </p:nvPicPr>
          <p:blipFill rotWithShape="1">
            <a:blip r:embed="rId3">
              <a:duotone>
                <a:schemeClr val="accent5">
                  <a:shade val="45000"/>
                  <a:satMod val="135000"/>
                </a:schemeClr>
                <a:prstClr val="white"/>
              </a:duotone>
              <a:extLst>
                <a:ext uri="{BEBA8EAE-BF5A-486C-A8C5-ECC9F3942E4B}">
                  <a14:imgProps xmlns:a14="http://schemas.microsoft.com/office/drawing/2010/main">
                    <a14:imgLayer r:embed="rId4">
                      <a14:imgEffect>
                        <a14:colorTemperature colorTemp="6769"/>
                      </a14:imgEffect>
                      <a14:imgEffect>
                        <a14:saturation sat="203000"/>
                      </a14:imgEffect>
                    </a14:imgLayer>
                  </a14:imgProps>
                </a:ext>
                <a:ext uri="{28A0092B-C50C-407E-A947-70E740481C1C}">
                  <a14:useLocalDpi xmlns:a14="http://schemas.microsoft.com/office/drawing/2010/main" val="0"/>
                </a:ext>
              </a:extLst>
            </a:blip>
            <a:srcRect l="37035" t="14237"/>
            <a:stretch/>
          </p:blipFill>
          <p:spPr>
            <a:xfrm flipH="1">
              <a:off x="100652" y="1357918"/>
              <a:ext cx="3595047" cy="4966682"/>
            </a:xfrm>
            <a:prstGeom prst="rect">
              <a:avLst/>
            </a:prstGeom>
          </p:spPr>
        </p:pic>
        <p:sp>
          <p:nvSpPr>
            <p:cNvPr id="7" name="مخطط انسيابي: معالجة متعاقبة 6">
              <a:extLst>
                <a:ext uri="{FF2B5EF4-FFF2-40B4-BE49-F238E27FC236}">
                  <a16:creationId xmlns:a16="http://schemas.microsoft.com/office/drawing/2014/main" id="{2B4C347E-5577-4B7C-8DF1-8CDA29119C76}"/>
                </a:ext>
              </a:extLst>
            </p:cNvPr>
            <p:cNvSpPr/>
            <p:nvPr/>
          </p:nvSpPr>
          <p:spPr>
            <a:xfrm>
              <a:off x="2281489" y="684872"/>
              <a:ext cx="1414210" cy="1088387"/>
            </a:xfrm>
            <a:prstGeom prst="flowChartAlternateProcess">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 name="مخطط انسيابي: معالجة متعاقبة 7">
              <a:extLst>
                <a:ext uri="{FF2B5EF4-FFF2-40B4-BE49-F238E27FC236}">
                  <a16:creationId xmlns:a16="http://schemas.microsoft.com/office/drawing/2014/main" id="{4C4AC7BC-D354-43C1-AEE5-000DCC64E786}"/>
                </a:ext>
              </a:extLst>
            </p:cNvPr>
            <p:cNvSpPr/>
            <p:nvPr/>
          </p:nvSpPr>
          <p:spPr>
            <a:xfrm>
              <a:off x="3059030" y="1405408"/>
              <a:ext cx="1414210" cy="1088387"/>
            </a:xfrm>
            <a:prstGeom prst="flowChartAlternateProcess">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sp>
        <p:nvSpPr>
          <p:cNvPr id="9" name="فقاعة التفكير: على شكل سحابة 8">
            <a:extLst>
              <a:ext uri="{FF2B5EF4-FFF2-40B4-BE49-F238E27FC236}">
                <a16:creationId xmlns:a16="http://schemas.microsoft.com/office/drawing/2014/main" id="{FB11D86B-523D-40E3-B3EF-2961B1726051}"/>
              </a:ext>
            </a:extLst>
          </p:cNvPr>
          <p:cNvSpPr/>
          <p:nvPr/>
        </p:nvSpPr>
        <p:spPr>
          <a:xfrm>
            <a:off x="3708620" y="638310"/>
            <a:ext cx="8395649" cy="4966682"/>
          </a:xfrm>
          <a:prstGeom prst="cloudCallout">
            <a:avLst>
              <a:gd name="adj1" fmla="val -63473"/>
              <a:gd name="adj2" fmla="val 43941"/>
            </a:avLst>
          </a:prstGeom>
          <a:solidFill>
            <a:srgbClr val="FEC3C5"/>
          </a:solidFill>
          <a:ln>
            <a:solidFill>
              <a:srgbClr val="FEC3C5"/>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10" name="عنوان 1">
            <a:extLst>
              <a:ext uri="{FF2B5EF4-FFF2-40B4-BE49-F238E27FC236}">
                <a16:creationId xmlns:a16="http://schemas.microsoft.com/office/drawing/2014/main" id="{3B3DA48C-FBE5-4034-BE70-BF79EBB57926}"/>
              </a:ext>
            </a:extLst>
          </p:cNvPr>
          <p:cNvSpPr txBox="1">
            <a:spLocks/>
          </p:cNvSpPr>
          <p:nvPr/>
        </p:nvSpPr>
        <p:spPr>
          <a:xfrm>
            <a:off x="-256540" y="847818"/>
            <a:ext cx="10515600" cy="1325563"/>
          </a:xfrm>
          <a:prstGeom prst="rect">
            <a:avLst/>
          </a:prstGeom>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ar-SA" sz="3600" b="1" dirty="0">
                <a:solidFill>
                  <a:schemeClr val="bg1"/>
                </a:solidFill>
                <a:effectLst>
                  <a:outerShdw blurRad="38100" dist="38100" dir="2700000" algn="tl">
                    <a:srgbClr val="000000">
                      <a:alpha val="43137"/>
                    </a:srgbClr>
                  </a:outerShdw>
                </a:effectLst>
              </a:rPr>
              <a:t>باستخدام استراتيجية ماذا لو</a:t>
            </a:r>
          </a:p>
        </p:txBody>
      </p:sp>
      <p:sp>
        <p:nvSpPr>
          <p:cNvPr id="11" name="عنصر نائب للمحتوى 2">
            <a:extLst>
              <a:ext uri="{FF2B5EF4-FFF2-40B4-BE49-F238E27FC236}">
                <a16:creationId xmlns:a16="http://schemas.microsoft.com/office/drawing/2014/main" id="{4766FE08-EA4F-4312-800E-4ADB6B38A8AA}"/>
              </a:ext>
            </a:extLst>
          </p:cNvPr>
          <p:cNvSpPr txBox="1">
            <a:spLocks/>
          </p:cNvSpPr>
          <p:nvPr/>
        </p:nvSpPr>
        <p:spPr>
          <a:xfrm>
            <a:off x="2688555" y="1581616"/>
            <a:ext cx="10515600" cy="4018568"/>
          </a:xfrm>
          <a:prstGeom prst="rect">
            <a:avLst/>
          </a:prstGeom>
        </p:spPr>
        <p:txBody>
          <a:bodyPr vert="horz" lIns="91440" tIns="45720" rIns="91440" bIns="45720" rtlCol="1">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buFont typeface="Arial" panose="020B0604020202020204" pitchFamily="34" charset="0"/>
              <a:buNone/>
            </a:pPr>
            <a:r>
              <a:rPr lang="ar-SA" sz="4400" dirty="0"/>
              <a:t>ماذا لو طلبت منك </a:t>
            </a:r>
            <a:r>
              <a:rPr lang="ar-SA" sz="4400" dirty="0" err="1"/>
              <a:t>معملتك</a:t>
            </a:r>
            <a:r>
              <a:rPr lang="ar-SA" sz="4400" dirty="0"/>
              <a:t> كتابة بحث</a:t>
            </a:r>
          </a:p>
          <a:p>
            <a:pPr marL="0" indent="0" algn="ctr">
              <a:lnSpc>
                <a:spcPct val="150000"/>
              </a:lnSpc>
              <a:buFont typeface="Arial" panose="020B0604020202020204" pitchFamily="34" charset="0"/>
              <a:buNone/>
            </a:pPr>
            <a:r>
              <a:rPr lang="ar-SA" sz="4400" dirty="0"/>
              <a:t> وإرساله لها عبر البريد الإلكتروني </a:t>
            </a:r>
          </a:p>
          <a:p>
            <a:pPr marL="0" indent="0" algn="ctr">
              <a:lnSpc>
                <a:spcPct val="150000"/>
              </a:lnSpc>
              <a:buFont typeface="Arial" panose="020B0604020202020204" pitchFamily="34" charset="0"/>
              <a:buNone/>
            </a:pPr>
            <a:r>
              <a:rPr lang="ar-SA" sz="4400" dirty="0"/>
              <a:t>ماهي الخطوات التي ستتبعينها؟؟</a:t>
            </a:r>
          </a:p>
        </p:txBody>
      </p:sp>
      <p:sp>
        <p:nvSpPr>
          <p:cNvPr id="13" name="عنصر نائب للمحتوى 2">
            <a:extLst>
              <a:ext uri="{FF2B5EF4-FFF2-40B4-BE49-F238E27FC236}">
                <a16:creationId xmlns:a16="http://schemas.microsoft.com/office/drawing/2014/main" id="{0EE0B0E5-D203-432A-B591-0309AED6FB32}"/>
              </a:ext>
            </a:extLst>
          </p:cNvPr>
          <p:cNvSpPr txBox="1">
            <a:spLocks/>
          </p:cNvSpPr>
          <p:nvPr/>
        </p:nvSpPr>
        <p:spPr>
          <a:xfrm>
            <a:off x="2381505" y="5577058"/>
            <a:ext cx="9809859" cy="1723487"/>
          </a:xfrm>
          <a:prstGeom prst="rect">
            <a:avLst/>
          </a:prstGeom>
        </p:spPr>
        <p:txBody>
          <a:bodyPr vert="horz" lIns="91440" tIns="45720" rIns="91440" bIns="45720" rtlCol="1">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200000"/>
              </a:lnSpc>
              <a:buFont typeface="Arial" panose="020B0604020202020204" pitchFamily="34" charset="0"/>
              <a:buNone/>
            </a:pPr>
            <a:r>
              <a:rPr lang="ar-SA" sz="2400" dirty="0"/>
              <a:t>البحث – المعالجة باستخدام برنامج الوورد – حفظ البحث –الارسال عبر </a:t>
            </a:r>
            <a:r>
              <a:rPr lang="ar-SA" sz="2400" dirty="0" err="1"/>
              <a:t>البريدالإلكتروني</a:t>
            </a:r>
            <a:r>
              <a:rPr lang="ar-SA" sz="2400" dirty="0"/>
              <a:t> عبر النت</a:t>
            </a:r>
          </a:p>
        </p:txBody>
      </p:sp>
    </p:spTree>
    <p:custDataLst>
      <p:tags r:id="rId1"/>
    </p:custDataLst>
    <p:extLst>
      <p:ext uri="{BB962C8B-B14F-4D97-AF65-F5344CB8AC3E}">
        <p14:creationId xmlns:p14="http://schemas.microsoft.com/office/powerpoint/2010/main" val="2594288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ppt_w</p:attrName>
                                        </p:attrNameLst>
                                      </p:cBhvr>
                                      <p:tavLst>
                                        <p:tav tm="0">
                                          <p:val>
                                            <p:fltVal val="0"/>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animEffect transition="in" filter="fade">
                                      <p:cBhvr>
                                        <p:cTn id="15" dur="500"/>
                                        <p:tgtEl>
                                          <p:spTgt spid="10"/>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fltVal val="0"/>
                                          </p:val>
                                        </p:tav>
                                        <p:tav tm="100000">
                                          <p:val>
                                            <p:strVal val="#ppt_h"/>
                                          </p:val>
                                        </p:tav>
                                      </p:tavLst>
                                    </p:anim>
                                    <p:animEffect transition="in" filter="fade">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ppt_x"/>
                                          </p:val>
                                        </p:tav>
                                        <p:tav tm="100000">
                                          <p:val>
                                            <p:strVal val="#ppt_x"/>
                                          </p:val>
                                        </p:tav>
                                      </p:tavLst>
                                    </p:anim>
                                    <p:anim calcmode="lin" valueType="num">
                                      <p:cBhvr additive="base">
                                        <p:cTn id="27"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مستطيل 9">
            <a:extLst>
              <a:ext uri="{FF2B5EF4-FFF2-40B4-BE49-F238E27FC236}">
                <a16:creationId xmlns:a16="http://schemas.microsoft.com/office/drawing/2014/main" id="{3E201796-A46C-48E3-87E5-FABA7C79F5EA}"/>
              </a:ext>
            </a:extLst>
          </p:cNvPr>
          <p:cNvSpPr/>
          <p:nvPr/>
        </p:nvSpPr>
        <p:spPr>
          <a:xfrm>
            <a:off x="0" y="0"/>
            <a:ext cx="12192000" cy="2172431"/>
          </a:xfrm>
          <a:prstGeom prst="rect">
            <a:avLst/>
          </a:prstGeom>
          <a:solidFill>
            <a:srgbClr val="FEC3C5"/>
          </a:solidFill>
          <a:ln>
            <a:solidFill>
              <a:srgbClr val="FEC3C5"/>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effectLst>
                <a:outerShdw blurRad="38100" dist="38100" dir="2700000" algn="tl">
                  <a:srgbClr val="000000">
                    <a:alpha val="43137"/>
                  </a:srgbClr>
                </a:outerShdw>
              </a:effectLst>
            </a:endParaRPr>
          </a:p>
        </p:txBody>
      </p:sp>
      <p:sp>
        <p:nvSpPr>
          <p:cNvPr id="2" name="عنوان 1">
            <a:extLst>
              <a:ext uri="{FF2B5EF4-FFF2-40B4-BE49-F238E27FC236}">
                <a16:creationId xmlns:a16="http://schemas.microsoft.com/office/drawing/2014/main" id="{3F23065C-9290-4059-A1AA-AAE800A261F6}"/>
              </a:ext>
            </a:extLst>
          </p:cNvPr>
          <p:cNvSpPr>
            <a:spLocks noGrp="1"/>
          </p:cNvSpPr>
          <p:nvPr>
            <p:ph type="title"/>
          </p:nvPr>
        </p:nvSpPr>
        <p:spPr>
          <a:xfrm>
            <a:off x="838200" y="306547"/>
            <a:ext cx="10515600" cy="1325563"/>
          </a:xfrm>
        </p:spPr>
        <p:txBody>
          <a:bodyPr>
            <a:noAutofit/>
          </a:bodyPr>
          <a:lstStyle/>
          <a:p>
            <a:pPr algn="ctr">
              <a:lnSpc>
                <a:spcPct val="150000"/>
              </a:lnSpc>
            </a:pPr>
            <a:r>
              <a:rPr lang="ar-SA" sz="5400" dirty="0">
                <a:solidFill>
                  <a:schemeClr val="bg1"/>
                </a:solidFill>
              </a:rPr>
              <a:t>من الصورة الموجودة أمامك استنتجي مفهوم المستندات الرقمية ؟؟</a:t>
            </a:r>
          </a:p>
        </p:txBody>
      </p:sp>
      <p:pic>
        <p:nvPicPr>
          <p:cNvPr id="4" name="صورة 3">
            <a:extLst>
              <a:ext uri="{FF2B5EF4-FFF2-40B4-BE49-F238E27FC236}">
                <a16:creationId xmlns:a16="http://schemas.microsoft.com/office/drawing/2014/main" id="{528B6E49-0D43-446D-BFC5-558F1051BD6B}"/>
              </a:ext>
            </a:extLst>
          </p:cNvPr>
          <p:cNvPicPr>
            <a:picLocks noChangeAspect="1"/>
          </p:cNvPicPr>
          <p:nvPr/>
        </p:nvPicPr>
        <p:blipFill rotWithShape="1">
          <a:blip r:embed="rId3">
            <a:extLst>
              <a:ext uri="{28A0092B-C50C-407E-A947-70E740481C1C}">
                <a14:useLocalDpi xmlns:a14="http://schemas.microsoft.com/office/drawing/2010/main" val="0"/>
              </a:ext>
            </a:extLst>
          </a:blip>
          <a:srcRect l="50484" t="14953" b="8453"/>
          <a:stretch/>
        </p:blipFill>
        <p:spPr>
          <a:xfrm>
            <a:off x="8074154" y="3843809"/>
            <a:ext cx="2601602" cy="2874466"/>
          </a:xfrm>
          <a:prstGeom prst="rect">
            <a:avLst/>
          </a:prstGeom>
        </p:spPr>
      </p:pic>
      <p:sp>
        <p:nvSpPr>
          <p:cNvPr id="5" name="عنوان 1">
            <a:extLst>
              <a:ext uri="{FF2B5EF4-FFF2-40B4-BE49-F238E27FC236}">
                <a16:creationId xmlns:a16="http://schemas.microsoft.com/office/drawing/2014/main" id="{13F1D9F7-2128-4720-BCB6-FB1FCD8CC4CC}"/>
              </a:ext>
            </a:extLst>
          </p:cNvPr>
          <p:cNvSpPr txBox="1">
            <a:spLocks/>
          </p:cNvSpPr>
          <p:nvPr/>
        </p:nvSpPr>
        <p:spPr>
          <a:xfrm>
            <a:off x="511969" y="2196239"/>
            <a:ext cx="11168062" cy="1325563"/>
          </a:xfrm>
          <a:prstGeom prst="rect">
            <a:avLst/>
          </a:prstGeom>
        </p:spPr>
        <p:txBody>
          <a:bodyPr vert="horz" lIns="91440" tIns="45720" rIns="91440" bIns="45720" rtlCol="1" anchor="ctr">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60000"/>
              </a:lnSpc>
            </a:pPr>
            <a:r>
              <a:rPr lang="ar-SA" sz="3600" dirty="0"/>
              <a:t>هي مستندات يتم إنشائها وتعديلها و معالجتها بواسطة برامج معينة ثم توقيعها و حفظها و إرسالها عبر الانترنت بحيث يسهل الوصول إليها</a:t>
            </a:r>
          </a:p>
        </p:txBody>
      </p:sp>
      <p:pic>
        <p:nvPicPr>
          <p:cNvPr id="8" name="صورة 7">
            <a:extLst>
              <a:ext uri="{FF2B5EF4-FFF2-40B4-BE49-F238E27FC236}">
                <a16:creationId xmlns:a16="http://schemas.microsoft.com/office/drawing/2014/main" id="{02AE7077-7CE2-468C-8D00-BA709282238F}"/>
              </a:ext>
            </a:extLst>
          </p:cNvPr>
          <p:cNvPicPr>
            <a:picLocks noChangeAspect="1"/>
          </p:cNvPicPr>
          <p:nvPr/>
        </p:nvPicPr>
        <p:blipFill rotWithShape="1">
          <a:blip r:embed="rId3">
            <a:extLst>
              <a:ext uri="{28A0092B-C50C-407E-A947-70E740481C1C}">
                <a14:useLocalDpi xmlns:a14="http://schemas.microsoft.com/office/drawing/2010/main" val="0"/>
              </a:ext>
            </a:extLst>
          </a:blip>
          <a:srcRect t="26987" r="48265" b="9330"/>
          <a:stretch/>
        </p:blipFill>
        <p:spPr>
          <a:xfrm>
            <a:off x="2208964" y="3947675"/>
            <a:ext cx="3269285" cy="2874466"/>
          </a:xfrm>
          <a:prstGeom prst="rect">
            <a:avLst/>
          </a:prstGeom>
        </p:spPr>
      </p:pic>
      <p:sp>
        <p:nvSpPr>
          <p:cNvPr id="9" name="سهم: منحني لأسفل 8">
            <a:extLst>
              <a:ext uri="{FF2B5EF4-FFF2-40B4-BE49-F238E27FC236}">
                <a16:creationId xmlns:a16="http://schemas.microsoft.com/office/drawing/2014/main" id="{FF5903C0-6A9D-4A58-989D-2134BEC8E42C}"/>
              </a:ext>
            </a:extLst>
          </p:cNvPr>
          <p:cNvSpPr/>
          <p:nvPr/>
        </p:nvSpPr>
        <p:spPr>
          <a:xfrm flipH="1">
            <a:off x="5680989" y="3947675"/>
            <a:ext cx="2190424" cy="1031784"/>
          </a:xfrm>
          <a:prstGeom prst="curvedDownArrow">
            <a:avLst>
              <a:gd name="adj1" fmla="val 25000"/>
              <a:gd name="adj2" fmla="val 55842"/>
              <a:gd name="adj3" fmla="val 61003"/>
            </a:avLst>
          </a:prstGeom>
          <a:solidFill>
            <a:srgbClr val="96C0C6"/>
          </a:solidFill>
          <a:ln>
            <a:solidFill>
              <a:srgbClr val="96C0C6"/>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solidFill>
            </a:endParaRPr>
          </a:p>
        </p:txBody>
      </p:sp>
      <p:sp>
        <p:nvSpPr>
          <p:cNvPr id="14" name="عنوان 1">
            <a:extLst>
              <a:ext uri="{FF2B5EF4-FFF2-40B4-BE49-F238E27FC236}">
                <a16:creationId xmlns:a16="http://schemas.microsoft.com/office/drawing/2014/main" id="{29CCB0B2-CB7E-4D52-91C2-51709F9150E1}"/>
              </a:ext>
            </a:extLst>
          </p:cNvPr>
          <p:cNvSpPr txBox="1">
            <a:spLocks/>
          </p:cNvSpPr>
          <p:nvPr/>
        </p:nvSpPr>
        <p:spPr>
          <a:xfrm>
            <a:off x="0" y="-2584"/>
            <a:ext cx="12192000" cy="2172431"/>
          </a:xfrm>
          <a:prstGeom prst="rect">
            <a:avLst/>
          </a:prstGeom>
          <a:solidFill>
            <a:srgbClr val="FEC3C5"/>
          </a:solidFill>
          <a:ln>
            <a:solidFill>
              <a:srgbClr val="FEC3C5"/>
            </a:solidFill>
          </a:ln>
        </p:spPr>
        <p:txBody>
          <a:bodyPr vert="horz" lIns="91440" tIns="45720" rIns="91440" bIns="45720" rtlCol="1" anchor="ctr">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pPr>
            <a:r>
              <a:rPr lang="ar-SA" sz="5400" dirty="0">
                <a:solidFill>
                  <a:schemeClr val="bg1"/>
                </a:solidFill>
              </a:rPr>
              <a:t>المستندات الرقمية</a:t>
            </a:r>
          </a:p>
        </p:txBody>
      </p:sp>
    </p:spTree>
    <p:custDataLst>
      <p:tags r:id="rId1"/>
    </p:custDataLst>
    <p:extLst>
      <p:ext uri="{BB962C8B-B14F-4D97-AF65-F5344CB8AC3E}">
        <p14:creationId xmlns:p14="http://schemas.microsoft.com/office/powerpoint/2010/main" val="207170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0-#ppt_w/2"/>
                                          </p:val>
                                        </p:tav>
                                        <p:tav tm="100000">
                                          <p:val>
                                            <p:strVal val="#ppt_x"/>
                                          </p:val>
                                        </p:tav>
                                      </p:tavLst>
                                    </p:anim>
                                    <p:anim calcmode="lin" valueType="num">
                                      <p:cBhvr additive="base">
                                        <p:cTn id="32" dur="500" fill="hold"/>
                                        <p:tgtEl>
                                          <p:spTgt spid="14"/>
                                        </p:tgtEl>
                                        <p:attrNameLst>
                                          <p:attrName>ppt_y</p:attrName>
                                        </p:attrNameLst>
                                      </p:cBhvr>
                                      <p:tavLst>
                                        <p:tav tm="0">
                                          <p:val>
                                            <p:strVal val="#ppt_y"/>
                                          </p:val>
                                        </p:tav>
                                        <p:tav tm="100000">
                                          <p:val>
                                            <p:strVal val="#ppt_y"/>
                                          </p:val>
                                        </p:tav>
                                      </p:tavLst>
                                    </p:anim>
                                  </p:childTnLst>
                                </p:cTn>
                              </p:par>
                            </p:childTnLst>
                          </p:cTn>
                        </p:par>
                        <p:par>
                          <p:cTn id="33" fill="hold">
                            <p:stCondLst>
                              <p:cond delay="500"/>
                            </p:stCondLst>
                            <p:childTnLst>
                              <p:par>
                                <p:cTn id="34" presetID="2" presetClass="entr" presetSubtype="8"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 calcmode="lin" valueType="num">
                                      <p:cBhvr additive="base">
                                        <p:cTn id="36" dur="500" fill="hold"/>
                                        <p:tgtEl>
                                          <p:spTgt spid="5"/>
                                        </p:tgtEl>
                                        <p:attrNameLst>
                                          <p:attrName>ppt_x</p:attrName>
                                        </p:attrNameLst>
                                      </p:cBhvr>
                                      <p:tavLst>
                                        <p:tav tm="0">
                                          <p:val>
                                            <p:strVal val="0-#ppt_w/2"/>
                                          </p:val>
                                        </p:tav>
                                        <p:tav tm="100000">
                                          <p:val>
                                            <p:strVal val="#ppt_x"/>
                                          </p:val>
                                        </p:tav>
                                      </p:tavLst>
                                    </p:anim>
                                    <p:anim calcmode="lin" valueType="num">
                                      <p:cBhvr additive="base">
                                        <p:cTn id="37"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9" grpId="0" animBg="1"/>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sp>
        <p:nvSpPr>
          <p:cNvPr id="10" name="عنوان 1">
            <a:extLst>
              <a:ext uri="{FF2B5EF4-FFF2-40B4-BE49-F238E27FC236}">
                <a16:creationId xmlns:a16="http://schemas.microsoft.com/office/drawing/2014/main" id="{A6491893-8579-4C38-A468-950C9DCA2F84}"/>
              </a:ext>
            </a:extLst>
          </p:cNvPr>
          <p:cNvSpPr txBox="1">
            <a:spLocks/>
          </p:cNvSpPr>
          <p:nvPr/>
        </p:nvSpPr>
        <p:spPr>
          <a:xfrm>
            <a:off x="0" y="313603"/>
            <a:ext cx="12192000" cy="2001741"/>
          </a:xfrm>
          <a:prstGeom prst="rect">
            <a:avLst/>
          </a:prstGeom>
          <a:solidFill>
            <a:srgbClr val="FEC3C5"/>
          </a:solidFill>
          <a:ln>
            <a:solidFill>
              <a:srgbClr val="FEC3C5"/>
            </a:solidFill>
          </a:ln>
        </p:spPr>
        <p:txBody>
          <a:bodyPr vert="horz" lIns="91440" tIns="45720" rIns="91440" bIns="45720" rtlCol="1" anchor="ctr">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pPr>
            <a:endParaRPr lang="ar-SA" dirty="0">
              <a:solidFill>
                <a:schemeClr val="bg1"/>
              </a:solidFill>
            </a:endParaRPr>
          </a:p>
        </p:txBody>
      </p:sp>
      <p:sp>
        <p:nvSpPr>
          <p:cNvPr id="9" name="عنوان 1">
            <a:extLst>
              <a:ext uri="{FF2B5EF4-FFF2-40B4-BE49-F238E27FC236}">
                <a16:creationId xmlns:a16="http://schemas.microsoft.com/office/drawing/2014/main" id="{67D80250-952C-464A-A078-8E6257418037}"/>
              </a:ext>
            </a:extLst>
          </p:cNvPr>
          <p:cNvSpPr txBox="1">
            <a:spLocks/>
          </p:cNvSpPr>
          <p:nvPr/>
        </p:nvSpPr>
        <p:spPr>
          <a:xfrm>
            <a:off x="0" y="4028306"/>
            <a:ext cx="12192000" cy="2848746"/>
          </a:xfrm>
          <a:prstGeom prst="rect">
            <a:avLst/>
          </a:prstGeom>
          <a:solidFill>
            <a:srgbClr val="EFEFEF"/>
          </a:solidFill>
          <a:ln>
            <a:solidFill>
              <a:srgbClr val="EFEFEF"/>
            </a:solidFill>
          </a:ln>
        </p:spPr>
        <p:txBody>
          <a:bodyPr vert="horz" lIns="91440" tIns="45720" rIns="91440" bIns="45720" rtlCol="1" anchor="ctr">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pPr>
            <a:endParaRPr lang="ar-SA" sz="5400" dirty="0">
              <a:solidFill>
                <a:schemeClr val="bg1"/>
              </a:solidFill>
            </a:endParaRPr>
          </a:p>
        </p:txBody>
      </p:sp>
      <p:sp>
        <p:nvSpPr>
          <p:cNvPr id="2" name="عنوان 1">
            <a:extLst>
              <a:ext uri="{FF2B5EF4-FFF2-40B4-BE49-F238E27FC236}">
                <a16:creationId xmlns:a16="http://schemas.microsoft.com/office/drawing/2014/main" id="{101D7689-A759-4349-BEDB-568E45DF01CA}"/>
              </a:ext>
            </a:extLst>
          </p:cNvPr>
          <p:cNvSpPr>
            <a:spLocks noGrp="1"/>
          </p:cNvSpPr>
          <p:nvPr>
            <p:ph type="title"/>
          </p:nvPr>
        </p:nvSpPr>
        <p:spPr>
          <a:xfrm>
            <a:off x="0" y="313603"/>
            <a:ext cx="12192000" cy="2001741"/>
          </a:xfrm>
          <a:solidFill>
            <a:srgbClr val="FEC3C5"/>
          </a:solidFill>
          <a:ln>
            <a:solidFill>
              <a:srgbClr val="FEC3C5"/>
            </a:solidFill>
          </a:ln>
        </p:spPr>
        <p:txBody>
          <a:bodyPr>
            <a:noAutofit/>
          </a:bodyPr>
          <a:lstStyle/>
          <a:p>
            <a:pPr algn="ctr">
              <a:lnSpc>
                <a:spcPct val="150000"/>
              </a:lnSpc>
            </a:pPr>
            <a:r>
              <a:rPr lang="ar-SA" dirty="0">
                <a:solidFill>
                  <a:schemeClr val="bg1"/>
                </a:solidFill>
                <a:effectLst>
                  <a:outerShdw blurRad="38100" dist="38100" dir="2700000" algn="tl">
                    <a:srgbClr val="000000">
                      <a:alpha val="43137"/>
                    </a:srgbClr>
                  </a:outerShdw>
                </a:effectLst>
              </a:rPr>
              <a:t>أيهما تفضلين المستندات الورقية أم المستندات الإلكترونية؟؟ </a:t>
            </a:r>
            <a:br>
              <a:rPr lang="ar-SA" dirty="0">
                <a:solidFill>
                  <a:schemeClr val="bg1"/>
                </a:solidFill>
                <a:effectLst>
                  <a:outerShdw blurRad="38100" dist="38100" dir="2700000" algn="tl">
                    <a:srgbClr val="000000">
                      <a:alpha val="43137"/>
                    </a:srgbClr>
                  </a:outerShdw>
                </a:effectLst>
              </a:rPr>
            </a:br>
            <a:r>
              <a:rPr lang="ar-SA" dirty="0">
                <a:solidFill>
                  <a:schemeClr val="bg1"/>
                </a:solidFill>
                <a:effectLst>
                  <a:outerShdw blurRad="38100" dist="38100" dir="2700000" algn="tl">
                    <a:srgbClr val="000000">
                      <a:alpha val="43137"/>
                    </a:srgbClr>
                  </a:outerShdw>
                </a:effectLst>
              </a:rPr>
              <a:t>مع ذكر السبب ؟؟</a:t>
            </a:r>
          </a:p>
        </p:txBody>
      </p:sp>
      <p:pic>
        <p:nvPicPr>
          <p:cNvPr id="4" name="صورة 3">
            <a:extLst>
              <a:ext uri="{FF2B5EF4-FFF2-40B4-BE49-F238E27FC236}">
                <a16:creationId xmlns:a16="http://schemas.microsoft.com/office/drawing/2014/main" id="{328A1E5A-C3C3-4DFB-A8C7-1F1A01E857C2}"/>
              </a:ext>
            </a:extLst>
          </p:cNvPr>
          <p:cNvPicPr>
            <a:picLocks noChangeAspect="1"/>
          </p:cNvPicPr>
          <p:nvPr/>
        </p:nvPicPr>
        <p:blipFill rotWithShape="1">
          <a:blip r:embed="rId3">
            <a:extLst>
              <a:ext uri="{28A0092B-C50C-407E-A947-70E740481C1C}">
                <a14:useLocalDpi xmlns:a14="http://schemas.microsoft.com/office/drawing/2010/main" val="0"/>
              </a:ext>
            </a:extLst>
          </a:blip>
          <a:srcRect l="2365" t="308" r="2078" b="2306"/>
          <a:stretch/>
        </p:blipFill>
        <p:spPr>
          <a:xfrm>
            <a:off x="1448639" y="3486152"/>
            <a:ext cx="9981361" cy="3390900"/>
          </a:xfrm>
          <a:prstGeom prst="rect">
            <a:avLst/>
          </a:prstGeom>
          <a:solidFill>
            <a:srgbClr val="EFEFEF"/>
          </a:solidFill>
        </p:spPr>
      </p:pic>
      <p:sp>
        <p:nvSpPr>
          <p:cNvPr id="7" name="عنوان 1">
            <a:extLst>
              <a:ext uri="{FF2B5EF4-FFF2-40B4-BE49-F238E27FC236}">
                <a16:creationId xmlns:a16="http://schemas.microsoft.com/office/drawing/2014/main" id="{A6C223ED-3455-48CE-92E3-7CD3E5713FA8}"/>
              </a:ext>
            </a:extLst>
          </p:cNvPr>
          <p:cNvSpPr txBox="1">
            <a:spLocks/>
          </p:cNvSpPr>
          <p:nvPr/>
        </p:nvSpPr>
        <p:spPr>
          <a:xfrm>
            <a:off x="0" y="321685"/>
            <a:ext cx="12192000" cy="1993659"/>
          </a:xfrm>
          <a:prstGeom prst="rect">
            <a:avLst/>
          </a:prstGeom>
          <a:solidFill>
            <a:srgbClr val="FEC3C5"/>
          </a:solidFill>
          <a:ln>
            <a:solidFill>
              <a:srgbClr val="FEC3C5"/>
            </a:solidFill>
          </a:ln>
        </p:spPr>
        <p:txBody>
          <a:bodyPr vert="horz" lIns="91440" tIns="45720" rIns="91440" bIns="45720" rtlCol="1" anchor="ctr">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pPr>
            <a:r>
              <a:rPr lang="ar-SA" dirty="0">
                <a:solidFill>
                  <a:schemeClr val="bg1"/>
                </a:solidFill>
                <a:effectLst>
                  <a:outerShdw blurRad="38100" dist="38100" dir="2700000" algn="tl">
                    <a:srgbClr val="000000">
                      <a:alpha val="43137"/>
                    </a:srgbClr>
                  </a:outerShdw>
                </a:effectLst>
              </a:rPr>
              <a:t>عللي :اتجهت العديد من الشركات و المؤسسات إلى استخدام المستندات الرقمية و الاعتماد عليها بشكل اساسي</a:t>
            </a:r>
          </a:p>
        </p:txBody>
      </p:sp>
      <p:sp>
        <p:nvSpPr>
          <p:cNvPr id="8" name="عنوان 1">
            <a:extLst>
              <a:ext uri="{FF2B5EF4-FFF2-40B4-BE49-F238E27FC236}">
                <a16:creationId xmlns:a16="http://schemas.microsoft.com/office/drawing/2014/main" id="{705BCC0C-3B07-4DF9-87DE-D63B72C355DF}"/>
              </a:ext>
            </a:extLst>
          </p:cNvPr>
          <p:cNvSpPr txBox="1">
            <a:spLocks/>
          </p:cNvSpPr>
          <p:nvPr/>
        </p:nvSpPr>
        <p:spPr>
          <a:xfrm>
            <a:off x="257176" y="1533525"/>
            <a:ext cx="11672887" cy="2848746"/>
          </a:xfrm>
          <a:prstGeom prst="rect">
            <a:avLst/>
          </a:prstGeom>
          <a:noFill/>
          <a:ln>
            <a:noFill/>
          </a:ln>
        </p:spPr>
        <p:txBody>
          <a:bodyPr vert="horz" lIns="91440" tIns="45720" rIns="91440" bIns="45720" rtlCol="1" anchor="ctr">
            <a:noAutofit/>
          </a:bodyPr>
          <a:lstStyle>
            <a:defPPr>
              <a:defRPr lang="ar-SA"/>
            </a:defPPr>
            <a:lvl1pPr algn="ctr">
              <a:lnSpc>
                <a:spcPct val="150000"/>
              </a:lnSpc>
              <a:spcBef>
                <a:spcPct val="0"/>
              </a:spcBef>
              <a:buNone/>
              <a:defRPr sz="4400" b="1">
                <a:solidFill>
                  <a:schemeClr val="bg1"/>
                </a:solidFill>
                <a:latin typeface="+mj-lt"/>
                <a:ea typeface="+mj-ea"/>
                <a:cs typeface="+mj-cs"/>
              </a:defRPr>
            </a:lvl1pPr>
          </a:lstStyle>
          <a:p>
            <a:r>
              <a:rPr lang="ar-SA" sz="3200" b="0" dirty="0">
                <a:solidFill>
                  <a:schemeClr val="tx1"/>
                </a:solidFill>
              </a:rPr>
              <a:t>بسبب الانتشار الكبير في استخدامات التخزين </a:t>
            </a:r>
            <a:r>
              <a:rPr lang="ar-SA" sz="3200" b="0" dirty="0" err="1">
                <a:solidFill>
                  <a:schemeClr val="tx1"/>
                </a:solidFill>
              </a:rPr>
              <a:t>السحابي</a:t>
            </a:r>
            <a:r>
              <a:rPr lang="ar-SA" sz="3200" b="0" dirty="0">
                <a:solidFill>
                  <a:schemeClr val="tx1"/>
                </a:solidFill>
              </a:rPr>
              <a:t> و محركات الأقراص الثابتة الاحتياطية وتوفر خيارات التخزين الرقمي عالي السعة</a:t>
            </a:r>
          </a:p>
        </p:txBody>
      </p:sp>
    </p:spTree>
    <p:custDataLst>
      <p:tags r:id="rId1"/>
    </p:custDataLst>
    <p:extLst>
      <p:ext uri="{BB962C8B-B14F-4D97-AF65-F5344CB8AC3E}">
        <p14:creationId xmlns:p14="http://schemas.microsoft.com/office/powerpoint/2010/main" val="1477421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0-#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B26F2328-ADFF-4B89-BF5A-71408ABA031F}"/>
              </a:ext>
            </a:extLst>
          </p:cNvPr>
          <p:cNvSpPr>
            <a:spLocks noGrp="1"/>
          </p:cNvSpPr>
          <p:nvPr>
            <p:ph idx="1"/>
          </p:nvPr>
        </p:nvSpPr>
        <p:spPr>
          <a:xfrm>
            <a:off x="838200" y="3844925"/>
            <a:ext cx="6795760" cy="4351338"/>
          </a:xfrm>
        </p:spPr>
        <p:txBody>
          <a:bodyPr>
            <a:normAutofit/>
          </a:bodyPr>
          <a:lstStyle/>
          <a:p>
            <a:pPr marL="0" indent="0" algn="ctr">
              <a:lnSpc>
                <a:spcPct val="150000"/>
              </a:lnSpc>
              <a:buNone/>
            </a:pPr>
            <a:r>
              <a:rPr lang="ar-SA" sz="3200" dirty="0"/>
              <a:t>نعم بعض المستندات يتوجب وجود نسخة مطبوعة منها </a:t>
            </a:r>
            <a:r>
              <a:rPr lang="ar-SA" sz="3200" b="1" dirty="0"/>
              <a:t>كالعقود و التراخيص و التصاريح والسير الذاتية وملفات إدارة العمليات .</a:t>
            </a:r>
          </a:p>
        </p:txBody>
      </p:sp>
      <p:pic>
        <p:nvPicPr>
          <p:cNvPr id="5" name="صورة 4">
            <a:extLst>
              <a:ext uri="{FF2B5EF4-FFF2-40B4-BE49-F238E27FC236}">
                <a16:creationId xmlns:a16="http://schemas.microsoft.com/office/drawing/2014/main" id="{4AC8A296-E844-407D-BB98-3EE10D7F4A9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674" b="89769" l="10000" r="95349">
                        <a14:foregroundMark x1="45233" y1="7795" x2="45233" y2="7795"/>
                        <a14:foregroundMark x1="90349" y1="20828" x2="90349" y2="20828"/>
                        <a14:foregroundMark x1="95349" y1="16443" x2="95349" y2="16443"/>
                        <a14:foregroundMark x1="83372" y1="28867" x2="83372" y2="28867"/>
                      </a14:backgroundRemoval>
                    </a14:imgEffect>
                  </a14:imgLayer>
                </a14:imgProps>
              </a:ext>
              <a:ext uri="{28A0092B-C50C-407E-A947-70E740481C1C}">
                <a14:useLocalDpi xmlns:a14="http://schemas.microsoft.com/office/drawing/2010/main" val="0"/>
              </a:ext>
            </a:extLst>
          </a:blip>
          <a:stretch>
            <a:fillRect/>
          </a:stretch>
        </p:blipFill>
        <p:spPr>
          <a:xfrm>
            <a:off x="7776836" y="2601912"/>
            <a:ext cx="4558040" cy="4351338"/>
          </a:xfrm>
          <a:prstGeom prst="rect">
            <a:avLst/>
          </a:prstGeom>
        </p:spPr>
      </p:pic>
      <p:sp>
        <p:nvSpPr>
          <p:cNvPr id="6" name="فقاعة التفكير: على شكل سحابة 5">
            <a:extLst>
              <a:ext uri="{FF2B5EF4-FFF2-40B4-BE49-F238E27FC236}">
                <a16:creationId xmlns:a16="http://schemas.microsoft.com/office/drawing/2014/main" id="{FA3E9318-55B7-4817-852C-E35B408E0DD4}"/>
              </a:ext>
            </a:extLst>
          </p:cNvPr>
          <p:cNvSpPr/>
          <p:nvPr/>
        </p:nvSpPr>
        <p:spPr>
          <a:xfrm flipH="1">
            <a:off x="584418" y="124734"/>
            <a:ext cx="9131081" cy="3570966"/>
          </a:xfrm>
          <a:prstGeom prst="cloudCallout">
            <a:avLst>
              <a:gd name="adj1" fmla="val -44186"/>
              <a:gd name="adj2" fmla="val 69256"/>
            </a:avLst>
          </a:prstGeom>
          <a:solidFill>
            <a:srgbClr val="FEC3C5"/>
          </a:solidFill>
          <a:ln>
            <a:solidFill>
              <a:srgbClr val="FEC3C5"/>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9" name="عنوان 1">
            <a:extLst>
              <a:ext uri="{FF2B5EF4-FFF2-40B4-BE49-F238E27FC236}">
                <a16:creationId xmlns:a16="http://schemas.microsoft.com/office/drawing/2014/main" id="{CABB8B15-FAE5-4A6D-A0A5-7B3FB40819A3}"/>
              </a:ext>
            </a:extLst>
          </p:cNvPr>
          <p:cNvSpPr txBox="1">
            <a:spLocks/>
          </p:cNvSpPr>
          <p:nvPr/>
        </p:nvSpPr>
        <p:spPr>
          <a:xfrm>
            <a:off x="-161226" y="1392247"/>
            <a:ext cx="10515600" cy="1325563"/>
          </a:xfrm>
          <a:prstGeom prst="rect">
            <a:avLst/>
          </a:prstGeom>
        </p:spPr>
        <p:txBody>
          <a:bodyPr vert="horz" lIns="91440" tIns="45720" rIns="91440" bIns="45720" rtlCol="1" anchor="ctr">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pPr>
            <a:r>
              <a:rPr lang="ar-SA" dirty="0">
                <a:solidFill>
                  <a:schemeClr val="bg1"/>
                </a:solidFill>
                <a:effectLst>
                  <a:outerShdw blurRad="38100" dist="38100" dir="2700000" algn="tl">
                    <a:srgbClr val="000000">
                      <a:alpha val="43137"/>
                    </a:srgbClr>
                  </a:outerShdw>
                </a:effectLst>
              </a:rPr>
              <a:t>برأيك هل ظلت هناك حاجة لطباعة </a:t>
            </a:r>
          </a:p>
          <a:p>
            <a:pPr algn="ctr">
              <a:lnSpc>
                <a:spcPct val="150000"/>
              </a:lnSpc>
            </a:pPr>
            <a:r>
              <a:rPr lang="ar-SA" dirty="0">
                <a:solidFill>
                  <a:schemeClr val="bg1"/>
                </a:solidFill>
                <a:effectLst>
                  <a:outerShdw blurRad="38100" dist="38100" dir="2700000" algn="tl">
                    <a:srgbClr val="000000">
                      <a:alpha val="43137"/>
                    </a:srgbClr>
                  </a:outerShdw>
                </a:effectLst>
              </a:rPr>
              <a:t>بعض المستندات ؟!</a:t>
            </a:r>
          </a:p>
        </p:txBody>
      </p:sp>
    </p:spTree>
    <p:custDataLst>
      <p:tags r:id="rId1"/>
    </p:custDataLst>
    <p:extLst>
      <p:ext uri="{BB962C8B-B14F-4D97-AF65-F5344CB8AC3E}">
        <p14:creationId xmlns:p14="http://schemas.microsoft.com/office/powerpoint/2010/main" val="113482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 calcmode="lin" valueType="num">
                                      <p:cBhvr additive="base">
                                        <p:cTn id="20"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P spid="9"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 name="ARTICULATE_PROJECT_OPEN" val="0"/>
  <p:tag name="ARTICULATE_SLIDE_COUNT" val="33"/>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1295</TotalTime>
  <Words>1635</Words>
  <Application>Microsoft Office PowerPoint</Application>
  <PresentationFormat>شاشة عريضة</PresentationFormat>
  <Paragraphs>237</Paragraphs>
  <Slides>33</Slides>
  <Notes>0</Notes>
  <HiddenSlides>0</HiddenSlides>
  <MMClips>0</MMClips>
  <ScaleCrop>false</ScaleCrop>
  <HeadingPairs>
    <vt:vector size="4" baseType="variant">
      <vt:variant>
        <vt:lpstr>نسق</vt:lpstr>
      </vt:variant>
      <vt:variant>
        <vt:i4>1</vt:i4>
      </vt:variant>
      <vt:variant>
        <vt:lpstr>عناوين الشرائح</vt:lpstr>
      </vt:variant>
      <vt:variant>
        <vt:i4>33</vt:i4>
      </vt:variant>
    </vt:vector>
  </HeadingPairs>
  <TitlesOfParts>
    <vt:vector size="34" baseType="lpstr">
      <vt:lpstr>نسق Office</vt:lpstr>
      <vt:lpstr>عرض تقديمي في PowerPoint</vt:lpstr>
      <vt:lpstr>عرض تقديمي في PowerPoint</vt:lpstr>
      <vt:lpstr>الهدف العام لهذا الدرس</vt:lpstr>
      <vt:lpstr>أهـــــداف الـــــدرس </vt:lpstr>
      <vt:lpstr>عرض تقديمي في PowerPoint</vt:lpstr>
      <vt:lpstr>عرض تقديمي في PowerPoint</vt:lpstr>
      <vt:lpstr>من الصورة الموجودة أمامك استنتجي مفهوم المستندات الرقمية ؟؟</vt:lpstr>
      <vt:lpstr>أيهما تفضلين المستندات الورقية أم المستندات الإلكترونية؟؟  مع ذكر السبب ؟؟</vt:lpstr>
      <vt:lpstr>عرض تقديمي في PowerPoint</vt:lpstr>
      <vt:lpstr>عرض تقديمي في PowerPoint</vt:lpstr>
      <vt:lpstr>أنواع مستندات الأعمال :</vt:lpstr>
      <vt:lpstr>عرض تقديمي في PowerPoint</vt:lpstr>
      <vt:lpstr>عرض تقديمي في PowerPoint</vt:lpstr>
      <vt:lpstr>عرض تقديمي في PowerPoint</vt:lpstr>
      <vt:lpstr>باستخدام استراتيجية قراءة الصور استنتجي أنواع البيانات التي يتم عرضها في تقارير الأعمال  </vt:lpstr>
      <vt:lpstr>4- مستندات المعاملات </vt:lpstr>
      <vt:lpstr>5- المستندات المالية </vt:lpstr>
      <vt:lpstr>اكملي القصة التالية باستخدام "نوع مستند الأعمال" المناسب </vt:lpstr>
      <vt:lpstr>هل سبق لك كتابة بريد الكتروني إلى معلمتك ؟؟</vt:lpstr>
      <vt:lpstr>عرض تقديمي في PowerPoint</vt:lpstr>
      <vt:lpstr>صنفي العبارات التالية  هل تُستخدم في الصيغة الرسمية أو الصيغة غير الرسمية !!</vt:lpstr>
      <vt:lpstr>عرض تقديمي في PowerPoint</vt:lpstr>
      <vt:lpstr>عرض تقديمي في PowerPoint</vt:lpstr>
      <vt:lpstr>عرض تقديمي في PowerPoint</vt:lpstr>
      <vt:lpstr>عرض تقديمي في PowerPoint</vt:lpstr>
      <vt:lpstr>عرض تقديمي في PowerPoint</vt:lpstr>
      <vt:lpstr>أيهما تفضلين تصميم الصورة اليمين أم الشمال ؟؟ولماذا؟</vt:lpstr>
      <vt:lpstr>المبادئ الأساسية في تصميم مستندات الأعمال ؟؟</vt:lpstr>
      <vt:lpstr>       استنتجي مكونات  البريد الالكتروني الرسمي ؟!! من الصورة الموجودة أمامك ،،</vt:lpstr>
      <vt:lpstr>البريد الإلكتروني الرسمي </vt:lpstr>
      <vt:lpstr>التقويم الختامي </vt:lpstr>
      <vt:lpstr>التقويم الختامي </vt:lpstr>
      <vt:lpstr>التقويم الختامي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فيصل العنزي</dc:creator>
  <cp:lastModifiedBy>ogi roO</cp:lastModifiedBy>
  <cp:revision>140</cp:revision>
  <dcterms:created xsi:type="dcterms:W3CDTF">2022-03-20T11:32:50Z</dcterms:created>
  <dcterms:modified xsi:type="dcterms:W3CDTF">2022-03-23T18:47:19Z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BEEC3435-6630-4304-A2F3-3EE6991575AF</vt:lpwstr>
  </property>
  <property fmtid="{D5CDD505-2E9C-101B-9397-08002B2CF9AE}" pid="3" name="ArticulatePath">
    <vt:lpwstr>عرض تقديمي1</vt:lpwstr>
  </property>
</Properties>
</file>