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18B40-4F4A-4DAC-861E-89831EE118E4}" v="31" dt="2021-09-25T23:31:02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9/19/2023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8D6278-7197-4550-8DCD-34B9A8567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ar-SA" dirty="0"/>
              <a:t>مدخل الى الطلائعيات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37E1B58-362A-4488-9017-099BA9CEA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0"/>
            <a:r>
              <a:rPr lang="ar-SA" b="1" u="sng" dirty="0"/>
              <a:t>الوحدة الرابعة </a:t>
            </a:r>
          </a:p>
          <a:p>
            <a:pPr algn="r" rtl="0"/>
            <a:r>
              <a:rPr lang="ar-SA" b="1" u="sng" dirty="0"/>
              <a:t>الدرس الأول </a:t>
            </a:r>
          </a:p>
        </p:txBody>
      </p:sp>
    </p:spTree>
    <p:extLst>
      <p:ext uri="{BB962C8B-B14F-4D97-AF65-F5344CB8AC3E}">
        <p14:creationId xmlns:p14="http://schemas.microsoft.com/office/powerpoint/2010/main" val="409224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2ADE9E-4B11-4DFB-973A-52CEC4F0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الموطن والبيئة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ADC068-BA81-4F91-BB64-98096C137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2800" b="1" dirty="0"/>
              <a:t>تعيش الطلائعيات في البيئات الرطبة والمائية , ومنها أوراق الأشجار المتحللة , والتربة الرطبة والبرك والجداول .</a:t>
            </a:r>
          </a:p>
          <a:p>
            <a:pPr marL="0" indent="0">
              <a:buNone/>
            </a:pPr>
            <a:r>
              <a:rPr lang="ar-SA" sz="2800" b="1" dirty="0"/>
              <a:t>بعض الطلائعيات تعيش علاقة تكافلية مع المخلوقات الأخرى .</a:t>
            </a:r>
          </a:p>
          <a:p>
            <a:pPr>
              <a:buFontTx/>
              <a:buChar char="-"/>
            </a:pPr>
            <a:r>
              <a:rPr lang="ar-SA" sz="2800" b="1" dirty="0"/>
              <a:t>مثل حيوان كسلان  الشجر  من الثديات بطيئة الحركة التي تعيش في أعلى قمم الأشجار حيث تساعده الطحالب الخضراء النامية على شعرة  على التخفي بين الشجر في عملية </a:t>
            </a:r>
            <a:r>
              <a:rPr lang="ar-SA" sz="2800" b="1" dirty="0" err="1"/>
              <a:t>التموية</a:t>
            </a:r>
            <a:r>
              <a:rPr lang="ar-SA" sz="2800" b="1" dirty="0"/>
              <a:t> .</a:t>
            </a:r>
          </a:p>
          <a:p>
            <a:pPr>
              <a:buFontTx/>
              <a:buChar char="-"/>
            </a:pPr>
            <a:r>
              <a:rPr lang="ar-SA" sz="2800" b="1" dirty="0" err="1"/>
              <a:t>الميكروسبوريديا</a:t>
            </a:r>
            <a:r>
              <a:rPr lang="ar-SA" sz="2800" b="1" dirty="0"/>
              <a:t> هي طلائعيات دقيقة تسبب امراضا للحشرات , ولذلك تستخدم مبيدا حشريا وبهذه التقنية الحديثة في استخدام </a:t>
            </a:r>
            <a:r>
              <a:rPr lang="ar-SA" sz="2800" b="1" dirty="0" err="1"/>
              <a:t>الميكروسبوريديا</a:t>
            </a:r>
            <a:r>
              <a:rPr lang="ar-SA" sz="2800" b="1" dirty="0"/>
              <a:t> للقضاء على الحشرات التي تدمر المحاصيل .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485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C1BD9C63-6FF3-49EF-93CF-5BF46095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560" y="2496845"/>
            <a:ext cx="3200400" cy="1737360"/>
          </a:xfrm>
        </p:spPr>
        <p:txBody>
          <a:bodyPr>
            <a:normAutofit/>
          </a:bodyPr>
          <a:lstStyle/>
          <a:p>
            <a:pPr algn="ctr"/>
            <a:r>
              <a:rPr lang="ar-SA" sz="5400" dirty="0"/>
              <a:t>الواجب 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E614829-26E6-490A-AE18-6DE78218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4120"/>
            <a:ext cx="6711696" cy="2811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/>
              <a:t>س/عرف الطلائعيات وأين تكون معيشتها ؟</a:t>
            </a:r>
          </a:p>
          <a:p>
            <a:pPr marL="0" indent="0" algn="ctr">
              <a:buNone/>
            </a:pPr>
            <a:endParaRPr lang="ar-SA" sz="3200" dirty="0"/>
          </a:p>
          <a:p>
            <a:pPr marL="0" indent="0" algn="ctr">
              <a:buNone/>
            </a:pPr>
            <a:r>
              <a:rPr lang="ar-SA" sz="3200" dirty="0"/>
              <a:t>س/ تقسم  الطلائعيات الى ثلاث اقسام أذكرها ؟</a:t>
            </a:r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F5B65DFF-0E6D-4623-9D30-01C4DA9DE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841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6" name="Rectangle 15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عنصر نائب للمحتوى 6" descr="صورة تحتوي على دودة, قطرة الندى&#10;&#10;تم إنشاء الوصف تلقائياً">
            <a:extLst>
              <a:ext uri="{FF2B5EF4-FFF2-40B4-BE49-F238E27FC236}">
                <a16:creationId xmlns:a16="http://schemas.microsoft.com/office/drawing/2014/main" id="{9CE470B6-76B0-4C42-A215-B73DCB568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44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2D9B2058-7329-4DDC-9FA0-F012A6F6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 err="1">
                <a:solidFill>
                  <a:schemeClr val="tx1"/>
                </a:solidFill>
              </a:rPr>
              <a:t>أهداف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الدرس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80A938-003F-4322-8B24-0F27BF81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r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  <a:p>
            <a:pPr indent="-182880" algn="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-</a:t>
            </a:r>
            <a:r>
              <a:rPr lang="en-US" sz="3200" b="1" dirty="0" err="1">
                <a:solidFill>
                  <a:schemeClr val="tx1"/>
                </a:solidFill>
              </a:rPr>
              <a:t>معرفة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أنواع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الطلائعيات</a:t>
            </a:r>
            <a:r>
              <a:rPr lang="en-US" sz="3200" b="1" dirty="0">
                <a:solidFill>
                  <a:schemeClr val="tx1"/>
                </a:solidFill>
              </a:rPr>
              <a:t> .</a:t>
            </a:r>
          </a:p>
          <a:p>
            <a:pPr indent="-182880" algn="r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  <a:p>
            <a:pPr indent="-182880" algn="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-</a:t>
            </a:r>
            <a:r>
              <a:rPr lang="en-US" sz="3200" b="1" dirty="0" err="1">
                <a:solidFill>
                  <a:schemeClr val="tx1"/>
                </a:solidFill>
              </a:rPr>
              <a:t>تصنف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الطلائعيات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حسب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طريقة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غذائها</a:t>
            </a:r>
            <a:r>
              <a:rPr lang="en-US" sz="3200" b="1" dirty="0">
                <a:solidFill>
                  <a:schemeClr val="tx1"/>
                </a:solidFill>
              </a:rPr>
              <a:t> .</a:t>
            </a:r>
          </a:p>
          <a:p>
            <a:pPr indent="-182880" algn="r">
              <a:lnSpc>
                <a:spcPct val="90000"/>
              </a:lnSpc>
              <a:buFont typeface="Wingdings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  <a:p>
            <a:pPr indent="-182880" algn="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- </a:t>
            </a:r>
            <a:r>
              <a:rPr lang="en-US" sz="3200" b="1" dirty="0" err="1">
                <a:solidFill>
                  <a:schemeClr val="tx1"/>
                </a:solidFill>
              </a:rPr>
              <a:t>تستنتج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دور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الطلائعيات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بالبيئة</a:t>
            </a:r>
            <a:r>
              <a:rPr lang="en-US" sz="3200" b="1" dirty="0">
                <a:solidFill>
                  <a:schemeClr val="tx1"/>
                </a:solidFill>
              </a:rPr>
              <a:t> .</a:t>
            </a:r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FB0BE60-C547-4769-AE0B-14B96FB6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pPr algn="r" rtl="0"/>
            <a:r>
              <a:rPr lang="ar-SA" sz="4800" dirty="0">
                <a:solidFill>
                  <a:schemeClr val="tx1"/>
                </a:solidFill>
              </a:rPr>
              <a:t>قبل بداية الدرس يجب ان نتذكر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B989CF3-6DE5-47CC-8455-4D105FA1C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752475"/>
            <a:ext cx="4143375" cy="5905214"/>
          </a:xfrm>
          <a:prstGeom prst="rect">
            <a:avLst/>
          </a:prstGeom>
          <a:noFill/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D6626B-4DA5-41AE-9AE7-0EF9894E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SA" b="1" dirty="0"/>
              <a:t>ما هو الفيروس وما تركيبة ؟</a:t>
            </a:r>
          </a:p>
          <a:p>
            <a:pPr>
              <a:buFontTx/>
              <a:buChar char="-"/>
            </a:pPr>
            <a:endParaRPr lang="ar-SA" b="1" dirty="0"/>
          </a:p>
          <a:p>
            <a:pPr>
              <a:buFontTx/>
              <a:buChar char="-"/>
            </a:pPr>
            <a:r>
              <a:rPr lang="ar-SA" b="1" dirty="0"/>
              <a:t>اشرح مراحل تكاثر الفايروس من خلال الصورة ؟</a:t>
            </a:r>
          </a:p>
          <a:p>
            <a:pPr>
              <a:buFontTx/>
              <a:buChar char="-"/>
            </a:pPr>
            <a:endParaRPr lang="ar-SA" b="1" dirty="0"/>
          </a:p>
          <a:p>
            <a:pPr>
              <a:buFontTx/>
              <a:buChar char="-"/>
            </a:pPr>
            <a:r>
              <a:rPr lang="ar-SA" b="1" dirty="0"/>
              <a:t>ارسم التصنيف الحديث ؟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951206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001ABF-4F31-4095-A7B7-D9C50746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highlight>
                  <a:srgbClr val="00FF00"/>
                </a:highlight>
              </a:rPr>
              <a:t>الطلائعيات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EF90A9D-AA0F-4730-BF77-9CD668E3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هي مملكة قائمة بذاتها فهي ليست نباتات</a:t>
            </a:r>
            <a:r>
              <a:rPr lang="ar-SA" sz="36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او</a:t>
            </a:r>
            <a:r>
              <a:rPr lang="ar-SA" sz="3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فطريات او حيوانات وتضم انواع مختلفة تشترك في صفة واحدة .</a:t>
            </a:r>
          </a:p>
          <a:p>
            <a:endParaRPr lang="ar-SA" sz="3600" b="1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ar-SA" sz="3600" u="sng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ماهي الصفة المشتركة بينهم ؟</a:t>
            </a:r>
          </a:p>
          <a:p>
            <a:pPr marL="0" indent="0">
              <a:buNone/>
            </a:pPr>
            <a:r>
              <a:rPr lang="ar-SA" sz="3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انهم جميعا حقيقي النواة </a:t>
            </a:r>
            <a:endParaRPr lang="en-US" sz="36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20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973DA-FA75-4FE8-BC0B-DE05D085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600" dirty="0"/>
              <a:t>تعريف الطلائعيات ومعيشتها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D21BE18-66D3-497E-8633-AAE742467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5111" y="2423160"/>
            <a:ext cx="3484929" cy="3291840"/>
          </a:xfrm>
        </p:spPr>
        <p:txBody>
          <a:bodyPr>
            <a:normAutofit/>
          </a:bodyPr>
          <a:lstStyle/>
          <a:p>
            <a:r>
              <a:rPr lang="ar-SA" sz="2000" b="1" u="sng" dirty="0">
                <a:solidFill>
                  <a:schemeClr val="accent1"/>
                </a:solidFill>
              </a:rPr>
              <a:t>تعريفها :</a:t>
            </a:r>
          </a:p>
          <a:p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هي مخلوقات حية حقيقة النواة وحيدة الخلية او عديدة الخلايا تتكاثر جنسيا وبعضها لاجنسي .</a:t>
            </a:r>
          </a:p>
          <a:p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b="1" u="sng" dirty="0">
                <a:solidFill>
                  <a:srgbClr val="FF0000"/>
                </a:solidFill>
              </a:rPr>
              <a:t>معيشتها :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ar-SA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تعيش الطلائعيات في البيئات الرطبة مثل البرك والجداول والمحيطات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نتيجة بحث الصور عن ‪Protozoans gif‬‏">
            <a:extLst>
              <a:ext uri="{FF2B5EF4-FFF2-40B4-BE49-F238E27FC236}">
                <a16:creationId xmlns:a16="http://schemas.microsoft.com/office/drawing/2014/main" id="{C96C88CB-9936-47E0-994B-11811FB666A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" y="896645"/>
            <a:ext cx="7075503" cy="51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3A0D5B-5BE1-4DE5-86B4-396AF7EC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ar-SA" sz="6600" b="1" dirty="0"/>
              <a:t>تصنيف الطلائعيات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3160BD-5E22-4D6F-A284-633B316D1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تقسم الى ثلاث مجموعات حسب </a:t>
            </a:r>
            <a:r>
              <a:rPr lang="ar-SA" sz="2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طريقة الحصول على الغذاء .</a:t>
            </a:r>
            <a:endParaRPr lang="en-US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67360" algn="ctr"/>
                <a:tab pos="5274310" algn="r"/>
              </a:tabLst>
            </a:pPr>
            <a:r>
              <a:rPr lang="ar-SA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طلائعيات شبيهه بالنباتات 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67360" algn="ctr"/>
                <a:tab pos="5274310" algn="r"/>
              </a:tabLst>
            </a:pPr>
            <a:r>
              <a:rPr lang="ar-SA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طلائعيات شبيهه بالفطريات 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67360" algn="ctr"/>
                <a:tab pos="5274310" algn="r"/>
              </a:tabLst>
            </a:pPr>
            <a:r>
              <a:rPr lang="ar-SA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طلائعيات شبيهه بالحيوانات 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61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62D64DC-69C1-4F38-9507-B211BD58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1- الطلائعيات </a:t>
            </a:r>
            <a:r>
              <a:rPr lang="ar-SA" dirty="0" err="1">
                <a:solidFill>
                  <a:srgbClr val="0070C0"/>
                </a:solidFill>
              </a:rPr>
              <a:t>الشبيهه</a:t>
            </a:r>
            <a:r>
              <a:rPr lang="ar-SA" dirty="0">
                <a:solidFill>
                  <a:srgbClr val="0070C0"/>
                </a:solidFill>
              </a:rPr>
              <a:t> بالحيوانات .</a:t>
            </a:r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66EAE9C5-ABA8-4DD8-855F-116D21AD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2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مخلوق حي وحيد الخلية ويلتهم البكتريا والطحالب والأوليات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مثال</a:t>
            </a:r>
            <a:r>
              <a:rPr lang="ar-SA" sz="2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الاميبا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pic>
        <p:nvPicPr>
          <p:cNvPr id="7" name="Picture 2" descr="نتيجة بحث الصور عن ‪Amiba gif‬‏">
            <a:extLst>
              <a:ext uri="{FF2B5EF4-FFF2-40B4-BE49-F238E27FC236}">
                <a16:creationId xmlns:a16="http://schemas.microsoft.com/office/drawing/2014/main" id="{D873B3E0-369E-4E6D-B199-F39D347C878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6" y="1004886"/>
            <a:ext cx="6196613" cy="51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FFFD23-42EF-4726-A6C7-1DA8308F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499369"/>
            <a:ext cx="3200400" cy="1737360"/>
          </a:xfrm>
        </p:spPr>
        <p:txBody>
          <a:bodyPr/>
          <a:lstStyle/>
          <a:p>
            <a:pPr algn="ctr"/>
            <a:r>
              <a:rPr lang="ar-SA" dirty="0">
                <a:solidFill>
                  <a:srgbClr val="0070C0"/>
                </a:solidFill>
              </a:rPr>
              <a:t>2- الطلائعيات </a:t>
            </a:r>
            <a:r>
              <a:rPr lang="ar-SA" dirty="0" err="1">
                <a:solidFill>
                  <a:srgbClr val="0070C0"/>
                </a:solidFill>
              </a:rPr>
              <a:t>الشبيهه</a:t>
            </a:r>
            <a:r>
              <a:rPr lang="ar-SA" dirty="0">
                <a:solidFill>
                  <a:srgbClr val="0070C0"/>
                </a:solidFill>
              </a:rPr>
              <a:t> بالنباتات .</a:t>
            </a:r>
          </a:p>
        </p:txBody>
      </p:sp>
      <p:pic>
        <p:nvPicPr>
          <p:cNvPr id="6" name="عنصر نائب للمحتوى 5" descr="صورة تحتوي على قاع المحيط&#10;&#10;تم إنشاء الوصف تلقائياً">
            <a:extLst>
              <a:ext uri="{FF2B5EF4-FFF2-40B4-BE49-F238E27FC236}">
                <a16:creationId xmlns:a16="http://schemas.microsoft.com/office/drawing/2014/main" id="{7D91383E-0CF5-4972-A17E-37E565D4E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452" y="747711"/>
            <a:ext cx="2897096" cy="2614613"/>
          </a:xfrm>
        </p:spPr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659F8F-2DFD-4121-BC82-8FB3B9CFA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وهو مخلوق حي حقيقي النواة  يصنع غذائه بنفسه مثل النباتات عن طريق عملية البناء الضوئي </a:t>
            </a:r>
          </a:p>
          <a:p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أنواعها</a:t>
            </a:r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قد تكون وحيدة الخلية او عديدة الخلايا</a:t>
            </a:r>
          </a:p>
          <a:p>
            <a:endParaRPr lang="ar-SA" sz="2400" b="1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ar-SA" sz="24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مثل / عشب البحر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pic>
        <p:nvPicPr>
          <p:cNvPr id="8" name="صورة 7" descr="صورة تحتوي على قاع المحيط&#10;&#10;تم إنشاء الوصف تلقائياً">
            <a:extLst>
              <a:ext uri="{FF2B5EF4-FFF2-40B4-BE49-F238E27FC236}">
                <a16:creationId xmlns:a16="http://schemas.microsoft.com/office/drawing/2014/main" id="{F392CE3B-B181-4408-8702-F7201B94D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47710"/>
            <a:ext cx="4305300" cy="5653089"/>
          </a:xfrm>
          <a:prstGeom prst="rect">
            <a:avLst/>
          </a:prstGeom>
        </p:spPr>
      </p:pic>
      <p:pic>
        <p:nvPicPr>
          <p:cNvPr id="10" name="صورة 9" descr="صورة تحتوي على الطبيعة, شعب مرجانية, قاع المحيط&#10;&#10;تم إنشاء الوصف تلقائياً">
            <a:extLst>
              <a:ext uri="{FF2B5EF4-FFF2-40B4-BE49-F238E27FC236}">
                <a16:creationId xmlns:a16="http://schemas.microsoft.com/office/drawing/2014/main" id="{DA165F60-9E7D-4BF0-A28F-789610639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52" y="3671887"/>
            <a:ext cx="2897096" cy="24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1E43A2-7873-4265-A49C-65D8AA8D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231777"/>
          </a:xfrm>
        </p:spPr>
        <p:txBody>
          <a:bodyPr/>
          <a:lstStyle/>
          <a:p>
            <a:pPr algn="r"/>
            <a:r>
              <a:rPr lang="ar-SA" dirty="0"/>
              <a:t>3- الطلائعيات شبيهه بالفطريات .</a:t>
            </a:r>
          </a:p>
        </p:txBody>
      </p:sp>
      <p:pic>
        <p:nvPicPr>
          <p:cNvPr id="6" name="عنصر نائب للمحتوى 5" descr="صورة تحتوي على خارجي, عشب, نبات, غابة&#10;&#10;تم إنشاء الوصف تلقائياً">
            <a:extLst>
              <a:ext uri="{FF2B5EF4-FFF2-40B4-BE49-F238E27FC236}">
                <a16:creationId xmlns:a16="http://schemas.microsoft.com/office/drawing/2014/main" id="{FCCBF054-F970-4030-B35F-FBEDC2CB7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6" y="552450"/>
            <a:ext cx="5800724" cy="520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CEB834-DE91-4751-B8E2-2CBBE1733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06353"/>
            <a:ext cx="3200400" cy="4598633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أوجه الشبه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مخلوقات تتغذى على حيوانات ميتة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مثل الفطر المائي الذي يتغذى على </a:t>
            </a:r>
            <a:r>
              <a:rPr lang="ar-SA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سلمندر</a:t>
            </a:r>
            <a:r>
              <a:rPr lang="ar-SA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ميت 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2-تمتص غذاءها من مخلوق اخر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3-- يوجد بها اجسام مركزية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SA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الجسم المركزي</a:t>
            </a: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600" b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عضية</a:t>
            </a: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لها دور في عملية الانقسام  الغير مباشر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637155" algn="ctr"/>
                <a:tab pos="5274310" algn="r"/>
              </a:tabLst>
            </a:pPr>
            <a:r>
              <a:rPr lang="ar-SA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أوجه الاختلاف</a:t>
            </a:r>
            <a:r>
              <a:rPr lang="ar-SA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وتختلف عن الفطريات في تركيب الجدار الخلوي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11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131</TotalTime>
  <Words>338</Words>
  <Application>Microsoft Office PowerPoint</Application>
  <PresentationFormat>شاشة عريضة</PresentationFormat>
  <Paragraphs>57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نوع الخشب</vt:lpstr>
      <vt:lpstr>مدخل الى الطلائعيات </vt:lpstr>
      <vt:lpstr>أهداف الدرس</vt:lpstr>
      <vt:lpstr>قبل بداية الدرس يجب ان نتذكر </vt:lpstr>
      <vt:lpstr>الطلائعيات</vt:lpstr>
      <vt:lpstr>تعريف الطلائعيات ومعيشتها</vt:lpstr>
      <vt:lpstr>تصنيف الطلائعيات </vt:lpstr>
      <vt:lpstr>1- الطلائعيات الشبيهه بالحيوانات .</vt:lpstr>
      <vt:lpstr>2- الطلائعيات الشبيهه بالنباتات .</vt:lpstr>
      <vt:lpstr>3- الطلائعيات شبيهه بالفطريات .</vt:lpstr>
      <vt:lpstr>الموطن والبيئة </vt:lpstr>
      <vt:lpstr>الواجب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مدخل الى الطلائعيات</dc:title>
  <dc:creator>☺</dc:creator>
  <cp:lastModifiedBy>استغفر الله ..</cp:lastModifiedBy>
  <cp:revision>3</cp:revision>
  <dcterms:created xsi:type="dcterms:W3CDTF">2021-09-25T21:36:21Z</dcterms:created>
  <dcterms:modified xsi:type="dcterms:W3CDTF">2023-09-18T21:09:40Z</dcterms:modified>
</cp:coreProperties>
</file>