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72" r:id="rId2"/>
    <p:sldId id="277" r:id="rId3"/>
    <p:sldId id="273" r:id="rId4"/>
    <p:sldId id="287" r:id="rId5"/>
    <p:sldId id="276" r:id="rId6"/>
    <p:sldId id="271" r:id="rId7"/>
    <p:sldId id="262" r:id="rId8"/>
    <p:sldId id="279" r:id="rId9"/>
    <p:sldId id="278" r:id="rId10"/>
    <p:sldId id="263" r:id="rId11"/>
    <p:sldId id="293" r:id="rId12"/>
    <p:sldId id="280" r:id="rId13"/>
    <p:sldId id="281" r:id="rId14"/>
    <p:sldId id="282" r:id="rId15"/>
    <p:sldId id="294" r:id="rId16"/>
    <p:sldId id="275" r:id="rId17"/>
    <p:sldId id="291" r:id="rId18"/>
    <p:sldId id="292" r:id="rId19"/>
    <p:sldId id="283" r:id="rId20"/>
    <p:sldId id="266" r:id="rId21"/>
    <p:sldId id="285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935F83-08E2-49BF-9E4A-F34415B2D17B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458DAFD-510D-4471-A93A-BB0507064C4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21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0B0C-16AB-4B95-AED1-4A15372826E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1C5-5427-4C34-9444-EC5F4C88060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0B0C-16AB-4B95-AED1-4A15372826E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1C5-5427-4C34-9444-EC5F4C88060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0B0C-16AB-4B95-AED1-4A15372826E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1C5-5427-4C34-9444-EC5F4C88060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0B0C-16AB-4B95-AED1-4A15372826E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1C5-5427-4C34-9444-EC5F4C88060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0B0C-16AB-4B95-AED1-4A15372826E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1C5-5427-4C34-9444-EC5F4C88060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0B0C-16AB-4B95-AED1-4A15372826E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1C5-5427-4C34-9444-EC5F4C88060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0B0C-16AB-4B95-AED1-4A15372826E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1C5-5427-4C34-9444-EC5F4C88060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0B0C-16AB-4B95-AED1-4A15372826E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1C5-5427-4C34-9444-EC5F4C88060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0B0C-16AB-4B95-AED1-4A15372826E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1C5-5427-4C34-9444-EC5F4C88060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0B0C-16AB-4B95-AED1-4A15372826E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1C5-5427-4C34-9444-EC5F4C88060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0B0C-16AB-4B95-AED1-4A15372826E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D1C5-5427-4C34-9444-EC5F4C88060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F0B0C-16AB-4B95-AED1-4A15372826E8}" type="datetimeFigureOut">
              <a:rPr lang="ar-SA" smtClean="0"/>
              <a:pPr/>
              <a:t>10/05/39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D1C5-5427-4C34-9444-EC5F4C88060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2285984" y="928670"/>
            <a:ext cx="6143668" cy="5324535"/>
          </a:xfrm>
          <a:prstGeom prst="rect">
            <a:avLst/>
          </a:prstGeom>
          <a:gradFill>
            <a:gsLst>
              <a:gs pos="0">
                <a:srgbClr val="FDE9F3">
                  <a:alpha val="0"/>
                </a:srgbClr>
              </a:gs>
              <a:gs pos="25000">
                <a:schemeClr val="accent2">
                  <a:tint val="85000"/>
                </a:schemeClr>
              </a:gs>
              <a:gs pos="40000">
                <a:schemeClr val="accent2">
                  <a:tint val="92000"/>
                </a:schemeClr>
              </a:gs>
              <a:gs pos="50000">
                <a:schemeClr val="accent2">
                  <a:tint val="93000"/>
                </a:schemeClr>
              </a:gs>
              <a:gs pos="60000">
                <a:schemeClr val="accent2">
                  <a:tint val="92000"/>
                </a:schemeClr>
              </a:gs>
              <a:gs pos="75000">
                <a:schemeClr val="accent2">
                  <a:tint val="83000"/>
                  <a:satMod val="108000"/>
                </a:schemeClr>
              </a:gs>
              <a:gs pos="100000">
                <a:schemeClr val="accent2">
                  <a:tint val="48000"/>
                  <a:satMod val="150000"/>
                </a:schemeClr>
              </a:gs>
            </a:gsLst>
          </a:gradFill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 prst="angle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ar-SA" sz="4000" b="1" dirty="0">
                <a:cs typeface="+mj-cs"/>
              </a:rPr>
              <a:t> التحدث بصوت منخفض 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ar-SA" sz="4000" b="1" dirty="0">
                <a:cs typeface="+mj-cs"/>
              </a:rPr>
              <a:t> الالتزام بزمن النشاط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ar-SA" sz="4000" b="1" dirty="0">
                <a:cs typeface="+mj-cs"/>
              </a:rPr>
              <a:t>الجميع يعمل بروح الفريق 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ar-SA" sz="4000" b="1" dirty="0">
                <a:cs typeface="+mj-cs"/>
              </a:rPr>
              <a:t>المحافظة على نظافة  المكان 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ar-SA" sz="4000" b="1" dirty="0">
                <a:cs typeface="+mj-cs"/>
              </a:rPr>
              <a:t> وضوح دور كل عضو </a:t>
            </a:r>
            <a:r>
              <a:rPr lang="ar-SA" sz="4000" b="1" dirty="0" err="1">
                <a:cs typeface="+mj-cs"/>
              </a:rPr>
              <a:t>فى</a:t>
            </a:r>
            <a:r>
              <a:rPr lang="ar-SA" sz="4000" b="1" dirty="0">
                <a:cs typeface="+mj-cs"/>
              </a:rPr>
              <a:t> الفريق</a:t>
            </a:r>
          </a:p>
          <a:p>
            <a:pPr>
              <a:buFontTx/>
              <a:buBlip>
                <a:blip r:embed="rId3"/>
              </a:buBlip>
              <a:defRPr/>
            </a:pPr>
            <a:endParaRPr lang="ar-SA" sz="4000" b="1" dirty="0">
              <a:cs typeface="+mj-cs"/>
            </a:endParaRPr>
          </a:p>
          <a:p>
            <a:pPr>
              <a:defRPr/>
            </a:pPr>
            <a:r>
              <a:rPr lang="ar-SA" sz="4000" b="1" dirty="0" smtClean="0">
                <a:cs typeface="+mj-cs"/>
              </a:rPr>
              <a:t> </a:t>
            </a:r>
            <a:endParaRPr lang="ar-SA" sz="4000" b="1" dirty="0">
              <a:cs typeface="+mj-cs"/>
            </a:endParaRPr>
          </a:p>
          <a:p>
            <a:pPr>
              <a:lnSpc>
                <a:spcPct val="150000"/>
              </a:lnSpc>
              <a:defRPr/>
            </a:pPr>
            <a:r>
              <a:rPr lang="ar-SA" sz="4000" b="1" dirty="0" smtClean="0">
                <a:cs typeface="+mj-cs"/>
              </a:rPr>
              <a:t>                  </a:t>
            </a:r>
            <a:endParaRPr lang="ar-SA" sz="4000" b="1" dirty="0">
              <a:cs typeface="+mj-cs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286116" y="0"/>
            <a:ext cx="4714908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محكات</a:t>
            </a: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النجاح </a:t>
            </a:r>
          </a:p>
        </p:txBody>
      </p:sp>
      <p:pic>
        <p:nvPicPr>
          <p:cNvPr id="14346" name="Picture 9" descr="C:\Users\SONY\Pictures\اصوات وصور\ملفات الصور\My Pictures\اسلاميات\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5999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0" descr="C:\Users\SONY\Pictures\اصوات وصور\ملفات الصور\My Pictures\New Folder\3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9" y="4500570"/>
            <a:ext cx="200023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وضحي الاختلاف بين </a:t>
            </a:r>
            <a:r>
              <a:rPr lang="ar-SA" b="1" dirty="0" err="1" smtClean="0">
                <a:solidFill>
                  <a:schemeClr val="accent2">
                    <a:lumMod val="50000"/>
                  </a:schemeClr>
                </a:solidFill>
              </a:rPr>
              <a:t>البلاستيولا</a:t>
            </a:r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A" b="1" dirty="0" err="1" smtClean="0">
                <a:solidFill>
                  <a:schemeClr val="accent2">
                    <a:lumMod val="50000"/>
                  </a:schemeClr>
                </a:solidFill>
              </a:rPr>
              <a:t>والجاسترولا</a:t>
            </a:r>
            <a:r>
              <a:rPr lang="ar-SA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320884"/>
              </p:ext>
            </p:extLst>
          </p:nvPr>
        </p:nvGraphicFramePr>
        <p:xfrm>
          <a:off x="251520" y="1744216"/>
          <a:ext cx="8655532" cy="384502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896210"/>
                <a:gridCol w="2786730"/>
                <a:gridCol w="297259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err="1" smtClean="0"/>
                        <a:t>البلاستيولا</a:t>
                      </a:r>
                      <a:endParaRPr lang="ar-SA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الاختلاف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err="1" smtClean="0"/>
                        <a:t>الجاسترولا</a:t>
                      </a:r>
                      <a:endParaRPr lang="ar-SA" sz="3200" dirty="0"/>
                    </a:p>
                  </a:txBody>
                  <a:tcPr/>
                </a:tc>
              </a:tr>
              <a:tr h="167830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0000"/>
                          </a:solidFill>
                        </a:rPr>
                        <a:t>التعريف</a:t>
                      </a:r>
                      <a:endParaRPr lang="ar-SA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0000"/>
                          </a:solidFill>
                        </a:rPr>
                        <a:t>عدد طبقات الخلايا</a:t>
                      </a:r>
                      <a:endParaRPr lang="ar-SA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0084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FF0000"/>
                          </a:solidFill>
                        </a:rPr>
                        <a:t>  وجود</a:t>
                      </a:r>
                      <a:r>
                        <a:rPr lang="ar-SA" sz="3200" b="1" baseline="0" dirty="0" smtClean="0">
                          <a:solidFill>
                            <a:srgbClr val="FF0000"/>
                          </a:solidFill>
                        </a:rPr>
                        <a:t> الفتحة</a:t>
                      </a:r>
                      <a:endParaRPr lang="ar-SA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6000760" y="2690917"/>
            <a:ext cx="26850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كرة من الخلايا </a:t>
            </a:r>
          </a:p>
          <a:p>
            <a:pPr algn="ctr"/>
            <a:r>
              <a:rPr lang="ar-SA" sz="2800" b="1" dirty="0" smtClean="0"/>
              <a:t>ممتلئة بسائل</a:t>
            </a:r>
            <a:endParaRPr lang="ar-SA" sz="28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058650" y="4050745"/>
            <a:ext cx="277992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/>
              <a:t>طبقة واحدة أو عدة طبقات</a:t>
            </a:r>
            <a:endParaRPr lang="ar-SA" sz="2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444208" y="4751096"/>
            <a:ext cx="167225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/>
              <a:t>لا توجد فتحة</a:t>
            </a:r>
            <a:endParaRPr lang="ar-SA" sz="28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23528" y="2476053"/>
            <a:ext cx="286158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كيس ذو طبقتين من الخلايا لها فتحة</a:t>
            </a:r>
          </a:p>
          <a:p>
            <a:pPr algn="ctr"/>
            <a:r>
              <a:rPr lang="ar-SA" sz="2800" b="1" dirty="0" smtClean="0"/>
              <a:t>في طرف واحد</a:t>
            </a:r>
            <a:endParaRPr lang="ar-SA" sz="28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331640" y="4014949"/>
            <a:ext cx="97655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/>
              <a:t>طبقتين</a:t>
            </a:r>
            <a:endParaRPr lang="ar-SA" sz="28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11560" y="4869160"/>
            <a:ext cx="23575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فتحة في أحد الأطراف</a:t>
            </a:r>
            <a:endParaRPr lang="ar-SA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dirty="0" smtClean="0">
                <a:solidFill>
                  <a:schemeClr val="bg1"/>
                </a:solidFill>
              </a:rPr>
              <a:t>الرابط العجيب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صورة 2" descr="تو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2952328" cy="3096344"/>
          </a:xfrm>
          <a:prstGeom prst="rect">
            <a:avLst/>
          </a:prstGeom>
        </p:spPr>
      </p:pic>
      <p:pic>
        <p:nvPicPr>
          <p:cNvPr id="5" name="صورة 4" descr="البلاستولا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340768"/>
            <a:ext cx="2808312" cy="226504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47000" r="72681"/>
          <a:stretch>
            <a:fillRect/>
          </a:stretch>
        </p:blipFill>
        <p:spPr bwMode="auto">
          <a:xfrm>
            <a:off x="5652120" y="3933056"/>
            <a:ext cx="2664296" cy="242319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00306"/>
            <a:ext cx="7072362" cy="342902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4" descr="BANNR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88913"/>
            <a:ext cx="5929354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3357554" y="428604"/>
            <a:ext cx="3143272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C00000"/>
                </a:solidFill>
              </a:rPr>
              <a:t>طبقات الأنسجة</a:t>
            </a:r>
            <a:endParaRPr lang="ar-SA" sz="4400" b="1" dirty="0">
              <a:solidFill>
                <a:srgbClr val="C00000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10800000">
            <a:off x="5857884" y="3143248"/>
            <a:ext cx="142876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10800000">
            <a:off x="1643042" y="3357562"/>
            <a:ext cx="107157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10800000">
            <a:off x="6500826" y="4786322"/>
            <a:ext cx="1000132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4800" b="1" dirty="0" smtClean="0">
                <a:solidFill>
                  <a:srgbClr val="C00000"/>
                </a:solidFill>
              </a:rPr>
              <a:t>مستويات بناء جسم الحيوان</a:t>
            </a:r>
            <a:endParaRPr lang="ar-SA" sz="48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14480" y="5929330"/>
            <a:ext cx="200026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9" descr="شكل 8-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80920" cy="5219797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37" y="2147828"/>
            <a:ext cx="7727925" cy="3430707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2195736" y="405544"/>
            <a:ext cx="4857784" cy="1511288"/>
          </a:xfrm>
          <a:prstGeom prst="star16">
            <a:avLst>
              <a:gd name="adj" fmla="val 37500"/>
            </a:avLst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noAutofit/>
            <a:flatTx/>
          </a:bodyPr>
          <a:lstStyle/>
          <a:p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</a:t>
            </a:r>
            <a:r>
              <a:rPr lang="ar-SA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نواع التناظر</a:t>
            </a:r>
            <a:endParaRPr lang="ar-SA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RpWPOnvOwhPAtLRkAF_qw-QJ9LkhM8Mt8EVh07E90bYXewSsl_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4638" y="-1003300"/>
            <a:ext cx="2543175" cy="1790700"/>
          </a:xfrm>
          <a:prstGeom prst="rect">
            <a:avLst/>
          </a:prstGeom>
          <a:noFill/>
        </p:spPr>
      </p:pic>
      <p:pic>
        <p:nvPicPr>
          <p:cNvPr id="3" name="صورة 2" descr="imagesCA1UX3K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6482" y="980728"/>
            <a:ext cx="4078178" cy="5040560"/>
          </a:xfrm>
          <a:prstGeom prst="rect">
            <a:avLst/>
          </a:prstGeom>
        </p:spPr>
      </p:pic>
      <p:pic>
        <p:nvPicPr>
          <p:cNvPr id="4" name="صورة 3" descr="imagesCA5SOS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960440" cy="41044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9328" y="274638"/>
            <a:ext cx="6131024" cy="1143000"/>
          </a:xfrm>
        </p:spPr>
        <p:txBody>
          <a:bodyPr>
            <a:noAutofit/>
          </a:bodyPr>
          <a:lstStyle/>
          <a:p>
            <a:r>
              <a:rPr lang="ar-SA" sz="7200" b="1" dirty="0" smtClean="0">
                <a:solidFill>
                  <a:srgbClr val="00B0F0"/>
                </a:solidFill>
              </a:rPr>
              <a:t>تجاويف الجسم</a:t>
            </a:r>
            <a:endParaRPr lang="ar-SA" sz="7200" b="1" dirty="0">
              <a:solidFill>
                <a:srgbClr val="00B0F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43608" y="1700808"/>
            <a:ext cx="752664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971600" y="1930512"/>
            <a:ext cx="74848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srgbClr val="FFFF00"/>
                </a:solidFill>
              </a:rPr>
              <a:t>تجويف الجسم الحقيقي </a:t>
            </a:r>
            <a:r>
              <a:rPr lang="ar-SA" sz="2400" b="1" dirty="0" smtClean="0">
                <a:solidFill>
                  <a:srgbClr val="FFFF00"/>
                </a:solidFill>
              </a:rPr>
              <a:t>:هو تجويف مملوء بسائل محاط  بالكامل بالطبقة الوسطى - مثال :دودة الأرض</a:t>
            </a:r>
            <a:endParaRPr lang="ar-SA" sz="2400" b="1" dirty="0">
              <a:solidFill>
                <a:srgbClr val="FFFF00"/>
              </a:solidFill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 rot="10800000">
            <a:off x="3214678" y="3714752"/>
            <a:ext cx="1000132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rot="10800000">
            <a:off x="3214678" y="5214950"/>
            <a:ext cx="1000132" cy="1428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429000"/>
            <a:ext cx="5000660" cy="322421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19" name="رابط كسهم مستقيم 18"/>
          <p:cNvCxnSpPr/>
          <p:nvPr/>
        </p:nvCxnSpPr>
        <p:spPr>
          <a:xfrm rot="10800000" flipV="1">
            <a:off x="5786446" y="4061012"/>
            <a:ext cx="1649778" cy="109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7643834" y="3500438"/>
            <a:ext cx="121444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rgbClr val="FFFF00"/>
                </a:solidFill>
              </a:rPr>
              <a:t>الطبقة الخارجية</a:t>
            </a:r>
            <a:endParaRPr lang="ar-SA" sz="2400" b="1" dirty="0">
              <a:solidFill>
                <a:srgbClr val="FFFF00"/>
              </a:solidFill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 rot="10800000">
            <a:off x="5786446" y="4857760"/>
            <a:ext cx="1643074" cy="71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ستطيل مستدير الزوايا 25"/>
          <p:cNvSpPr/>
          <p:nvPr/>
        </p:nvSpPr>
        <p:spPr>
          <a:xfrm>
            <a:off x="7572396" y="4714884"/>
            <a:ext cx="114300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rgbClr val="FFFF00"/>
                </a:solidFill>
              </a:rPr>
              <a:t>الطبقة الوسطى</a:t>
            </a:r>
            <a:endParaRPr lang="ar-SA" sz="2400" b="1" dirty="0">
              <a:solidFill>
                <a:srgbClr val="FFFF00"/>
              </a:solidFill>
            </a:endParaRPr>
          </a:p>
        </p:txBody>
      </p:sp>
      <p:cxnSp>
        <p:nvCxnSpPr>
          <p:cNvPr id="28" name="رابط كسهم مستقيم 27"/>
          <p:cNvCxnSpPr/>
          <p:nvPr/>
        </p:nvCxnSpPr>
        <p:spPr>
          <a:xfrm rot="10800000">
            <a:off x="5429256" y="4929198"/>
            <a:ext cx="2000264" cy="5715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rot="16200000" flipV="1">
            <a:off x="4643438" y="5357826"/>
            <a:ext cx="1143008" cy="1428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ستطيل مستدير الزوايا 30"/>
          <p:cNvSpPr/>
          <p:nvPr/>
        </p:nvSpPr>
        <p:spPr>
          <a:xfrm>
            <a:off x="5000628" y="6072206"/>
            <a:ext cx="121444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 smtClean="0">
                <a:solidFill>
                  <a:srgbClr val="FFFF00"/>
                </a:solidFill>
              </a:rPr>
              <a:t>الطبقة الداخلية</a:t>
            </a:r>
            <a:endParaRPr lang="ar-SA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429124" y="1643050"/>
            <a:ext cx="4071966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srgbClr val="FFFF00"/>
                </a:solidFill>
              </a:rPr>
              <a:t>تجويف الجسم الكاذب</a:t>
            </a:r>
            <a:r>
              <a:rPr lang="ar-SA" sz="2400" b="1" dirty="0" smtClean="0">
                <a:solidFill>
                  <a:srgbClr val="FFFF00"/>
                </a:solidFill>
              </a:rPr>
              <a:t>:تجويف مملوء بسائل </a:t>
            </a:r>
          </a:p>
          <a:p>
            <a:r>
              <a:rPr lang="ar-SA" sz="2400" b="1" dirty="0" smtClean="0">
                <a:solidFill>
                  <a:srgbClr val="FFFF00"/>
                </a:solidFill>
              </a:rPr>
              <a:t>يتكون بين  الطبقتين الوسطى والداخلية</a:t>
            </a:r>
          </a:p>
          <a:p>
            <a:r>
              <a:rPr lang="ar-SA" sz="2400" b="1" dirty="0" smtClean="0">
                <a:solidFill>
                  <a:srgbClr val="FFFF00"/>
                </a:solidFill>
              </a:rPr>
              <a:t>مثال:الديدان الأسطوانية</a:t>
            </a:r>
            <a:endParaRPr lang="ar-SA" sz="2400" b="1" dirty="0">
              <a:solidFill>
                <a:srgbClr val="FFFF00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4000528" cy="563881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827584" y="476672"/>
            <a:ext cx="788782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u="sng" dirty="0" smtClean="0">
                <a:solidFill>
                  <a:srgbClr val="FFFF00"/>
                </a:solidFill>
              </a:rPr>
              <a:t>عديمة التجويف الجسمي</a:t>
            </a:r>
            <a:r>
              <a:rPr lang="ar-SA" sz="2400" b="1" dirty="0" smtClean="0">
                <a:solidFill>
                  <a:srgbClr val="FFFF00"/>
                </a:solidFill>
              </a:rPr>
              <a:t>: ليس لها تجويف </a:t>
            </a:r>
            <a:r>
              <a:rPr lang="ar-SA" sz="2400" b="1" dirty="0" err="1" smtClean="0">
                <a:solidFill>
                  <a:srgbClr val="FFFF00"/>
                </a:solidFill>
              </a:rPr>
              <a:t>وهىجسم</a:t>
            </a:r>
            <a:r>
              <a:rPr lang="ar-SA" sz="2400" b="1" dirty="0" smtClean="0">
                <a:solidFill>
                  <a:srgbClr val="FFFF00"/>
                </a:solidFill>
              </a:rPr>
              <a:t> مصمت غير ممتلئ بسائل</a:t>
            </a:r>
          </a:p>
          <a:p>
            <a:endParaRPr lang="ar-SA" sz="2400" b="1" dirty="0" smtClean="0">
              <a:solidFill>
                <a:srgbClr val="FFFF00"/>
              </a:solidFill>
            </a:endParaRPr>
          </a:p>
          <a:p>
            <a:r>
              <a:rPr lang="ar-SA" sz="2400" b="1" dirty="0" smtClean="0">
                <a:solidFill>
                  <a:srgbClr val="FFFF00"/>
                </a:solidFill>
              </a:rPr>
              <a:t>مثال : الديدان المفلطحة</a:t>
            </a:r>
            <a:endParaRPr lang="ar-SA" sz="2400" b="1" dirty="0">
              <a:solidFill>
                <a:srgbClr val="FFFF00"/>
              </a:solidFill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5078368" cy="383455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73960"/>
            <a:ext cx="6015042" cy="422339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AutoShape 5" descr="نسيج أزرق"/>
          <p:cNvSpPr>
            <a:spLocks noChangeArrowheads="1"/>
          </p:cNvSpPr>
          <p:nvPr/>
        </p:nvSpPr>
        <p:spPr bwMode="auto">
          <a:xfrm rot="1101191">
            <a:off x="5799484" y="522424"/>
            <a:ext cx="2838174" cy="2077063"/>
          </a:xfrm>
          <a:prstGeom prst="downArrowCallout">
            <a:avLst>
              <a:gd name="adj1" fmla="val 19369"/>
              <a:gd name="adj2" fmla="val 30618"/>
              <a:gd name="adj3" fmla="val 30509"/>
              <a:gd name="adj4" fmla="val 6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مخطط بدائية الفم </a:t>
            </a:r>
          </a:p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وثانوية الفم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صورة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016" y="1628800"/>
            <a:ext cx="8892480" cy="5112568"/>
          </a:xfr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685800" y="158775"/>
            <a:ext cx="7772400" cy="13980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1" anchor="ctr">
            <a:normAutofit fontScale="9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مدخل </a:t>
            </a:r>
            <a:r>
              <a:rPr lang="ar-SA" sz="4000" b="1" dirty="0" smtClean="0">
                <a:latin typeface="+mj-lt"/>
                <a:ea typeface="+mj-ea"/>
                <a:cs typeface="+mj-cs"/>
              </a:rPr>
              <a:t>إ</a:t>
            </a:r>
            <a:r>
              <a:rPr kumimoji="0" lang="ar-SA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لى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الحيوانات </a:t>
            </a:r>
            <a:b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خصائص الحيوانات – مستويات بناء جسم الحيوان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59420"/>
              </p:ext>
            </p:extLst>
          </p:nvPr>
        </p:nvGraphicFramePr>
        <p:xfrm>
          <a:off x="467544" y="574330"/>
          <a:ext cx="8247732" cy="548740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96564"/>
                <a:gridCol w="2301924"/>
                <a:gridCol w="2749244"/>
              </a:tblGrid>
              <a:tr h="98246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بدائية</a:t>
                      </a:r>
                      <a:r>
                        <a:rPr lang="ar-SA" sz="2800" baseline="0" dirty="0" smtClean="0"/>
                        <a:t> الفم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وجه الاختلاف</a:t>
                      </a:r>
                      <a:endParaRPr lang="ar-S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ثانوية الفم</a:t>
                      </a:r>
                      <a:endParaRPr lang="ar-SA" sz="2800" dirty="0"/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مرحلة الخلايا الأربع</a:t>
                      </a:r>
                      <a:endParaRPr lang="ar-SA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27294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مرحلة</a:t>
                      </a:r>
                      <a:r>
                        <a:rPr lang="ar-SA" sz="2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الخلايا الثماني</a:t>
                      </a:r>
                      <a:endParaRPr lang="ar-SA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33278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الطبقة الوسطى</a:t>
                      </a:r>
                      <a:endParaRPr lang="ar-SA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96310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فتحة </a:t>
                      </a:r>
                      <a:r>
                        <a:rPr lang="ar-SA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البلاستيولا</a:t>
                      </a:r>
                      <a:endParaRPr lang="ar-SA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5488750" y="1824676"/>
            <a:ext cx="28471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نمو خلايا الأجنة سيتغير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70044" y="1795965"/>
            <a:ext cx="259237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نمو خلايا الأجنة لا يتغير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460759" y="2708920"/>
            <a:ext cx="25922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لا تنتظم الخلايا بعضها </a:t>
            </a:r>
          </a:p>
          <a:p>
            <a:r>
              <a:rPr lang="ar-SA" sz="2400" b="1" dirty="0">
                <a:solidFill>
                  <a:srgbClr val="C00000"/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       فوق بعض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11560" y="2742019"/>
            <a:ext cx="23278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تنتظم الخلايا بعضها فوق بعض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752580" y="3980754"/>
            <a:ext cx="22564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تنشطر لتكون التجويف الجسمي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95536" y="4017258"/>
            <a:ext cx="26944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يتكون التجويف الجسمي من جيوب في الطبقة الوسطى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784587" y="5288449"/>
            <a:ext cx="174118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تسمى فتحة الفم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827584" y="5310589"/>
            <a:ext cx="202972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تسمى فتحة الشرج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40968"/>
            <a:ext cx="3741741" cy="273685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6" name="AutoShape 10" descr="نسيج أزرق"/>
          <p:cNvSpPr>
            <a:spLocks noChangeArrowheads="1"/>
          </p:cNvSpPr>
          <p:nvPr/>
        </p:nvSpPr>
        <p:spPr bwMode="auto">
          <a:xfrm rot="20568191">
            <a:off x="1565620" y="630740"/>
            <a:ext cx="2882421" cy="2505741"/>
          </a:xfrm>
          <a:prstGeom prst="downArrowCallout">
            <a:avLst>
              <a:gd name="adj1" fmla="val 32489"/>
              <a:gd name="adj2" fmla="val 51359"/>
              <a:gd name="adj3" fmla="val 30509"/>
              <a:gd name="adj4" fmla="val 6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SA" sz="7200" b="1" dirty="0" smtClean="0">
                <a:solidFill>
                  <a:srgbClr val="C00000"/>
                </a:solidFill>
              </a:rPr>
              <a:t>التجزؤ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متساوي الساقين 3"/>
          <p:cNvSpPr/>
          <p:nvPr/>
        </p:nvSpPr>
        <p:spPr>
          <a:xfrm>
            <a:off x="4788024" y="285728"/>
            <a:ext cx="4176464" cy="1991144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</a:rPr>
              <a:t>الفكرة العامة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076056" y="2564904"/>
            <a:ext cx="3567910" cy="378621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تصنف الحيوانات بواسطة مستويات بناء أجسامها وتراكيبها وخصائصها وتكيفها</a:t>
            </a:r>
          </a:p>
        </p:txBody>
      </p:sp>
      <p:pic>
        <p:nvPicPr>
          <p:cNvPr id="6" name="صورة 5" descr="خلفية حيوانات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ع سهم إلى اليسار 1"/>
          <p:cNvSpPr/>
          <p:nvPr/>
        </p:nvSpPr>
        <p:spPr bwMode="auto">
          <a:xfrm>
            <a:off x="4499992" y="692696"/>
            <a:ext cx="3888432" cy="878916"/>
          </a:xfrm>
          <a:prstGeom prst="leftArrowCallout">
            <a:avLst>
              <a:gd name="adj1" fmla="val 34303"/>
              <a:gd name="adj2" fmla="val 34303"/>
              <a:gd name="adj3" fmla="val 125007"/>
              <a:gd name="adj4" fmla="val 6497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تجربة</a:t>
            </a:r>
            <a:r>
              <a:rPr kumimoji="0" lang="ar-SA" sz="32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 استهلالية</a:t>
            </a:r>
            <a:endParaRPr kumimoji="0" lang="ar-SA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مستطيل مستدير الزوايا 2"/>
          <p:cNvSpPr/>
          <p:nvPr/>
        </p:nvSpPr>
        <p:spPr bwMode="auto">
          <a:xfrm>
            <a:off x="1115616" y="2276872"/>
            <a:ext cx="6552728" cy="28803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قومي مع أفراد مجموعتك </a:t>
            </a:r>
            <a:r>
              <a:rPr lang="ar-SA" sz="4000" b="1" dirty="0" smtClean="0"/>
              <a:t>بنشاط عصف ذهني بتدقيق في الشرائح التالية 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</a:rPr>
              <a:t>ثم حددي أي من الشرائح التالية تمثل الحيوان</a:t>
            </a:r>
            <a:r>
              <a:rPr lang="ar-SA" sz="4000" b="1" dirty="0" smtClean="0"/>
              <a:t>؟</a:t>
            </a:r>
            <a:endParaRPr kumimoji="0" lang="ar-S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نجمة ذات 16 نقطة 3"/>
          <p:cNvSpPr/>
          <p:nvPr/>
        </p:nvSpPr>
        <p:spPr bwMode="auto">
          <a:xfrm>
            <a:off x="285720" y="4714884"/>
            <a:ext cx="2952328" cy="1700808"/>
          </a:xfrm>
          <a:prstGeom prst="star16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لا تنسي الالتزام بمهارات العمل التعاوني</a:t>
            </a:r>
          </a:p>
        </p:txBody>
      </p:sp>
      <p:sp>
        <p:nvSpPr>
          <p:cNvPr id="6" name="انفجار 1 5"/>
          <p:cNvSpPr/>
          <p:nvPr/>
        </p:nvSpPr>
        <p:spPr>
          <a:xfrm>
            <a:off x="7429520" y="1643050"/>
            <a:ext cx="1714480" cy="1857388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تقويم مرحلي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صورة 24" descr="لبالبتا.jpg"/>
          <p:cNvPicPr>
            <a:picLocks noChangeAspect="1"/>
          </p:cNvPicPr>
          <p:nvPr/>
        </p:nvPicPr>
        <p:blipFill>
          <a:blip r:embed="rId2" cstate="print"/>
          <a:srcRect l="50224" b="67857"/>
          <a:stretch>
            <a:fillRect/>
          </a:stretch>
        </p:blipFill>
        <p:spPr bwMode="auto">
          <a:xfrm>
            <a:off x="214282" y="285728"/>
            <a:ext cx="3987818" cy="185738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شكل بيضاوي 7"/>
          <p:cNvSpPr/>
          <p:nvPr/>
        </p:nvSpPr>
        <p:spPr bwMode="auto">
          <a:xfrm>
            <a:off x="6500826" y="4572008"/>
            <a:ext cx="2357453" cy="191134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مفتا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15900"/>
            <a:ext cx="3348037" cy="1412875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 rot="856567">
            <a:off x="3203575" y="123825"/>
            <a:ext cx="2716213" cy="1441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ar-SA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5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الفكرة الرئيسية</a:t>
            </a:r>
          </a:p>
        </p:txBody>
      </p:sp>
      <p:sp>
        <p:nvSpPr>
          <p:cNvPr id="7178" name="AutoShape 10" descr="رق"/>
          <p:cNvSpPr>
            <a:spLocks noChangeArrowheads="1"/>
          </p:cNvSpPr>
          <p:nvPr/>
        </p:nvSpPr>
        <p:spPr bwMode="auto">
          <a:xfrm>
            <a:off x="1403350" y="0"/>
            <a:ext cx="5976938" cy="6092825"/>
          </a:xfrm>
          <a:prstGeom prst="flowChartAlternateProcess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619250" y="2997200"/>
            <a:ext cx="561657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ar-EG" sz="3200" b="1"/>
              <a:t>الحيوانات مخلوقات حية متعددة الخلايا، حقيقية النوى، غير ذاتية التغذية، تكيفت للعيش في بيئات مختلفة.</a:t>
            </a:r>
            <a:endParaRPr lang="en-US" sz="3200" b="1"/>
          </a:p>
        </p:txBody>
      </p:sp>
      <p:pic>
        <p:nvPicPr>
          <p:cNvPr id="6" name="صورة 5" descr="صورة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AutoShape 10" descr="رق"/>
          <p:cNvSpPr>
            <a:spLocks noChangeArrowheads="1"/>
          </p:cNvSpPr>
          <p:nvPr/>
        </p:nvSpPr>
        <p:spPr bwMode="auto">
          <a:xfrm>
            <a:off x="861134" y="2247477"/>
            <a:ext cx="7662253" cy="2005566"/>
          </a:xfrm>
          <a:prstGeom prst="flowChartAlternateProcess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3545053" y="2341417"/>
            <a:ext cx="235745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2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</a:rPr>
              <a:t>الفكرة الرئيسية</a:t>
            </a:r>
            <a:endParaRPr lang="ar-SA" sz="32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74515" y="2808503"/>
            <a:ext cx="7920879" cy="131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EG" sz="3200" b="1" dirty="0"/>
              <a:t>الحيوانات مخلوقات </a:t>
            </a:r>
            <a:r>
              <a:rPr lang="ar-EG" sz="3200" b="1" dirty="0">
                <a:solidFill>
                  <a:srgbClr val="C00000"/>
                </a:solidFill>
              </a:rPr>
              <a:t>حية</a:t>
            </a:r>
            <a:r>
              <a:rPr lang="ar-EG" sz="3200" b="1" dirty="0"/>
              <a:t> </a:t>
            </a:r>
            <a:r>
              <a:rPr lang="ar-EG" sz="3200" b="1" dirty="0">
                <a:solidFill>
                  <a:srgbClr val="C00000"/>
                </a:solidFill>
              </a:rPr>
              <a:t>متعددة الخلايا</a:t>
            </a:r>
            <a:r>
              <a:rPr lang="ar-EG" sz="3200" b="1" dirty="0"/>
              <a:t>، </a:t>
            </a:r>
            <a:r>
              <a:rPr lang="ar-EG" sz="3200" b="1" dirty="0">
                <a:solidFill>
                  <a:srgbClr val="C00000"/>
                </a:solidFill>
              </a:rPr>
              <a:t>حقيقية </a:t>
            </a:r>
            <a:r>
              <a:rPr lang="ar-EG" sz="3200" b="1" dirty="0" smtClean="0">
                <a:solidFill>
                  <a:srgbClr val="C00000"/>
                </a:solidFill>
              </a:rPr>
              <a:t>النوى</a:t>
            </a:r>
            <a:r>
              <a:rPr lang="ar-EG" sz="3200" b="1" dirty="0" smtClean="0"/>
              <a:t>،</a:t>
            </a:r>
            <a:r>
              <a:rPr lang="ar-SA" sz="3200" b="1" dirty="0" smtClean="0"/>
              <a:t> </a:t>
            </a:r>
          </a:p>
          <a:p>
            <a:pPr algn="ctr">
              <a:lnSpc>
                <a:spcPct val="130000"/>
              </a:lnSpc>
            </a:pPr>
            <a:r>
              <a:rPr lang="ar-EG" sz="3200" b="1" dirty="0" smtClean="0">
                <a:solidFill>
                  <a:srgbClr val="C00000"/>
                </a:solidFill>
              </a:rPr>
              <a:t>غير </a:t>
            </a:r>
            <a:r>
              <a:rPr lang="ar-EG" sz="3200" b="1" dirty="0">
                <a:solidFill>
                  <a:srgbClr val="C00000"/>
                </a:solidFill>
              </a:rPr>
              <a:t>ذاتية التغذية</a:t>
            </a:r>
            <a:r>
              <a:rPr lang="ar-EG" sz="3200" b="1" dirty="0"/>
              <a:t>، تكيفت للعيش في بيئات مختلفة.</a:t>
            </a:r>
            <a:endParaRPr lang="en-US"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219924" y="2420888"/>
            <a:ext cx="51603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أ</a:t>
            </a:r>
            <a:r>
              <a:rPr lang="ar-SA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هداف الدرس</a:t>
            </a:r>
            <a:endParaRPr lang="ar-SA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chemeClr val="accent1">
                    <a:lumMod val="75000"/>
                  </a:schemeClr>
                </a:solidFill>
              </a:rPr>
              <a:t>قارني بين الدعامة في الفقاريات و اللافقاريات ؟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591281"/>
              </p:ext>
            </p:extLst>
          </p:nvPr>
        </p:nvGraphicFramePr>
        <p:xfrm>
          <a:off x="395535" y="1008720"/>
          <a:ext cx="8496945" cy="541842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64818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الفقاريات</a:t>
                      </a:r>
                      <a:endParaRPr lang="ar-SA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وجه الاختلاف</a:t>
                      </a:r>
                      <a:endParaRPr lang="ar-SA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اللافقاريات</a:t>
                      </a:r>
                      <a:endParaRPr lang="ar-SA" sz="3600" dirty="0"/>
                    </a:p>
                  </a:txBody>
                  <a:tcPr anchor="ctr"/>
                </a:tc>
              </a:tr>
              <a:tr h="5864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سبب</a:t>
                      </a:r>
                      <a:r>
                        <a:rPr lang="ar-SA" sz="3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التسمية</a:t>
                      </a:r>
                      <a:endParaRPr lang="ar-SA" sz="3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5864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نوع الهيكل</a:t>
                      </a:r>
                      <a:endParaRPr lang="ar-SA" sz="3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91106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تركيب</a:t>
                      </a:r>
                      <a:r>
                        <a:rPr lang="ar-SA" sz="3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الهيكل</a:t>
                      </a:r>
                      <a:endParaRPr lang="ar-SA" sz="3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33017">
                <a:tc>
                  <a:txBody>
                    <a:bodyPr/>
                    <a:lstStyle/>
                    <a:p>
                      <a:pPr marL="342900" indent="-342900" rtl="1">
                        <a:buFont typeface="+mj-lt"/>
                        <a:buAutoNum type="arabicPeriod"/>
                      </a:pP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صفات</a:t>
                      </a:r>
                      <a:r>
                        <a:rPr lang="ar-SA" sz="3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ar-SA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الهيكل</a:t>
                      </a:r>
                      <a:endParaRPr lang="ar-SA" sz="3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953254">
                <a:tc>
                  <a:txBody>
                    <a:bodyPr/>
                    <a:lstStyle/>
                    <a:p>
                      <a:pPr marL="342900" indent="-342900" rtl="1">
                        <a:buFont typeface="+mj-lt"/>
                        <a:buAutoNum type="arabicPeriod"/>
                      </a:pP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وظائف</a:t>
                      </a:r>
                      <a:r>
                        <a:rPr lang="ar-SA" sz="3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الهيكل</a:t>
                      </a:r>
                      <a:endParaRPr lang="ar-SA" sz="3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6372200" y="1719330"/>
            <a:ext cx="195598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</a:rPr>
              <a:t>لها عمود فقري</a:t>
            </a:r>
            <a:endParaRPr lang="ar-S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67544" y="1674065"/>
            <a:ext cx="256031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</a:rPr>
              <a:t>ليس لها عمود فقري</a:t>
            </a:r>
            <a:endParaRPr lang="ar-S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948264" y="2295394"/>
            <a:ext cx="86594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</a:rPr>
              <a:t>داخلي</a:t>
            </a:r>
            <a:endParaRPr lang="ar-S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259632" y="2268235"/>
            <a:ext cx="103425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</a:rPr>
              <a:t>خارجي</a:t>
            </a:r>
            <a:endParaRPr lang="ar-S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156176" y="3039343"/>
            <a:ext cx="2483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غضاريف أو عظم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873523" y="3039343"/>
            <a:ext cx="200728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كربونات الكالسيوم</a:t>
            </a:r>
            <a:endParaRPr lang="ar-S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012160" y="4797848"/>
            <a:ext cx="254333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r-SA" sz="2000" b="1" dirty="0" smtClean="0">
                <a:solidFill>
                  <a:schemeClr val="accent2">
                    <a:lumMod val="50000"/>
                  </a:schemeClr>
                </a:solidFill>
              </a:rPr>
              <a:t>يحمي الأعضاء الداخلية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2000" b="1" dirty="0" smtClean="0">
                <a:solidFill>
                  <a:schemeClr val="accent2">
                    <a:lumMod val="50000"/>
                  </a:schemeClr>
                </a:solidFill>
              </a:rPr>
              <a:t>يزود الجسم بالدعامة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2000" b="1" dirty="0" smtClean="0">
                <a:solidFill>
                  <a:schemeClr val="accent2">
                    <a:lumMod val="50000"/>
                  </a:schemeClr>
                </a:solidFill>
              </a:rPr>
              <a:t>يساعد على انقباض العضلات</a:t>
            </a:r>
            <a:endParaRPr lang="ar-S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83568" y="4797848"/>
            <a:ext cx="2340704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r-SA" sz="2000" b="1" dirty="0" smtClean="0">
                <a:solidFill>
                  <a:schemeClr val="accent2">
                    <a:lumMod val="50000"/>
                  </a:schemeClr>
                </a:solidFill>
              </a:rPr>
              <a:t>يعطى الجسم دعامة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2000" b="1" dirty="0" smtClean="0">
                <a:solidFill>
                  <a:schemeClr val="accent2">
                    <a:lumMod val="50000"/>
                  </a:schemeClr>
                </a:solidFill>
              </a:rPr>
              <a:t>يحمي </a:t>
            </a:r>
            <a:r>
              <a:rPr lang="ar-SA" sz="2000" b="1" dirty="0">
                <a:solidFill>
                  <a:schemeClr val="accent2">
                    <a:lumMod val="50000"/>
                  </a:schemeClr>
                </a:solidFill>
              </a:rPr>
              <a:t>أ</a:t>
            </a:r>
            <a:r>
              <a:rPr lang="ar-SA" sz="2000" b="1" dirty="0" smtClean="0">
                <a:solidFill>
                  <a:schemeClr val="accent2">
                    <a:lumMod val="50000"/>
                  </a:schemeClr>
                </a:solidFill>
              </a:rPr>
              <a:t>نسجتها الطرية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2000" b="1" dirty="0" smtClean="0">
                <a:solidFill>
                  <a:schemeClr val="accent2">
                    <a:lumMod val="50000"/>
                  </a:schemeClr>
                </a:solidFill>
              </a:rPr>
              <a:t>يمنع فقدان الماء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2000" b="1" dirty="0" smtClean="0">
                <a:solidFill>
                  <a:schemeClr val="accent2">
                    <a:lumMod val="50000"/>
                  </a:schemeClr>
                </a:solidFill>
              </a:rPr>
              <a:t>يحميها من المفترسات</a:t>
            </a:r>
            <a:endParaRPr lang="ar-S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6228184" y="3903439"/>
            <a:ext cx="2483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ينمو مع نمو الحيوان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611560" y="3906313"/>
            <a:ext cx="2483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يحد من نمو الحيوان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</a:rPr>
              <a:t>التلقيح الخارجي للأسماك </a:t>
            </a:r>
            <a:br>
              <a:rPr lang="ar-SA" sz="4000" b="1" dirty="0" smtClean="0">
                <a:solidFill>
                  <a:srgbClr val="C00000"/>
                </a:solidFill>
              </a:rPr>
            </a:br>
            <a:r>
              <a:rPr lang="ar-SA" sz="4000" b="1" dirty="0" smtClean="0">
                <a:solidFill>
                  <a:srgbClr val="C00000"/>
                </a:solidFill>
              </a:rPr>
              <a:t>(شريط من الحيوانات المنوية توضع على البيض)</a:t>
            </a:r>
            <a:endParaRPr lang="ar-SA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6058"/>
            <a:ext cx="4143403" cy="35004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صورة 4" descr="سمكة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928934"/>
            <a:ext cx="2976592" cy="30765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 </a:t>
            </a:r>
            <a:r>
              <a:rPr lang="ar-SA" b="1" dirty="0" smtClean="0">
                <a:solidFill>
                  <a:srgbClr val="C00000"/>
                </a:solidFill>
              </a:rPr>
              <a:t>مراحل التكوين الجنيني المبكر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00240"/>
            <a:ext cx="8472518" cy="457203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785918" y="2000240"/>
            <a:ext cx="421484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357</Words>
  <Application>Microsoft Office PowerPoint</Application>
  <PresentationFormat>عرض على الشاشة (3:4)‏</PresentationFormat>
  <Paragraphs>97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قارني بين الدعامة في الفقاريات و اللافقاريات ؟</vt:lpstr>
      <vt:lpstr>التلقيح الخارجي للأسماك  (شريط من الحيوانات المنوية توضع على البيض)</vt:lpstr>
      <vt:lpstr> مراحل التكوين الجنيني المبكر</vt:lpstr>
      <vt:lpstr>وضحي الاختلاف بين البلاستيولا والجاسترولا.</vt:lpstr>
      <vt:lpstr>الرابط العجيب</vt:lpstr>
      <vt:lpstr>عرض تقديمي في PowerPoint</vt:lpstr>
      <vt:lpstr>مستويات بناء جسم الحيوان</vt:lpstr>
      <vt:lpstr>أنواع التناظر</vt:lpstr>
      <vt:lpstr>عرض تقديمي في PowerPoint</vt:lpstr>
      <vt:lpstr>تجاويف الجسم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pc</dc:creator>
  <cp:lastModifiedBy>Fozia</cp:lastModifiedBy>
  <cp:revision>78</cp:revision>
  <dcterms:created xsi:type="dcterms:W3CDTF">2010-12-04T15:09:46Z</dcterms:created>
  <dcterms:modified xsi:type="dcterms:W3CDTF">2018-01-26T05:19:05Z</dcterms:modified>
</cp:coreProperties>
</file>