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11088616" r:id="rId2"/>
    <p:sldId id="260" r:id="rId3"/>
    <p:sldId id="256" r:id="rId4"/>
    <p:sldId id="11088622" r:id="rId5"/>
    <p:sldId id="11088633" r:id="rId6"/>
    <p:sldId id="11088710" r:id="rId7"/>
    <p:sldId id="291" r:id="rId8"/>
    <p:sldId id="11088674" r:id="rId9"/>
    <p:sldId id="11088634" r:id="rId10"/>
    <p:sldId id="11088648" r:id="rId11"/>
    <p:sldId id="11088779" r:id="rId12"/>
    <p:sldId id="11088758" r:id="rId13"/>
    <p:sldId id="11088771" r:id="rId14"/>
    <p:sldId id="11088781" r:id="rId15"/>
    <p:sldId id="11088686" r:id="rId16"/>
    <p:sldId id="11088780" r:id="rId17"/>
    <p:sldId id="267" r:id="rId18"/>
    <p:sldId id="1108867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9"/>
    <a:srgbClr val="FFF2CC"/>
    <a:srgbClr val="548235"/>
    <a:srgbClr val="4949E7"/>
    <a:srgbClr val="D81567"/>
    <a:srgbClr val="FCBD24"/>
    <a:srgbClr val="EA5E66"/>
    <a:srgbClr val="D45803"/>
    <a:srgbClr val="6A4CFF"/>
    <a:srgbClr val="624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037" autoAdjust="0"/>
  </p:normalViewPr>
  <p:slideViewPr>
    <p:cSldViewPr snapToGrid="0" showGuides="1">
      <p:cViewPr varScale="1">
        <p:scale>
          <a:sx n="76" d="100"/>
          <a:sy n="76" d="100"/>
        </p:scale>
        <p:origin x="1022" y="58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463C1-B57A-43AF-B16E-3879DF49E58B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BE5DD41-AC0B-4915-A81C-587A46C977A1}">
      <dgm:prSet phldrT="[نص]"/>
      <dgm:spPr/>
      <dgm:t>
        <a:bodyPr/>
        <a:lstStyle/>
        <a:p>
          <a:pPr rtl="1"/>
          <a:r>
            <a:rPr lang="ar-SA" dirty="0"/>
            <a:t>التقارير الإعلامية</a:t>
          </a:r>
        </a:p>
      </dgm:t>
    </dgm:pt>
    <dgm:pt modelId="{95EF4D50-91E4-410E-AABE-13044F9FAE6D}" type="parTrans" cxnId="{94B6E3A4-192A-4043-8560-A919329B5882}">
      <dgm:prSet/>
      <dgm:spPr/>
      <dgm:t>
        <a:bodyPr/>
        <a:lstStyle/>
        <a:p>
          <a:pPr rtl="1"/>
          <a:endParaRPr lang="ar-SA"/>
        </a:p>
      </dgm:t>
    </dgm:pt>
    <dgm:pt modelId="{5903109A-A72A-44B1-8E89-2B48AF83F01E}" type="sibTrans" cxnId="{94B6E3A4-192A-4043-8560-A919329B5882}">
      <dgm:prSet/>
      <dgm:spPr/>
      <dgm:t>
        <a:bodyPr/>
        <a:lstStyle/>
        <a:p>
          <a:pPr rtl="1"/>
          <a:endParaRPr lang="ar-SA"/>
        </a:p>
      </dgm:t>
    </dgm:pt>
    <dgm:pt modelId="{0FA87704-46A0-4370-B915-A6D6E2CE32E0}">
      <dgm:prSet phldrT="[نص]"/>
      <dgm:spPr/>
      <dgm:t>
        <a:bodyPr/>
        <a:lstStyle/>
        <a:p>
          <a:pPr rtl="1"/>
          <a:r>
            <a:rPr lang="ar-SA" dirty="0"/>
            <a:t>التقارير التحليلية</a:t>
          </a:r>
        </a:p>
      </dgm:t>
    </dgm:pt>
    <dgm:pt modelId="{25C7F8EF-6F62-4BC3-BF4E-9544C92D1AD7}" type="parTrans" cxnId="{4AC410FD-91B2-4ECB-AC93-1234B2705329}">
      <dgm:prSet/>
      <dgm:spPr/>
      <dgm:t>
        <a:bodyPr/>
        <a:lstStyle/>
        <a:p>
          <a:pPr rtl="1"/>
          <a:endParaRPr lang="ar-SA"/>
        </a:p>
      </dgm:t>
    </dgm:pt>
    <dgm:pt modelId="{95EA0690-D625-4539-8AB1-321925017FA5}" type="sibTrans" cxnId="{4AC410FD-91B2-4ECB-AC93-1234B2705329}">
      <dgm:prSet/>
      <dgm:spPr/>
      <dgm:t>
        <a:bodyPr/>
        <a:lstStyle/>
        <a:p>
          <a:pPr rtl="1"/>
          <a:endParaRPr lang="ar-SA"/>
        </a:p>
      </dgm:t>
    </dgm:pt>
    <dgm:pt modelId="{68156F66-B3D8-449F-881E-CEF177787B21}">
      <dgm:prSet phldrT="[نص]"/>
      <dgm:spPr/>
      <dgm:t>
        <a:bodyPr/>
        <a:lstStyle/>
        <a:p>
          <a:pPr rtl="1"/>
          <a:r>
            <a:rPr lang="ar-SA" dirty="0"/>
            <a:t>التقارير البحثية</a:t>
          </a:r>
        </a:p>
      </dgm:t>
    </dgm:pt>
    <dgm:pt modelId="{9C1CB930-7C67-43C3-ADB6-FFC58926E76B}" type="parTrans" cxnId="{43373566-018B-46F5-8D31-70A9982AB99C}">
      <dgm:prSet/>
      <dgm:spPr/>
      <dgm:t>
        <a:bodyPr/>
        <a:lstStyle/>
        <a:p>
          <a:pPr rtl="1"/>
          <a:endParaRPr lang="ar-SA"/>
        </a:p>
      </dgm:t>
    </dgm:pt>
    <dgm:pt modelId="{6A6B1791-FBFA-45DA-9257-B323098BBA79}" type="sibTrans" cxnId="{43373566-018B-46F5-8D31-70A9982AB99C}">
      <dgm:prSet/>
      <dgm:spPr/>
      <dgm:t>
        <a:bodyPr/>
        <a:lstStyle/>
        <a:p>
          <a:pPr rtl="1"/>
          <a:endParaRPr lang="ar-SA"/>
        </a:p>
      </dgm:t>
    </dgm:pt>
    <dgm:pt modelId="{A1F23A99-81B1-4F17-A51F-3004BE76CA83}">
      <dgm:prSet/>
      <dgm:spPr/>
      <dgm:t>
        <a:bodyPr/>
        <a:lstStyle/>
        <a:p>
          <a:pPr rtl="1"/>
          <a:r>
            <a:rPr lang="ar-SA" dirty="0"/>
            <a:t>تقارير التقدم</a:t>
          </a:r>
        </a:p>
      </dgm:t>
    </dgm:pt>
    <dgm:pt modelId="{AA2D1DC1-B546-416B-9DB1-F9F69FF80720}" type="parTrans" cxnId="{760CA674-4E21-45DE-AB5E-641FFB8E6D3A}">
      <dgm:prSet/>
      <dgm:spPr/>
      <dgm:t>
        <a:bodyPr/>
        <a:lstStyle/>
        <a:p>
          <a:pPr rtl="1"/>
          <a:endParaRPr lang="ar-SA"/>
        </a:p>
      </dgm:t>
    </dgm:pt>
    <dgm:pt modelId="{97DAEA4C-7EA3-42CD-8142-690AEEA50880}" type="sibTrans" cxnId="{760CA674-4E21-45DE-AB5E-641FFB8E6D3A}">
      <dgm:prSet/>
      <dgm:spPr/>
      <dgm:t>
        <a:bodyPr/>
        <a:lstStyle/>
        <a:p>
          <a:pPr rtl="1"/>
          <a:endParaRPr lang="ar-SA"/>
        </a:p>
      </dgm:t>
    </dgm:pt>
    <dgm:pt modelId="{5E7388C0-5EB9-40D9-A2D4-4B7F109D3E14}" type="pres">
      <dgm:prSet presAssocID="{DA3463C1-B57A-43AF-B16E-3879DF49E58B}" presName="Name0" presStyleCnt="0">
        <dgm:presLayoutVars>
          <dgm:dir val="rev"/>
          <dgm:resizeHandles val="exact"/>
        </dgm:presLayoutVars>
      </dgm:prSet>
      <dgm:spPr/>
    </dgm:pt>
    <dgm:pt modelId="{05621CD2-BC9E-4024-8335-9389D9B0ECAF}" type="pres">
      <dgm:prSet presAssocID="{4BE5DD41-AC0B-4915-A81C-587A46C977A1}" presName="node" presStyleLbl="node1" presStyleIdx="0" presStyleCnt="4">
        <dgm:presLayoutVars>
          <dgm:bulletEnabled val="1"/>
        </dgm:presLayoutVars>
      </dgm:prSet>
      <dgm:spPr/>
    </dgm:pt>
    <dgm:pt modelId="{DC7AF99D-4386-4D0D-9500-E79DBEF1831B}" type="pres">
      <dgm:prSet presAssocID="{5903109A-A72A-44B1-8E89-2B48AF83F01E}" presName="sibTrans" presStyleLbl="sibTrans2D1" presStyleIdx="0" presStyleCnt="3"/>
      <dgm:spPr/>
    </dgm:pt>
    <dgm:pt modelId="{BB1A58A4-C829-4642-B699-ACA7514A0CDC}" type="pres">
      <dgm:prSet presAssocID="{5903109A-A72A-44B1-8E89-2B48AF83F01E}" presName="connectorText" presStyleLbl="sibTrans2D1" presStyleIdx="0" presStyleCnt="3"/>
      <dgm:spPr/>
    </dgm:pt>
    <dgm:pt modelId="{F50EE28F-A68D-4CB6-8234-FCF4A6AEF0FD}" type="pres">
      <dgm:prSet presAssocID="{0FA87704-46A0-4370-B915-A6D6E2CE32E0}" presName="node" presStyleLbl="node1" presStyleIdx="1" presStyleCnt="4">
        <dgm:presLayoutVars>
          <dgm:bulletEnabled val="1"/>
        </dgm:presLayoutVars>
      </dgm:prSet>
      <dgm:spPr/>
    </dgm:pt>
    <dgm:pt modelId="{68EC8245-BCF6-4809-9477-7DF3FC0B99F3}" type="pres">
      <dgm:prSet presAssocID="{95EA0690-D625-4539-8AB1-321925017FA5}" presName="sibTrans" presStyleLbl="sibTrans2D1" presStyleIdx="1" presStyleCnt="3"/>
      <dgm:spPr/>
    </dgm:pt>
    <dgm:pt modelId="{408DBF4A-B58D-4999-B4FF-5A4C01B217EE}" type="pres">
      <dgm:prSet presAssocID="{95EA0690-D625-4539-8AB1-321925017FA5}" presName="connectorText" presStyleLbl="sibTrans2D1" presStyleIdx="1" presStyleCnt="3"/>
      <dgm:spPr/>
    </dgm:pt>
    <dgm:pt modelId="{F3EA285F-AE17-433C-9BAD-7D98C3F72E15}" type="pres">
      <dgm:prSet presAssocID="{68156F66-B3D8-449F-881E-CEF177787B21}" presName="node" presStyleLbl="node1" presStyleIdx="2" presStyleCnt="4">
        <dgm:presLayoutVars>
          <dgm:bulletEnabled val="1"/>
        </dgm:presLayoutVars>
      </dgm:prSet>
      <dgm:spPr/>
    </dgm:pt>
    <dgm:pt modelId="{D8B8B1AD-9E93-4AA9-B1BA-B7F9F2EC0468}" type="pres">
      <dgm:prSet presAssocID="{6A6B1791-FBFA-45DA-9257-B323098BBA79}" presName="sibTrans" presStyleLbl="sibTrans2D1" presStyleIdx="2" presStyleCnt="3"/>
      <dgm:spPr/>
    </dgm:pt>
    <dgm:pt modelId="{3DAE0FEB-235B-4666-BE82-349B14729BFA}" type="pres">
      <dgm:prSet presAssocID="{6A6B1791-FBFA-45DA-9257-B323098BBA79}" presName="connectorText" presStyleLbl="sibTrans2D1" presStyleIdx="2" presStyleCnt="3"/>
      <dgm:spPr/>
    </dgm:pt>
    <dgm:pt modelId="{7C6FEEFB-22BE-4AB7-A0AA-B3C6295C3594}" type="pres">
      <dgm:prSet presAssocID="{A1F23A99-81B1-4F17-A51F-3004BE76CA83}" presName="node" presStyleLbl="node1" presStyleIdx="3" presStyleCnt="4">
        <dgm:presLayoutVars>
          <dgm:bulletEnabled val="1"/>
        </dgm:presLayoutVars>
      </dgm:prSet>
      <dgm:spPr/>
    </dgm:pt>
  </dgm:ptLst>
  <dgm:cxnLst>
    <dgm:cxn modelId="{72AE9A1A-B3DC-49C1-A736-B60EC0186AA2}" type="presOf" srcId="{0FA87704-46A0-4370-B915-A6D6E2CE32E0}" destId="{F50EE28F-A68D-4CB6-8234-FCF4A6AEF0FD}" srcOrd="0" destOrd="0" presId="urn:microsoft.com/office/officeart/2005/8/layout/process1"/>
    <dgm:cxn modelId="{5DAB3539-8E23-414E-984E-D7C1F38B9066}" type="presOf" srcId="{5903109A-A72A-44B1-8E89-2B48AF83F01E}" destId="{DC7AF99D-4386-4D0D-9500-E79DBEF1831B}" srcOrd="0" destOrd="0" presId="urn:microsoft.com/office/officeart/2005/8/layout/process1"/>
    <dgm:cxn modelId="{FB5BB540-CFD3-4D16-B5DD-F29E356DBCBE}" type="presOf" srcId="{95EA0690-D625-4539-8AB1-321925017FA5}" destId="{408DBF4A-B58D-4999-B4FF-5A4C01B217EE}" srcOrd="1" destOrd="0" presId="urn:microsoft.com/office/officeart/2005/8/layout/process1"/>
    <dgm:cxn modelId="{43373566-018B-46F5-8D31-70A9982AB99C}" srcId="{DA3463C1-B57A-43AF-B16E-3879DF49E58B}" destId="{68156F66-B3D8-449F-881E-CEF177787B21}" srcOrd="2" destOrd="0" parTransId="{9C1CB930-7C67-43C3-ADB6-FFC58926E76B}" sibTransId="{6A6B1791-FBFA-45DA-9257-B323098BBA79}"/>
    <dgm:cxn modelId="{760CA674-4E21-45DE-AB5E-641FFB8E6D3A}" srcId="{DA3463C1-B57A-43AF-B16E-3879DF49E58B}" destId="{A1F23A99-81B1-4F17-A51F-3004BE76CA83}" srcOrd="3" destOrd="0" parTransId="{AA2D1DC1-B546-416B-9DB1-F9F69FF80720}" sibTransId="{97DAEA4C-7EA3-42CD-8142-690AEEA50880}"/>
    <dgm:cxn modelId="{2C473F82-5C70-4C6D-A9E0-8641527CC7F5}" type="presOf" srcId="{5903109A-A72A-44B1-8E89-2B48AF83F01E}" destId="{BB1A58A4-C829-4642-B699-ACA7514A0CDC}" srcOrd="1" destOrd="0" presId="urn:microsoft.com/office/officeart/2005/8/layout/process1"/>
    <dgm:cxn modelId="{9C70B995-9A7E-4863-95C5-2F564692C111}" type="presOf" srcId="{4BE5DD41-AC0B-4915-A81C-587A46C977A1}" destId="{05621CD2-BC9E-4024-8335-9389D9B0ECAF}" srcOrd="0" destOrd="0" presId="urn:microsoft.com/office/officeart/2005/8/layout/process1"/>
    <dgm:cxn modelId="{94B6E3A4-192A-4043-8560-A919329B5882}" srcId="{DA3463C1-B57A-43AF-B16E-3879DF49E58B}" destId="{4BE5DD41-AC0B-4915-A81C-587A46C977A1}" srcOrd="0" destOrd="0" parTransId="{95EF4D50-91E4-410E-AABE-13044F9FAE6D}" sibTransId="{5903109A-A72A-44B1-8E89-2B48AF83F01E}"/>
    <dgm:cxn modelId="{31117EAA-0604-4644-905E-F7F33E6FB9AD}" type="presOf" srcId="{DA3463C1-B57A-43AF-B16E-3879DF49E58B}" destId="{5E7388C0-5EB9-40D9-A2D4-4B7F109D3E14}" srcOrd="0" destOrd="0" presId="urn:microsoft.com/office/officeart/2005/8/layout/process1"/>
    <dgm:cxn modelId="{59C85CAB-4E1F-419E-A9A3-4A82699D570E}" type="presOf" srcId="{95EA0690-D625-4539-8AB1-321925017FA5}" destId="{68EC8245-BCF6-4809-9477-7DF3FC0B99F3}" srcOrd="0" destOrd="0" presId="urn:microsoft.com/office/officeart/2005/8/layout/process1"/>
    <dgm:cxn modelId="{C329D9B7-83BF-4A99-8A36-FA07603D3957}" type="presOf" srcId="{A1F23A99-81B1-4F17-A51F-3004BE76CA83}" destId="{7C6FEEFB-22BE-4AB7-A0AA-B3C6295C3594}" srcOrd="0" destOrd="0" presId="urn:microsoft.com/office/officeart/2005/8/layout/process1"/>
    <dgm:cxn modelId="{349CC4C7-B743-4820-999B-628727632185}" type="presOf" srcId="{6A6B1791-FBFA-45DA-9257-B323098BBA79}" destId="{3DAE0FEB-235B-4666-BE82-349B14729BFA}" srcOrd="1" destOrd="0" presId="urn:microsoft.com/office/officeart/2005/8/layout/process1"/>
    <dgm:cxn modelId="{DDC86BDF-CD80-4EE2-ACE5-B7240CE85AD3}" type="presOf" srcId="{6A6B1791-FBFA-45DA-9257-B323098BBA79}" destId="{D8B8B1AD-9E93-4AA9-B1BA-B7F9F2EC0468}" srcOrd="0" destOrd="0" presId="urn:microsoft.com/office/officeart/2005/8/layout/process1"/>
    <dgm:cxn modelId="{D0C1BAF3-2EAC-4615-A651-FF9DFFA555CE}" type="presOf" srcId="{68156F66-B3D8-449F-881E-CEF177787B21}" destId="{F3EA285F-AE17-433C-9BAD-7D98C3F72E15}" srcOrd="0" destOrd="0" presId="urn:microsoft.com/office/officeart/2005/8/layout/process1"/>
    <dgm:cxn modelId="{4AC410FD-91B2-4ECB-AC93-1234B2705329}" srcId="{DA3463C1-B57A-43AF-B16E-3879DF49E58B}" destId="{0FA87704-46A0-4370-B915-A6D6E2CE32E0}" srcOrd="1" destOrd="0" parTransId="{25C7F8EF-6F62-4BC3-BF4E-9544C92D1AD7}" sibTransId="{95EA0690-D625-4539-8AB1-321925017FA5}"/>
    <dgm:cxn modelId="{97F3A57D-619E-40E5-9231-D7777FC9895B}" type="presParOf" srcId="{5E7388C0-5EB9-40D9-A2D4-4B7F109D3E14}" destId="{05621CD2-BC9E-4024-8335-9389D9B0ECAF}" srcOrd="0" destOrd="0" presId="urn:microsoft.com/office/officeart/2005/8/layout/process1"/>
    <dgm:cxn modelId="{69DDEA61-1ADF-4269-AB7B-4D472429EB38}" type="presParOf" srcId="{5E7388C0-5EB9-40D9-A2D4-4B7F109D3E14}" destId="{DC7AF99D-4386-4D0D-9500-E79DBEF1831B}" srcOrd="1" destOrd="0" presId="urn:microsoft.com/office/officeart/2005/8/layout/process1"/>
    <dgm:cxn modelId="{17896684-B738-481D-B609-923D286696CA}" type="presParOf" srcId="{DC7AF99D-4386-4D0D-9500-E79DBEF1831B}" destId="{BB1A58A4-C829-4642-B699-ACA7514A0CDC}" srcOrd="0" destOrd="0" presId="urn:microsoft.com/office/officeart/2005/8/layout/process1"/>
    <dgm:cxn modelId="{45572B96-1767-4139-B3F3-F71F4E454105}" type="presParOf" srcId="{5E7388C0-5EB9-40D9-A2D4-4B7F109D3E14}" destId="{F50EE28F-A68D-4CB6-8234-FCF4A6AEF0FD}" srcOrd="2" destOrd="0" presId="urn:microsoft.com/office/officeart/2005/8/layout/process1"/>
    <dgm:cxn modelId="{4597631B-4964-4AC2-BB87-93C21D0D97B6}" type="presParOf" srcId="{5E7388C0-5EB9-40D9-A2D4-4B7F109D3E14}" destId="{68EC8245-BCF6-4809-9477-7DF3FC0B99F3}" srcOrd="3" destOrd="0" presId="urn:microsoft.com/office/officeart/2005/8/layout/process1"/>
    <dgm:cxn modelId="{25E0AA01-E445-4107-A8BC-4627D1266E40}" type="presParOf" srcId="{68EC8245-BCF6-4809-9477-7DF3FC0B99F3}" destId="{408DBF4A-B58D-4999-B4FF-5A4C01B217EE}" srcOrd="0" destOrd="0" presId="urn:microsoft.com/office/officeart/2005/8/layout/process1"/>
    <dgm:cxn modelId="{6339E42B-A439-4DD1-AD75-4B6E7077D80E}" type="presParOf" srcId="{5E7388C0-5EB9-40D9-A2D4-4B7F109D3E14}" destId="{F3EA285F-AE17-433C-9BAD-7D98C3F72E15}" srcOrd="4" destOrd="0" presId="urn:microsoft.com/office/officeart/2005/8/layout/process1"/>
    <dgm:cxn modelId="{1F454A6A-9AE2-48B3-8B70-02D9CDC8CA65}" type="presParOf" srcId="{5E7388C0-5EB9-40D9-A2D4-4B7F109D3E14}" destId="{D8B8B1AD-9E93-4AA9-B1BA-B7F9F2EC0468}" srcOrd="5" destOrd="0" presId="urn:microsoft.com/office/officeart/2005/8/layout/process1"/>
    <dgm:cxn modelId="{F3886892-0E10-40D5-8E69-BABB961E75C5}" type="presParOf" srcId="{D8B8B1AD-9E93-4AA9-B1BA-B7F9F2EC0468}" destId="{3DAE0FEB-235B-4666-BE82-349B14729BFA}" srcOrd="0" destOrd="0" presId="urn:microsoft.com/office/officeart/2005/8/layout/process1"/>
    <dgm:cxn modelId="{DA8075CF-1807-450B-9B5A-E1DE99B15B0D}" type="presParOf" srcId="{5E7388C0-5EB9-40D9-A2D4-4B7F109D3E14}" destId="{7C6FEEFB-22BE-4AB7-A0AA-B3C6295C359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21CD2-BC9E-4024-8335-9389D9B0ECAF}">
      <dsp:nvSpPr>
        <dsp:cNvPr id="0" name=""/>
        <dsp:cNvSpPr/>
      </dsp:nvSpPr>
      <dsp:spPr>
        <a:xfrm>
          <a:off x="9104427" y="558536"/>
          <a:ext cx="2166541" cy="1299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التقارير الإعلامية</a:t>
          </a:r>
        </a:p>
      </dsp:txBody>
      <dsp:txXfrm>
        <a:off x="9142500" y="596609"/>
        <a:ext cx="2090395" cy="1223778"/>
      </dsp:txXfrm>
    </dsp:sp>
    <dsp:sp modelId="{DC7AF99D-4386-4D0D-9500-E79DBEF1831B}">
      <dsp:nvSpPr>
        <dsp:cNvPr id="0" name=""/>
        <dsp:cNvSpPr/>
      </dsp:nvSpPr>
      <dsp:spPr>
        <a:xfrm rot="10800000">
          <a:off x="8428466" y="939847"/>
          <a:ext cx="459306" cy="5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 rot="10800000">
        <a:off x="8566258" y="1047307"/>
        <a:ext cx="321514" cy="322382"/>
      </dsp:txXfrm>
    </dsp:sp>
    <dsp:sp modelId="{F50EE28F-A68D-4CB6-8234-FCF4A6AEF0FD}">
      <dsp:nvSpPr>
        <dsp:cNvPr id="0" name=""/>
        <dsp:cNvSpPr/>
      </dsp:nvSpPr>
      <dsp:spPr>
        <a:xfrm>
          <a:off x="6071270" y="558536"/>
          <a:ext cx="2166541" cy="129992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التقارير التحليلية</a:t>
          </a:r>
        </a:p>
      </dsp:txBody>
      <dsp:txXfrm>
        <a:off x="6109343" y="596609"/>
        <a:ext cx="2090395" cy="1223778"/>
      </dsp:txXfrm>
    </dsp:sp>
    <dsp:sp modelId="{68EC8245-BCF6-4809-9477-7DF3FC0B99F3}">
      <dsp:nvSpPr>
        <dsp:cNvPr id="0" name=""/>
        <dsp:cNvSpPr/>
      </dsp:nvSpPr>
      <dsp:spPr>
        <a:xfrm rot="10800000">
          <a:off x="5395309" y="939847"/>
          <a:ext cx="459306" cy="5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 rot="10800000">
        <a:off x="5533101" y="1047307"/>
        <a:ext cx="321514" cy="322382"/>
      </dsp:txXfrm>
    </dsp:sp>
    <dsp:sp modelId="{F3EA285F-AE17-433C-9BAD-7D98C3F72E15}">
      <dsp:nvSpPr>
        <dsp:cNvPr id="0" name=""/>
        <dsp:cNvSpPr/>
      </dsp:nvSpPr>
      <dsp:spPr>
        <a:xfrm>
          <a:off x="3038112" y="558536"/>
          <a:ext cx="2166541" cy="129992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التقارير البحثية</a:t>
          </a:r>
        </a:p>
      </dsp:txBody>
      <dsp:txXfrm>
        <a:off x="3076185" y="596609"/>
        <a:ext cx="2090395" cy="1223778"/>
      </dsp:txXfrm>
    </dsp:sp>
    <dsp:sp modelId="{D8B8B1AD-9E93-4AA9-B1BA-B7F9F2EC0468}">
      <dsp:nvSpPr>
        <dsp:cNvPr id="0" name=""/>
        <dsp:cNvSpPr/>
      </dsp:nvSpPr>
      <dsp:spPr>
        <a:xfrm rot="10800000">
          <a:off x="2362151" y="939847"/>
          <a:ext cx="459306" cy="5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 rot="10800000">
        <a:off x="2499943" y="1047307"/>
        <a:ext cx="321514" cy="322382"/>
      </dsp:txXfrm>
    </dsp:sp>
    <dsp:sp modelId="{7C6FEEFB-22BE-4AB7-A0AA-B3C6295C3594}">
      <dsp:nvSpPr>
        <dsp:cNvPr id="0" name=""/>
        <dsp:cNvSpPr/>
      </dsp:nvSpPr>
      <dsp:spPr>
        <a:xfrm>
          <a:off x="4955" y="558536"/>
          <a:ext cx="2166541" cy="129992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تقارير التقدم</a:t>
          </a:r>
        </a:p>
      </dsp:txBody>
      <dsp:txXfrm>
        <a:off x="43028" y="596609"/>
        <a:ext cx="2090395" cy="1223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2022/4/6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53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0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2022/4/6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0yHKQvfDf8sXZtg3UdHJsA/videos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Hussam_9595" TargetMode="External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hyperlink" Target="https://twitter.com/Hussam_9595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audio" Target="../media/audio1.wav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6307" b="37093"/>
          <a:stretch>
            <a:fillRect/>
          </a:stretch>
        </p:blipFill>
        <p:spPr>
          <a:xfrm>
            <a:off x="-11151" y="4271237"/>
            <a:ext cx="12203151" cy="258676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89925" y="2126849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Fanan" pitchFamily="2" charset="-78"/>
                </a:rPr>
                <a:t>تقنية رقمية 1-3</a:t>
              </a:r>
              <a:br>
                <a:rPr lang="ar-SA" sz="9600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287B91DB-03C5-4FC1-B2DB-43BF61DA04EB}"/>
              </a:ext>
            </a:extLst>
          </p:cNvPr>
          <p:cNvSpPr txBox="1"/>
          <p:nvPr/>
        </p:nvSpPr>
        <p:spPr>
          <a:xfrm>
            <a:off x="1881935" y="3486923"/>
            <a:ext cx="76940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ar-SA" sz="4400" dirty="0">
                <a:solidFill>
                  <a:srgbClr val="4E3B85"/>
                </a:solidFill>
                <a:latin typeface="Sakkal Majalla" panose="02000000000000000000" pitchFamily="2" charset="-78"/>
                <a:cs typeface="Fanan" pitchFamily="2" charset="-78"/>
              </a:rPr>
              <a:t>معلم المادة / أ-حسام مساعد الثقفي </a:t>
            </a:r>
            <a:endParaRPr lang="zh-CN" altLang="en-US" sz="2000" dirty="0">
              <a:solidFill>
                <a:srgbClr val="4E3B85"/>
              </a:solidFill>
              <a:latin typeface="Sakkal Majalla" panose="02000000000000000000" pitchFamily="2" charset="-78"/>
              <a:ea typeface="Montserrat" panose="00000500000000000000" charset="0"/>
              <a:cs typeface="Fanan" pitchFamily="2" charset="-78"/>
            </a:endParaRPr>
          </a:p>
        </p:txBody>
      </p:sp>
      <p:pic>
        <p:nvPicPr>
          <p:cNvPr id="10" name="صورة 9" descr="Image result for telegram logo png">
            <a:hlinkClick r:id="rId6"/>
            <a:extLst>
              <a:ext uri="{FF2B5EF4-FFF2-40B4-BE49-F238E27FC236}">
                <a16:creationId xmlns:a16="http://schemas.microsoft.com/office/drawing/2014/main" id="{99277C4D-B057-49E7-8553-81ABA4F74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6" y="4449392"/>
            <a:ext cx="76944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Image result for youtube logo png">
            <a:hlinkClick r:id="rId8"/>
            <a:extLst>
              <a:ext uri="{FF2B5EF4-FFF2-40B4-BE49-F238E27FC236}">
                <a16:creationId xmlns:a16="http://schemas.microsoft.com/office/drawing/2014/main" id="{D75897F3-000C-4AF7-8DCB-83F56E879F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" t="20453" r="-1" b="14666"/>
          <a:stretch/>
        </p:blipFill>
        <p:spPr bwMode="auto">
          <a:xfrm>
            <a:off x="5154804" y="4524641"/>
            <a:ext cx="935619" cy="577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Image result for twitter logo png">
            <a:hlinkClick r:id="rId10"/>
            <a:extLst>
              <a:ext uri="{FF2B5EF4-FFF2-40B4-BE49-F238E27FC236}">
                <a16:creationId xmlns:a16="http://schemas.microsoft.com/office/drawing/2014/main" id="{3429B1C7-D079-43E3-A0A1-869BF9D53C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16" y="4265415"/>
            <a:ext cx="1056489" cy="1056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0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6209881"/>
            <a:ext cx="12203151" cy="64601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تقارير الأعمال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554B8A7-5821-4BF7-8CDF-A96F00AE3AE7}"/>
              </a:ext>
            </a:extLst>
          </p:cNvPr>
          <p:cNvSpPr txBox="1"/>
          <p:nvPr/>
        </p:nvSpPr>
        <p:spPr>
          <a:xfrm>
            <a:off x="542611" y="1832621"/>
            <a:ext cx="116573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/>
            <a:r>
              <a:rPr lang="ar-SA" sz="2800" dirty="0">
                <a:ln w="0"/>
                <a:cs typeface="Fanan" pitchFamily="2" charset="-78"/>
              </a:rPr>
              <a:t>- تعد تقارير الأعمال </a:t>
            </a:r>
            <a:r>
              <a:rPr lang="ar-SA" sz="2800" dirty="0">
                <a:ln w="0"/>
                <a:solidFill>
                  <a:srgbClr val="D45803"/>
                </a:solidFill>
                <a:cs typeface="Fanan" pitchFamily="2" charset="-78"/>
              </a:rPr>
              <a:t>أداة اتصال رئيسة في الأعمال </a:t>
            </a:r>
            <a:r>
              <a:rPr lang="ar-SA" sz="2800" dirty="0">
                <a:ln w="0"/>
                <a:cs typeface="Fanan" pitchFamily="2" charset="-78"/>
              </a:rPr>
              <a:t>نظرا لأهميتها في تسجيل </a:t>
            </a:r>
            <a:r>
              <a:rPr lang="ar-SA" sz="2800" dirty="0">
                <a:ln w="0"/>
                <a:solidFill>
                  <a:srgbClr val="00B0F0"/>
                </a:solidFill>
                <a:cs typeface="Fanan" pitchFamily="2" charset="-78"/>
              </a:rPr>
              <a:t>ومشاركة المعلومات </a:t>
            </a:r>
            <a:r>
              <a:rPr lang="ar-SA" sz="2800" dirty="0">
                <a:ln w="0"/>
                <a:cs typeface="Fanan" pitchFamily="2" charset="-78"/>
              </a:rPr>
              <a:t>والقرارات  </a:t>
            </a:r>
            <a:r>
              <a:rPr lang="ar-SA" sz="2800" dirty="0">
                <a:ln w="0"/>
                <a:solidFill>
                  <a:srgbClr val="C00000"/>
                </a:solidFill>
                <a:cs typeface="Fanan" pitchFamily="2" charset="-78"/>
              </a:rPr>
              <a:t>بصورة فعالة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A" sz="2800" dirty="0">
              <a:solidFill>
                <a:srgbClr val="C00000"/>
              </a:solidFill>
            </a:endParaRPr>
          </a:p>
          <a:p>
            <a:endParaRPr lang="ar-SA" sz="2800" dirty="0">
              <a:ln w="0"/>
              <a:solidFill>
                <a:srgbClr val="00B0F0"/>
              </a:solidFill>
              <a:cs typeface="Fanan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351F092-7D13-4CCA-9D01-B3944E91A67C}"/>
              </a:ext>
            </a:extLst>
          </p:cNvPr>
          <p:cNvSpPr txBox="1"/>
          <p:nvPr/>
        </p:nvSpPr>
        <p:spPr>
          <a:xfrm>
            <a:off x="-19421" y="967677"/>
            <a:ext cx="12203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marL="271463" indent="-271463"/>
            <a:r>
              <a:rPr lang="ar-SA" sz="2800" dirty="0">
                <a:ln w="0"/>
                <a:latin typeface="+mn-lt"/>
                <a:cs typeface="Fanan" pitchFamily="2" charset="-78"/>
              </a:rPr>
              <a:t>- </a:t>
            </a:r>
            <a:r>
              <a:rPr lang="ar-SA" sz="2800" dirty="0">
                <a:ln w="0"/>
                <a:solidFill>
                  <a:srgbClr val="FF0000"/>
                </a:solidFill>
                <a:latin typeface="+mn-lt"/>
                <a:cs typeface="Fanan" pitchFamily="2" charset="-78"/>
              </a:rPr>
              <a:t>تقارير الأعمال </a:t>
            </a:r>
            <a:r>
              <a:rPr lang="ar-SA" sz="2800" dirty="0">
                <a:ln w="0"/>
                <a:latin typeface="+mn-lt"/>
                <a:cs typeface="Fanan" pitchFamily="2" charset="-78"/>
              </a:rPr>
              <a:t>هي عبارة مستندات يتم إنشاؤها </a:t>
            </a:r>
            <a:r>
              <a:rPr lang="ar-SA" sz="2800" dirty="0">
                <a:ln w="0"/>
                <a:solidFill>
                  <a:srgbClr val="00B050"/>
                </a:solidFill>
                <a:latin typeface="+mn-lt"/>
                <a:cs typeface="Fanan" pitchFamily="2" charset="-78"/>
              </a:rPr>
              <a:t>بغرض إيصال المعلومات بإيجاز وكفاءة </a:t>
            </a:r>
            <a:r>
              <a:rPr lang="ar-SA" sz="2800" dirty="0">
                <a:ln w="0"/>
                <a:latin typeface="+mn-lt"/>
                <a:cs typeface="Fanan" pitchFamily="2" charset="-78"/>
              </a:rPr>
              <a:t>حول </a:t>
            </a:r>
            <a:r>
              <a:rPr lang="ar-SA" sz="2800" dirty="0">
                <a:ln w="0"/>
                <a:solidFill>
                  <a:srgbClr val="6A4CFF"/>
                </a:solidFill>
                <a:latin typeface="+mn-lt"/>
                <a:cs typeface="Fanan" pitchFamily="2" charset="-78"/>
              </a:rPr>
              <a:t>أعمال أو مهام </a:t>
            </a:r>
            <a:r>
              <a:rPr lang="ar-SA" sz="2800" dirty="0">
                <a:ln w="0"/>
                <a:latin typeface="+mn-lt"/>
                <a:cs typeface="Fanan" pitchFamily="2" charset="-78"/>
              </a:rPr>
              <a:t>محددة أو </a:t>
            </a:r>
            <a:r>
              <a:rPr lang="ar-SA" sz="2800" dirty="0">
                <a:ln w="0"/>
                <a:solidFill>
                  <a:srgbClr val="0099A9"/>
                </a:solidFill>
                <a:latin typeface="+mn-lt"/>
                <a:cs typeface="Fanan" pitchFamily="2" charset="-78"/>
              </a:rPr>
              <a:t>لتقييم العمليات المالية المتعلقة بأداء العمل.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A9127D-C2E3-4745-BF3D-9162B9C35135}"/>
              </a:ext>
            </a:extLst>
          </p:cNvPr>
          <p:cNvSpPr txBox="1"/>
          <p:nvPr/>
        </p:nvSpPr>
        <p:spPr>
          <a:xfrm>
            <a:off x="351692" y="2690319"/>
            <a:ext cx="11832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n w="0"/>
                <a:cs typeface="Fanan" pitchFamily="2" charset="-78"/>
              </a:rPr>
              <a:t>- تكتب هذه التقارير </a:t>
            </a:r>
            <a:r>
              <a:rPr lang="ar-SA" sz="2800" dirty="0">
                <a:ln w="0"/>
                <a:solidFill>
                  <a:srgbClr val="6A4CFF"/>
                </a:solidFill>
                <a:cs typeface="Fanan" pitchFamily="2" charset="-78"/>
              </a:rPr>
              <a:t>بأسلوب موجز </a:t>
            </a:r>
            <a:r>
              <a:rPr lang="ar-SA" sz="2800" dirty="0">
                <a:ln w="0"/>
                <a:cs typeface="Fanan" pitchFamily="2" charset="-78"/>
              </a:rPr>
              <a:t>يسمح للقارئ التنقل خلالها </a:t>
            </a:r>
            <a:r>
              <a:rPr lang="ar-SA" sz="2800" dirty="0">
                <a:ln w="0"/>
                <a:solidFill>
                  <a:srgbClr val="FFC000"/>
                </a:solidFill>
                <a:cs typeface="Fanan" pitchFamily="2" charset="-78"/>
              </a:rPr>
              <a:t>بسرعة وبتحديد العناصر الأساسية. </a:t>
            </a:r>
          </a:p>
        </p:txBody>
      </p:sp>
      <p:pic>
        <p:nvPicPr>
          <p:cNvPr id="1028" name="Picture 4" descr="بحث عن التقارير وأهدافها وأنواعها - موسوعة">
            <a:extLst>
              <a:ext uri="{FF2B5EF4-FFF2-40B4-BE49-F238E27FC236}">
                <a16:creationId xmlns:a16="http://schemas.microsoft.com/office/drawing/2014/main" id="{FCEC3408-83D4-4468-B7BC-C262E87F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23" y="3407559"/>
            <a:ext cx="4404684" cy="272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ا هي أنواع التقارير في منظمات الأعمال؟ – e3arabi – إي عربي">
            <a:extLst>
              <a:ext uri="{FF2B5EF4-FFF2-40B4-BE49-F238E27FC236}">
                <a16:creationId xmlns:a16="http://schemas.microsoft.com/office/drawing/2014/main" id="{39AA0631-4E60-4A50-B8B7-27439777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72" y="3407559"/>
            <a:ext cx="4401387" cy="272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5791094"/>
            <a:ext cx="12203151" cy="106479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أهداف تقارير الأعمال </a:t>
            </a:r>
          </a:p>
        </p:txBody>
      </p:sp>
      <p:grpSp>
        <p:nvGrpSpPr>
          <p:cNvPr id="88" name="Google Shape;712;p28">
            <a:extLst>
              <a:ext uri="{FF2B5EF4-FFF2-40B4-BE49-F238E27FC236}">
                <a16:creationId xmlns:a16="http://schemas.microsoft.com/office/drawing/2014/main" id="{88ECEBF0-28F6-4416-98CB-410276E4628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52638" y="1435309"/>
            <a:ext cx="5931092" cy="1001713"/>
            <a:chOff x="4893150" y="1347275"/>
            <a:chExt cx="3233175" cy="752200"/>
          </a:xfrm>
        </p:grpSpPr>
        <p:sp>
          <p:nvSpPr>
            <p:cNvPr id="89" name="Google Shape;713;p28">
              <a:extLst>
                <a:ext uri="{FF2B5EF4-FFF2-40B4-BE49-F238E27FC236}">
                  <a16:creationId xmlns:a16="http://schemas.microsoft.com/office/drawing/2014/main" id="{BE5C72B8-688A-4943-ADD3-13FE19F6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225" y="1347275"/>
              <a:ext cx="429550" cy="752200"/>
            </a:xfrm>
            <a:custGeom>
              <a:avLst/>
              <a:gdLst>
                <a:gd name="T0" fmla="*/ 0 w 17182"/>
                <a:gd name="T1" fmla="*/ 2147483646 h 30088"/>
                <a:gd name="T2" fmla="*/ 0 w 17182"/>
                <a:gd name="T3" fmla="*/ 2147483646 h 30088"/>
                <a:gd name="T4" fmla="*/ 2147483646 w 17182"/>
                <a:gd name="T5" fmla="*/ 2147483646 h 30088"/>
                <a:gd name="T6" fmla="*/ 2147483646 w 17182"/>
                <a:gd name="T7" fmla="*/ 2147483646 h 30088"/>
                <a:gd name="T8" fmla="*/ 0 w 17182"/>
                <a:gd name="T9" fmla="*/ 2147483646 h 30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90" name="Google Shape;714;p28">
              <a:extLst>
                <a:ext uri="{FF2B5EF4-FFF2-40B4-BE49-F238E27FC236}">
                  <a16:creationId xmlns:a16="http://schemas.microsoft.com/office/drawing/2014/main" id="{6316A278-83D3-4BB7-AD46-ADD380E57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600" y="1433900"/>
              <a:ext cx="2741725" cy="578650"/>
            </a:xfrm>
            <a:custGeom>
              <a:avLst/>
              <a:gdLst>
                <a:gd name="T0" fmla="*/ 0 w 109669"/>
                <a:gd name="T1" fmla="*/ 0 h 23146"/>
                <a:gd name="T2" fmla="*/ 109669 w 109669"/>
                <a:gd name="T3" fmla="*/ 23146 h 23146"/>
              </a:gdLst>
              <a:ahLst/>
              <a:cxnLst/>
              <a:rect l="T0" t="T1" r="T2" b="T3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lnTo>
                    <a:pt x="115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33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endParaRPr lang="ar-SA" altLang="ar-SA" sz="1600" dirty="0">
                <a:solidFill>
                  <a:srgbClr val="434343"/>
                </a:solidFill>
                <a:latin typeface="Roboto" panose="02000000000000000000" pitchFamily="2" charset="0"/>
                <a:sym typeface="Roboto" panose="02000000000000000000" pitchFamily="2" charset="0"/>
              </a:endParaRPr>
            </a:p>
          </p:txBody>
        </p:sp>
        <p:sp>
          <p:nvSpPr>
            <p:cNvPr id="91" name="Google Shape;715;p28">
              <a:extLst>
                <a:ext uri="{FF2B5EF4-FFF2-40B4-BE49-F238E27FC236}">
                  <a16:creationId xmlns:a16="http://schemas.microsoft.com/office/drawing/2014/main" id="{46789D6D-7C5C-4D71-93B0-E99F40AF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150" y="1347275"/>
              <a:ext cx="814425" cy="752200"/>
            </a:xfrm>
            <a:custGeom>
              <a:avLst/>
              <a:gdLst>
                <a:gd name="T0" fmla="*/ 0 w 32577"/>
                <a:gd name="T1" fmla="*/ 0 h 30088"/>
                <a:gd name="T2" fmla="*/ 32577 w 32577"/>
                <a:gd name="T3" fmla="*/ 30088 h 30088"/>
              </a:gdLst>
              <a:ahLst/>
              <a:cxnLst/>
              <a:rect l="T0" t="T1" r="T2" b="T3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r>
                <a:rPr lang="ar-SA" altLang="ar-SA" sz="3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1.</a:t>
              </a:r>
              <a:endParaRPr lang="ar-SA" altLang="ar-SA" dirty="0">
                <a:solidFill>
                  <a:srgbClr val="FFFFFF"/>
                </a:solidFill>
              </a:endParaRPr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875F6793-024E-4106-BDB7-F9B2C0B4281F}"/>
              </a:ext>
            </a:extLst>
          </p:cNvPr>
          <p:cNvSpPr txBox="1"/>
          <p:nvPr/>
        </p:nvSpPr>
        <p:spPr>
          <a:xfrm>
            <a:off x="6031088" y="1751299"/>
            <a:ext cx="5456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ar-SA" altLang="ar-SA" b="1" dirty="0">
                <a:solidFill>
                  <a:srgbClr val="434343"/>
                </a:solidFill>
                <a:latin typeface="Roboto" panose="02000000000000000000" pitchFamily="2" charset="0"/>
                <a:sym typeface="Roboto" panose="02000000000000000000" pitchFamily="2" charset="0"/>
              </a:rPr>
              <a:t>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فحص المشكلات والمسائل المختلفة في محاولة لإيجاد الحلول المحتملة</a:t>
            </a:r>
            <a:endParaRPr lang="ar-SA" altLang="ar-SA" b="1" dirty="0">
              <a:solidFill>
                <a:srgbClr val="434343"/>
              </a:solidFill>
              <a:latin typeface="Roboto" panose="02000000000000000000" pitchFamily="2" charset="0"/>
              <a:sym typeface="Roboto" panose="02000000000000000000" pitchFamily="2" charset="0"/>
            </a:endParaRPr>
          </a:p>
        </p:txBody>
      </p:sp>
      <p:grpSp>
        <p:nvGrpSpPr>
          <p:cNvPr id="97" name="Google Shape;712;p28">
            <a:extLst>
              <a:ext uri="{FF2B5EF4-FFF2-40B4-BE49-F238E27FC236}">
                <a16:creationId xmlns:a16="http://schemas.microsoft.com/office/drawing/2014/main" id="{66F0E597-398C-4D7E-B35A-61A80A6253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9332" y="1435309"/>
            <a:ext cx="5931092" cy="1001713"/>
            <a:chOff x="4893150" y="1347275"/>
            <a:chExt cx="3233175" cy="752200"/>
          </a:xfrm>
        </p:grpSpPr>
        <p:sp>
          <p:nvSpPr>
            <p:cNvPr id="98" name="Google Shape;713;p28">
              <a:extLst>
                <a:ext uri="{FF2B5EF4-FFF2-40B4-BE49-F238E27FC236}">
                  <a16:creationId xmlns:a16="http://schemas.microsoft.com/office/drawing/2014/main" id="{EB2CC7B3-0B83-4420-825C-750F2555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225" y="1347275"/>
              <a:ext cx="429550" cy="752200"/>
            </a:xfrm>
            <a:custGeom>
              <a:avLst/>
              <a:gdLst>
                <a:gd name="T0" fmla="*/ 0 w 17182"/>
                <a:gd name="T1" fmla="*/ 2147483646 h 30088"/>
                <a:gd name="T2" fmla="*/ 0 w 17182"/>
                <a:gd name="T3" fmla="*/ 2147483646 h 30088"/>
                <a:gd name="T4" fmla="*/ 2147483646 w 17182"/>
                <a:gd name="T5" fmla="*/ 2147483646 h 30088"/>
                <a:gd name="T6" fmla="*/ 2147483646 w 17182"/>
                <a:gd name="T7" fmla="*/ 2147483646 h 30088"/>
                <a:gd name="T8" fmla="*/ 0 w 17182"/>
                <a:gd name="T9" fmla="*/ 2147483646 h 30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99" name="Google Shape;714;p28">
              <a:extLst>
                <a:ext uri="{FF2B5EF4-FFF2-40B4-BE49-F238E27FC236}">
                  <a16:creationId xmlns:a16="http://schemas.microsoft.com/office/drawing/2014/main" id="{0F9EE624-206E-4C85-8D35-DA9AD7C53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600" y="1433900"/>
              <a:ext cx="2741725" cy="578650"/>
            </a:xfrm>
            <a:custGeom>
              <a:avLst/>
              <a:gdLst>
                <a:gd name="T0" fmla="*/ 0 w 109669"/>
                <a:gd name="T1" fmla="*/ 0 h 23146"/>
                <a:gd name="T2" fmla="*/ 109669 w 109669"/>
                <a:gd name="T3" fmla="*/ 23146 h 23146"/>
              </a:gdLst>
              <a:ahLst/>
              <a:cxnLst/>
              <a:rect l="T0" t="T1" r="T2" b="T3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lnTo>
                    <a:pt x="115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33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endParaRPr lang="ar-SA" altLang="ar-SA" sz="1600" dirty="0">
                <a:solidFill>
                  <a:srgbClr val="434343"/>
                </a:solidFill>
                <a:latin typeface="Roboto" panose="02000000000000000000" pitchFamily="2" charset="0"/>
                <a:sym typeface="Roboto" panose="02000000000000000000" pitchFamily="2" charset="0"/>
              </a:endParaRPr>
            </a:p>
          </p:txBody>
        </p:sp>
        <p:sp>
          <p:nvSpPr>
            <p:cNvPr id="100" name="Google Shape;715;p28">
              <a:extLst>
                <a:ext uri="{FF2B5EF4-FFF2-40B4-BE49-F238E27FC236}">
                  <a16:creationId xmlns:a16="http://schemas.microsoft.com/office/drawing/2014/main" id="{BBB1FEFE-D7BF-400B-BCDC-27378CC19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150" y="1347275"/>
              <a:ext cx="814425" cy="752200"/>
            </a:xfrm>
            <a:custGeom>
              <a:avLst/>
              <a:gdLst>
                <a:gd name="T0" fmla="*/ 0 w 32577"/>
                <a:gd name="T1" fmla="*/ 0 h 30088"/>
                <a:gd name="T2" fmla="*/ 32577 w 32577"/>
                <a:gd name="T3" fmla="*/ 30088 h 30088"/>
              </a:gdLst>
              <a:ahLst/>
              <a:cxnLst/>
              <a:rect l="T0" t="T1" r="T2" b="T3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r>
                <a:rPr lang="ar-SA" altLang="ar-SA" sz="3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2.</a:t>
              </a:r>
              <a:endParaRPr lang="ar-SA" altLang="ar-SA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oogle Shape;712;p28">
            <a:extLst>
              <a:ext uri="{FF2B5EF4-FFF2-40B4-BE49-F238E27FC236}">
                <a16:creationId xmlns:a16="http://schemas.microsoft.com/office/drawing/2014/main" id="{0536C9AF-CFF3-48B2-9AD7-7AD6D77B1F9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60908" y="2992598"/>
            <a:ext cx="5931092" cy="1001713"/>
            <a:chOff x="4893150" y="1347275"/>
            <a:chExt cx="3233175" cy="752200"/>
          </a:xfrm>
        </p:grpSpPr>
        <p:sp>
          <p:nvSpPr>
            <p:cNvPr id="102" name="Google Shape;713;p28">
              <a:extLst>
                <a:ext uri="{FF2B5EF4-FFF2-40B4-BE49-F238E27FC236}">
                  <a16:creationId xmlns:a16="http://schemas.microsoft.com/office/drawing/2014/main" id="{E2B02B04-C368-4146-AB5C-9C3000EC5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225" y="1347275"/>
              <a:ext cx="429550" cy="752200"/>
            </a:xfrm>
            <a:custGeom>
              <a:avLst/>
              <a:gdLst>
                <a:gd name="T0" fmla="*/ 0 w 17182"/>
                <a:gd name="T1" fmla="*/ 2147483646 h 30088"/>
                <a:gd name="T2" fmla="*/ 0 w 17182"/>
                <a:gd name="T3" fmla="*/ 2147483646 h 30088"/>
                <a:gd name="T4" fmla="*/ 2147483646 w 17182"/>
                <a:gd name="T5" fmla="*/ 2147483646 h 30088"/>
                <a:gd name="T6" fmla="*/ 2147483646 w 17182"/>
                <a:gd name="T7" fmla="*/ 2147483646 h 30088"/>
                <a:gd name="T8" fmla="*/ 0 w 17182"/>
                <a:gd name="T9" fmla="*/ 2147483646 h 30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5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103" name="Google Shape;714;p28">
              <a:extLst>
                <a:ext uri="{FF2B5EF4-FFF2-40B4-BE49-F238E27FC236}">
                  <a16:creationId xmlns:a16="http://schemas.microsoft.com/office/drawing/2014/main" id="{FEC9EA41-03F7-4355-8443-E96884A5F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600" y="1433900"/>
              <a:ext cx="2741725" cy="578650"/>
            </a:xfrm>
            <a:custGeom>
              <a:avLst/>
              <a:gdLst>
                <a:gd name="T0" fmla="*/ 0 w 109669"/>
                <a:gd name="T1" fmla="*/ 0 h 23146"/>
                <a:gd name="T2" fmla="*/ 109669 w 109669"/>
                <a:gd name="T3" fmla="*/ 23146 h 23146"/>
              </a:gdLst>
              <a:ahLst/>
              <a:cxnLst/>
              <a:rect l="T0" t="T1" r="T2" b="T3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lnTo>
                    <a:pt x="115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33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endParaRPr lang="ar-SA" altLang="ar-SA" sz="1600" dirty="0">
                <a:solidFill>
                  <a:srgbClr val="434343"/>
                </a:solidFill>
                <a:latin typeface="Roboto" panose="02000000000000000000" pitchFamily="2" charset="0"/>
                <a:sym typeface="Roboto" panose="02000000000000000000" pitchFamily="2" charset="0"/>
              </a:endParaRPr>
            </a:p>
          </p:txBody>
        </p:sp>
        <p:sp>
          <p:nvSpPr>
            <p:cNvPr id="104" name="Google Shape;715;p28">
              <a:extLst>
                <a:ext uri="{FF2B5EF4-FFF2-40B4-BE49-F238E27FC236}">
                  <a16:creationId xmlns:a16="http://schemas.microsoft.com/office/drawing/2014/main" id="{86459345-0F03-423E-9C83-CE487039B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150" y="1347275"/>
              <a:ext cx="814425" cy="752200"/>
            </a:xfrm>
            <a:custGeom>
              <a:avLst/>
              <a:gdLst>
                <a:gd name="T0" fmla="*/ 0 w 32577"/>
                <a:gd name="T1" fmla="*/ 0 h 30088"/>
                <a:gd name="T2" fmla="*/ 32577 w 32577"/>
                <a:gd name="T3" fmla="*/ 30088 h 30088"/>
              </a:gdLst>
              <a:ahLst/>
              <a:cxnLst/>
              <a:rect l="T0" t="T1" r="T2" b="T3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EA5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r>
                <a:rPr lang="ar-SA" altLang="ar-SA" sz="3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3.</a:t>
              </a:r>
              <a:endParaRPr lang="ar-SA" altLang="ar-SA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5" name="Google Shape;712;p28">
            <a:extLst>
              <a:ext uri="{FF2B5EF4-FFF2-40B4-BE49-F238E27FC236}">
                <a16:creationId xmlns:a16="http://schemas.microsoft.com/office/drawing/2014/main" id="{4DB2507D-332A-4912-82CB-4A4FD82AA6A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43122" y="3064614"/>
            <a:ext cx="5931092" cy="1001713"/>
            <a:chOff x="4893150" y="1347275"/>
            <a:chExt cx="3233175" cy="752200"/>
          </a:xfrm>
        </p:grpSpPr>
        <p:sp>
          <p:nvSpPr>
            <p:cNvPr id="106" name="Google Shape;713;p28">
              <a:extLst>
                <a:ext uri="{FF2B5EF4-FFF2-40B4-BE49-F238E27FC236}">
                  <a16:creationId xmlns:a16="http://schemas.microsoft.com/office/drawing/2014/main" id="{007AD0E5-E750-4686-9E75-D3BDB29D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225" y="1347275"/>
              <a:ext cx="429550" cy="752200"/>
            </a:xfrm>
            <a:custGeom>
              <a:avLst/>
              <a:gdLst>
                <a:gd name="T0" fmla="*/ 0 w 17182"/>
                <a:gd name="T1" fmla="*/ 2147483646 h 30088"/>
                <a:gd name="T2" fmla="*/ 0 w 17182"/>
                <a:gd name="T3" fmla="*/ 2147483646 h 30088"/>
                <a:gd name="T4" fmla="*/ 2147483646 w 17182"/>
                <a:gd name="T5" fmla="*/ 2147483646 h 30088"/>
                <a:gd name="T6" fmla="*/ 2147483646 w 17182"/>
                <a:gd name="T7" fmla="*/ 2147483646 h 30088"/>
                <a:gd name="T8" fmla="*/ 0 w 17182"/>
                <a:gd name="T9" fmla="*/ 2147483646 h 30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5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107" name="Google Shape;714;p28">
              <a:extLst>
                <a:ext uri="{FF2B5EF4-FFF2-40B4-BE49-F238E27FC236}">
                  <a16:creationId xmlns:a16="http://schemas.microsoft.com/office/drawing/2014/main" id="{605F29F2-4F0F-4FF8-B939-DF35616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600" y="1433900"/>
              <a:ext cx="2741725" cy="578650"/>
            </a:xfrm>
            <a:custGeom>
              <a:avLst/>
              <a:gdLst>
                <a:gd name="T0" fmla="*/ 0 w 109669"/>
                <a:gd name="T1" fmla="*/ 0 h 23146"/>
                <a:gd name="T2" fmla="*/ 109669 w 109669"/>
                <a:gd name="T3" fmla="*/ 23146 h 23146"/>
              </a:gdLst>
              <a:ahLst/>
              <a:cxnLst/>
              <a:rect l="T0" t="T1" r="T2" b="T3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lnTo>
                    <a:pt x="115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33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endParaRPr lang="ar-SA" altLang="ar-SA" sz="1600" dirty="0">
                <a:solidFill>
                  <a:srgbClr val="434343"/>
                </a:solidFill>
                <a:latin typeface="Roboto" panose="02000000000000000000" pitchFamily="2" charset="0"/>
                <a:sym typeface="Roboto" panose="02000000000000000000" pitchFamily="2" charset="0"/>
              </a:endParaRPr>
            </a:p>
          </p:txBody>
        </p:sp>
        <p:sp>
          <p:nvSpPr>
            <p:cNvPr id="108" name="Google Shape;715;p28">
              <a:extLst>
                <a:ext uri="{FF2B5EF4-FFF2-40B4-BE49-F238E27FC236}">
                  <a16:creationId xmlns:a16="http://schemas.microsoft.com/office/drawing/2014/main" id="{4CD9796E-4AEA-425E-87D9-BFACA48B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150" y="1347275"/>
              <a:ext cx="814425" cy="752200"/>
            </a:xfrm>
            <a:custGeom>
              <a:avLst/>
              <a:gdLst>
                <a:gd name="T0" fmla="*/ 0 w 32577"/>
                <a:gd name="T1" fmla="*/ 0 h 30088"/>
                <a:gd name="T2" fmla="*/ 32577 w 32577"/>
                <a:gd name="T3" fmla="*/ 30088 h 30088"/>
              </a:gdLst>
              <a:ahLst/>
              <a:cxnLst/>
              <a:rect l="T0" t="T1" r="T2" b="T3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D45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r>
                <a:rPr lang="ar-SA" altLang="ar-SA" sz="3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4.</a:t>
              </a:r>
              <a:endParaRPr lang="ar-SA" altLang="ar-SA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9" name="Google Shape;712;p28">
            <a:extLst>
              <a:ext uri="{FF2B5EF4-FFF2-40B4-BE49-F238E27FC236}">
                <a16:creationId xmlns:a16="http://schemas.microsoft.com/office/drawing/2014/main" id="{9DA39CCE-57B7-497B-BEFB-8274237174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08668" y="4745638"/>
            <a:ext cx="5931092" cy="1001713"/>
            <a:chOff x="4893150" y="1347275"/>
            <a:chExt cx="3233175" cy="752200"/>
          </a:xfrm>
        </p:grpSpPr>
        <p:sp>
          <p:nvSpPr>
            <p:cNvPr id="110" name="Google Shape;713;p28">
              <a:extLst>
                <a:ext uri="{FF2B5EF4-FFF2-40B4-BE49-F238E27FC236}">
                  <a16:creationId xmlns:a16="http://schemas.microsoft.com/office/drawing/2014/main" id="{E3C06F5B-AA46-4DED-9C20-BE7A852F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225" y="1347275"/>
              <a:ext cx="429550" cy="752200"/>
            </a:xfrm>
            <a:custGeom>
              <a:avLst/>
              <a:gdLst>
                <a:gd name="T0" fmla="*/ 0 w 17182"/>
                <a:gd name="T1" fmla="*/ 2147483646 h 30088"/>
                <a:gd name="T2" fmla="*/ 0 w 17182"/>
                <a:gd name="T3" fmla="*/ 2147483646 h 30088"/>
                <a:gd name="T4" fmla="*/ 2147483646 w 17182"/>
                <a:gd name="T5" fmla="*/ 2147483646 h 30088"/>
                <a:gd name="T6" fmla="*/ 2147483646 w 17182"/>
                <a:gd name="T7" fmla="*/ 2147483646 h 30088"/>
                <a:gd name="T8" fmla="*/ 0 w 17182"/>
                <a:gd name="T9" fmla="*/ 2147483646 h 30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1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111" name="Google Shape;714;p28">
              <a:extLst>
                <a:ext uri="{FF2B5EF4-FFF2-40B4-BE49-F238E27FC236}">
                  <a16:creationId xmlns:a16="http://schemas.microsoft.com/office/drawing/2014/main" id="{0D288E3F-69F0-4578-A9A0-DDB6B54B0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600" y="1433900"/>
              <a:ext cx="2741725" cy="578650"/>
            </a:xfrm>
            <a:custGeom>
              <a:avLst/>
              <a:gdLst>
                <a:gd name="T0" fmla="*/ 0 w 109669"/>
                <a:gd name="T1" fmla="*/ 0 h 23146"/>
                <a:gd name="T2" fmla="*/ 109669 w 109669"/>
                <a:gd name="T3" fmla="*/ 23146 h 23146"/>
              </a:gdLst>
              <a:ahLst/>
              <a:cxnLst/>
              <a:rect l="T0" t="T1" r="T2" b="T3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lnTo>
                    <a:pt x="115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33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endParaRPr lang="ar-SA" altLang="ar-SA" sz="1600" dirty="0">
                <a:solidFill>
                  <a:srgbClr val="434343"/>
                </a:solidFill>
                <a:latin typeface="Roboto" panose="02000000000000000000" pitchFamily="2" charset="0"/>
                <a:sym typeface="Roboto" panose="02000000000000000000" pitchFamily="2" charset="0"/>
              </a:endParaRPr>
            </a:p>
          </p:txBody>
        </p:sp>
        <p:sp>
          <p:nvSpPr>
            <p:cNvPr id="112" name="Google Shape;715;p28">
              <a:extLst>
                <a:ext uri="{FF2B5EF4-FFF2-40B4-BE49-F238E27FC236}">
                  <a16:creationId xmlns:a16="http://schemas.microsoft.com/office/drawing/2014/main" id="{557235B1-B43E-4AB9-9725-9C8E2DDCA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150" y="1347275"/>
              <a:ext cx="814425" cy="752200"/>
            </a:xfrm>
            <a:custGeom>
              <a:avLst/>
              <a:gdLst>
                <a:gd name="T0" fmla="*/ 0 w 32577"/>
                <a:gd name="T1" fmla="*/ 0 h 30088"/>
                <a:gd name="T2" fmla="*/ 32577 w 32577"/>
                <a:gd name="T3" fmla="*/ 30088 h 30088"/>
              </a:gdLst>
              <a:ahLst/>
              <a:cxnLst/>
              <a:rect l="T0" t="T1" r="T2" b="T3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D81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100"/>
              </a:pPr>
              <a:r>
                <a:rPr lang="ar-SA" altLang="ar-SA" sz="3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5.</a:t>
              </a:r>
              <a:endParaRPr lang="ar-SA" altLang="ar-SA" dirty="0">
                <a:solidFill>
                  <a:srgbClr val="FFFFFF"/>
                </a:solidFill>
              </a:endParaRPr>
            </a:p>
          </p:txBody>
        </p:sp>
      </p:grp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14D75E49-A640-40E9-BE9E-B1E28F284B11}"/>
              </a:ext>
            </a:extLst>
          </p:cNvPr>
          <p:cNvSpPr txBox="1"/>
          <p:nvPr/>
        </p:nvSpPr>
        <p:spPr>
          <a:xfrm>
            <a:off x="271304" y="1761448"/>
            <a:ext cx="465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اقتراحات للتحسين من خلال تطبيق نظريات الأعمال والإدارة </a:t>
            </a:r>
            <a:endParaRPr lang="ar-SA" dirty="0"/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5777BFB3-48F1-48C6-8AB0-17F5DADC517F}"/>
              </a:ext>
            </a:extLst>
          </p:cNvPr>
          <p:cNvSpPr txBox="1"/>
          <p:nvPr/>
        </p:nvSpPr>
        <p:spPr>
          <a:xfrm>
            <a:off x="6420897" y="3295732"/>
            <a:ext cx="466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التقييمات والاستدلالات عند النظر في الحلول و النتائج الممكنة </a:t>
            </a:r>
            <a:endParaRPr lang="ar-SA" dirty="0"/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D1C2621D-D649-4F61-9289-D58DD51175E2}"/>
              </a:ext>
            </a:extLst>
          </p:cNvPr>
          <p:cNvSpPr txBox="1"/>
          <p:nvPr/>
        </p:nvSpPr>
        <p:spPr>
          <a:xfrm>
            <a:off x="542610" y="3380604"/>
            <a:ext cx="427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استنتاجات حول بعض المسائل أو المشكلات </a:t>
            </a:r>
            <a:endParaRPr lang="ar-SA" dirty="0"/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8E32744A-8CB3-4664-A359-DD59A1BF0A46}"/>
              </a:ext>
            </a:extLst>
          </p:cNvPr>
          <p:cNvSpPr txBox="1"/>
          <p:nvPr/>
        </p:nvSpPr>
        <p:spPr>
          <a:xfrm>
            <a:off x="1432436" y="5081632"/>
            <a:ext cx="6209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اقتراحات للإجراءات المستقبلية .</a:t>
            </a:r>
          </a:p>
        </p:txBody>
      </p:sp>
    </p:spTree>
    <p:extLst>
      <p:ext uri="{BB962C8B-B14F-4D97-AF65-F5344CB8AC3E}">
        <p14:creationId xmlns:p14="http://schemas.microsoft.com/office/powerpoint/2010/main" val="116450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A4BDB3-044D-414E-BF0F-0E92CBC7DF1D}"/>
              </a:ext>
            </a:extLst>
          </p:cNvPr>
          <p:cNvSpPr/>
          <p:nvPr/>
        </p:nvSpPr>
        <p:spPr>
          <a:xfrm>
            <a:off x="227723" y="2399972"/>
            <a:ext cx="11713108" cy="3711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SA" sz="2800" dirty="0">
              <a:cs typeface="Fanan" pitchFamily="2" charset="-7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6111806"/>
            <a:ext cx="12203151" cy="746195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05286"/>
              </p:ext>
            </p:extLst>
          </p:nvPr>
        </p:nvGraphicFramePr>
        <p:xfrm>
          <a:off x="239841" y="190204"/>
          <a:ext cx="11713108" cy="2024084"/>
        </p:xfrm>
        <a:graphic>
          <a:graphicData uri="http://schemas.openxmlformats.org/drawingml/2006/table">
            <a:tbl>
              <a:tblPr rtl="1" firstRow="1" bandRow="1">
                <a:tableStyleId>{10A1B5D5-9B99-4C35-A422-299274C87663}</a:tableStyleId>
              </a:tblPr>
              <a:tblGrid>
                <a:gridCol w="2928276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615202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75106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2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10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cs typeface="Fanan" pitchFamily="2" charset="-78"/>
                        </a:rPr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292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kern="120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باستخدام استراتيجية (  القراءة الفعالة) صفحة 62 يطلب من كل مجموعة قراءة الجزء المخصص لها ومن ثم شرحها أمام بقية المجموعات : </a:t>
                      </a:r>
                      <a:endParaRPr lang="ar-SA" sz="2800" b="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33EFCEB0-0A66-4204-84F3-E6C65047ACF4}"/>
              </a:ext>
            </a:extLst>
          </p:cNvPr>
          <p:cNvSpPr txBox="1"/>
          <p:nvPr/>
        </p:nvSpPr>
        <p:spPr>
          <a:xfrm>
            <a:off x="1932940" y="2447118"/>
            <a:ext cx="7586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ln w="0"/>
                <a:solidFill>
                  <a:srgbClr val="0099A9"/>
                </a:solidFill>
                <a:cs typeface="Fanan" pitchFamily="2" charset="-78"/>
              </a:rPr>
              <a:t>أنواع تقارير الأعمال</a:t>
            </a:r>
            <a:endParaRPr lang="ar-SA" sz="6000" dirty="0"/>
          </a:p>
        </p:txBody>
      </p:sp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id="{CFE1B59E-F086-40B8-A9DF-371659D62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697753"/>
              </p:ext>
            </p:extLst>
          </p:nvPr>
        </p:nvGraphicFramePr>
        <p:xfrm>
          <a:off x="446315" y="3462781"/>
          <a:ext cx="11275924" cy="241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6176592"/>
            <a:ext cx="12203151" cy="67930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3567165" y="379422"/>
            <a:ext cx="8616565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أنواع تقارير الأعمال </a:t>
            </a:r>
          </a:p>
        </p:txBody>
      </p:sp>
      <p:grpSp>
        <p:nvGrpSpPr>
          <p:cNvPr id="41" name="Google Shape;137;p17">
            <a:extLst>
              <a:ext uri="{FF2B5EF4-FFF2-40B4-BE49-F238E27FC236}">
                <a16:creationId xmlns:a16="http://schemas.microsoft.com/office/drawing/2014/main" id="{7B44C280-3123-4B41-AF4F-4888178E13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49750" y="4691467"/>
            <a:ext cx="10307450" cy="967285"/>
            <a:chOff x="1997738" y="3594946"/>
            <a:chExt cx="5122837" cy="725479"/>
          </a:xfrm>
        </p:grpSpPr>
        <p:sp>
          <p:nvSpPr>
            <p:cNvPr id="42" name="Google Shape;138;p17">
              <a:extLst>
                <a:ext uri="{FF2B5EF4-FFF2-40B4-BE49-F238E27FC236}">
                  <a16:creationId xmlns:a16="http://schemas.microsoft.com/office/drawing/2014/main" id="{2262B6DA-071D-413F-9C01-295A8039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475" y="3607225"/>
              <a:ext cx="5097100" cy="713200"/>
            </a:xfrm>
            <a:custGeom>
              <a:avLst/>
              <a:gdLst>
                <a:gd name="T0" fmla="*/ 2147483646 w 203884"/>
                <a:gd name="T1" fmla="*/ 0 h 28528"/>
                <a:gd name="T2" fmla="*/ 2147483646 w 203884"/>
                <a:gd name="T3" fmla="*/ 2147483646 h 28528"/>
                <a:gd name="T4" fmla="*/ 2147483646 w 203884"/>
                <a:gd name="T5" fmla="*/ 2147483646 h 28528"/>
                <a:gd name="T6" fmla="*/ 2147483646 w 203884"/>
                <a:gd name="T7" fmla="*/ 2147483646 h 28528"/>
                <a:gd name="T8" fmla="*/ 2147483646 w 203884"/>
                <a:gd name="T9" fmla="*/ 2147483646 h 28528"/>
                <a:gd name="T10" fmla="*/ 2147483646 w 203884"/>
                <a:gd name="T11" fmla="*/ 0 h 28528"/>
                <a:gd name="T12" fmla="*/ 2147483646 w 203884"/>
                <a:gd name="T13" fmla="*/ 0 h 28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3884" h="28528" extrusionOk="0">
                  <a:moveTo>
                    <a:pt x="1" y="0"/>
                  </a:moveTo>
                  <a:lnTo>
                    <a:pt x="1" y="16002"/>
                  </a:lnTo>
                  <a:cubicBezTo>
                    <a:pt x="1" y="22884"/>
                    <a:pt x="5644" y="28528"/>
                    <a:pt x="12526" y="28528"/>
                  </a:cubicBezTo>
                  <a:lnTo>
                    <a:pt x="191358" y="28528"/>
                  </a:lnTo>
                  <a:cubicBezTo>
                    <a:pt x="198240" y="28528"/>
                    <a:pt x="203883" y="22884"/>
                    <a:pt x="203883" y="16002"/>
                  </a:cubicBezTo>
                  <a:lnTo>
                    <a:pt x="20388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43" name="Google Shape;139;p17">
              <a:extLst>
                <a:ext uri="{FF2B5EF4-FFF2-40B4-BE49-F238E27FC236}">
                  <a16:creationId xmlns:a16="http://schemas.microsoft.com/office/drawing/2014/main" id="{8C95AD5E-191C-40EC-ABF8-CFC5EC18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738" y="3594946"/>
              <a:ext cx="926312" cy="713200"/>
            </a:xfrm>
            <a:custGeom>
              <a:avLst/>
              <a:gdLst>
                <a:gd name="T0" fmla="*/ 0 w 37053"/>
                <a:gd name="T1" fmla="*/ 0 h 28528"/>
                <a:gd name="T2" fmla="*/ 37053 w 37053"/>
                <a:gd name="T3" fmla="*/ 28528 h 28528"/>
              </a:gdLst>
              <a:ahLst/>
              <a:cxnLst/>
              <a:rect l="T0" t="T1" r="T2" b="T3"/>
              <a:pathLst>
                <a:path w="37053" h="28528" extrusionOk="0">
                  <a:moveTo>
                    <a:pt x="0" y="0"/>
                  </a:moveTo>
                  <a:lnTo>
                    <a:pt x="0" y="28528"/>
                  </a:lnTo>
                  <a:lnTo>
                    <a:pt x="31826" y="28528"/>
                  </a:lnTo>
                  <a:lnTo>
                    <a:pt x="31826" y="5239"/>
                  </a:lnTo>
                  <a:lnTo>
                    <a:pt x="370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243833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ar-SA" altLang="ar-SA" sz="4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04</a:t>
              </a:r>
            </a:p>
          </p:txBody>
        </p:sp>
      </p:grpSp>
      <p:grpSp>
        <p:nvGrpSpPr>
          <p:cNvPr id="47" name="Google Shape;143;p17">
            <a:extLst>
              <a:ext uri="{FF2B5EF4-FFF2-40B4-BE49-F238E27FC236}">
                <a16:creationId xmlns:a16="http://schemas.microsoft.com/office/drawing/2014/main" id="{AC627CB1-0539-4F54-814A-ACFE3B4DC7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77703" y="3624120"/>
            <a:ext cx="10229220" cy="959890"/>
            <a:chOff x="2023475" y="2794732"/>
            <a:chExt cx="5097100" cy="719943"/>
          </a:xfrm>
        </p:grpSpPr>
        <p:sp>
          <p:nvSpPr>
            <p:cNvPr id="48" name="Google Shape;144;p17">
              <a:extLst>
                <a:ext uri="{FF2B5EF4-FFF2-40B4-BE49-F238E27FC236}">
                  <a16:creationId xmlns:a16="http://schemas.microsoft.com/office/drawing/2014/main" id="{31DC4A33-2914-4519-BAA3-E5C48E48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475" y="2800875"/>
              <a:ext cx="5097100" cy="713800"/>
            </a:xfrm>
            <a:custGeom>
              <a:avLst/>
              <a:gdLst>
                <a:gd name="T0" fmla="*/ 2147483646 w 203884"/>
                <a:gd name="T1" fmla="*/ 0 h 28552"/>
                <a:gd name="T2" fmla="*/ 2147483646 w 203884"/>
                <a:gd name="T3" fmla="*/ 2147483646 h 28552"/>
                <a:gd name="T4" fmla="*/ 2147483646 w 203884"/>
                <a:gd name="T5" fmla="*/ 2147483646 h 28552"/>
                <a:gd name="T6" fmla="*/ 2147483646 w 203884"/>
                <a:gd name="T7" fmla="*/ 0 h 28552"/>
                <a:gd name="T8" fmla="*/ 2147483646 w 203884"/>
                <a:gd name="T9" fmla="*/ 0 h 28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49" name="Google Shape;145;p17">
              <a:extLst>
                <a:ext uri="{FF2B5EF4-FFF2-40B4-BE49-F238E27FC236}">
                  <a16:creationId xmlns:a16="http://schemas.microsoft.com/office/drawing/2014/main" id="{0275503D-028F-4DF9-9C85-0545EF1A7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475" y="2794732"/>
              <a:ext cx="926312" cy="714400"/>
            </a:xfrm>
            <a:custGeom>
              <a:avLst/>
              <a:gdLst>
                <a:gd name="T0" fmla="*/ 0 w 37053"/>
                <a:gd name="T1" fmla="*/ 0 h 28576"/>
                <a:gd name="T2" fmla="*/ 37053 w 37053"/>
                <a:gd name="T3" fmla="*/ 28576 h 28576"/>
              </a:gdLst>
              <a:ahLst/>
              <a:cxnLst/>
              <a:rect l="T0" t="T1" r="T2" b="T3"/>
              <a:pathLst>
                <a:path w="37053" h="28576" extrusionOk="0">
                  <a:moveTo>
                    <a:pt x="30956" y="1"/>
                  </a:moveTo>
                  <a:lnTo>
                    <a:pt x="30956" y="24"/>
                  </a:lnTo>
                  <a:lnTo>
                    <a:pt x="0" y="24"/>
                  </a:lnTo>
                  <a:lnTo>
                    <a:pt x="0" y="28576"/>
                  </a:lnTo>
                  <a:lnTo>
                    <a:pt x="31826" y="28576"/>
                  </a:lnTo>
                  <a:lnTo>
                    <a:pt x="31826" y="5239"/>
                  </a:lnTo>
                  <a:lnTo>
                    <a:pt x="37052" y="1"/>
                  </a:lnTo>
                  <a:lnTo>
                    <a:pt x="3095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243833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ar-SA" altLang="ar-SA" sz="460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03</a:t>
              </a:r>
            </a:p>
          </p:txBody>
        </p:sp>
      </p:grpSp>
      <p:grpSp>
        <p:nvGrpSpPr>
          <p:cNvPr id="53" name="Google Shape;149;p17">
            <a:extLst>
              <a:ext uri="{FF2B5EF4-FFF2-40B4-BE49-F238E27FC236}">
                <a16:creationId xmlns:a16="http://schemas.microsoft.com/office/drawing/2014/main" id="{FA7BCF52-2DF5-4F5D-BB19-31794F48725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47929" y="2552286"/>
            <a:ext cx="10358993" cy="956989"/>
            <a:chOff x="2023475" y="1991161"/>
            <a:chExt cx="5161765" cy="717164"/>
          </a:xfrm>
        </p:grpSpPr>
        <p:sp>
          <p:nvSpPr>
            <p:cNvPr id="54" name="Google Shape;150;p17">
              <a:extLst>
                <a:ext uri="{FF2B5EF4-FFF2-40B4-BE49-F238E27FC236}">
                  <a16:creationId xmlns:a16="http://schemas.microsoft.com/office/drawing/2014/main" id="{82F157D3-37DA-41D5-9C65-AD1F96E3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475" y="1994525"/>
              <a:ext cx="5097100" cy="713800"/>
            </a:xfrm>
            <a:custGeom>
              <a:avLst/>
              <a:gdLst>
                <a:gd name="T0" fmla="*/ 2147483646 w 203884"/>
                <a:gd name="T1" fmla="*/ 2147483646 h 28552"/>
                <a:gd name="T2" fmla="*/ 2147483646 w 203884"/>
                <a:gd name="T3" fmla="*/ 2147483646 h 28552"/>
                <a:gd name="T4" fmla="*/ 2147483646 w 203884"/>
                <a:gd name="T5" fmla="*/ 2147483646 h 28552"/>
                <a:gd name="T6" fmla="*/ 2147483646 w 203884"/>
                <a:gd name="T7" fmla="*/ 2147483646 h 28552"/>
                <a:gd name="T8" fmla="*/ 2147483646 w 203884"/>
                <a:gd name="T9" fmla="*/ 2147483646 h 28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84" h="28552" extrusionOk="0">
                  <a:moveTo>
                    <a:pt x="1" y="1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55" name="Google Shape;151;p17">
              <a:extLst>
                <a:ext uri="{FF2B5EF4-FFF2-40B4-BE49-F238E27FC236}">
                  <a16:creationId xmlns:a16="http://schemas.microsoft.com/office/drawing/2014/main" id="{82CA3D05-01C4-4926-8F67-D031FEE5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475" y="1991161"/>
              <a:ext cx="925122" cy="713800"/>
            </a:xfrm>
            <a:custGeom>
              <a:avLst/>
              <a:gdLst>
                <a:gd name="T0" fmla="*/ 0 w 37029"/>
                <a:gd name="T1" fmla="*/ 0 h 28552"/>
                <a:gd name="T2" fmla="*/ 37029 w 37029"/>
                <a:gd name="T3" fmla="*/ 28552 h 28552"/>
              </a:gdLst>
              <a:ahLst/>
              <a:cxnLst/>
              <a:rect l="T0" t="T1" r="T2" b="T3"/>
              <a:pathLst>
                <a:path w="37029" h="28552" extrusionOk="0">
                  <a:moveTo>
                    <a:pt x="0" y="1"/>
                  </a:moveTo>
                  <a:lnTo>
                    <a:pt x="0" y="28552"/>
                  </a:lnTo>
                  <a:lnTo>
                    <a:pt x="31826" y="28552"/>
                  </a:lnTo>
                  <a:lnTo>
                    <a:pt x="31826" y="5215"/>
                  </a:lnTo>
                  <a:lnTo>
                    <a:pt x="3702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243833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ar-SA" altLang="ar-SA" sz="460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02</a:t>
              </a:r>
            </a:p>
          </p:txBody>
        </p:sp>
        <p:grpSp>
          <p:nvGrpSpPr>
            <p:cNvPr id="56" name="Google Shape;152;p17">
              <a:extLst>
                <a:ext uri="{FF2B5EF4-FFF2-40B4-BE49-F238E27FC236}">
                  <a16:creationId xmlns:a16="http://schemas.microsoft.com/office/drawing/2014/main" id="{3AA2A2AA-F1E3-4E8B-8A54-07E5B1C7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9948" y="2011558"/>
              <a:ext cx="4355292" cy="635816"/>
              <a:chOff x="4168710" y="3636608"/>
              <a:chExt cx="4355292" cy="635816"/>
            </a:xfrm>
          </p:grpSpPr>
          <p:sp>
            <p:nvSpPr>
              <p:cNvPr id="57" name="Google Shape;153;p17">
                <a:extLst>
                  <a:ext uri="{FF2B5EF4-FFF2-40B4-BE49-F238E27FC236}">
                    <a16:creationId xmlns:a16="http://schemas.microsoft.com/office/drawing/2014/main" id="{1915A8AE-82B4-4C2C-A2B9-E7DD6D431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8710" y="3906724"/>
                <a:ext cx="4355292" cy="36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r>
                  <a:rPr lang="ar-SA" altLang="ar-SA" sz="1600" b="1" dirty="0">
                    <a:solidFill>
                      <a:schemeClr val="tx1"/>
                    </a:solidFill>
                    <a:latin typeface="Roboto" panose="02000000000000000000" pitchFamily="2" charset="0"/>
                    <a:sym typeface="Roboto" panose="02000000000000000000" pitchFamily="2" charset="0"/>
                  </a:rPr>
                  <a:t>يكون هذا النوع مطلوباً عندما تهدف الشركة الي اتخاذ قرار مهم + تقدم المعلومات والتفسيرات والاستنتاجات ذات العلاقة </a:t>
                </a:r>
              </a:p>
            </p:txBody>
          </p:sp>
          <p:sp>
            <p:nvSpPr>
              <p:cNvPr id="58" name="Google Shape;154;p17">
                <a:extLst>
                  <a:ext uri="{FF2B5EF4-FFF2-40B4-BE49-F238E27FC236}">
                    <a16:creationId xmlns:a16="http://schemas.microsoft.com/office/drawing/2014/main" id="{A2059AD4-6293-41E8-B101-98D0B886B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5215" y="3636608"/>
                <a:ext cx="3209947" cy="365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r>
                  <a:rPr lang="ar-SA" altLang="ar-SA" sz="2800" b="1" dirty="0">
                    <a:solidFill>
                      <a:srgbClr val="4949E7"/>
                    </a:solidFill>
                    <a:latin typeface="Fira Sans Extra Condensed Mediu" charset="0"/>
                    <a:cs typeface="Fanan" pitchFamily="2" charset="-78"/>
                    <a:sym typeface="Fira Sans Extra Condensed Mediu" charset="0"/>
                  </a:rPr>
                  <a:t>التقارير التحليلية </a:t>
                </a:r>
              </a:p>
            </p:txBody>
          </p:sp>
        </p:grpSp>
      </p:grpSp>
      <p:grpSp>
        <p:nvGrpSpPr>
          <p:cNvPr id="59" name="Google Shape;155;p17">
            <a:extLst>
              <a:ext uri="{FF2B5EF4-FFF2-40B4-BE49-F238E27FC236}">
                <a16:creationId xmlns:a16="http://schemas.microsoft.com/office/drawing/2014/main" id="{F508E3C4-8E18-49FA-88DE-B35CBD2301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47930" y="1482037"/>
            <a:ext cx="10359480" cy="950913"/>
            <a:chOff x="2023226" y="1188175"/>
            <a:chExt cx="5097349" cy="713800"/>
          </a:xfrm>
        </p:grpSpPr>
        <p:sp>
          <p:nvSpPr>
            <p:cNvPr id="60" name="Google Shape;156;p17">
              <a:extLst>
                <a:ext uri="{FF2B5EF4-FFF2-40B4-BE49-F238E27FC236}">
                  <a16:creationId xmlns:a16="http://schemas.microsoft.com/office/drawing/2014/main" id="{5703801E-8FE9-4ADF-82F7-684B15B4C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475" y="1188175"/>
              <a:ext cx="5097100" cy="713800"/>
            </a:xfrm>
            <a:custGeom>
              <a:avLst/>
              <a:gdLst>
                <a:gd name="T0" fmla="*/ 2147483646 w 203884"/>
                <a:gd name="T1" fmla="*/ 2147483646 h 28552"/>
                <a:gd name="T2" fmla="*/ 2147483646 w 203884"/>
                <a:gd name="T3" fmla="*/ 2147483646 h 28552"/>
                <a:gd name="T4" fmla="*/ 2147483646 w 203884"/>
                <a:gd name="T5" fmla="*/ 2147483646 h 28552"/>
                <a:gd name="T6" fmla="*/ 2147483646 w 203884"/>
                <a:gd name="T7" fmla="*/ 2147483646 h 28552"/>
                <a:gd name="T8" fmla="*/ 2147483646 w 203884"/>
                <a:gd name="T9" fmla="*/ 2147483646 h 28552"/>
                <a:gd name="T10" fmla="*/ 2147483646 w 203884"/>
                <a:gd name="T11" fmla="*/ 2147483646 h 28552"/>
                <a:gd name="T12" fmla="*/ 2147483646 w 203884"/>
                <a:gd name="T13" fmla="*/ 2147483646 h 285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3884" h="28552" extrusionOk="0">
                  <a:moveTo>
                    <a:pt x="12526" y="1"/>
                  </a:moveTo>
                  <a:cubicBezTo>
                    <a:pt x="5644" y="1"/>
                    <a:pt x="1" y="5644"/>
                    <a:pt x="1" y="12526"/>
                  </a:cubicBezTo>
                  <a:lnTo>
                    <a:pt x="1" y="28552"/>
                  </a:lnTo>
                  <a:lnTo>
                    <a:pt x="203883" y="28552"/>
                  </a:lnTo>
                  <a:lnTo>
                    <a:pt x="203883" y="12526"/>
                  </a:lnTo>
                  <a:cubicBezTo>
                    <a:pt x="203883" y="5644"/>
                    <a:pt x="198240" y="1"/>
                    <a:pt x="191358" y="1"/>
                  </a:cubicBezTo>
                  <a:lnTo>
                    <a:pt x="1252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/>
            </a:p>
          </p:txBody>
        </p:sp>
        <p:sp>
          <p:nvSpPr>
            <p:cNvPr id="61" name="Google Shape;157;p17">
              <a:extLst>
                <a:ext uri="{FF2B5EF4-FFF2-40B4-BE49-F238E27FC236}">
                  <a16:creationId xmlns:a16="http://schemas.microsoft.com/office/drawing/2014/main" id="{8DCBF9E5-FD7A-4EFA-96F1-1CCA7367B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226" y="1188175"/>
              <a:ext cx="925122" cy="713800"/>
            </a:xfrm>
            <a:custGeom>
              <a:avLst/>
              <a:gdLst>
                <a:gd name="T0" fmla="*/ 0 w 37029"/>
                <a:gd name="T1" fmla="*/ 0 h 28552"/>
                <a:gd name="T2" fmla="*/ 37029 w 37029"/>
                <a:gd name="T3" fmla="*/ 28552 h 28552"/>
              </a:gdLst>
              <a:ahLst/>
              <a:cxnLst/>
              <a:rect l="T0" t="T1" r="T2" b="T3"/>
              <a:pathLst>
                <a:path w="37029" h="28552" extrusionOk="0">
                  <a:moveTo>
                    <a:pt x="0" y="1"/>
                  </a:moveTo>
                  <a:lnTo>
                    <a:pt x="0" y="28552"/>
                  </a:lnTo>
                  <a:lnTo>
                    <a:pt x="31826" y="28552"/>
                  </a:lnTo>
                  <a:lnTo>
                    <a:pt x="31826" y="5215"/>
                  </a:lnTo>
                  <a:lnTo>
                    <a:pt x="3702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1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243833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ar-SA" altLang="ar-SA" sz="4600" dirty="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01</a:t>
              </a:r>
            </a:p>
          </p:txBody>
        </p:sp>
        <p:grpSp>
          <p:nvGrpSpPr>
            <p:cNvPr id="62" name="Google Shape;158;p17">
              <a:extLst>
                <a:ext uri="{FF2B5EF4-FFF2-40B4-BE49-F238E27FC236}">
                  <a16:creationId xmlns:a16="http://schemas.microsoft.com/office/drawing/2014/main" id="{5B013FE3-D605-4AD7-A192-E949CD989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459" y="1230935"/>
              <a:ext cx="3799696" cy="636942"/>
              <a:chOff x="4204221" y="3662335"/>
              <a:chExt cx="3799696" cy="636942"/>
            </a:xfrm>
          </p:grpSpPr>
          <p:sp>
            <p:nvSpPr>
              <p:cNvPr id="63" name="Google Shape;159;p17">
                <a:extLst>
                  <a:ext uri="{FF2B5EF4-FFF2-40B4-BE49-F238E27FC236}">
                    <a16:creationId xmlns:a16="http://schemas.microsoft.com/office/drawing/2014/main" id="{90D00073-D915-4065-BEDB-B83541CBB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4221" y="3933577"/>
                <a:ext cx="3799696" cy="36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r>
                  <a:rPr lang="ar-SA" altLang="ar-SA" sz="1600" b="1" dirty="0">
                    <a:solidFill>
                      <a:schemeClr val="tx1"/>
                    </a:solidFill>
                    <a:latin typeface="Roboto" panose="02000000000000000000" pitchFamily="2" charset="0"/>
                    <a:sym typeface="Roboto" panose="02000000000000000000" pitchFamily="2" charset="0"/>
                  </a:rPr>
                  <a:t>توفر معلومات موضوعية حول مسألة معينة + تشرح الأسباب والنتائج المحتملة للموقف</a:t>
                </a:r>
              </a:p>
            </p:txBody>
          </p:sp>
          <p:sp>
            <p:nvSpPr>
              <p:cNvPr id="64" name="Google Shape;160;p17">
                <a:extLst>
                  <a:ext uri="{FF2B5EF4-FFF2-40B4-BE49-F238E27FC236}">
                    <a16:creationId xmlns:a16="http://schemas.microsoft.com/office/drawing/2014/main" id="{2203C4C7-9A59-431A-871A-610538673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4718" y="3662335"/>
                <a:ext cx="3209947" cy="365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r>
                  <a:rPr lang="ar-SA" altLang="ar-SA" sz="2800" b="1" dirty="0">
                    <a:solidFill>
                      <a:srgbClr val="D81567"/>
                    </a:solidFill>
                    <a:latin typeface="Fira Sans Extra Condensed Mediu" charset="0"/>
                    <a:cs typeface="Fanan" pitchFamily="2" charset="-78"/>
                    <a:sym typeface="Fira Sans Extra Condensed Mediu" charset="0"/>
                  </a:rPr>
                  <a:t>التقارير الإعلامية </a:t>
                </a:r>
              </a:p>
            </p:txBody>
          </p:sp>
        </p:grpSp>
      </p:grpSp>
      <p:sp>
        <p:nvSpPr>
          <p:cNvPr id="87" name="Google Shape;153;p17">
            <a:extLst>
              <a:ext uri="{FF2B5EF4-FFF2-40B4-BE49-F238E27FC236}">
                <a16:creationId xmlns:a16="http://schemas.microsoft.com/office/drawing/2014/main" id="{20599777-F26F-4994-87DC-844CE796DF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73411" y="4006747"/>
            <a:ext cx="8540152" cy="4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ar-SA" altLang="ar-SA" sz="1600" b="1" dirty="0">
                <a:solidFill>
                  <a:schemeClr val="tx1"/>
                </a:solidFill>
                <a:latin typeface="Roboto" panose="02000000000000000000" pitchFamily="2" charset="0"/>
                <a:sym typeface="Roboto" panose="02000000000000000000" pitchFamily="2" charset="0"/>
              </a:rPr>
              <a:t>تعتبر أكثر شمولاً لتقارير الأعمال + يتم إعدادها عندما تفكر الشركة بتحقيق هدف جديد</a:t>
            </a:r>
          </a:p>
        </p:txBody>
      </p:sp>
      <p:sp>
        <p:nvSpPr>
          <p:cNvPr id="88" name="Google Shape;154;p17">
            <a:extLst>
              <a:ext uri="{FF2B5EF4-FFF2-40B4-BE49-F238E27FC236}">
                <a16:creationId xmlns:a16="http://schemas.microsoft.com/office/drawing/2014/main" id="{BA12745B-4823-4B42-88B4-2CAB566BBE5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11797" y="3646302"/>
            <a:ext cx="6239541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ar-SA" altLang="ar-SA" sz="2800" b="1" dirty="0">
                <a:solidFill>
                  <a:srgbClr val="00B0F0"/>
                </a:solidFill>
                <a:latin typeface="Fira Sans Extra Condensed Mediu" charset="0"/>
                <a:cs typeface="Fanan" pitchFamily="2" charset="-78"/>
                <a:sym typeface="Fira Sans Extra Condensed Mediu" charset="0"/>
              </a:rPr>
              <a:t>التقارير البحثية </a:t>
            </a:r>
          </a:p>
        </p:txBody>
      </p:sp>
      <p:sp>
        <p:nvSpPr>
          <p:cNvPr id="89" name="Google Shape;153;p17">
            <a:extLst>
              <a:ext uri="{FF2B5EF4-FFF2-40B4-BE49-F238E27FC236}">
                <a16:creationId xmlns:a16="http://schemas.microsoft.com/office/drawing/2014/main" id="{72F548CC-EAE8-478D-A1B6-201B813861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73411" y="5131356"/>
            <a:ext cx="8540152" cy="4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ar-SA" altLang="ar-SA" sz="1600" b="1" dirty="0">
                <a:solidFill>
                  <a:schemeClr val="tx1"/>
                </a:solidFill>
                <a:latin typeface="Roboto" panose="02000000000000000000" pitchFamily="2" charset="0"/>
                <a:sym typeface="Roboto" panose="02000000000000000000" pitchFamily="2" charset="0"/>
              </a:rPr>
              <a:t>يتم استخدامها لتوضيح الوضع الحالي لمهمة أو لقسم معين + يستخدم كتحديث يقدم للشخص الذي يطلب هذا التقرير </a:t>
            </a:r>
          </a:p>
        </p:txBody>
      </p:sp>
      <p:sp>
        <p:nvSpPr>
          <p:cNvPr id="90" name="Google Shape;154;p17">
            <a:extLst>
              <a:ext uri="{FF2B5EF4-FFF2-40B4-BE49-F238E27FC236}">
                <a16:creationId xmlns:a16="http://schemas.microsoft.com/office/drawing/2014/main" id="{E4B7E4C5-653A-4D1C-9E0A-936F6FD7C80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81647" y="4770911"/>
            <a:ext cx="6239541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ar-SA" altLang="ar-SA" sz="2800" b="1" dirty="0">
                <a:solidFill>
                  <a:srgbClr val="4949E7"/>
                </a:solidFill>
                <a:latin typeface="Fira Sans Extra Condensed Mediu" charset="0"/>
                <a:cs typeface="Fanan" pitchFamily="2" charset="-78"/>
                <a:sym typeface="Fira Sans Extra Condensed Mediu" charset="0"/>
              </a:rPr>
              <a:t>تقارير التقدم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44D357-C28A-4F60-AE25-3EE1C242B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43381"/>
          <a:stretch/>
        </p:blipFill>
        <p:spPr bwMode="auto">
          <a:xfrm>
            <a:off x="107970" y="1467245"/>
            <a:ext cx="1920178" cy="92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ا هي أنواع التقارير في منظمات الأعمال؟ – e3arabi – إي عربي">
            <a:extLst>
              <a:ext uri="{FF2B5EF4-FFF2-40B4-BE49-F238E27FC236}">
                <a16:creationId xmlns:a16="http://schemas.microsoft.com/office/drawing/2014/main" id="{BCD3E34C-8F84-40B0-BBAB-4AAFF876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969" y="4723334"/>
            <a:ext cx="1951793" cy="93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التقارير والأبحاث">
            <a:extLst>
              <a:ext uri="{FF2B5EF4-FFF2-40B4-BE49-F238E27FC236}">
                <a16:creationId xmlns:a16="http://schemas.microsoft.com/office/drawing/2014/main" id="{05DDB490-63F8-4FAD-9408-C23F3EAB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" y="3632225"/>
            <a:ext cx="1866986" cy="93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برنامج التقارير - Documantal دوكيومانتال">
            <a:extLst>
              <a:ext uri="{FF2B5EF4-FFF2-40B4-BE49-F238E27FC236}">
                <a16:creationId xmlns:a16="http://schemas.microsoft.com/office/drawing/2014/main" id="{DFB70040-E0AE-482E-8B81-1BB992BF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" y="2562872"/>
            <a:ext cx="1920178" cy="92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4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5753453"/>
            <a:ext cx="12203151" cy="110454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F1A975-34A5-4851-AF2A-D02A5936E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8" t="19927" r="24176" b="17656"/>
          <a:stretch/>
        </p:blipFill>
        <p:spPr>
          <a:xfrm>
            <a:off x="1570055" y="789070"/>
            <a:ext cx="7953270" cy="395452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A043A70-7996-4AE7-9637-4923512CB562}"/>
              </a:ext>
            </a:extLst>
          </p:cNvPr>
          <p:cNvSpPr/>
          <p:nvPr/>
        </p:nvSpPr>
        <p:spPr>
          <a:xfrm>
            <a:off x="5546690" y="123908"/>
            <a:ext cx="6645310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من خلال الصورة التي أمامك :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95A404A-2783-4741-A964-53AF09AD887E}"/>
              </a:ext>
            </a:extLst>
          </p:cNvPr>
          <p:cNvSpPr/>
          <p:nvPr/>
        </p:nvSpPr>
        <p:spPr>
          <a:xfrm>
            <a:off x="1657977" y="4823981"/>
            <a:ext cx="7757327" cy="1104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0099A9"/>
                </a:solidFill>
                <a:cs typeface="Fanan" pitchFamily="2" charset="-78"/>
              </a:rPr>
              <a:t>ما هي مكونات تقرير الأعمال ؟؟! </a:t>
            </a:r>
          </a:p>
        </p:txBody>
      </p:sp>
    </p:spTree>
    <p:extLst>
      <p:ext uri="{BB962C8B-B14F-4D97-AF65-F5344CB8AC3E}">
        <p14:creationId xmlns:p14="http://schemas.microsoft.com/office/powerpoint/2010/main" val="228900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6065882"/>
            <a:ext cx="12203151" cy="79001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3567165" y="379422"/>
            <a:ext cx="8616565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مكونات تقرير الأعمال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BBCC5A8-7D00-4098-B2BE-4ECE462B5C47}"/>
              </a:ext>
            </a:extLst>
          </p:cNvPr>
          <p:cNvSpPr/>
          <p:nvPr/>
        </p:nvSpPr>
        <p:spPr>
          <a:xfrm>
            <a:off x="10174877" y="2625138"/>
            <a:ext cx="1882390" cy="3244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C5D88EC-4219-4AAE-B2A4-1D54070384A4}"/>
              </a:ext>
            </a:extLst>
          </p:cNvPr>
          <p:cNvSpPr/>
          <p:nvPr/>
        </p:nvSpPr>
        <p:spPr>
          <a:xfrm>
            <a:off x="8176377" y="2628367"/>
            <a:ext cx="1882390" cy="3309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932C0C5-7C24-404B-8574-C2B09CA3C802}"/>
              </a:ext>
            </a:extLst>
          </p:cNvPr>
          <p:cNvSpPr/>
          <p:nvPr/>
        </p:nvSpPr>
        <p:spPr>
          <a:xfrm>
            <a:off x="6170564" y="2625139"/>
            <a:ext cx="1882390" cy="3244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77A9B50-37C7-45AF-BB1B-950AF4C130AF}"/>
              </a:ext>
            </a:extLst>
          </p:cNvPr>
          <p:cNvSpPr txBox="1"/>
          <p:nvPr/>
        </p:nvSpPr>
        <p:spPr>
          <a:xfrm>
            <a:off x="10165599" y="3626359"/>
            <a:ext cx="1983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لاطلاع القراء على مغزى التقرير ويجب أن يكون مختصرا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6A4351D-AA96-422E-A5E3-9A8A00B05FE5}"/>
              </a:ext>
            </a:extLst>
          </p:cNvPr>
          <p:cNvSpPr txBox="1"/>
          <p:nvPr/>
        </p:nvSpPr>
        <p:spPr>
          <a:xfrm>
            <a:off x="8193235" y="3617299"/>
            <a:ext cx="1865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لتقديم لمحة موجزة عن التقرير ولا يشترط تقديم معلومات مفصلة .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0E99C2E-0BF4-4A36-8DED-F13C80811AE8}"/>
              </a:ext>
            </a:extLst>
          </p:cNvPr>
          <p:cNvSpPr txBox="1"/>
          <p:nvPr/>
        </p:nvSpPr>
        <p:spPr>
          <a:xfrm>
            <a:off x="6170564" y="3606080"/>
            <a:ext cx="1870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من مقدمة ونص رئيسي وخاتمة ، ويصف المشكلات والبيانات التي تم الحصول عليها 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05F75D6-6FB5-4127-B013-09313F9B288F}"/>
              </a:ext>
            </a:extLst>
          </p:cNvPr>
          <p:cNvSpPr txBox="1"/>
          <p:nvPr/>
        </p:nvSpPr>
        <p:spPr>
          <a:xfrm>
            <a:off x="10181462" y="2804022"/>
            <a:ext cx="1800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Fanan" pitchFamily="2" charset="-78"/>
              </a:rPr>
              <a:t>العنوان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97F7CC0-B03E-4243-B206-84BAFBE080F3}"/>
              </a:ext>
            </a:extLst>
          </p:cNvPr>
          <p:cNvSpPr txBox="1"/>
          <p:nvPr/>
        </p:nvSpPr>
        <p:spPr>
          <a:xfrm>
            <a:off x="8143958" y="2841673"/>
            <a:ext cx="190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Fanan" pitchFamily="2" charset="-78"/>
              </a:rPr>
              <a:t>الملخص التنفيذي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27D0163-C0CA-49DC-AE15-F44CD3C86CB1}"/>
              </a:ext>
            </a:extLst>
          </p:cNvPr>
          <p:cNvSpPr txBox="1"/>
          <p:nvPr/>
        </p:nvSpPr>
        <p:spPr>
          <a:xfrm>
            <a:off x="5962826" y="2848671"/>
            <a:ext cx="2266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Fanan" pitchFamily="2" charset="-78"/>
              </a:rPr>
              <a:t>النص الأساسي</a:t>
            </a:r>
          </a:p>
        </p:txBody>
      </p:sp>
      <p:sp>
        <p:nvSpPr>
          <p:cNvPr id="23" name="مستطيل: زوايا علوية مستديرة 22">
            <a:extLst>
              <a:ext uri="{FF2B5EF4-FFF2-40B4-BE49-F238E27FC236}">
                <a16:creationId xmlns:a16="http://schemas.microsoft.com/office/drawing/2014/main" id="{F218DE52-DBD1-42D4-9320-B0FA643E19C5}"/>
              </a:ext>
            </a:extLst>
          </p:cNvPr>
          <p:cNvSpPr/>
          <p:nvPr/>
        </p:nvSpPr>
        <p:spPr>
          <a:xfrm rot="10800000">
            <a:off x="10165599" y="5330679"/>
            <a:ext cx="1891667" cy="703619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8080B21-39EC-44AB-85B6-9896D65542F4}"/>
              </a:ext>
            </a:extLst>
          </p:cNvPr>
          <p:cNvSpPr/>
          <p:nvPr/>
        </p:nvSpPr>
        <p:spPr>
          <a:xfrm rot="10800000">
            <a:off x="8167872" y="5319796"/>
            <a:ext cx="1900940" cy="703619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FEF48A6-7545-402C-BEC9-5ECB7955C6AB}"/>
              </a:ext>
            </a:extLst>
          </p:cNvPr>
          <p:cNvSpPr/>
          <p:nvPr/>
        </p:nvSpPr>
        <p:spPr>
          <a:xfrm rot="10800000">
            <a:off x="6167103" y="5307979"/>
            <a:ext cx="1873614" cy="70361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32B53F7F-8422-46C7-A481-1679F7B329F1}"/>
              </a:ext>
            </a:extLst>
          </p:cNvPr>
          <p:cNvSpPr/>
          <p:nvPr/>
        </p:nvSpPr>
        <p:spPr>
          <a:xfrm>
            <a:off x="4168829" y="2652375"/>
            <a:ext cx="1882390" cy="3309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2B1F681-8A82-4907-9196-46EC4412B592}"/>
              </a:ext>
            </a:extLst>
          </p:cNvPr>
          <p:cNvSpPr txBox="1"/>
          <p:nvPr/>
        </p:nvSpPr>
        <p:spPr>
          <a:xfrm>
            <a:off x="4166894" y="3641307"/>
            <a:ext cx="1884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اختيارية ، وتتضمن أي صور أو مخططات أو بحوث لم يتم الاقتباس منها مباشرة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CCBF418-0F7D-407B-884F-D742BDC524DE}"/>
              </a:ext>
            </a:extLst>
          </p:cNvPr>
          <p:cNvSpPr txBox="1"/>
          <p:nvPr/>
        </p:nvSpPr>
        <p:spPr>
          <a:xfrm>
            <a:off x="4466980" y="2838190"/>
            <a:ext cx="1238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Fanan" pitchFamily="2" charset="-78"/>
              </a:rPr>
              <a:t>الملحقات </a:t>
            </a:r>
          </a:p>
        </p:txBody>
      </p:sp>
      <p:sp>
        <p:nvSpPr>
          <p:cNvPr id="39" name="مستطيل: زوايا علوية مستديرة 38">
            <a:extLst>
              <a:ext uri="{FF2B5EF4-FFF2-40B4-BE49-F238E27FC236}">
                <a16:creationId xmlns:a16="http://schemas.microsoft.com/office/drawing/2014/main" id="{E923260A-7A5D-4599-BAC6-59294FAB25C6}"/>
              </a:ext>
            </a:extLst>
          </p:cNvPr>
          <p:cNvSpPr/>
          <p:nvPr/>
        </p:nvSpPr>
        <p:spPr>
          <a:xfrm rot="10800000">
            <a:off x="4160324" y="5343804"/>
            <a:ext cx="1900940" cy="703619"/>
          </a:xfrm>
          <a:prstGeom prst="round2Same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F437768F-01FD-4DD5-950B-D802DD7EAED5}"/>
              </a:ext>
            </a:extLst>
          </p:cNvPr>
          <p:cNvSpPr/>
          <p:nvPr/>
        </p:nvSpPr>
        <p:spPr>
          <a:xfrm>
            <a:off x="2147102" y="2687877"/>
            <a:ext cx="1882390" cy="3309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4DD25B2-34E5-40C1-B67A-0693D6EA20A7}"/>
              </a:ext>
            </a:extLst>
          </p:cNvPr>
          <p:cNvSpPr txBox="1"/>
          <p:nvPr/>
        </p:nvSpPr>
        <p:spPr>
          <a:xfrm>
            <a:off x="2156740" y="3705309"/>
            <a:ext cx="1863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بالكتب أو مصادر المعلومات التي تم الاقتباس منها بالترتيب الأبجدي لاسم المؤلف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5D65BD9-2DDD-4739-AA51-C74C8B3BF119}"/>
              </a:ext>
            </a:extLst>
          </p:cNvPr>
          <p:cNvSpPr txBox="1"/>
          <p:nvPr/>
        </p:nvSpPr>
        <p:spPr>
          <a:xfrm>
            <a:off x="2178901" y="2853925"/>
            <a:ext cx="1700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Fanan" pitchFamily="2" charset="-78"/>
              </a:rPr>
              <a:t>المراجع</a:t>
            </a:r>
          </a:p>
        </p:txBody>
      </p:sp>
      <p:sp>
        <p:nvSpPr>
          <p:cNvPr id="43" name="مستطيل: زوايا علوية مستديرة 42">
            <a:extLst>
              <a:ext uri="{FF2B5EF4-FFF2-40B4-BE49-F238E27FC236}">
                <a16:creationId xmlns:a16="http://schemas.microsoft.com/office/drawing/2014/main" id="{1AAA9756-2875-4D8D-BDC8-8D42D77A6FC2}"/>
              </a:ext>
            </a:extLst>
          </p:cNvPr>
          <p:cNvSpPr/>
          <p:nvPr/>
        </p:nvSpPr>
        <p:spPr>
          <a:xfrm rot="10800000">
            <a:off x="2138597" y="5379306"/>
            <a:ext cx="1900940" cy="703619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3447375D-FC55-4153-890D-BE7B1BDDBB59}"/>
              </a:ext>
            </a:extLst>
          </p:cNvPr>
          <p:cNvSpPr/>
          <p:nvPr/>
        </p:nvSpPr>
        <p:spPr>
          <a:xfrm>
            <a:off x="152379" y="2687877"/>
            <a:ext cx="1882390" cy="3309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9052ECD-12A3-49A2-9461-29ACE46DE180}"/>
              </a:ext>
            </a:extLst>
          </p:cNvPr>
          <p:cNvSpPr txBox="1"/>
          <p:nvPr/>
        </p:nvSpPr>
        <p:spPr>
          <a:xfrm>
            <a:off x="161673" y="2871138"/>
            <a:ext cx="1844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Fanan" pitchFamily="2" charset="-78"/>
              </a:rPr>
              <a:t>قائمة المحتويات</a:t>
            </a:r>
          </a:p>
        </p:txBody>
      </p:sp>
      <p:sp>
        <p:nvSpPr>
          <p:cNvPr id="46" name="مستطيل: زوايا علوية مستديرة 45">
            <a:extLst>
              <a:ext uri="{FF2B5EF4-FFF2-40B4-BE49-F238E27FC236}">
                <a16:creationId xmlns:a16="http://schemas.microsoft.com/office/drawing/2014/main" id="{73EDD82A-154C-45A8-B67D-24C1F6E93F58}"/>
              </a:ext>
            </a:extLst>
          </p:cNvPr>
          <p:cNvSpPr/>
          <p:nvPr/>
        </p:nvSpPr>
        <p:spPr>
          <a:xfrm rot="10800000">
            <a:off x="143874" y="5379306"/>
            <a:ext cx="1900940" cy="703619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A4325F3-A068-4DE8-8B14-FBA5D3E76EC1}"/>
              </a:ext>
            </a:extLst>
          </p:cNvPr>
          <p:cNvSpPr txBox="1"/>
          <p:nvPr/>
        </p:nvSpPr>
        <p:spPr>
          <a:xfrm>
            <a:off x="93096" y="3766822"/>
            <a:ext cx="19708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تساعد القارئ في العثور على معلومات محددة في التقرير بسرعة 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50B9B9D-B041-42E4-B6A4-E1A013BCEA79}"/>
              </a:ext>
            </a:extLst>
          </p:cNvPr>
          <p:cNvSpPr txBox="1"/>
          <p:nvPr/>
        </p:nvSpPr>
        <p:spPr>
          <a:xfrm>
            <a:off x="612194" y="1577759"/>
            <a:ext cx="1144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n w="0"/>
                <a:cs typeface="Fanan" pitchFamily="2" charset="-78"/>
              </a:rPr>
              <a:t>- الغرض من التقرير هو </a:t>
            </a:r>
            <a:r>
              <a:rPr lang="ar-SA" sz="2800" dirty="0">
                <a:ln w="0"/>
                <a:solidFill>
                  <a:srgbClr val="FF0000"/>
                </a:solidFill>
                <a:cs typeface="Fanan" pitchFamily="2" charset="-78"/>
              </a:rPr>
              <a:t>إعلام القارئ بحالة أو بمشكلة معينة </a:t>
            </a:r>
            <a:r>
              <a:rPr lang="ar-SA" sz="2800" dirty="0">
                <a:ln w="0"/>
                <a:cs typeface="Fanan" pitchFamily="2" charset="-78"/>
              </a:rPr>
              <a:t>. ولهذا يجب </a:t>
            </a:r>
            <a:r>
              <a:rPr lang="ar-SA" sz="2800" dirty="0">
                <a:ln w="0"/>
                <a:solidFill>
                  <a:srgbClr val="0099A9"/>
                </a:solidFill>
                <a:cs typeface="Fanan" pitchFamily="2" charset="-78"/>
              </a:rPr>
              <a:t>تنظيم التقرير وتنسيقه</a:t>
            </a:r>
            <a:r>
              <a:rPr lang="ar-SA" sz="2800" dirty="0">
                <a:ln w="0"/>
                <a:cs typeface="Fana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04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5416062"/>
            <a:ext cx="12203151" cy="143983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مكونات إضافية لتقرير الأعمال </a:t>
            </a: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73BE0969-6375-440A-A14F-F1BB7495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19798"/>
              </p:ext>
            </p:extLst>
          </p:nvPr>
        </p:nvGraphicFramePr>
        <p:xfrm>
          <a:off x="482324" y="2673631"/>
          <a:ext cx="11470752" cy="2883184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823584">
                  <a:extLst>
                    <a:ext uri="{9D8B030D-6E8A-4147-A177-3AD203B41FA5}">
                      <a16:colId xmlns:a16="http://schemas.microsoft.com/office/drawing/2014/main" val="1497500843"/>
                    </a:ext>
                  </a:extLst>
                </a:gridCol>
                <a:gridCol w="3823584">
                  <a:extLst>
                    <a:ext uri="{9D8B030D-6E8A-4147-A177-3AD203B41FA5}">
                      <a16:colId xmlns:a16="http://schemas.microsoft.com/office/drawing/2014/main" val="3134924527"/>
                    </a:ext>
                  </a:extLst>
                </a:gridCol>
                <a:gridCol w="3823584">
                  <a:extLst>
                    <a:ext uri="{9D8B030D-6E8A-4147-A177-3AD203B41FA5}">
                      <a16:colId xmlns:a16="http://schemas.microsoft.com/office/drawing/2014/main" val="890178877"/>
                    </a:ext>
                  </a:extLst>
                </a:gridCol>
              </a:tblGrid>
              <a:tr h="543844">
                <a:tc>
                  <a:txBody>
                    <a:bodyPr/>
                    <a:lstStyle/>
                    <a:p>
                      <a:pPr algn="ctr"/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Fanan" pitchFamily="2" charset="-78"/>
                        </a:rPr>
                        <a:t>قائمة المصطلحات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Fanan" pitchFamily="2" charset="-78"/>
                        </a:rPr>
                        <a:t>الجداول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Fanan" pitchFamily="2" charset="-78"/>
                        </a:rPr>
                        <a:t>المخططات والرسوم التوضيحية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75872"/>
                  </a:ext>
                </a:extLst>
              </a:tr>
              <a:tr h="1877028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ar-SA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تستخدم عند تقديم تقرير تقني لجمهور</a:t>
                      </a:r>
                    </a:p>
                    <a:p>
                      <a:pPr marL="0" indent="0" algn="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ar-SA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         لا يملكون الخبرة الكافية في الموضوع.</a:t>
                      </a:r>
                    </a:p>
                    <a:p>
                      <a:pPr marL="342900" indent="-342900" algn="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ar-SA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تعرف بأنها قائمة مرتبة أبجديا بالمفردات المستخدمة في التقرير مع تعريف موجز لمعاني تلك المصطلحات </a:t>
                      </a:r>
                      <a:r>
                        <a:rPr lang="ar-SA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SA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ar-SA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عند تقديم كمية كبيرة من البيانات الإحصائية ، من المهم جمعها وتقديمها في الملحق . من المهم أيضا إعطاء عناوين تعريفية لهذه الجداول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ar-SA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تتسبب كثرة تلك المخططات والرسوم في تقسيم النص بكثرة أو في التداخل مع الموضوع الرئيس ، ولذلك يتم اللجوء أحيانا لتقديمها في الملحق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05088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EAEEEDEF-1E1E-49DC-8402-9463A9F78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73" y="1119400"/>
            <a:ext cx="2019719" cy="1427569"/>
          </a:xfrm>
          <a:prstGeom prst="rect">
            <a:avLst/>
          </a:prstGeom>
        </p:spPr>
      </p:pic>
      <p:pic>
        <p:nvPicPr>
          <p:cNvPr id="10" name="صورة 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2CEEF2CA-3976-44CC-9E44-D8F62ECF2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38" y="1119399"/>
            <a:ext cx="1992923" cy="14275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DD6CC4-FD59-4BAD-B488-D348E2991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79" y="1119399"/>
            <a:ext cx="2019719" cy="14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تقويم ختامي</a:t>
              </a:r>
            </a:p>
          </p:txBody>
        </p:sp>
      </p:grp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EF5DC492-9D2D-4EA4-B9F6-91CADCF95FD0}"/>
              </a:ext>
            </a:extLst>
          </p:cNvPr>
          <p:cNvSpPr/>
          <p:nvPr/>
        </p:nvSpPr>
        <p:spPr>
          <a:xfrm>
            <a:off x="3195376" y="2051207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0883A232-9FA4-4BCE-8ED0-79E5EA8E67D8}"/>
              </a:ext>
            </a:extLst>
          </p:cNvPr>
          <p:cNvSpPr/>
          <p:nvPr/>
        </p:nvSpPr>
        <p:spPr>
          <a:xfrm>
            <a:off x="10865218" y="2051207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BF2A5D9-9269-4949-8E29-5BF75FFA6553}"/>
              </a:ext>
            </a:extLst>
          </p:cNvPr>
          <p:cNvSpPr txBox="1"/>
          <p:nvPr/>
        </p:nvSpPr>
        <p:spPr>
          <a:xfrm>
            <a:off x="3527122" y="2254341"/>
            <a:ext cx="7050030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التقارير البحثية يتم استخدامها عندما تفكر الشركة بتحقيق هدف جديد</a:t>
            </a:r>
            <a:endParaRPr lang="en-SA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E29BE77C-1B17-4D65-A370-FA75F600EF84}"/>
              </a:ext>
            </a:extLst>
          </p:cNvPr>
          <p:cNvSpPr/>
          <p:nvPr/>
        </p:nvSpPr>
        <p:spPr>
          <a:xfrm>
            <a:off x="3195377" y="3045665"/>
            <a:ext cx="7421758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F2B08C65-E7F8-4165-B291-E1A59B867B55}"/>
              </a:ext>
            </a:extLst>
          </p:cNvPr>
          <p:cNvSpPr/>
          <p:nvPr/>
        </p:nvSpPr>
        <p:spPr>
          <a:xfrm>
            <a:off x="10865218" y="3045665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D616EF1-904E-464E-8EF6-65FE7E03AFB8}"/>
              </a:ext>
            </a:extLst>
          </p:cNvPr>
          <p:cNvSpPr txBox="1"/>
          <p:nvPr/>
        </p:nvSpPr>
        <p:spPr>
          <a:xfrm>
            <a:off x="3527122" y="3212375"/>
            <a:ext cx="7035026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تحتوي الملحقات على قائمة بالكتب والمصادر التي تم الاقتباس منها</a:t>
            </a: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B567266-06AC-41BD-813B-6DEE655B76B1}"/>
              </a:ext>
            </a:extLst>
          </p:cNvPr>
          <p:cNvSpPr/>
          <p:nvPr/>
        </p:nvSpPr>
        <p:spPr>
          <a:xfrm>
            <a:off x="3195376" y="4040123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8A353E32-C2AB-44C7-B200-A9CBBE841515}"/>
              </a:ext>
            </a:extLst>
          </p:cNvPr>
          <p:cNvSpPr/>
          <p:nvPr/>
        </p:nvSpPr>
        <p:spPr>
          <a:xfrm>
            <a:off x="10865218" y="4040123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59BBC17-4FFB-4241-BB62-AD64ED235DC2}"/>
              </a:ext>
            </a:extLst>
          </p:cNvPr>
          <p:cNvSpPr txBox="1"/>
          <p:nvPr/>
        </p:nvSpPr>
        <p:spPr>
          <a:xfrm>
            <a:off x="3120035" y="4207474"/>
            <a:ext cx="74571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تقديم اقتراحات للمستقبل يعتبر من الأهداف التي تحققها تقارير الأعمال </a:t>
            </a:r>
            <a:endParaRPr lang="ar-KW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60EB6222-173E-4F0A-84E1-297CBCA5D9DC}"/>
              </a:ext>
            </a:extLst>
          </p:cNvPr>
          <p:cNvSpPr/>
          <p:nvPr/>
        </p:nvSpPr>
        <p:spPr>
          <a:xfrm>
            <a:off x="3195376" y="5034581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27B4D45A-37B9-447E-9FA9-5F679C5A4B4F}"/>
              </a:ext>
            </a:extLst>
          </p:cNvPr>
          <p:cNvSpPr/>
          <p:nvPr/>
        </p:nvSpPr>
        <p:spPr>
          <a:xfrm>
            <a:off x="10865218" y="5034581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C4BE24E-64F8-4B57-B901-DE876D3F076B}"/>
              </a:ext>
            </a:extLst>
          </p:cNvPr>
          <p:cNvSpPr txBox="1"/>
          <p:nvPr/>
        </p:nvSpPr>
        <p:spPr>
          <a:xfrm>
            <a:off x="3260981" y="5185354"/>
            <a:ext cx="7301167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تقارير الأعمال هي مستندات يتم إنشائها بغرض إيصال المعلومات بإيجاز وكفاءة 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3" name="رسم 82" descr="شارة علامة 1 مع تعبئة خالصة">
            <a:extLst>
              <a:ext uri="{FF2B5EF4-FFF2-40B4-BE49-F238E27FC236}">
                <a16:creationId xmlns:a16="http://schemas.microsoft.com/office/drawing/2014/main" id="{60935D6A-693A-450C-80CB-9E63D7E7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764" y="455594"/>
            <a:ext cx="1070019" cy="1070019"/>
          </a:xfrm>
          <a:prstGeom prst="rect">
            <a:avLst/>
          </a:prstGeom>
        </p:spPr>
      </p:pic>
      <p:pic>
        <p:nvPicPr>
          <p:cNvPr id="82" name="رسم 81" descr="شارة الصليب مع تعبئة خالصة">
            <a:extLst>
              <a:ext uri="{FF2B5EF4-FFF2-40B4-BE49-F238E27FC236}">
                <a16:creationId xmlns:a16="http://schemas.microsoft.com/office/drawing/2014/main" id="{5482FDE4-9924-4558-8611-5A47DB9C7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3784" y="455595"/>
            <a:ext cx="1070019" cy="1070019"/>
          </a:xfrm>
          <a:prstGeom prst="rect">
            <a:avLst/>
          </a:prstGeom>
        </p:spPr>
      </p:pic>
      <p:sp>
        <p:nvSpPr>
          <p:cNvPr id="9" name="قوس متوسط مزدوج 8">
            <a:extLst>
              <a:ext uri="{FF2B5EF4-FFF2-40B4-BE49-F238E27FC236}">
                <a16:creationId xmlns:a16="http://schemas.microsoft.com/office/drawing/2014/main" id="{AF322DAC-D308-42BC-A13F-3458AECA33EE}"/>
              </a:ext>
            </a:extLst>
          </p:cNvPr>
          <p:cNvSpPr/>
          <p:nvPr/>
        </p:nvSpPr>
        <p:spPr>
          <a:xfrm>
            <a:off x="726707" y="1969477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قوس متوسط مزدوج 54">
            <a:extLst>
              <a:ext uri="{FF2B5EF4-FFF2-40B4-BE49-F238E27FC236}">
                <a16:creationId xmlns:a16="http://schemas.microsoft.com/office/drawing/2014/main" id="{0C4D6A17-4F3E-4BA5-BB4D-7377F4B69B52}"/>
              </a:ext>
            </a:extLst>
          </p:cNvPr>
          <p:cNvSpPr/>
          <p:nvPr/>
        </p:nvSpPr>
        <p:spPr>
          <a:xfrm>
            <a:off x="713198" y="2998881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متوسط مزدوج 55">
            <a:extLst>
              <a:ext uri="{FF2B5EF4-FFF2-40B4-BE49-F238E27FC236}">
                <a16:creationId xmlns:a16="http://schemas.microsoft.com/office/drawing/2014/main" id="{43008CAD-4824-46FC-B6E1-F778C319D2C5}"/>
              </a:ext>
            </a:extLst>
          </p:cNvPr>
          <p:cNvSpPr/>
          <p:nvPr/>
        </p:nvSpPr>
        <p:spPr>
          <a:xfrm>
            <a:off x="711098" y="3999258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قوس متوسط مزدوج 56">
            <a:extLst>
              <a:ext uri="{FF2B5EF4-FFF2-40B4-BE49-F238E27FC236}">
                <a16:creationId xmlns:a16="http://schemas.microsoft.com/office/drawing/2014/main" id="{415DB9CD-BC1F-4B04-B268-0D0F2D607F03}"/>
              </a:ext>
            </a:extLst>
          </p:cNvPr>
          <p:cNvSpPr/>
          <p:nvPr/>
        </p:nvSpPr>
        <p:spPr>
          <a:xfrm>
            <a:off x="726706" y="4963570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F7E1A5-CC41-4639-80A0-FC45BE4BA35F}"/>
              </a:ext>
            </a:extLst>
          </p:cNvPr>
          <p:cNvSpPr/>
          <p:nvPr/>
        </p:nvSpPr>
        <p:spPr>
          <a:xfrm>
            <a:off x="4783803" y="55462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</a:p>
        </p:txBody>
      </p:sp>
      <p:pic>
        <p:nvPicPr>
          <p:cNvPr id="30" name="رسم 29" descr="شارة علامة 1 مع تعبئة خالصة">
            <a:extLst>
              <a:ext uri="{FF2B5EF4-FFF2-40B4-BE49-F238E27FC236}">
                <a16:creationId xmlns:a16="http://schemas.microsoft.com/office/drawing/2014/main" id="{2A1692A0-A5CE-4107-BED4-632E2020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0764" y="1721798"/>
            <a:ext cx="1070019" cy="1070019"/>
          </a:xfrm>
          <a:prstGeom prst="rect">
            <a:avLst/>
          </a:prstGeom>
        </p:spPr>
      </p:pic>
      <p:pic>
        <p:nvPicPr>
          <p:cNvPr id="31" name="رسم 30" descr="شارة علامة 1 مع تعبئة خالصة">
            <a:extLst>
              <a:ext uri="{FF2B5EF4-FFF2-40B4-BE49-F238E27FC236}">
                <a16:creationId xmlns:a16="http://schemas.microsoft.com/office/drawing/2014/main" id="{75168924-CCC8-4EEC-ABF6-30FBE5BA0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5156" y="4804864"/>
            <a:ext cx="1070019" cy="1070019"/>
          </a:xfrm>
          <a:prstGeom prst="rect">
            <a:avLst/>
          </a:prstGeom>
        </p:spPr>
      </p:pic>
      <p:pic>
        <p:nvPicPr>
          <p:cNvPr id="38" name="رسم 37" descr="شارة علامة 1 مع تعبئة خالصة">
            <a:extLst>
              <a:ext uri="{FF2B5EF4-FFF2-40B4-BE49-F238E27FC236}">
                <a16:creationId xmlns:a16="http://schemas.microsoft.com/office/drawing/2014/main" id="{FFA63A09-B8DB-4A1D-A74F-353572BA5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5155" y="3716543"/>
            <a:ext cx="1070019" cy="1070019"/>
          </a:xfrm>
          <a:prstGeom prst="rect">
            <a:avLst/>
          </a:prstGeom>
        </p:spPr>
      </p:pic>
      <p:pic>
        <p:nvPicPr>
          <p:cNvPr id="40" name="رسم 39" descr="شارة الصليب مع تعبئة خالصة">
            <a:extLst>
              <a:ext uri="{FF2B5EF4-FFF2-40B4-BE49-F238E27FC236}">
                <a16:creationId xmlns:a16="http://schemas.microsoft.com/office/drawing/2014/main" id="{BAEC4634-2B1B-4FB9-8C12-918FD5349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3213" y="2694467"/>
            <a:ext cx="1070019" cy="10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-391885" y="5385472"/>
            <a:ext cx="5630426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الخامس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1" y="-829994"/>
            <a:ext cx="6069274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93955" y="1859340"/>
              <a:ext cx="23182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879534" y="570880"/>
            <a:ext cx="1195554" cy="844330"/>
            <a:chOff x="6191037" y="861181"/>
            <a:chExt cx="4641136" cy="3902006"/>
          </a:xfrm>
        </p:grpSpPr>
        <p:sp>
          <p:nvSpPr>
            <p:cNvPr id="29" name="矩形 28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0099A9"/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1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23813" y="570880"/>
            <a:ext cx="4570205" cy="1480437"/>
            <a:chOff x="3724766" y="360058"/>
            <a:chExt cx="3838975" cy="1480437"/>
          </a:xfrm>
        </p:grpSpPr>
        <p:sp>
          <p:nvSpPr>
            <p:cNvPr id="41" name="文本框 40"/>
            <p:cNvSpPr txBox="1"/>
            <p:nvPr/>
          </p:nvSpPr>
          <p:spPr>
            <a:xfrm>
              <a:off x="4416647" y="360058"/>
              <a:ext cx="3147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099A9"/>
                  </a:solidFill>
                  <a:cs typeface="Fanan" pitchFamily="2" charset="-78"/>
                </a:rPr>
                <a:t>مستندات ونماذج وتقارير الأعمال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724766" y="824832"/>
              <a:ext cx="37809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algn="justLow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الوحـدة سـيتعرف الطلبـة على أنـواع مسـتندات الأعمال المختلفـة ومبـادئ التصميـم الخاصـة بهـا. والاختلاف بين المسـتندات الرسـمية وغـير الرسـمية.</a:t>
              </a:r>
              <a:endParaRPr lang="ar-SA" sz="2000" dirty="0"/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grpSp>
        <p:nvGrpSpPr>
          <p:cNvPr id="38" name="组合 27">
            <a:extLst>
              <a:ext uri="{FF2B5EF4-FFF2-40B4-BE49-F238E27FC236}">
                <a16:creationId xmlns:a16="http://schemas.microsoft.com/office/drawing/2014/main" id="{0ACA74D9-8E1A-4C15-84CC-5F9A129B1EB1}"/>
              </a:ext>
            </a:extLst>
          </p:cNvPr>
          <p:cNvGrpSpPr/>
          <p:nvPr/>
        </p:nvGrpSpPr>
        <p:grpSpPr>
          <a:xfrm>
            <a:off x="10845601" y="2429044"/>
            <a:ext cx="1195554" cy="844330"/>
            <a:chOff x="6191037" y="861181"/>
            <a:chExt cx="4641136" cy="3902006"/>
          </a:xfrm>
        </p:grpSpPr>
        <p:sp>
          <p:nvSpPr>
            <p:cNvPr id="39" name="矩形 28">
              <a:extLst>
                <a:ext uri="{FF2B5EF4-FFF2-40B4-BE49-F238E27FC236}">
                  <a16:creationId xmlns:a16="http://schemas.microsoft.com/office/drawing/2014/main" id="{18B2843C-8190-43A1-9304-72002D93C493}"/>
                </a:ext>
              </a:extLst>
            </p:cNvPr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9" name="椭圆 29">
              <a:extLst>
                <a:ext uri="{FF2B5EF4-FFF2-40B4-BE49-F238E27FC236}">
                  <a16:creationId xmlns:a16="http://schemas.microsoft.com/office/drawing/2014/main" id="{B486DFCF-2D1E-40C8-88C5-43C6B6E54292}"/>
                </a:ext>
              </a:extLst>
            </p:cNvPr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5"/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2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50" name="组合 39">
            <a:extLst>
              <a:ext uri="{FF2B5EF4-FFF2-40B4-BE49-F238E27FC236}">
                <a16:creationId xmlns:a16="http://schemas.microsoft.com/office/drawing/2014/main" id="{DF02A82A-D7B1-4CF2-86EB-90E3670A048A}"/>
              </a:ext>
            </a:extLst>
          </p:cNvPr>
          <p:cNvGrpSpPr/>
          <p:nvPr/>
        </p:nvGrpSpPr>
        <p:grpSpPr>
          <a:xfrm>
            <a:off x="6260129" y="2484398"/>
            <a:ext cx="4502864" cy="1780279"/>
            <a:chOff x="3733206" y="408184"/>
            <a:chExt cx="3782409" cy="1780279"/>
          </a:xfrm>
        </p:grpSpPr>
        <p:sp>
          <p:nvSpPr>
            <p:cNvPr id="51" name="文本框 40">
              <a:extLst>
                <a:ext uri="{FF2B5EF4-FFF2-40B4-BE49-F238E27FC236}">
                  <a16:creationId xmlns:a16="http://schemas.microsoft.com/office/drawing/2014/main" id="{3D4B57AD-15DB-4DE8-A269-0389F6FF257F}"/>
                </a:ext>
              </a:extLst>
            </p:cNvPr>
            <p:cNvSpPr txBox="1"/>
            <p:nvPr/>
          </p:nvSpPr>
          <p:spPr>
            <a:xfrm>
              <a:off x="5805260" y="408184"/>
              <a:ext cx="1710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070C0"/>
                  </a:solidFill>
                  <a:cs typeface="Fanan" pitchFamily="2" charset="-78"/>
                </a:rPr>
                <a:t>الشبكات المتقدمة </a:t>
              </a:r>
            </a:p>
          </p:txBody>
        </p:sp>
        <p:sp>
          <p:nvSpPr>
            <p:cNvPr id="52" name="文本框 41">
              <a:extLst>
                <a:ext uri="{FF2B5EF4-FFF2-40B4-BE49-F238E27FC236}">
                  <a16:creationId xmlns:a16="http://schemas.microsoft.com/office/drawing/2014/main" id="{75E43718-6C45-4DC6-AE26-05AA933BAC41}"/>
                </a:ext>
              </a:extLst>
            </p:cNvPr>
            <p:cNvSpPr txBox="1"/>
            <p:nvPr/>
          </p:nvSpPr>
          <p:spPr>
            <a:xfrm>
              <a:off x="3733206" y="865024"/>
              <a:ext cx="37809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algn="justLow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الوحـدة سـيتعرف على الفئـات الأساسية للشـبكات، وكيـف يمكـن تصنيـف الشـبكات ومـا هي الطـرق المختلفة للاتصال بالإنترنت إضافـة إلي كيفيـة إنشـاء شـبكة افتراضيـة.</a:t>
              </a:r>
              <a:endParaRPr lang="ar-SA" sz="2000" dirty="0"/>
            </a:p>
          </p:txBody>
        </p:sp>
      </p:grpSp>
      <p:grpSp>
        <p:nvGrpSpPr>
          <p:cNvPr id="53" name="组合 27">
            <a:extLst>
              <a:ext uri="{FF2B5EF4-FFF2-40B4-BE49-F238E27FC236}">
                <a16:creationId xmlns:a16="http://schemas.microsoft.com/office/drawing/2014/main" id="{7214D9D2-6EDE-4786-8DC9-4839631D3CA9}"/>
              </a:ext>
            </a:extLst>
          </p:cNvPr>
          <p:cNvGrpSpPr/>
          <p:nvPr/>
        </p:nvGrpSpPr>
        <p:grpSpPr>
          <a:xfrm>
            <a:off x="10894041" y="4529608"/>
            <a:ext cx="1195554" cy="844330"/>
            <a:chOff x="6191037" y="861181"/>
            <a:chExt cx="4641136" cy="3902006"/>
          </a:xfrm>
        </p:grpSpPr>
        <p:sp>
          <p:nvSpPr>
            <p:cNvPr id="54" name="矩形 28">
              <a:extLst>
                <a:ext uri="{FF2B5EF4-FFF2-40B4-BE49-F238E27FC236}">
                  <a16:creationId xmlns:a16="http://schemas.microsoft.com/office/drawing/2014/main" id="{9586062A-9CD6-443C-B058-14292163B358}"/>
                </a:ext>
              </a:extLst>
            </p:cNvPr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56" name="椭圆 29">
              <a:extLst>
                <a:ext uri="{FF2B5EF4-FFF2-40B4-BE49-F238E27FC236}">
                  <a16:creationId xmlns:a16="http://schemas.microsoft.com/office/drawing/2014/main" id="{E82245CF-284C-455D-B47C-494EC9EC979A}"/>
                </a:ext>
              </a:extLst>
            </p:cNvPr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EA5E66"/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3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57" name="组合 39">
            <a:extLst>
              <a:ext uri="{FF2B5EF4-FFF2-40B4-BE49-F238E27FC236}">
                <a16:creationId xmlns:a16="http://schemas.microsoft.com/office/drawing/2014/main" id="{52C4ACF5-E7A9-41A1-91B3-73857C367547}"/>
              </a:ext>
            </a:extLst>
          </p:cNvPr>
          <p:cNvGrpSpPr/>
          <p:nvPr/>
        </p:nvGrpSpPr>
        <p:grpSpPr>
          <a:xfrm>
            <a:off x="6268375" y="4584962"/>
            <a:ext cx="4502864" cy="1780279"/>
            <a:chOff x="3733206" y="408184"/>
            <a:chExt cx="3782409" cy="1780279"/>
          </a:xfrm>
        </p:grpSpPr>
        <p:sp>
          <p:nvSpPr>
            <p:cNvPr id="58" name="文本框 40">
              <a:extLst>
                <a:ext uri="{FF2B5EF4-FFF2-40B4-BE49-F238E27FC236}">
                  <a16:creationId xmlns:a16="http://schemas.microsoft.com/office/drawing/2014/main" id="{B6CC2142-BDCF-4E94-B868-6B384BE9A2F4}"/>
                </a:ext>
              </a:extLst>
            </p:cNvPr>
            <p:cNvSpPr txBox="1"/>
            <p:nvPr/>
          </p:nvSpPr>
          <p:spPr>
            <a:xfrm>
              <a:off x="4868080" y="408184"/>
              <a:ext cx="2647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EA5E66"/>
                  </a:solidFill>
                  <a:cs typeface="Fanan" pitchFamily="2" charset="-78"/>
                </a:rPr>
                <a:t>البرمجة بواسطة المايكروبت</a:t>
              </a:r>
            </a:p>
          </p:txBody>
        </p:sp>
        <p:sp>
          <p:nvSpPr>
            <p:cNvPr id="59" name="文本框 41">
              <a:extLst>
                <a:ext uri="{FF2B5EF4-FFF2-40B4-BE49-F238E27FC236}">
                  <a16:creationId xmlns:a16="http://schemas.microsoft.com/office/drawing/2014/main" id="{0FE49872-6BFE-4A5F-8C87-D750E40ACEE8}"/>
                </a:ext>
              </a:extLst>
            </p:cNvPr>
            <p:cNvSpPr txBox="1"/>
            <p:nvPr/>
          </p:nvSpPr>
          <p:spPr>
            <a:xfrm>
              <a:off x="3733206" y="865024"/>
              <a:ext cx="37809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algn="justLow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الوحـدة سـيتعرف </a:t>
              </a:r>
              <a:r>
                <a:rPr lang="ar-SA" sz="2000" dirty="0">
                  <a:latin typeface="+mj-lt"/>
                  <a:ea typeface="+mj-ea"/>
                  <a:cs typeface="Fanan" pitchFamily="2" charset="-78"/>
                </a:rPr>
                <a:t>كيفيـة برمجـة متحكـم دقيـق باسـتخدام لغـة نصيـة. وسـيتعرفون عـلى أداة مايكروسوفت ميك كود لبرنامج المايكروبت وكيفيـة البرمجة باسـتخدام لغـة بايثون</a:t>
              </a:r>
              <a:endParaRPr lang="ar-SA" sz="2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4186989"/>
            <a:ext cx="12203151" cy="267101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6" cy="2731274"/>
            <a:chOff x="6191036" y="861181"/>
            <a:chExt cx="4641137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1333539" y="2735264"/>
            <a:ext cx="8817098" cy="250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الأولى </a:t>
            </a:r>
            <a:b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مستندات ونماذج وتقارير الأعمال</a:t>
            </a:r>
            <a:endParaRPr kumimoji="0" lang="en-SA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33" name="Picture 2" descr="كيفية تحويل الكتابة من عربي إلى إنجليزي من لوحة المفاتيح على الكمبيوتر |  الرجل">
            <a:extLst>
              <a:ext uri="{FF2B5EF4-FFF2-40B4-BE49-F238E27FC236}">
                <a16:creationId xmlns:a16="http://schemas.microsoft.com/office/drawing/2014/main" id="{0B79BADA-A03C-46AA-823E-AE824C8F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84" y="314620"/>
            <a:ext cx="2306238" cy="21805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6702" y="4458976"/>
            <a:ext cx="12203151" cy="2416489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143743" y="5367551"/>
            <a:ext cx="1430121" cy="837680"/>
            <a:chOff x="5159696" y="5035103"/>
            <a:chExt cx="1430121" cy="837680"/>
          </a:xfrm>
          <a:solidFill>
            <a:schemeClr val="accent4">
              <a:lumMod val="75000"/>
            </a:schemeClr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208558" y="4149581"/>
            <a:ext cx="1430121" cy="837680"/>
            <a:chOff x="5159696" y="5035103"/>
            <a:chExt cx="1430121" cy="837680"/>
          </a:xfrm>
          <a:solidFill>
            <a:srgbClr val="00206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213890" y="2963484"/>
            <a:ext cx="1430121" cy="837680"/>
            <a:chOff x="5159696" y="5035103"/>
            <a:chExt cx="1430121" cy="837680"/>
          </a:xfrm>
          <a:solidFill>
            <a:srgbClr val="D81567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228373" y="1957266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398241-7B5B-4042-9A2C-F1FBA34AFB46}"/>
              </a:ext>
            </a:extLst>
          </p:cNvPr>
          <p:cNvGrpSpPr/>
          <p:nvPr/>
        </p:nvGrpSpPr>
        <p:grpSpPr>
          <a:xfrm rot="218524">
            <a:off x="5205059" y="782696"/>
            <a:ext cx="1430121" cy="837680"/>
            <a:chOff x="5159696" y="5035103"/>
            <a:chExt cx="1430121" cy="837680"/>
          </a:xfrm>
          <a:solidFill>
            <a:srgbClr val="9EE227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647F0-F379-4BDB-B865-1E007B94CBAA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B01F3BDC-E765-4471-901E-C5F809C2F9D3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3B1ADB11-5CD6-4EC2-95AD-97F90CADEAFD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Triangle 109">
              <a:extLst>
                <a:ext uri="{FF2B5EF4-FFF2-40B4-BE49-F238E27FC236}">
                  <a16:creationId xmlns:a16="http://schemas.microsoft.com/office/drawing/2014/main" id="{DA3B84F8-E475-4D2A-B139-6669C61C13DA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7B9C2A8D-C986-40CA-B9B5-26D25023D90C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9A99B125-5A02-436D-991D-4EEEAFFC4CCB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100491" y="5045961"/>
            <a:ext cx="4270741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1540796" y="5668322"/>
              <a:ext cx="2299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cs typeface="Fanan" pitchFamily="2" charset="-78"/>
                </a:rPr>
                <a:t>الكتابة في مستندات الأعمال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15802A86-9120-4041-9861-9C8C3CB5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7576" y="5707906"/>
              <a:ext cx="365760" cy="3657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51F3C-9096-4151-B08A-FA5DE5290551}"/>
              </a:ext>
            </a:extLst>
          </p:cNvPr>
          <p:cNvGrpSpPr/>
          <p:nvPr/>
        </p:nvGrpSpPr>
        <p:grpSpPr>
          <a:xfrm>
            <a:off x="6206691" y="107308"/>
            <a:ext cx="4237140" cy="1374544"/>
            <a:chOff x="6206691" y="107308"/>
            <a:chExt cx="3847232" cy="137454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7A2AAC5-FF69-479A-A6C8-3B3462789F30}"/>
                </a:ext>
              </a:extLst>
            </p:cNvPr>
            <p:cNvSpPr/>
            <p:nvPr/>
          </p:nvSpPr>
          <p:spPr>
            <a:xfrm rot="21164160">
              <a:off x="6836015" y="10730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C30B56-F8E2-4021-B009-1442F0D26534}"/>
                </a:ext>
              </a:extLst>
            </p:cNvPr>
            <p:cNvSpPr/>
            <p:nvPr/>
          </p:nvSpPr>
          <p:spPr>
            <a:xfrm>
              <a:off x="6206691" y="22497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FE399A1-1E70-44C3-B767-EC3B6726DF65}"/>
                </a:ext>
              </a:extLst>
            </p:cNvPr>
            <p:cNvSpPr/>
            <p:nvPr/>
          </p:nvSpPr>
          <p:spPr>
            <a:xfrm>
              <a:off x="6242527" y="22497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5050"/>
                </a:gs>
                <a:gs pos="100000">
                  <a:srgbClr val="CC0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5507F8B-4C2A-4C5D-B522-8565957F4A9A}"/>
                </a:ext>
              </a:extLst>
            </p:cNvPr>
            <p:cNvSpPr/>
            <p:nvPr/>
          </p:nvSpPr>
          <p:spPr>
            <a:xfrm>
              <a:off x="6403552" y="38599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04C338-B3F2-4383-A5DD-457C9F888AAA}"/>
                </a:ext>
              </a:extLst>
            </p:cNvPr>
            <p:cNvSpPr txBox="1"/>
            <p:nvPr/>
          </p:nvSpPr>
          <p:spPr>
            <a:xfrm>
              <a:off x="6413294" y="44668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966677-4346-4D95-822F-C4DE9A8500BA}"/>
                </a:ext>
              </a:extLst>
            </p:cNvPr>
            <p:cNvSpPr txBox="1"/>
            <p:nvPr/>
          </p:nvSpPr>
          <p:spPr>
            <a:xfrm>
              <a:off x="6464567" y="67449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06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12FDB9-0542-47C7-ABA0-B04664F4F5C3}"/>
                </a:ext>
              </a:extLst>
            </p:cNvPr>
            <p:cNvSpPr txBox="1"/>
            <p:nvPr/>
          </p:nvSpPr>
          <p:spPr>
            <a:xfrm>
              <a:off x="7554177" y="587056"/>
              <a:ext cx="175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5050"/>
                  </a:solidFill>
                  <a:latin typeface="Century Gothic" panose="020B0502020202020204" pitchFamily="34" charset="0"/>
                  <a:cs typeface="Fanan" pitchFamily="2" charset="-78"/>
                </a:rPr>
                <a:t>المشروع</a:t>
              </a:r>
              <a:endParaRPr lang="en-US" sz="2400" b="1" dirty="0">
                <a:solidFill>
                  <a:srgbClr val="FF5050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4" name="Graphic 3" descr="Pie chart">
              <a:extLst>
                <a:ext uri="{FF2B5EF4-FFF2-40B4-BE49-F238E27FC236}">
                  <a16:creationId xmlns:a16="http://schemas.microsoft.com/office/drawing/2014/main" id="{868CC3A8-0719-497B-955D-D67E77ADD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2016" y="674496"/>
              <a:ext cx="365760" cy="36576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E49F43-3A50-49D6-8DCF-0321683B4B15}"/>
              </a:ext>
            </a:extLst>
          </p:cNvPr>
          <p:cNvGrpSpPr/>
          <p:nvPr/>
        </p:nvGrpSpPr>
        <p:grpSpPr>
          <a:xfrm>
            <a:off x="1122947" y="1228086"/>
            <a:ext cx="4270741" cy="1395722"/>
            <a:chOff x="1546456" y="1228086"/>
            <a:chExt cx="3847232" cy="139572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00C9D56-18D1-4C26-9E8E-724BCF82CFF9}"/>
                </a:ext>
              </a:extLst>
            </p:cNvPr>
            <p:cNvSpPr/>
            <p:nvPr/>
          </p:nvSpPr>
          <p:spPr>
            <a:xfrm rot="429712">
              <a:off x="1639303" y="122808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DF59B71-8F84-40A0-94DC-84DD2C558A68}"/>
                </a:ext>
              </a:extLst>
            </p:cNvPr>
            <p:cNvSpPr/>
            <p:nvPr/>
          </p:nvSpPr>
          <p:spPr>
            <a:xfrm>
              <a:off x="1546456" y="1366928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9F59E8D-C558-41D3-A7A2-4405783F043D}"/>
                </a:ext>
              </a:extLst>
            </p:cNvPr>
            <p:cNvSpPr/>
            <p:nvPr/>
          </p:nvSpPr>
          <p:spPr>
            <a:xfrm>
              <a:off x="4136807" y="1366928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023591-A286-454C-A314-6733EF776E25}"/>
                </a:ext>
              </a:extLst>
            </p:cNvPr>
            <p:cNvSpPr/>
            <p:nvPr/>
          </p:nvSpPr>
          <p:spPr>
            <a:xfrm>
              <a:off x="4297832" y="1527953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1D003-639E-4953-9AA1-F041155C4997}"/>
                </a:ext>
              </a:extLst>
            </p:cNvPr>
            <p:cNvSpPr txBox="1"/>
            <p:nvPr/>
          </p:nvSpPr>
          <p:spPr>
            <a:xfrm>
              <a:off x="4307574" y="1588637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23E3E9-1291-44AC-A785-86FC3D0B22A8}"/>
                </a:ext>
              </a:extLst>
            </p:cNvPr>
            <p:cNvSpPr txBox="1"/>
            <p:nvPr/>
          </p:nvSpPr>
          <p:spPr>
            <a:xfrm>
              <a:off x="4358847" y="1816452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75947-8728-47AD-9556-9A062B597CD7}"/>
                </a:ext>
              </a:extLst>
            </p:cNvPr>
            <p:cNvSpPr txBox="1"/>
            <p:nvPr/>
          </p:nvSpPr>
          <p:spPr>
            <a:xfrm>
              <a:off x="2094358" y="1844012"/>
              <a:ext cx="175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8000"/>
                  </a:solidFill>
                  <a:latin typeface="Century Gothic" panose="020B0502020202020204" pitchFamily="34" charset="0"/>
                  <a:cs typeface="Fanan" pitchFamily="2" charset="-78"/>
                </a:rPr>
                <a:t>تقارير الأعمال</a:t>
              </a:r>
              <a:endParaRPr lang="en-US" sz="2400" b="1" dirty="0">
                <a:solidFill>
                  <a:srgbClr val="008000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C476777B-AF55-4CB0-806E-84DA19E0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7093" y="1896252"/>
              <a:ext cx="365760" cy="36576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6D64-672D-4EBE-9F9F-F7C90DEAE2D4}"/>
              </a:ext>
            </a:extLst>
          </p:cNvPr>
          <p:cNvGrpSpPr/>
          <p:nvPr/>
        </p:nvGrpSpPr>
        <p:grpSpPr>
          <a:xfrm>
            <a:off x="6232543" y="2144676"/>
            <a:ext cx="4237140" cy="1430411"/>
            <a:chOff x="6232543" y="2144676"/>
            <a:chExt cx="3847232" cy="143041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7A53A1-0044-4B09-AEDE-31879FF5B15D}"/>
                </a:ext>
              </a:extLst>
            </p:cNvPr>
            <p:cNvSpPr/>
            <p:nvPr/>
          </p:nvSpPr>
          <p:spPr>
            <a:xfrm rot="21164160">
              <a:off x="6823073" y="214467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962BC0E-C21C-4A24-9037-A1300FBB7696}"/>
                </a:ext>
              </a:extLst>
            </p:cNvPr>
            <p:cNvSpPr/>
            <p:nvPr/>
          </p:nvSpPr>
          <p:spPr>
            <a:xfrm>
              <a:off x="6232543" y="2318207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5C3396E-5C6B-41B6-848C-159F44D50BC7}"/>
                </a:ext>
              </a:extLst>
            </p:cNvPr>
            <p:cNvSpPr/>
            <p:nvPr/>
          </p:nvSpPr>
          <p:spPr>
            <a:xfrm>
              <a:off x="6268379" y="2318207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147959C-BDC8-4B06-B485-BF60B7D0F277}"/>
                </a:ext>
              </a:extLst>
            </p:cNvPr>
            <p:cNvSpPr/>
            <p:nvPr/>
          </p:nvSpPr>
          <p:spPr>
            <a:xfrm>
              <a:off x="6429404" y="2479232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27524A-60F0-4D46-980C-4576232E4C45}"/>
                </a:ext>
              </a:extLst>
            </p:cNvPr>
            <p:cNvSpPr txBox="1"/>
            <p:nvPr/>
          </p:nvSpPr>
          <p:spPr>
            <a:xfrm>
              <a:off x="6439146" y="2539916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1DBE2E-809B-4613-BF53-21A5A8EBEF8C}"/>
                </a:ext>
              </a:extLst>
            </p:cNvPr>
            <p:cNvSpPr txBox="1"/>
            <p:nvPr/>
          </p:nvSpPr>
          <p:spPr>
            <a:xfrm>
              <a:off x="6490419" y="2767731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D4BDBF-2D72-402B-B8C5-F6348F9E4232}"/>
                </a:ext>
              </a:extLst>
            </p:cNvPr>
            <p:cNvSpPr txBox="1"/>
            <p:nvPr/>
          </p:nvSpPr>
          <p:spPr>
            <a:xfrm>
              <a:off x="7614423" y="2774826"/>
              <a:ext cx="2367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6666"/>
                  </a:solidFill>
                  <a:latin typeface="Century Gothic" panose="020B0502020202020204" pitchFamily="34" charset="0"/>
                  <a:cs typeface="Fanan" pitchFamily="2" charset="-78"/>
                </a:rPr>
                <a:t>نماذج الأعمال  2</a:t>
              </a:r>
              <a:endParaRPr lang="en-US" sz="2400" b="1" dirty="0">
                <a:solidFill>
                  <a:srgbClr val="006666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71" name="Graphic 70" descr="Head with gears">
              <a:extLst>
                <a:ext uri="{FF2B5EF4-FFF2-40B4-BE49-F238E27FC236}">
                  <a16:creationId xmlns:a16="http://schemas.microsoft.com/office/drawing/2014/main" id="{B1DC9FDE-A3FE-41EE-B3FA-E9B4B68F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9139" y="283278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122947" y="3121698"/>
            <a:ext cx="4270741" cy="1407856"/>
            <a:chOff x="1546456" y="3121698"/>
            <a:chExt cx="3847232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solidFill>
              <a:srgbClr val="D815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D81567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2064593" y="3671619"/>
              <a:ext cx="175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D81567"/>
                  </a:solidFill>
                  <a:latin typeface="Century Gothic" panose="020B0502020202020204" pitchFamily="34" charset="0"/>
                  <a:cs typeface="Fanan" pitchFamily="2" charset="-78"/>
                </a:rPr>
                <a:t>نماذج الأعمال 1</a:t>
              </a:r>
              <a:endParaRPr lang="en-US" sz="2400" b="1" dirty="0">
                <a:solidFill>
                  <a:srgbClr val="D81567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196707" y="4196425"/>
            <a:ext cx="4289603" cy="1471897"/>
            <a:chOff x="6196707" y="4196425"/>
            <a:chExt cx="3894867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7773367" y="4885672"/>
              <a:ext cx="2318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>
                  <a:solidFill>
                    <a:srgbClr val="002060"/>
                  </a:solidFill>
                  <a:latin typeface="Century Gothic" panose="020B0502020202020204" pitchFamily="34" charset="0"/>
                  <a:cs typeface="Fanan" pitchFamily="2" charset="-78"/>
                </a:rPr>
                <a:t>مبادي تصميم مستندات الأعمال</a:t>
              </a:r>
              <a:endPara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579075" y="1610192"/>
            <a:ext cx="702361" cy="702361"/>
          </a:xfrm>
          <a:prstGeom prst="rect">
            <a:avLst/>
          </a:prstGeom>
        </p:spPr>
      </p:pic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D9689A01-1025-4053-BD93-B34F0170DC03}"/>
              </a:ext>
            </a:extLst>
          </p:cNvPr>
          <p:cNvCxnSpPr>
            <a:cxnSpLocks/>
          </p:cNvCxnSpPr>
          <p:nvPr/>
        </p:nvCxnSpPr>
        <p:spPr>
          <a:xfrm flipV="1">
            <a:off x="344417" y="2052736"/>
            <a:ext cx="1505663" cy="16298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6589D588-7ED5-4DA2-BF34-9356B0EC6EC1}"/>
              </a:ext>
            </a:extLst>
          </p:cNvPr>
          <p:cNvSpPr/>
          <p:nvPr/>
        </p:nvSpPr>
        <p:spPr>
          <a:xfrm>
            <a:off x="4072892" y="5133243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3785B25B-5776-4C3B-8B34-2C9E793225E3}"/>
              </a:ext>
            </a:extLst>
          </p:cNvPr>
          <p:cNvSpPr/>
          <p:nvPr/>
        </p:nvSpPr>
        <p:spPr>
          <a:xfrm>
            <a:off x="6363976" y="4368529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2804E150-C77F-4D01-A063-E2839D56204D}"/>
              </a:ext>
            </a:extLst>
          </p:cNvPr>
          <p:cNvSpPr/>
          <p:nvPr/>
        </p:nvSpPr>
        <p:spPr>
          <a:xfrm>
            <a:off x="4113978" y="3215511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A51218A5-2534-4607-B2AA-1379FFCE72A8}"/>
              </a:ext>
            </a:extLst>
          </p:cNvPr>
          <p:cNvSpPr/>
          <p:nvPr/>
        </p:nvSpPr>
        <p:spPr>
          <a:xfrm>
            <a:off x="6356327" y="2282644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6702" y="3446464"/>
            <a:ext cx="12203151" cy="342900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2130251" y="2843683"/>
            <a:ext cx="7040872" cy="278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5400" kern="0" noProof="0" dirty="0">
                <a:solidFill>
                  <a:schemeClr val="accent6">
                    <a:lumMod val="50000"/>
                  </a:schemeClr>
                </a:solidFill>
                <a:cs typeface="Fanan" pitchFamily="2" charset="-78"/>
              </a:rPr>
              <a:t>الدرس الخامس</a:t>
            </a:r>
            <a:b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تقارير الأعمال</a:t>
            </a:r>
            <a:r>
              <a:rPr kumimoji="0" lang="ar-SA" sz="5400" b="1" i="0" u="none" strike="noStrike" kern="0" cap="none" spc="0" normalizeH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 </a:t>
            </a:r>
            <a:b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endParaRPr kumimoji="0" lang="ar-SA" sz="5400" b="1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947A28-8662-4920-8F85-C2AD8FABA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" t="38080" r="74310" b="29539"/>
          <a:stretch/>
        </p:blipFill>
        <p:spPr>
          <a:xfrm>
            <a:off x="4858237" y="326033"/>
            <a:ext cx="2306238" cy="2220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92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237FD5E-A926-4CA4-8E56-F6796BB331DB}"/>
              </a:ext>
            </a:extLst>
          </p:cNvPr>
          <p:cNvGrpSpPr/>
          <p:nvPr/>
        </p:nvGrpSpPr>
        <p:grpSpPr>
          <a:xfrm>
            <a:off x="84408" y="70338"/>
            <a:ext cx="12037255" cy="6717323"/>
            <a:chOff x="84408" y="70338"/>
            <a:chExt cx="12037255" cy="671732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7448BED-66A2-4A34-A898-8E2F93C1F9C1}"/>
                </a:ext>
              </a:extLst>
            </p:cNvPr>
            <p:cNvSpPr/>
            <p:nvPr/>
          </p:nvSpPr>
          <p:spPr>
            <a:xfrm>
              <a:off x="84408" y="70338"/>
              <a:ext cx="12037255" cy="6717323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F7EB02-F3B4-467E-9DBD-05F43CB05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3351" r="3433" b="3874"/>
            <a:stretch/>
          </p:blipFill>
          <p:spPr>
            <a:xfrm>
              <a:off x="154745" y="168816"/>
              <a:ext cx="11873132" cy="649927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7695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Dubai" panose="020B0503030403030204" pitchFamily="34" charset="-78"/>
                  <a:cs typeface="Fanan" pitchFamily="2" charset="-78"/>
                </a:rPr>
                <a:t>مراجعة الدرس السابق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76DD7FD-9369-40B7-BA4D-D191CB16F7BA}"/>
              </a:ext>
            </a:extLst>
          </p:cNvPr>
          <p:cNvGrpSpPr/>
          <p:nvPr/>
        </p:nvGrpSpPr>
        <p:grpSpPr>
          <a:xfrm>
            <a:off x="5243399" y="325046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54FE9482-A788-475D-92A5-502443949BF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3" name="مستطيل: زوايا علوية مستديرة 52">
              <a:extLst>
                <a:ext uri="{FF2B5EF4-FFF2-40B4-BE49-F238E27FC236}">
                  <a16:creationId xmlns:a16="http://schemas.microsoft.com/office/drawing/2014/main" id="{89C57C34-AE65-4DEE-9495-9D918E685ECB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A58A29B-8A2E-41FE-8483-7A99826AFB7B}"/>
                </a:ext>
              </a:extLst>
            </p:cNvPr>
            <p:cNvSpPr txBox="1"/>
            <p:nvPr/>
          </p:nvSpPr>
          <p:spPr>
            <a:xfrm>
              <a:off x="9115321" y="2081711"/>
              <a:ext cx="2735539" cy="47695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Dubai" panose="020B0503030403030204" pitchFamily="34" charset="-78"/>
                  <a:cs typeface="Fanan" pitchFamily="2" charset="-78"/>
                </a:rPr>
                <a:t>نماذج الأعمال 2</a:t>
              </a:r>
            </a:p>
          </p:txBody>
        </p:sp>
      </p:grpSp>
      <p:pic>
        <p:nvPicPr>
          <p:cNvPr id="55" name="صورة 5">
            <a:extLst>
              <a:ext uri="{FF2B5EF4-FFF2-40B4-BE49-F238E27FC236}">
                <a16:creationId xmlns:a16="http://schemas.microsoft.com/office/drawing/2014/main" id="{9A2BEACF-0FAA-434E-A4B3-94A20237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283649" y="206472"/>
            <a:ext cx="1469316" cy="1128481"/>
          </a:xfrm>
          <a:prstGeom prst="rect">
            <a:avLst/>
          </a:prstGeom>
        </p:spPr>
      </p:pic>
      <p:graphicFrame>
        <p:nvGraphicFramePr>
          <p:cNvPr id="47" name="Table 2">
            <a:extLst>
              <a:ext uri="{FF2B5EF4-FFF2-40B4-BE49-F238E27FC236}">
                <a16:creationId xmlns:a16="http://schemas.microsoft.com/office/drawing/2014/main" id="{AF52C229-014B-4C55-A6CA-9B8A2290C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36890"/>
              </p:ext>
            </p:extLst>
          </p:nvPr>
        </p:nvGraphicFramePr>
        <p:xfrm>
          <a:off x="492369" y="1372607"/>
          <a:ext cx="11079337" cy="513921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29640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2642717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2632668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2974312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92051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cs typeface="Fanan" pitchFamily="2" charset="-78"/>
                        </a:rPr>
                        <a:t>الفقرات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aseline="0" dirty="0">
                          <a:cs typeface="Fanan" pitchFamily="2" charset="-78"/>
                        </a:rPr>
                        <a:t> اختار الإجابة الصحيحة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4736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تقتصر الإجابة في هذا المقياس على الاختيار بين إجابتين محتملتين ، مثل " نعم / لا 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aseline="0" dirty="0">
                          <a:cs typeface="Fanan" pitchFamily="2" charset="-78"/>
                        </a:rPr>
                        <a:t>أسئلة الاختيار من متعدد</a:t>
                      </a:r>
                      <a:endParaRPr lang="ar-SA" sz="2400" dirty="0"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aseline="0" dirty="0">
                          <a:cs typeface="Fanan" pitchFamily="2" charset="-78"/>
                        </a:rPr>
                        <a:t>أسئلة المقياس الثنائي</a:t>
                      </a:r>
                      <a:endParaRPr lang="ar-SA" sz="2400" dirty="0"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aseline="0" dirty="0">
                          <a:cs typeface="Fanan" pitchFamily="2" charset="-78"/>
                        </a:rPr>
                        <a:t>مقياس </a:t>
                      </a:r>
                      <a:r>
                        <a:rPr lang="ar-SA" sz="2400" baseline="0" dirty="0" err="1">
                          <a:cs typeface="Fanan" pitchFamily="2" charset="-78"/>
                        </a:rPr>
                        <a:t>ليكرت</a:t>
                      </a:r>
                      <a:endParaRPr lang="ar-SA" sz="2400" dirty="0">
                        <a:cs typeface="Fana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29048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يستخدم هذا النموذج لجمع البيانات حول استطلاع آراء العملاء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ar-SA" sz="2400" kern="1200" baseline="0" dirty="0">
                        <a:solidFill>
                          <a:schemeClr val="dk1"/>
                        </a:solidFill>
                        <a:cs typeface="Fanan" pitchFamily="2" charset="-78"/>
                      </a:endParaRPr>
                    </a:p>
                    <a:p>
                      <a:pPr marL="0" algn="ctr" defTabSz="914400" rtl="1" eaLnBrk="1" latinLnBrk="0" hangingPunct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نموذج فاتورة البيع </a:t>
                      </a:r>
                      <a:endParaRPr lang="ar-SA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   </a:t>
                      </a:r>
                    </a:p>
                    <a:p>
                      <a:pPr marL="0" algn="ctr" defTabSz="914400" rtl="1" eaLnBrk="1" latinLnBrk="0" hangingPunct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نموذج تقارير الأعمال</a:t>
                      </a:r>
                      <a:endParaRPr lang="ar-SA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  </a:t>
                      </a:r>
                    </a:p>
                    <a:p>
                      <a:pPr marL="0" algn="ctr" defTabSz="914400" rtl="1" eaLnBrk="1" latinLnBrk="0" hangingPunct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نموذج استطلاع رضاء العملاء</a:t>
                      </a:r>
                      <a:endParaRPr lang="ar-SA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3737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كم نوع من الأسئلة يساعد في استخراج آراء العملاء</a:t>
                      </a:r>
                      <a:endParaRPr lang="en-SA" sz="2400" b="0" kern="1200" cap="none" spc="0" dirty="0">
                        <a:ln w="0"/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Fanan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0" kern="1200" cap="none" spc="0" dirty="0">
                        <a:ln w="0"/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خمس أنواع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أربع أنواع </a:t>
                      </a:r>
                      <a:endParaRPr lang="ar-SA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kern="1200" baseline="0" dirty="0">
                          <a:solidFill>
                            <a:schemeClr val="dk1"/>
                          </a:solidFill>
                          <a:cs typeface="Fanan" pitchFamily="2" charset="-78"/>
                        </a:rPr>
                        <a:t>ستة أنواع </a:t>
                      </a:r>
                      <a:endParaRPr lang="ar-SA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</a:tbl>
          </a:graphicData>
        </a:graphic>
      </p:graphicFrame>
      <p:sp>
        <p:nvSpPr>
          <p:cNvPr id="23" name="Rectangle 13">
            <a:extLst>
              <a:ext uri="{FF2B5EF4-FFF2-40B4-BE49-F238E27FC236}">
                <a16:creationId xmlns:a16="http://schemas.microsoft.com/office/drawing/2014/main" id="{2D8CCC86-734C-421B-ACB1-AEDF4AE1C9D1}"/>
              </a:ext>
            </a:extLst>
          </p:cNvPr>
          <p:cNvSpPr/>
          <p:nvPr/>
        </p:nvSpPr>
        <p:spPr>
          <a:xfrm>
            <a:off x="3677523" y="2697947"/>
            <a:ext cx="2251973" cy="7370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CB9B808-809B-4E71-A656-2ACBA3D5737D}"/>
              </a:ext>
            </a:extLst>
          </p:cNvPr>
          <p:cNvSpPr/>
          <p:nvPr/>
        </p:nvSpPr>
        <p:spPr>
          <a:xfrm>
            <a:off x="620293" y="4079631"/>
            <a:ext cx="2715760" cy="87291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EA57A9B0-712B-408E-A9DA-06984C785C24}"/>
              </a:ext>
            </a:extLst>
          </p:cNvPr>
          <p:cNvSpPr/>
          <p:nvPr/>
        </p:nvSpPr>
        <p:spPr>
          <a:xfrm>
            <a:off x="3720699" y="5466082"/>
            <a:ext cx="2137489" cy="7370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14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576536" y="813225"/>
            <a:ext cx="5393733" cy="430830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442124" y="1301965"/>
            <a:ext cx="554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200" b="1" dirty="0">
                <a:solidFill>
                  <a:schemeClr val="accent2"/>
                </a:solidFill>
                <a:cs typeface="Fanan" pitchFamily="2" charset="-78"/>
              </a:rPr>
              <a:t>التعرف على مفهوم تقرير الأعمال وأهدافه</a:t>
            </a:r>
            <a:endParaRPr lang="en-GB" sz="3200" b="1" dirty="0">
              <a:solidFill>
                <a:schemeClr val="accent2"/>
              </a:solidFill>
              <a:cs typeface="Fanan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-131866" y="2018660"/>
            <a:ext cx="617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lvl="0">
              <a:spcBef>
                <a:spcPts val="1600"/>
              </a:spcBef>
              <a:buSzPts val="1200"/>
            </a:pPr>
            <a:r>
              <a:rPr lang="ar-SA" sz="3200" b="1" dirty="0">
                <a:solidFill>
                  <a:srgbClr val="EA5E66"/>
                </a:solidFill>
                <a:cs typeface="Fanan" pitchFamily="2" charset="-78"/>
                <a:sym typeface="Roboto"/>
              </a:rPr>
              <a:t>التمييز بين الأنواع المختلفة لتقارير الأعمال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263014" y="2870832"/>
            <a:ext cx="559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chemeClr val="accent5"/>
                </a:solidFill>
                <a:cs typeface="Fanan" pitchFamily="2" charset="-78"/>
              </a:rPr>
              <a:t>التعرف على مكونات تقرير الأعمال </a:t>
            </a:r>
          </a:p>
        </p:txBody>
      </p:sp>
      <p:sp>
        <p:nvSpPr>
          <p:cNvPr id="16" name="Oval 15"/>
          <p:cNvSpPr/>
          <p:nvPr/>
        </p:nvSpPr>
        <p:spPr>
          <a:xfrm>
            <a:off x="5928321" y="1282046"/>
            <a:ext cx="506367" cy="506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1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928321" y="2072948"/>
            <a:ext cx="506367" cy="506367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2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5902558" y="2886603"/>
            <a:ext cx="506367" cy="506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3</a:t>
            </a:r>
            <a:endParaRPr lang="en-US" b="1" dirty="0"/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0BC623CA-2B08-4B37-88DC-3DF32D03542E}"/>
              </a:ext>
            </a:extLst>
          </p:cNvPr>
          <p:cNvSpPr/>
          <p:nvPr/>
        </p:nvSpPr>
        <p:spPr>
          <a:xfrm>
            <a:off x="5888129" y="3711808"/>
            <a:ext cx="506367" cy="506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4</a:t>
            </a:r>
            <a:endParaRPr lang="en-US" b="1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041F1B5F-79FB-4C88-B4B5-81A1D72B105F}"/>
              </a:ext>
            </a:extLst>
          </p:cNvPr>
          <p:cNvSpPr txBox="1"/>
          <p:nvPr/>
        </p:nvSpPr>
        <p:spPr>
          <a:xfrm>
            <a:off x="76654" y="3611910"/>
            <a:ext cx="592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lvl="0" algn="r" rtl="1">
              <a:spcBef>
                <a:spcPts val="1600"/>
              </a:spcBef>
              <a:spcAft>
                <a:spcPts val="0"/>
              </a:spcAft>
              <a:buSzPts val="1200"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cs typeface="Fanan" pitchFamily="2" charset="-78"/>
              </a:rPr>
              <a:t>كتابة تقرير الاعمال في برنامج سكريبوس </a:t>
            </a: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2C7493A0-81D8-4EE2-ACC0-75D4F33FF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6702" y="5237747"/>
            <a:ext cx="12203151" cy="1637717"/>
          </a:xfrm>
          <a:prstGeom prst="rect">
            <a:avLst/>
          </a:prstGeom>
        </p:spPr>
      </p:pic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A37B603B-4AE5-45E2-8848-1CB48286649F}"/>
              </a:ext>
            </a:extLst>
          </p:cNvPr>
          <p:cNvSpPr/>
          <p:nvPr/>
        </p:nvSpPr>
        <p:spPr>
          <a:xfrm>
            <a:off x="6901615" y="1458307"/>
            <a:ext cx="4738007" cy="177686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B050"/>
                </a:solidFill>
                <a:cs typeface="Fanan" pitchFamily="2" charset="-78"/>
              </a:rPr>
              <a:t>أهداف الدرس الخامس</a:t>
            </a:r>
          </a:p>
        </p:txBody>
      </p:sp>
    </p:spTree>
    <p:extLst>
      <p:ext uri="{BB962C8B-B14F-4D97-AF65-F5344CB8AC3E}">
        <p14:creationId xmlns:p14="http://schemas.microsoft.com/office/powerpoint/2010/main" val="5300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5287946"/>
            <a:ext cx="12203151" cy="157005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04D481F-2B09-4F36-A6F3-AD19ADB446CF}"/>
              </a:ext>
            </a:extLst>
          </p:cNvPr>
          <p:cNvSpPr/>
          <p:nvPr/>
        </p:nvSpPr>
        <p:spPr>
          <a:xfrm>
            <a:off x="321546" y="1520500"/>
            <a:ext cx="8179358" cy="985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rgbClr val="4E3B85"/>
                </a:solidFill>
                <a:latin typeface="Sakkal Majalla" panose="02000000000000000000" pitchFamily="2" charset="-78"/>
                <a:cs typeface="Fanan" pitchFamily="2" charset="-78"/>
              </a:rPr>
              <a:t>هل هناك فرق بين التقرير والمقال البسيط ؟!</a:t>
            </a:r>
          </a:p>
        </p:txBody>
      </p:sp>
      <p:pic>
        <p:nvPicPr>
          <p:cNvPr id="1028" name="Picture 4" descr="الغاز حسابية للاذكياء مع الحل لتختبر مستواك |">
            <a:extLst>
              <a:ext uri="{FF2B5EF4-FFF2-40B4-BE49-F238E27FC236}">
                <a16:creationId xmlns:a16="http://schemas.microsoft.com/office/drawing/2014/main" id="{D9483185-C8DF-4A7A-BB9F-C7635AB5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33" y="1422411"/>
            <a:ext cx="2320104" cy="3189782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FF85BEA-9A34-48B8-99D2-92C95523B70E}"/>
              </a:ext>
            </a:extLst>
          </p:cNvPr>
          <p:cNvSpPr/>
          <p:nvPr/>
        </p:nvSpPr>
        <p:spPr>
          <a:xfrm>
            <a:off x="9013371" y="327459"/>
            <a:ext cx="3178629" cy="5847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نشاط استفتاحي</a:t>
            </a:r>
          </a:p>
        </p:txBody>
      </p:sp>
      <p:pic>
        <p:nvPicPr>
          <p:cNvPr id="4100" name="Picture 4" descr="تحليل تقارير Survey - Zoho Survey">
            <a:extLst>
              <a:ext uri="{FF2B5EF4-FFF2-40B4-BE49-F238E27FC236}">
                <a16:creationId xmlns:a16="http://schemas.microsoft.com/office/drawing/2014/main" id="{043BA67C-6A59-415A-BACC-8B457BC6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9" y="2723103"/>
            <a:ext cx="7666891" cy="28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A4BDB3-044D-414E-BF0F-0E92CBC7DF1D}"/>
              </a:ext>
            </a:extLst>
          </p:cNvPr>
          <p:cNvSpPr/>
          <p:nvPr/>
        </p:nvSpPr>
        <p:spPr>
          <a:xfrm>
            <a:off x="231111" y="2341266"/>
            <a:ext cx="11721838" cy="3386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ما هو مفهوم تقارير الأعمال ؟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لماذا تعد تقارير الأعمال أداة رئيسية في الشركات والمؤسسات؟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ما هي الأهداف التي تحققها تقارير الأعمال ؟ </a:t>
            </a:r>
            <a:endParaRPr lang="ar-SA" sz="2800" dirty="0">
              <a:cs typeface="Fanan" pitchFamily="2" charset="-7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307" b="37093"/>
          <a:stretch>
            <a:fillRect/>
          </a:stretch>
        </p:blipFill>
        <p:spPr>
          <a:xfrm>
            <a:off x="-11151" y="5727560"/>
            <a:ext cx="12203151" cy="11304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07429"/>
              </p:ext>
            </p:extLst>
          </p:nvPr>
        </p:nvGraphicFramePr>
        <p:xfrm>
          <a:off x="231111" y="190204"/>
          <a:ext cx="11721838" cy="2024084"/>
        </p:xfrm>
        <a:graphic>
          <a:graphicData uri="http://schemas.openxmlformats.org/drawingml/2006/table">
            <a:tbl>
              <a:tblPr rtl="1" firstRow="1" bandRow="1">
                <a:tableStyleId>{10A1B5D5-9B99-4C35-A422-299274C87663}</a:tableStyleId>
              </a:tblPr>
              <a:tblGrid>
                <a:gridCol w="2930459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620132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76131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95116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1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292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</a:rPr>
                        <a:t>باستخدام استراتيجية (  القراءة الفعالة )</a:t>
                      </a:r>
                      <a:r>
                        <a:rPr lang="ar-SA" sz="2800" b="0" baseline="0" dirty="0">
                          <a:solidFill>
                            <a:srgbClr val="0099A9"/>
                          </a:solidFill>
                        </a:rPr>
                        <a:t> قم بقراءة الكتاب صفحة 61 وأجب عن الأسئلة التالية : </a:t>
                      </a:r>
                      <a:endParaRPr lang="ar-SA" sz="2800" b="0" dirty="0">
                        <a:solidFill>
                          <a:srgbClr val="0099A9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802</Words>
  <Application>Microsoft Office PowerPoint</Application>
  <PresentationFormat>شاشة عريضة</PresentationFormat>
  <Paragraphs>159</Paragraphs>
  <Slides>18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Dubai</vt:lpstr>
      <vt:lpstr>Fanan</vt:lpstr>
      <vt:lpstr>Fira Sans Extra Condensed Mediu</vt:lpstr>
      <vt:lpstr>Montserrat</vt:lpstr>
      <vt:lpstr>Pangolin</vt:lpstr>
      <vt:lpstr>Roboto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حسام بن الثقفي</cp:lastModifiedBy>
  <cp:revision>293</cp:revision>
  <dcterms:created xsi:type="dcterms:W3CDTF">2019-03-07T14:05:00Z</dcterms:created>
  <dcterms:modified xsi:type="dcterms:W3CDTF">2022-04-07T00:02:28Z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