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2C1BE-77AA-4803-9C97-D0D3CD64E0F9}" v="1" dt="2021-09-14T22:08:12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692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477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4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25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921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228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815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384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57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877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A1CC02-1958-43A9-8FBD-E80DD40F95D3}" type="datetimeFigureOut">
              <a:rPr lang="ar-SA" smtClean="0"/>
              <a:t>27/02/45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E667AF-59A4-4DF1-AB3C-8130CAE1ACEE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0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6D46C3-0782-4342-9B8A-E159CABC1F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SA" dirty="0"/>
              <a:t>البدائيات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17A813-205D-4563-A3F8-3C4EBDB893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SA" dirty="0"/>
              <a:t>الدرس الأول </a:t>
            </a:r>
          </a:p>
          <a:p>
            <a:pPr algn="r"/>
            <a:r>
              <a:rPr lang="ar-SA" dirty="0"/>
              <a:t>الوحدة 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377468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7D246-6E19-4617-AD03-D45C9A1D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أهمية البكتريا للإنسان </a:t>
            </a:r>
            <a:r>
              <a:rPr lang="ar-SA" sz="44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للبكتريا ادوار هامة للبشرية مثل </a:t>
            </a:r>
            <a:br>
              <a:rPr lang="en-US" sz="4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C71DDAD-3D23-4B52-B362-A50C71AD1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  <a:tabLst>
                <a:tab pos="504825" algn="l"/>
                <a:tab pos="2637155" algn="ctr"/>
                <a:tab pos="5274310" algn="r"/>
              </a:tabLs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تدوير المواد الغذائية وتثبيت النيتروجين:-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32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العقد البكتيرية في جذور </a:t>
            </a:r>
            <a:r>
              <a:rPr lang="ar-SA" sz="32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البقووليات</a:t>
            </a:r>
            <a:r>
              <a:rPr lang="ar-SA" sz="32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تقوم بتثبيت النيتروجين للنبات فهي تفيد النبات وتحصل هي على غذائها من النبات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  <a:tabLst>
                <a:tab pos="504825" algn="l"/>
                <a:tab pos="2637155" algn="ctr"/>
                <a:tab pos="5274310" algn="r"/>
              </a:tabLs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2-الفلورا الطبيعية:- </a:t>
            </a:r>
            <a:r>
              <a:rPr lang="ar-SA" sz="32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بكتريا غير ضارة وتتنافس مع البكتريا المسببة للمرض لدخول الجسم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  <a:tabLst>
                <a:tab pos="504825" algn="l"/>
                <a:tab pos="2637155" algn="ctr"/>
                <a:tab pos="5274310" algn="r"/>
              </a:tabLs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3-فيتامين 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للانسان</a:t>
            </a: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:-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2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بكتريا </a:t>
            </a:r>
            <a:r>
              <a:rPr lang="ar-SA" sz="3200" b="1" u="sng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ايشيريشاكولاي</a:t>
            </a:r>
            <a:r>
              <a:rPr lang="ar-SA" sz="32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2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التي تعيش </a:t>
            </a:r>
            <a:r>
              <a:rPr lang="ar-SA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في الامعاء الغليظة تعمل على اعادة فيتامين 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ar-SA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2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للانسان</a:t>
            </a:r>
            <a:r>
              <a:rPr lang="ar-SA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وتمنع تجلط الدم </a:t>
            </a:r>
            <a:endParaRPr lang="en-US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  <a:tabLst>
                <a:tab pos="504825" algn="l"/>
                <a:tab pos="2637155" algn="ctr"/>
                <a:tab pos="5274310" algn="r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40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D88667-B6CA-4954-8BF5-B6058956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الواجب المنزلي (دفتر الواجب)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873E77-3AFD-41E0-8A1C-E82A11C8C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dirty="0"/>
              <a:t>س/ أنواع التكاثر في البكتريا ؟</a:t>
            </a:r>
          </a:p>
          <a:p>
            <a:endParaRPr lang="ar-SA" sz="3600" dirty="0"/>
          </a:p>
          <a:p>
            <a:r>
              <a:rPr lang="ar-SA" sz="3600" dirty="0"/>
              <a:t>س/ارسم البكتريا البدائية موضحا تراكيبها ؟</a:t>
            </a:r>
          </a:p>
          <a:p>
            <a:endParaRPr lang="ar-SA" sz="3600" dirty="0"/>
          </a:p>
          <a:p>
            <a:r>
              <a:rPr lang="ar-SA" sz="3600" dirty="0"/>
              <a:t>س/أذكر اشكال البكتيريا ؟</a:t>
            </a:r>
          </a:p>
        </p:txBody>
      </p:sp>
    </p:spTree>
    <p:extLst>
      <p:ext uri="{BB962C8B-B14F-4D97-AF65-F5344CB8AC3E}">
        <p14:creationId xmlns:p14="http://schemas.microsoft.com/office/powerpoint/2010/main" val="307817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821B03-2F1A-4947-830C-58519FBA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قبل بداية درسنا يجب ان نتذكر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168853-D7E8-417D-9BE5-843420CBA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/>
          </a:p>
          <a:p>
            <a:pPr marL="0" indent="0">
              <a:buNone/>
            </a:pPr>
            <a:r>
              <a:rPr lang="ar-SA"/>
              <a:t>س</a:t>
            </a:r>
            <a:r>
              <a:rPr lang="ar-SA" dirty="0"/>
              <a:t>/ ما هو الفرق بين البكتريا البدائية والبكتريا الحقيقية ؟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س/ أنواع بيئات العيش للبكتريا البدائية ؟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441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0842EF-E72E-4B3E-B0DD-44DF0BB40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ar-SA" sz="4000"/>
              <a:t>تركيب البدائيات 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56306543-31DF-43D8-BE2B-2C893B29F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433374"/>
              </p:ext>
            </p:extLst>
          </p:nvPr>
        </p:nvGraphicFramePr>
        <p:xfrm>
          <a:off x="998240" y="2783845"/>
          <a:ext cx="10186377" cy="2442455"/>
        </p:xfrm>
        <a:graphic>
          <a:graphicData uri="http://schemas.openxmlformats.org/drawingml/2006/table">
            <a:tbl>
              <a:tblPr/>
              <a:tblGrid>
                <a:gridCol w="10186377">
                  <a:extLst>
                    <a:ext uri="{9D8B030D-6E8A-4147-A177-3AD203B41FA5}">
                      <a16:colId xmlns:a16="http://schemas.microsoft.com/office/drawing/2014/main" val="1052400626"/>
                    </a:ext>
                  </a:extLst>
                </a:gridCol>
              </a:tblGrid>
              <a:tr h="2442455">
                <a:tc>
                  <a:txBody>
                    <a:bodyPr/>
                    <a:lstStyle/>
                    <a:p>
                      <a:pPr algn="just" rtl="1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57530" algn="ctr"/>
                          <a:tab pos="5274310" algn="r"/>
                        </a:tabLst>
                      </a:pPr>
                      <a:r>
                        <a:rPr lang="ar-SA" sz="3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تركيب البدائيات</a:t>
                      </a:r>
                      <a:endParaRPr lang="ar-SA" sz="4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just" rtl="1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57530" algn="ctr"/>
                          <a:tab pos="5274310" algn="r"/>
                        </a:tabLst>
                      </a:pPr>
                      <a:r>
                        <a:rPr lang="ar-SA" sz="4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 </a:t>
                      </a:r>
                      <a:r>
                        <a:rPr lang="ar-SA" sz="33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يوجد بها  </a:t>
                      </a:r>
                      <a:r>
                        <a:rPr lang="en-US" sz="33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DNA</a:t>
                      </a:r>
                      <a:r>
                        <a:rPr lang="en-US" sz="33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، </a:t>
                      </a:r>
                      <a:r>
                        <a:rPr lang="ar-SA" sz="33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والرايبوسومات</a:t>
                      </a:r>
                      <a:endParaRPr lang="ar-SA" sz="3300" b="1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 rtl="1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57530" algn="ctr"/>
                          <a:tab pos="5274310" algn="r"/>
                        </a:tabLst>
                      </a:pPr>
                      <a:r>
                        <a:rPr lang="ar-SA" sz="33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 </a:t>
                      </a:r>
                      <a:r>
                        <a:rPr lang="ar-SA" sz="33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لايوجد</a:t>
                      </a:r>
                      <a:r>
                        <a:rPr lang="ar-SA" sz="33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بها غشاء نواة او </a:t>
                      </a:r>
                      <a:r>
                        <a:rPr lang="ar-SA" sz="33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عضيات</a:t>
                      </a:r>
                      <a:r>
                        <a:rPr lang="ar-SA" sz="33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مثل الميتوكوندريا </a:t>
                      </a:r>
                      <a:endParaRPr lang="ar-SA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9421" marR="269421" marT="224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044181"/>
                  </a:ext>
                </a:extLst>
              </a:tr>
            </a:tbl>
          </a:graphicData>
        </a:graphic>
      </p:graphicFrame>
      <p:pic>
        <p:nvPicPr>
          <p:cNvPr id="6" name="صورة 5" descr="صورة تحتوي على جوفمعويات, اللافقاريات, زائدة لحمية&#10;&#10;تم إنشاء الوصف تلقائياً">
            <a:extLst>
              <a:ext uri="{FF2B5EF4-FFF2-40B4-BE49-F238E27FC236}">
                <a16:creationId xmlns:a16="http://schemas.microsoft.com/office/drawing/2014/main" id="{6C837723-EF90-49DF-B450-B6A57AEE1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598951"/>
            <a:ext cx="2809875" cy="51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7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0012EE-EBB4-4E32-82ED-96DF30C7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صورة توضح تراكيب البكتريا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8182AA0-3DAB-42CB-9151-AE2BA7326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86" y="1828801"/>
            <a:ext cx="7856738" cy="4664074"/>
          </a:xfrm>
        </p:spPr>
      </p:pic>
    </p:spTree>
    <p:extLst>
      <p:ext uri="{BB962C8B-B14F-4D97-AF65-F5344CB8AC3E}">
        <p14:creationId xmlns:p14="http://schemas.microsoft.com/office/powerpoint/2010/main" val="340908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728A7D4-EBDC-41F9-A0FE-6B631673A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214604"/>
            <a:ext cx="11243388" cy="5962359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الكروموسومات</a:t>
            </a:r>
            <a:r>
              <a:rPr lang="ar-SA" sz="1800" b="1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:-</a:t>
            </a: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تترتب فيها الجينات على كروموسوم دائري كبير في منطقة في الخلية تسمى نظير النواة وتوجد البلازميد اصغر من الـ </a:t>
            </a:r>
            <a:r>
              <a:rPr lang="en-US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  </a:t>
            </a:r>
            <a:r>
              <a:rPr lang="ar-SA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ولها ترتيب حلقي ايضاً.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المحفظة:- </a:t>
            </a: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هي طبقة من السكريات حول الجدار الخلوي </a:t>
            </a:r>
            <a:r>
              <a:rPr lang="ar-SA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وتعمل على الحماية  والمساعدة على الالتصاق بالسطوح  </a:t>
            </a: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وتحمي البكتريا من المضادات الحيوية.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الاهداب:- </a:t>
            </a: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هي تراكيب دقيقة تشبه الشعيرات في الشكل وتتركب من البروتين 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أهميتها</a:t>
            </a:r>
            <a:r>
              <a:rPr lang="ar-SA" sz="24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400" b="1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تساعد البكتريا على الالتصاق بالسطوح وكجسر يربط بين الخلايا . ويمكن نقل البلازميد عبر الاهداب من خلية </a:t>
            </a:r>
            <a:r>
              <a:rPr lang="ar-SA" sz="2400" b="1" u="sng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لاخرى</a:t>
            </a:r>
            <a:r>
              <a:rPr lang="ar-SA" sz="2400" b="1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التعرف على البدائيات:-</a:t>
            </a:r>
            <a:r>
              <a:rPr lang="ar-SA" sz="1800" b="1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يمكن التعرف عليها  بواسطة التقنيات الجزيئية فيمكن مقارنة الـ </a:t>
            </a:r>
            <a:r>
              <a:rPr lang="en-US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</a:t>
            </a: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فيما بينها . وقد كان العلما</a:t>
            </a:r>
            <a:r>
              <a:rPr lang="ar-SA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ء في  السابق يعرفون البكتريا من خلال الشكل والحركة واستجابة الجدار الخلوي لصبغة الجرام .</a:t>
            </a:r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endParaRPr lang="ar-SA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الكشف عن نوع البكتريا</a:t>
            </a:r>
            <a:endParaRPr lang="en-US" sz="16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1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والتي لها دهون يكون لونها قرمزي وتدعى موجبة جرام والتي لديها طبقة اقل من الدهون تدعى سالبة جرام ويكون لونها وردي فاتح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17585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DA09F1-33A0-4028-AE10-2FB1406A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1" name="عنصر نائب للمحتوى 10">
            <a:extLst>
              <a:ext uri="{FF2B5EF4-FFF2-40B4-BE49-F238E27FC236}">
                <a16:creationId xmlns:a16="http://schemas.microsoft.com/office/drawing/2014/main" id="{4FA3D8E2-5189-4E17-8236-33DC13FDC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3200" b="1" dirty="0">
                <a:solidFill>
                  <a:srgbClr val="FF0000"/>
                </a:solidFill>
                <a:effectLst/>
              </a:rPr>
              <a:t>الجدار الخلوي:- </a:t>
            </a:r>
            <a:endParaRPr lang="en-US" sz="3200" b="1" dirty="0">
              <a:solidFill>
                <a:srgbClr val="FF0000"/>
              </a:solidFill>
              <a:effectLst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3200" b="1" dirty="0">
                <a:effectLst/>
              </a:rPr>
              <a:t>البكتريا الحقيقية جدارها الخلوي به مادة </a:t>
            </a:r>
            <a:r>
              <a:rPr lang="ar-SA" sz="3200" b="1" dirty="0" err="1">
                <a:effectLst/>
              </a:rPr>
              <a:t>الببتيدوجلايكان</a:t>
            </a:r>
            <a:r>
              <a:rPr lang="ar-SA" sz="3200" b="1" dirty="0">
                <a:effectLst/>
              </a:rPr>
              <a:t> وتستخدم صبغة جرام لتحديد انواع البكتريا 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الحركة</a:t>
            </a:r>
            <a:r>
              <a:rPr lang="ar-SA" sz="3200" b="1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:- </a:t>
            </a:r>
            <a:r>
              <a:rPr lang="ar-SA" sz="32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تتم بواسطة الأسواط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الاسواط</a:t>
            </a:r>
            <a:r>
              <a:rPr lang="ar-SA" sz="32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:- خيوط تختلف عن اسواط الخلايا الحقيقية النوى مؤلفة من انابيب وتساعد على الحركة نحو الضوء ومناطق تركيز الاكسجين 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568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22065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ar-SA" dirty="0">
                <a:solidFill>
                  <a:schemeClr val="accent2"/>
                </a:solidFill>
                <a:ea typeface="Calibri"/>
                <a:cs typeface="PT Bold Heading" pitchFamily="2" charset="-78"/>
              </a:rPr>
              <a:t>الشكل</a:t>
            </a:r>
            <a:r>
              <a:rPr lang="ar-SA" dirty="0">
                <a:solidFill>
                  <a:srgbClr val="1F497D"/>
                </a:solidFill>
                <a:ea typeface="Calibri"/>
              </a:rPr>
              <a:t> / البكتيريا في مملكة البدائيات </a:t>
            </a:r>
            <a:br>
              <a:rPr lang="ar-SA" dirty="0">
                <a:solidFill>
                  <a:srgbClr val="1F497D"/>
                </a:solidFill>
                <a:ea typeface="Calibri"/>
              </a:rPr>
            </a:br>
            <a:r>
              <a:rPr lang="ar-SA" dirty="0">
                <a:solidFill>
                  <a:srgbClr val="1F497D"/>
                </a:solidFill>
                <a:ea typeface="Calibri"/>
              </a:rPr>
              <a:t>و مملكة البكتيريا ( بدائية النواة 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ar-SA" sz="3200" b="1" dirty="0">
                <a:solidFill>
                  <a:srgbClr val="000000"/>
                </a:solidFill>
                <a:ea typeface="Calibri"/>
                <a:cs typeface="Times New Roman"/>
              </a:rPr>
              <a:t>- أشكــال البكتريا ؟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ar-SA" sz="3200" b="1" dirty="0">
                <a:solidFill>
                  <a:srgbClr val="000000"/>
                </a:solidFill>
                <a:ea typeface="Calibri"/>
                <a:cs typeface="Times New Roman"/>
              </a:rPr>
              <a:t> 1- كروية ( مستديرة )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ar-SA" sz="3200" b="1" dirty="0">
                <a:solidFill>
                  <a:srgbClr val="000000"/>
                </a:solidFill>
                <a:ea typeface="Calibri"/>
                <a:cs typeface="Times New Roman"/>
              </a:rPr>
              <a:t>2- عصوية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ar-SA" sz="3200" b="1" dirty="0">
                <a:solidFill>
                  <a:srgbClr val="000000"/>
                </a:solidFill>
                <a:ea typeface="Calibri"/>
                <a:cs typeface="Times New Roman"/>
              </a:rPr>
              <a:t>3- حلزونية ( لولبية ) .</a:t>
            </a:r>
            <a:endParaRPr lang="en-US" sz="3200" b="1" dirty="0">
              <a:ea typeface="Calibri"/>
              <a:cs typeface="Arial"/>
            </a:endParaRPr>
          </a:p>
          <a:p>
            <a:endParaRPr lang="ar-SA" dirty="0"/>
          </a:p>
        </p:txBody>
      </p:sp>
      <p:pic>
        <p:nvPicPr>
          <p:cNvPr id="1026" name="Picture 2" descr="C:\Users\scc\Desktop\05 البكتيريا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980662"/>
            <a:ext cx="534738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8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A038C4-05D5-4B39-87AD-A0051748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00B050"/>
                </a:solidFill>
              </a:rPr>
              <a:t>التكاثر في  البدائيات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C682DAB-19DA-410A-84DC-25DD8303D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تكاثر البدائيات:- </a:t>
            </a:r>
            <a:r>
              <a:rPr lang="ar-SA" sz="32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معظمها يتكاثر </a:t>
            </a:r>
            <a:r>
              <a:rPr lang="ar-SA" sz="32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لا جنسياً </a:t>
            </a:r>
            <a:r>
              <a:rPr lang="ar-SA" sz="32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بطريقة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32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الانقسام الثنائي                  2- الاقتران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3200" b="1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الانقسام الثنائي:-</a:t>
            </a:r>
            <a:r>
              <a:rPr lang="ar-SA" sz="32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انقسام الخلية الى خليتين متماثلتين وراثياً </a:t>
            </a:r>
            <a:r>
              <a:rPr lang="ar-SA" sz="3200" b="1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*-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sz="3200" b="1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الاقتران</a:t>
            </a:r>
            <a:r>
              <a:rPr lang="ar-SA" sz="3200" b="1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:-</a:t>
            </a:r>
            <a:r>
              <a:rPr lang="ar-SA" sz="32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التصاق خليتان ويتبادلان المادة الوراثية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310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FB8F94-4FDE-4E90-9D35-5255D97D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4FE5FD-3DAB-4C9F-8F96-8EF7D439F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أنواع التغذية في البدائيات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بعضها غير ذاتي التغذية  ويكون </a:t>
            </a:r>
            <a:r>
              <a:rPr lang="ar-SA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مترمماً</a:t>
            </a:r>
            <a:r>
              <a:rPr lang="ar-SA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اي انها تحصل على طاقتها بتحليل المواد العضوية من اجسام ميتة او من مخلفات عضوية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بعضها ذاتي التغذية تقوم بعملية البناء الضوئي وتعيش هذه في البرك والمناطق الضحلة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وبعضها ذاتي التغذية ولكنه لا يحتاج لضوء فهي تحلل مركبات عضوية وتطلق مركبات غير عضوية تحتوي النيتروجين كالأمونيا 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  <a:tabLst>
                <a:tab pos="2637155" algn="ctr"/>
                <a:tab pos="5274310" algn="r"/>
              </a:tabLst>
            </a:pPr>
            <a:r>
              <a:rPr lang="ar-SA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بعضها هوائي اجباري  وبعضها لاهوائي اي لا تستخدم الاكسجين في النمو وتحصل على الطاقة من عملية التخمر.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77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</TotalTime>
  <Words>478</Words>
  <Application>Microsoft Office PowerPoint</Application>
  <PresentationFormat>شاشة عريضة</PresentationFormat>
  <Paragraphs>54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أثر رجعي</vt:lpstr>
      <vt:lpstr>البدائيات </vt:lpstr>
      <vt:lpstr>قبل بداية درسنا يجب ان نتذكر </vt:lpstr>
      <vt:lpstr>تركيب البدائيات </vt:lpstr>
      <vt:lpstr>صورة توضح تراكيب البكتريا </vt:lpstr>
      <vt:lpstr>عرض تقديمي في PowerPoint</vt:lpstr>
      <vt:lpstr>عرض تقديمي في PowerPoint</vt:lpstr>
      <vt:lpstr>الشكل / البكتيريا في مملكة البدائيات  و مملكة البكتيريا ( بدائية النواة )</vt:lpstr>
      <vt:lpstr>التكاثر في  البدائيات </vt:lpstr>
      <vt:lpstr>عرض تقديمي في PowerPoint</vt:lpstr>
      <vt:lpstr>أهمية البكتريا للإنسان للبكتريا ادوار هامة للبشرية مثل  </vt:lpstr>
      <vt:lpstr>الواجب المنزلي (دفتر الواجب)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البدائيات</dc:title>
  <dc:creator>☺</dc:creator>
  <cp:lastModifiedBy>استغفر الله ..</cp:lastModifiedBy>
  <cp:revision>6</cp:revision>
  <dcterms:created xsi:type="dcterms:W3CDTF">2021-09-14T21:24:41Z</dcterms:created>
  <dcterms:modified xsi:type="dcterms:W3CDTF">2023-09-12T15:20:11Z</dcterms:modified>
</cp:coreProperties>
</file>