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461" r:id="rId2"/>
    <p:sldId id="460" r:id="rId3"/>
    <p:sldId id="476" r:id="rId4"/>
    <p:sldId id="490" r:id="rId5"/>
    <p:sldId id="492" r:id="rId6"/>
    <p:sldId id="258" r:id="rId7"/>
    <p:sldId id="431" r:id="rId8"/>
    <p:sldId id="423" r:id="rId9"/>
    <p:sldId id="500" r:id="rId10"/>
    <p:sldId id="483" r:id="rId11"/>
    <p:sldId id="501" r:id="rId12"/>
    <p:sldId id="502" r:id="rId13"/>
    <p:sldId id="503" r:id="rId14"/>
    <p:sldId id="449" r:id="rId15"/>
    <p:sldId id="485" r:id="rId16"/>
    <p:sldId id="504" r:id="rId17"/>
    <p:sldId id="505" r:id="rId18"/>
    <p:sldId id="506" r:id="rId19"/>
    <p:sldId id="488" r:id="rId20"/>
    <p:sldId id="508" r:id="rId21"/>
    <p:sldId id="509" r:id="rId22"/>
    <p:sldId id="491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456" r:id="rId37"/>
    <p:sldId id="459" r:id="rId38"/>
    <p:sldId id="498" r:id="rId39"/>
    <p:sldId id="499" r:id="rId40"/>
  </p:sldIdLst>
  <p:sldSz cx="12192000" cy="6858000"/>
  <p:notesSz cx="6858000" cy="9947275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if alzahrani" initials="na" lastIdx="1" clrIdx="0">
    <p:extLst>
      <p:ext uri="{19B8F6BF-5375-455C-9EA6-DF929625EA0E}">
        <p15:presenceInfo xmlns:p15="http://schemas.microsoft.com/office/powerpoint/2012/main" userId="5c9abba9ffd618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93"/>
    <a:srgbClr val="1F992B"/>
    <a:srgbClr val="CCCCFF"/>
    <a:srgbClr val="EFA707"/>
    <a:srgbClr val="33CCFF"/>
    <a:srgbClr val="99FF99"/>
    <a:srgbClr val="FFE699"/>
    <a:srgbClr val="D7FDA9"/>
    <a:srgbClr val="6BB0BC"/>
    <a:srgbClr val="D9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6" autoAdjust="0"/>
    <p:restoredTop sz="94651" autoAdjust="0"/>
  </p:normalViewPr>
  <p:slideViewPr>
    <p:cSldViewPr snapToGrid="0">
      <p:cViewPr varScale="1">
        <p:scale>
          <a:sx n="90" d="100"/>
          <a:sy n="90" d="100"/>
        </p:scale>
        <p:origin x="31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1913BD1-7DBC-4511-B415-AF17D697F431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9F7060-339F-4398-92DE-A245D924C6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216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90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29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2221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832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218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447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98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4849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0584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223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276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244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745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85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420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2685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34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F7060-339F-4398-92DE-A245D924C6CD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30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DA9623-3BB6-B71E-AB60-5A9945A3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03586-3625-4651-605A-372595AED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DF617C-E2B9-E3CA-07AA-ED85AA782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4408518-CB31-8FD2-68C8-E2D626AC3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CA15A8-9D57-0DCF-7938-34BF15A2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5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126F2E-146B-2057-4F26-45413A87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12D9C1-9094-360F-A018-5B9496744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17FD0A6-87F8-4B68-705E-63D8962D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17C299-2F6C-7AE4-D22F-A58A6742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E5627C-3046-82DB-F562-BA3BC180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95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C07BC2-C966-0759-8225-C1513F5F0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DF2E6E-D4FA-2CB1-74F9-AC33D1173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DF9C47-F55D-71F7-4B93-C132645B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ABEE73-FDA7-07CA-8F06-0BCFBFEC0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2547-B656-6D6E-1F05-E4BED3EA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159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F6204D-D57F-9B71-676B-8FBE4D09E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013DD4-F533-B0C6-46D8-D84006D90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9805C8-146E-466D-AF2B-A8355661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46895F-602D-1638-6F09-E1D0F6F7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209F62-899D-3F54-47BC-16C0A0F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97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C777D-7F95-57A8-0B1F-DDCD5833F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188C68-950E-B2AF-94FD-AAD638CF6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C5FF43-5F43-3F7D-39D4-2D3FEA5C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765163-32AA-33DA-6A39-B52914D3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815722-084F-1D33-ACD5-84459BC1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6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458879-9DA6-1382-B351-8FB97171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AA29313-C707-C875-F309-8E502EAA8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23BB3E-6646-C29B-6027-3D6AC47D2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DBC558E-EBE6-F82A-D51A-834154C2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16F406-0B20-16E4-6C54-8ED82AAD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477DAC-8EEB-D921-31BB-342B2AAF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8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B07898-73E6-B3AE-BC3E-510400C05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E92EF4-8E5B-370C-A8D9-796E173CE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DC3733-774E-99BE-E0A1-8ECD6D2D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E6043AF-2D77-70E5-8098-E79D6CC6F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BB1E702-493F-8A4A-9D3F-04D6D847A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338AB51-3039-E807-771E-6AD15477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F41E2F7-8F31-FE9D-2E98-6EE97584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789DA98-9DCE-6ED1-C075-D3AA53996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05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F091AC-9BC4-D6B8-7013-099B431D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0055FB-0DDB-A71F-D8B9-F8709B239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BB08A4-673F-D707-F81D-55FAABF4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C514C67-5E78-34B0-C80E-C54CEA73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54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1216209-1F4E-6CEB-A516-F34A2890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91E4711-1145-5F8C-810F-1E89C558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A5AC622-CA60-2C4E-D113-751C3D1D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481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899ED-329F-A67F-B667-0F3DA293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95A7DF3-F675-6C4C-392A-D605E9EB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6A46618-14B9-54A2-63D4-83D46E18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ECA43A-BB97-9C6C-BAEF-A6533512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22091EB-9F5F-0BEF-F12C-C0941410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D22D88-E2F1-0374-3D57-EAC7E217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3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DCEEB6-936B-47B4-ECC8-94779CC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36B7590-C202-2371-0D71-B9C9A6B44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5DE47A-D3AA-9C56-EA65-2C1A36D3C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3917995-0EFF-B8E2-C69E-F99A08C4E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FF7B8D-C3BC-77B6-2B93-B2E1B7EE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9F21D1-264A-B48F-2634-353120D6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38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43A1F59-6D02-11F5-4851-3B42B3F5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E352B0F-BC3D-5F4F-4CE8-A04B2C96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BDD330-C685-5CE0-9945-8E20F29A75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2976-8CCB-4E2C-BB0B-00069FB4A202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10C3F4-E5D9-980C-5F87-8C6FDFF2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BF0013-6709-236A-2435-7E92467ED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D1DD-FE93-4B05-AE73-C5BDEA99E2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50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788-target-png-fil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0"/>
            <a:ext cx="2592198" cy="873321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F261FC8C-D52C-5395-1EED-3E6C16100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98303"/>
              </p:ext>
            </p:extLst>
          </p:nvPr>
        </p:nvGraphicFramePr>
        <p:xfrm>
          <a:off x="256527" y="900712"/>
          <a:ext cx="11678945" cy="59080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68421">
                  <a:extLst>
                    <a:ext uri="{9D8B030D-6E8A-4147-A177-3AD203B41FA5}">
                      <a16:colId xmlns:a16="http://schemas.microsoft.com/office/drawing/2014/main" val="784555715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4126465059"/>
                    </a:ext>
                  </a:extLst>
                </a:gridCol>
                <a:gridCol w="1516761">
                  <a:extLst>
                    <a:ext uri="{9D8B030D-6E8A-4147-A177-3AD203B41FA5}">
                      <a16:colId xmlns:a16="http://schemas.microsoft.com/office/drawing/2014/main" val="2233199338"/>
                    </a:ext>
                  </a:extLst>
                </a:gridCol>
                <a:gridCol w="1820079">
                  <a:extLst>
                    <a:ext uri="{9D8B030D-6E8A-4147-A177-3AD203B41FA5}">
                      <a16:colId xmlns:a16="http://schemas.microsoft.com/office/drawing/2014/main" val="336854314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398740684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3388296425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2394207792"/>
                    </a:ext>
                  </a:extLst>
                </a:gridCol>
              </a:tblGrid>
              <a:tr h="665798">
                <a:tc gridSpan="7"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accent1"/>
                          </a:solidFill>
                        </a:rPr>
                        <a:t>خصائص المملكة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068694"/>
                  </a:ext>
                </a:extLst>
              </a:tr>
              <a:tr h="802533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فوق المملكة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البدائيات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البكتيريا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حقيقية النواة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74121"/>
                  </a:ext>
                </a:extLst>
              </a:tr>
              <a:tr h="8025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المملكة</a:t>
                      </a:r>
                      <a:endParaRPr lang="ar-SA" sz="3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البدائيات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البكتيريا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الطلائعيات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9242"/>
                          </a:solidFill>
                        </a:rPr>
                        <a:t>النباتات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الحيوانات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76654"/>
                  </a:ext>
                </a:extLst>
              </a:tr>
              <a:tr h="8025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نوع الخلايا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بدائية النوى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حقيقية النــوى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857216"/>
                  </a:ext>
                </a:extLst>
              </a:tr>
              <a:tr h="8124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جدار الخلية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بدون</a:t>
                      </a:r>
                      <a:r>
                        <a:rPr lang="ar-SA" sz="2400" b="1" dirty="0"/>
                        <a:t> </a:t>
                      </a:r>
                      <a:r>
                        <a:rPr lang="ar-SA" sz="2400" b="1" dirty="0" err="1"/>
                        <a:t>ببتيدوجلايكان</a:t>
                      </a:r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u="sng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يحتوي على </a:t>
                      </a:r>
                      <a:r>
                        <a:rPr lang="ar-SA" sz="2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ببتيدوجلايكان</a:t>
                      </a:r>
                      <a:endParaRPr lang="ar-S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B050"/>
                          </a:solidFill>
                        </a:rPr>
                        <a:t>السليلوز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الكايتين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B050"/>
                          </a:solidFill>
                        </a:rPr>
                        <a:t>السليلوز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لا يوجد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344033"/>
                  </a:ext>
                </a:extLst>
              </a:tr>
              <a:tr h="8217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عدد الخلايا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وحيدة الخلية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وحيدة الخلية</a:t>
                      </a:r>
                      <a:br>
                        <a:rPr lang="ar-SA" sz="2400" b="1" dirty="0"/>
                      </a:br>
                      <a:r>
                        <a:rPr lang="ar-SA" sz="2400" b="1" dirty="0"/>
                        <a:t>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غالباً 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325430"/>
                  </a:ext>
                </a:extLst>
              </a:tr>
              <a:tr h="117351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dirty="0"/>
                        <a:t>التغذي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00B050"/>
                          </a:solidFill>
                        </a:rPr>
                        <a:t>ذاتية</a:t>
                      </a:r>
                      <a:r>
                        <a:rPr lang="ar-SA" sz="2400" b="1" dirty="0"/>
                        <a:t> أو 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غير 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غير 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>
                          <a:solidFill>
                            <a:srgbClr val="1F992B"/>
                          </a:solidFill>
                        </a:rPr>
                        <a:t>ذاتية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err="1">
                          <a:solidFill>
                            <a:srgbClr val="FF0000"/>
                          </a:solidFill>
                        </a:rPr>
                        <a:t>غيرذاتية</a:t>
                      </a:r>
                      <a:r>
                        <a:rPr lang="ar-SA" sz="2400" b="1" dirty="0">
                          <a:solidFill>
                            <a:srgbClr val="FF0000"/>
                          </a:solidFill>
                        </a:rPr>
                        <a:t> التغذية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038203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489C77CE-F1A6-85BB-0191-EF09F69D1BBB}"/>
              </a:ext>
            </a:extLst>
          </p:cNvPr>
          <p:cNvSpPr/>
          <p:nvPr/>
        </p:nvSpPr>
        <p:spPr>
          <a:xfrm>
            <a:off x="4967780" y="165436"/>
            <a:ext cx="29113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التصنيف الحديث</a:t>
            </a:r>
          </a:p>
        </p:txBody>
      </p:sp>
    </p:spTree>
    <p:extLst>
      <p:ext uri="{BB962C8B-B14F-4D97-AF65-F5344CB8AC3E}">
        <p14:creationId xmlns:p14="http://schemas.microsoft.com/office/powerpoint/2010/main" val="203596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078132" y="904240"/>
            <a:ext cx="4384223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2-الفطريات </a:t>
            </a:r>
            <a:r>
              <a:rPr lang="ar-SA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الاقترانية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244588" y="1838258"/>
            <a:ext cx="11702824" cy="27422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المعيشة :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معظمها على اليابسة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التغذية : </a:t>
            </a:r>
            <a:r>
              <a:rPr lang="ar-SA" sz="3200" b="1" dirty="0">
                <a:ln w="0"/>
                <a:solidFill>
                  <a:schemeClr val="accent2">
                    <a:lumMod val="75000"/>
                  </a:schemeClr>
                </a:solidFill>
              </a:rPr>
              <a:t>مترممة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أو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متطفلة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أو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3200" b="1" dirty="0">
                <a:ln w="0"/>
                <a:solidFill>
                  <a:srgbClr val="00B050"/>
                </a:solidFill>
              </a:rPr>
              <a:t>متكافلة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.</a:t>
            </a:r>
            <a:endParaRPr lang="ar-SA" sz="3200" b="1" cap="none" spc="0" dirty="0">
              <a:ln w="0"/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 أشهر أمثلتها : </a:t>
            </a:r>
            <a:r>
              <a:rPr lang="ar-SA" sz="3200" b="1" dirty="0">
                <a:ln w="0"/>
                <a:solidFill>
                  <a:schemeClr val="accent2">
                    <a:lumMod val="75000"/>
                  </a:schemeClr>
                </a:solidFill>
              </a:rPr>
              <a:t>فطر عفن الخبز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الذي يتركب جسمه من :</a:t>
            </a:r>
          </a:p>
          <a:p>
            <a:r>
              <a:rPr lang="ar-SA" sz="2800" b="1" cap="none" spc="0" dirty="0">
                <a:ln w="0"/>
                <a:solidFill>
                  <a:srgbClr val="00B050"/>
                </a:solidFill>
              </a:rPr>
              <a:t>1- شبه جذر : 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يخترق الطعام و يمتص منه الغذاء و يكون الغزل الفطري و يُنتج إنزيمات هاضمة.</a:t>
            </a:r>
          </a:p>
          <a:p>
            <a:r>
              <a:rPr lang="ar-SA" sz="2800" b="1" dirty="0">
                <a:ln w="0"/>
                <a:solidFill>
                  <a:srgbClr val="00B050"/>
                </a:solidFill>
              </a:rPr>
              <a:t>2- الساق الهوائية :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تنمو على سطح الغذاء</a:t>
            </a: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</p:spTree>
    <p:extLst>
      <p:ext uri="{BB962C8B-B14F-4D97-AF65-F5344CB8AC3E}">
        <p14:creationId xmlns:p14="http://schemas.microsoft.com/office/powerpoint/2010/main" val="42214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078132" y="904240"/>
            <a:ext cx="4384223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2-الفطريات </a:t>
            </a:r>
            <a:r>
              <a:rPr lang="ar-SA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الاقترانية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244588" y="1838258"/>
            <a:ext cx="11702824" cy="29962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endParaRPr lang="ar-SA" sz="3200" b="1" dirty="0">
              <a:ln w="0"/>
              <a:solidFill>
                <a:srgbClr val="FF0000"/>
              </a:solidFill>
            </a:endParaRP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</a:rPr>
              <a:t>دورة الحياة : </a:t>
            </a:r>
            <a:r>
              <a:rPr lang="ar-SA" sz="3200" b="1" cap="none" spc="0" dirty="0">
                <a:ln w="0"/>
                <a:solidFill>
                  <a:srgbClr val="00B050"/>
                </a:solidFill>
              </a:rPr>
              <a:t>التكاثر</a:t>
            </a:r>
            <a: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cap="none" spc="0" dirty="0">
                <a:ln w="0"/>
                <a:solidFill>
                  <a:srgbClr val="00B050"/>
                </a:solidFill>
              </a:rPr>
              <a:t>فيها بطريقتين :</a:t>
            </a:r>
          </a:p>
          <a:p>
            <a:pPr marL="271463" indent="-271463">
              <a:buFont typeface="+mj-cs"/>
              <a:buAutoNum type="arabic2Minus"/>
              <a:tabLst>
                <a:tab pos="177800" algn="l"/>
              </a:tabLst>
            </a:pPr>
            <a:r>
              <a:rPr lang="ar-SA" sz="3200" b="1" dirty="0">
                <a:ln w="0"/>
                <a:solidFill>
                  <a:srgbClr val="FF0000"/>
                </a:solidFill>
              </a:rPr>
              <a:t>تكاثر لا جنسي :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في الظروف الملائمة حيث تمتلئ </a:t>
            </a:r>
            <a:r>
              <a:rPr lang="ar-SA" sz="3200" b="1" dirty="0">
                <a:ln w="0"/>
                <a:solidFill>
                  <a:schemeClr val="tx1"/>
                </a:solidFill>
                <a:highlight>
                  <a:srgbClr val="FFFF00"/>
                </a:highlight>
              </a:rPr>
              <a:t>الحوافظ البوغية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بآلاف الأبواغ </a:t>
            </a:r>
            <a:r>
              <a:rPr lang="ar-SA" sz="3200" b="1" dirty="0">
                <a:ln w="0"/>
                <a:solidFill>
                  <a:schemeClr val="accent2">
                    <a:lumMod val="75000"/>
                  </a:schemeClr>
                </a:solidFill>
              </a:rPr>
              <a:t>أحادية العدد الكروموسومي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التي تنقلها الرياح لأماكن أخرى ، عند الظروف الملائمة تنمو مكونةً خيوط فطرية جديدة.</a:t>
            </a:r>
          </a:p>
          <a:p>
            <a:pPr marL="177800" indent="-177800">
              <a:buFont typeface="+mj-cs"/>
              <a:buAutoNum type="arabic2Minus"/>
              <a:tabLst>
                <a:tab pos="0" algn="l"/>
              </a:tabLst>
            </a:pPr>
            <a:r>
              <a:rPr lang="ar-SA" sz="3200" b="1" cap="none" spc="0" dirty="0">
                <a:ln w="0"/>
                <a:solidFill>
                  <a:srgbClr val="FF0000"/>
                </a:solidFill>
              </a:rPr>
              <a:t>تكاثر جنسي :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تلجأ له عندما تكون الظروف قاسية و غير ملائمة للعيش.</a:t>
            </a:r>
            <a:br>
              <a:rPr lang="ar-SA" sz="3200" b="1" cap="none" spc="0" dirty="0">
                <a:ln w="0"/>
                <a:solidFill>
                  <a:schemeClr val="tx1"/>
                </a:solidFill>
              </a:rPr>
            </a:br>
            <a:r>
              <a:rPr lang="ar-SA" sz="3200" b="1" cap="none" spc="0" dirty="0">
                <a:ln w="0"/>
                <a:solidFill>
                  <a:schemeClr val="tx1"/>
                </a:solidFill>
              </a:rPr>
              <a:t>     </a:t>
            </a:r>
            <a:r>
              <a:rPr lang="ar-SA" sz="3200" b="1" cap="none" spc="0" dirty="0">
                <a:ln w="0"/>
                <a:solidFill>
                  <a:srgbClr val="0070C0"/>
                </a:solidFill>
              </a:rPr>
              <a:t>( يُعطي تنوعاً وراثياً يضمن بقاء الأنواع )</a:t>
            </a:r>
          </a:p>
          <a:p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F57CEB-FB31-00FE-9EE1-E5D45C382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20" y="4838654"/>
            <a:ext cx="1694548" cy="19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078132" y="904240"/>
            <a:ext cx="4384223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2-الفطريات </a:t>
            </a:r>
            <a:r>
              <a:rPr lang="ar-SA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الاقترانية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244588" y="1854200"/>
            <a:ext cx="11702824" cy="427566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4000" b="1" u="sng" dirty="0">
                <a:ln w="0"/>
                <a:solidFill>
                  <a:srgbClr val="FF0000"/>
                </a:solidFill>
              </a:rPr>
              <a:t>خطوات التكاثر الجنسي </a:t>
            </a:r>
            <a:endParaRPr lang="ar-SA" sz="4000" b="1" u="sng" cap="none" spc="0" dirty="0">
              <a:ln w="0"/>
              <a:solidFill>
                <a:srgbClr val="00B050"/>
              </a:solidFill>
            </a:endParaRP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</a:rPr>
              <a:t>1- 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يلتحم خيطان أحدهما </a:t>
            </a:r>
            <a:r>
              <a:rPr lang="ar-SA" sz="2800" b="1" cap="none" spc="0" dirty="0">
                <a:ln w="0"/>
                <a:solidFill>
                  <a:srgbClr val="FF0000"/>
                </a:solidFill>
              </a:rPr>
              <a:t>سالب</a:t>
            </a:r>
            <a:r>
              <a:rPr lang="ar-SA" sz="2800" b="1" cap="none" spc="0" dirty="0">
                <a:ln w="0"/>
                <a:solidFill>
                  <a:srgbClr val="00B050"/>
                </a:solidFill>
              </a:rPr>
              <a:t> 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و الآخ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ر </a:t>
            </a:r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موجب</a:t>
            </a:r>
            <a:r>
              <a:rPr lang="ar-SA" sz="2800" b="1" dirty="0">
                <a:ln w="0"/>
                <a:solidFill>
                  <a:srgbClr val="00B050"/>
                </a:solidFill>
              </a:rPr>
              <a:t> </a:t>
            </a:r>
            <a:br>
              <a:rPr lang="ar-SA" sz="28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2800" b="1" cap="none" spc="0" dirty="0">
                <a:ln w="0"/>
                <a:solidFill>
                  <a:schemeClr val="tx1"/>
                </a:solidFill>
              </a:rPr>
              <a:t>2- يتكون في طرف كل خيط خلية مشيجية </a:t>
            </a:r>
            <a:r>
              <a:rPr lang="ar-SA" sz="28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(تحتوي على نواة أحادية العدد الكروموسومي </a:t>
            </a:r>
            <a:r>
              <a:rPr lang="en-US" sz="2800" b="1" cap="none" spc="0" dirty="0">
                <a:ln w="0"/>
                <a:solidFill>
                  <a:srgbClr val="FF0000"/>
                </a:solidFill>
              </a:rPr>
              <a:t>1N</a:t>
            </a:r>
            <a:r>
              <a:rPr lang="ar-SA" sz="2800" b="1" cap="none" spc="0" dirty="0">
                <a:ln w="0"/>
                <a:solidFill>
                  <a:schemeClr val="accent1">
                    <a:lumMod val="75000"/>
                  </a:schemeClr>
                </a:solidFill>
              </a:rPr>
              <a:t> )</a:t>
            </a:r>
          </a:p>
          <a:p>
            <a:r>
              <a:rPr lang="ar-SA" sz="2800" b="1" dirty="0">
                <a:ln w="0"/>
                <a:solidFill>
                  <a:schemeClr val="tx1"/>
                </a:solidFill>
              </a:rPr>
              <a:t>3-</a:t>
            </a:r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تندمج النواتان الأحاديتان لتكون الزيجوت (</a:t>
            </a:r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 اللاقحة  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2N</a:t>
            </a:r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)</a:t>
            </a:r>
            <a:r>
              <a:rPr lang="ar-SA" sz="2800" b="1" dirty="0">
                <a:ln w="0"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ثنائية العدد الكروموسومي</a:t>
            </a:r>
          </a:p>
          <a:p>
            <a:r>
              <a:rPr lang="ar-SA" sz="2800" b="1" cap="none" spc="0" dirty="0">
                <a:ln w="0"/>
                <a:solidFill>
                  <a:schemeClr val="tx1"/>
                </a:solidFill>
              </a:rPr>
              <a:t>4-تُحاط اللاقحة بجدار سميك و تصبح بوغاً جنسياً يبقى في حالة سبات .</a:t>
            </a:r>
          </a:p>
          <a:p>
            <a:r>
              <a:rPr lang="ar-SA" sz="2800" b="1" dirty="0">
                <a:ln w="0"/>
                <a:solidFill>
                  <a:schemeClr val="tx1"/>
                </a:solidFill>
              </a:rPr>
              <a:t>5- عند تحسن الظروف ينقسم البوغ الجنسي اختزالياً ليعطي 4 أبواغ أحادية العد الكروموسومي ( 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1N</a:t>
            </a:r>
            <a:r>
              <a:rPr lang="ar-SA" sz="2800" b="1" dirty="0">
                <a:ln w="0"/>
                <a:solidFill>
                  <a:srgbClr val="FF0000"/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) التي تنمو مكونة خيوط فطرية جديدة 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</p:spTree>
    <p:extLst>
      <p:ext uri="{BB962C8B-B14F-4D97-AF65-F5344CB8AC3E}">
        <p14:creationId xmlns:p14="http://schemas.microsoft.com/office/powerpoint/2010/main" val="317163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078132" y="904240"/>
            <a:ext cx="4384223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2-الفطريات </a:t>
            </a:r>
            <a:r>
              <a:rPr lang="ar-SA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الاقترانية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81B131A-48E6-E601-4EA9-8F956E467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40" y="2142067"/>
            <a:ext cx="7146631" cy="3664390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F6E89BB-7FFF-51AD-0F34-7B2E55740F7C}"/>
              </a:ext>
            </a:extLst>
          </p:cNvPr>
          <p:cNvSpPr/>
          <p:nvPr/>
        </p:nvSpPr>
        <p:spPr>
          <a:xfrm>
            <a:off x="3981666" y="4047067"/>
            <a:ext cx="394133" cy="330200"/>
          </a:xfrm>
          <a:prstGeom prst="ellipse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5048555D-519A-F4C5-BE47-AE11707AA8BD}"/>
              </a:ext>
            </a:extLst>
          </p:cNvPr>
          <p:cNvCxnSpPr>
            <a:cxnSpLocks/>
            <a:stCxn id="12" idx="1"/>
            <a:endCxn id="17" idx="7"/>
          </p:cNvCxnSpPr>
          <p:nvPr/>
        </p:nvCxnSpPr>
        <p:spPr>
          <a:xfrm flipH="1" flipV="1">
            <a:off x="2415779" y="3378674"/>
            <a:ext cx="1623606" cy="71675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378D8ADF-D7D9-C56B-0286-D15600697918}"/>
              </a:ext>
            </a:extLst>
          </p:cNvPr>
          <p:cNvSpPr/>
          <p:nvPr/>
        </p:nvSpPr>
        <p:spPr>
          <a:xfrm>
            <a:off x="203200" y="3014140"/>
            <a:ext cx="2592198" cy="248919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1EA62EC-3C1C-AFE3-D7D7-D5980C551097}"/>
              </a:ext>
            </a:extLst>
          </p:cNvPr>
          <p:cNvCxnSpPr>
            <a:cxnSpLocks/>
            <a:stCxn id="12" idx="4"/>
            <a:endCxn id="17" idx="5"/>
          </p:cNvCxnSpPr>
          <p:nvPr/>
        </p:nvCxnSpPr>
        <p:spPr>
          <a:xfrm flipH="1">
            <a:off x="2415779" y="4377267"/>
            <a:ext cx="1762954" cy="76153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230A798F-C85A-DB29-E2C6-8D37C135B23F}"/>
              </a:ext>
            </a:extLst>
          </p:cNvPr>
          <p:cNvCxnSpPr/>
          <p:nvPr/>
        </p:nvCxnSpPr>
        <p:spPr>
          <a:xfrm flipH="1">
            <a:off x="5393267" y="4758032"/>
            <a:ext cx="254000" cy="66063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D1295212-4582-DCFA-C83A-0AEE07B3FF9B}"/>
              </a:ext>
            </a:extLst>
          </p:cNvPr>
          <p:cNvCxnSpPr>
            <a:cxnSpLocks/>
          </p:cNvCxnSpPr>
          <p:nvPr/>
        </p:nvCxnSpPr>
        <p:spPr>
          <a:xfrm>
            <a:off x="5007977" y="4758032"/>
            <a:ext cx="385290" cy="66063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107E7CA-7D54-C3D1-E3E8-A989AE4B2B6A}"/>
              </a:ext>
            </a:extLst>
          </p:cNvPr>
          <p:cNvSpPr/>
          <p:nvPr/>
        </p:nvSpPr>
        <p:spPr>
          <a:xfrm>
            <a:off x="4537619" y="5303824"/>
            <a:ext cx="1326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أشباه جذور</a:t>
            </a:r>
          </a:p>
        </p:txBody>
      </p:sp>
      <p:sp>
        <p:nvSpPr>
          <p:cNvPr id="41" name="سهم: لأسفل 40">
            <a:extLst>
              <a:ext uri="{FF2B5EF4-FFF2-40B4-BE49-F238E27FC236}">
                <a16:creationId xmlns:a16="http://schemas.microsoft.com/office/drawing/2014/main" id="{7F38AFF9-B073-F935-09E9-65B3CF885984}"/>
              </a:ext>
            </a:extLst>
          </p:cNvPr>
          <p:cNvSpPr/>
          <p:nvPr/>
        </p:nvSpPr>
        <p:spPr>
          <a:xfrm rot="14829863">
            <a:off x="6307852" y="2993479"/>
            <a:ext cx="213537" cy="11053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سهم: لأسفل 41">
            <a:extLst>
              <a:ext uri="{FF2B5EF4-FFF2-40B4-BE49-F238E27FC236}">
                <a16:creationId xmlns:a16="http://schemas.microsoft.com/office/drawing/2014/main" id="{8D20BC7F-33C1-16EF-2246-5D8DC1E8EB3D}"/>
              </a:ext>
            </a:extLst>
          </p:cNvPr>
          <p:cNvSpPr/>
          <p:nvPr/>
        </p:nvSpPr>
        <p:spPr>
          <a:xfrm rot="14829863">
            <a:off x="7572609" y="2997343"/>
            <a:ext cx="263308" cy="242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سهم: لأسفل 42">
            <a:extLst>
              <a:ext uri="{FF2B5EF4-FFF2-40B4-BE49-F238E27FC236}">
                <a16:creationId xmlns:a16="http://schemas.microsoft.com/office/drawing/2014/main" id="{F9D4EE83-3E20-5777-8B2F-B5D6BBED067A}"/>
              </a:ext>
            </a:extLst>
          </p:cNvPr>
          <p:cNvSpPr/>
          <p:nvPr/>
        </p:nvSpPr>
        <p:spPr>
          <a:xfrm rot="18230619">
            <a:off x="8557666" y="2934877"/>
            <a:ext cx="263308" cy="2428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8B63B828-8C6F-C06D-B8E9-F2F07BE89FAA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3580475" y="2452664"/>
            <a:ext cx="1287858" cy="22640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5D710209-3C3B-C5BD-174A-9AE8C90AF509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3580475" y="2452664"/>
            <a:ext cx="923792" cy="72029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088CFA8C-7F28-99A2-0773-2FF7487BC7D4}"/>
              </a:ext>
            </a:extLst>
          </p:cNvPr>
          <p:cNvSpPr/>
          <p:nvPr/>
        </p:nvSpPr>
        <p:spPr>
          <a:xfrm>
            <a:off x="2822895" y="1990999"/>
            <a:ext cx="15151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حوافظ بوغية</a:t>
            </a:r>
          </a:p>
        </p:txBody>
      </p: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38E2165D-FE1D-5B36-209B-CA1D52927961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3580475" y="2452664"/>
            <a:ext cx="1440258" cy="37880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FBE91627-6851-53D0-7FD2-EDD0CCBDAE63}"/>
              </a:ext>
            </a:extLst>
          </p:cNvPr>
          <p:cNvCxnSpPr>
            <a:cxnSpLocks/>
            <a:endCxn id="65" idx="2"/>
          </p:cNvCxnSpPr>
          <p:nvPr/>
        </p:nvCxnSpPr>
        <p:spPr>
          <a:xfrm flipH="1" flipV="1">
            <a:off x="2907295" y="2861375"/>
            <a:ext cx="1047494" cy="29879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2E418849-AD29-DB7F-A74E-17B5F9D770D9}"/>
              </a:ext>
            </a:extLst>
          </p:cNvPr>
          <p:cNvSpPr/>
          <p:nvPr/>
        </p:nvSpPr>
        <p:spPr>
          <a:xfrm>
            <a:off x="2335445" y="2399710"/>
            <a:ext cx="11436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أبواغ</a:t>
            </a: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D2744207-6990-C7E5-E728-6B6968FD4C8F}"/>
              </a:ext>
            </a:extLst>
          </p:cNvPr>
          <p:cNvCxnSpPr>
            <a:cxnSpLocks/>
          </p:cNvCxnSpPr>
          <p:nvPr/>
        </p:nvCxnSpPr>
        <p:spPr>
          <a:xfrm flipH="1" flipV="1">
            <a:off x="7245601" y="2935347"/>
            <a:ext cx="137332" cy="35187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ABE29ABB-B15C-E1AA-DF03-D3AF41F7E002}"/>
              </a:ext>
            </a:extLst>
          </p:cNvPr>
          <p:cNvSpPr/>
          <p:nvPr/>
        </p:nvSpPr>
        <p:spPr>
          <a:xfrm>
            <a:off x="6662100" y="2131327"/>
            <a:ext cx="11436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خلايا مشيجية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83C95A22-7A73-14CC-C5E2-6E3FE1640BFE}"/>
              </a:ext>
            </a:extLst>
          </p:cNvPr>
          <p:cNvCxnSpPr>
            <a:cxnSpLocks/>
          </p:cNvCxnSpPr>
          <p:nvPr/>
        </p:nvCxnSpPr>
        <p:spPr>
          <a:xfrm flipV="1">
            <a:off x="7205418" y="2935347"/>
            <a:ext cx="40183" cy="29792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7FFAD525-A910-D4F4-E7B5-9C4844ACFDCB}"/>
              </a:ext>
            </a:extLst>
          </p:cNvPr>
          <p:cNvSpPr/>
          <p:nvPr/>
        </p:nvSpPr>
        <p:spPr>
          <a:xfrm>
            <a:off x="8882237" y="2027531"/>
            <a:ext cx="1363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بوغ</a:t>
            </a: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جنسي ( </a:t>
            </a:r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 </a:t>
            </a: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</p:txBody>
      </p: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B7DCE095-4DC9-516F-0489-D96DA377C097}"/>
              </a:ext>
            </a:extLst>
          </p:cNvPr>
          <p:cNvCxnSpPr>
            <a:cxnSpLocks/>
          </p:cNvCxnSpPr>
          <p:nvPr/>
        </p:nvCxnSpPr>
        <p:spPr>
          <a:xfrm flipV="1">
            <a:off x="9357360" y="2831468"/>
            <a:ext cx="242206" cy="24701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قوس متوسط أيمن 79">
            <a:extLst>
              <a:ext uri="{FF2B5EF4-FFF2-40B4-BE49-F238E27FC236}">
                <a16:creationId xmlns:a16="http://schemas.microsoft.com/office/drawing/2014/main" id="{20ECB003-2D52-F665-34CF-E1D4C15757C8}"/>
              </a:ext>
            </a:extLst>
          </p:cNvPr>
          <p:cNvSpPr/>
          <p:nvPr/>
        </p:nvSpPr>
        <p:spPr>
          <a:xfrm rot="16200000">
            <a:off x="3604597" y="890935"/>
            <a:ext cx="100773" cy="2392841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ADD2F51A-CB13-B17D-0263-F6956F84A264}"/>
              </a:ext>
            </a:extLst>
          </p:cNvPr>
          <p:cNvSpPr/>
          <p:nvPr/>
        </p:nvSpPr>
        <p:spPr>
          <a:xfrm>
            <a:off x="2687099" y="1571617"/>
            <a:ext cx="19357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تكاثر لا جنسي 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2F5AEB85-D69A-88E5-FEA3-35D6256D3C6E}"/>
              </a:ext>
            </a:extLst>
          </p:cNvPr>
          <p:cNvSpPr/>
          <p:nvPr/>
        </p:nvSpPr>
        <p:spPr>
          <a:xfrm>
            <a:off x="9738344" y="3252208"/>
            <a:ext cx="1363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انقسام اختزالي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F17E3A3C-5FB5-8002-1A55-27680F1F6642}"/>
              </a:ext>
            </a:extLst>
          </p:cNvPr>
          <p:cNvCxnSpPr>
            <a:cxnSpLocks/>
            <a:endCxn id="84" idx="2"/>
          </p:cNvCxnSpPr>
          <p:nvPr/>
        </p:nvCxnSpPr>
        <p:spPr>
          <a:xfrm flipV="1">
            <a:off x="9604029" y="4984295"/>
            <a:ext cx="767610" cy="32483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9BF84FE4-FF30-B693-7BC6-F11C6E7E044F}"/>
              </a:ext>
            </a:extLst>
          </p:cNvPr>
          <p:cNvSpPr/>
          <p:nvPr/>
        </p:nvSpPr>
        <p:spPr>
          <a:xfrm>
            <a:off x="9689747" y="4522630"/>
            <a:ext cx="1363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بوغ</a:t>
            </a: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جنسي</a:t>
            </a:r>
          </a:p>
        </p:txBody>
      </p:sp>
      <p:cxnSp>
        <p:nvCxnSpPr>
          <p:cNvPr id="86" name="رابط مستقيم 85">
            <a:extLst>
              <a:ext uri="{FF2B5EF4-FFF2-40B4-BE49-F238E27FC236}">
                <a16:creationId xmlns:a16="http://schemas.microsoft.com/office/drawing/2014/main" id="{9CC66BFF-87F7-1427-1C0E-39EC8DFD7DAB}"/>
              </a:ext>
            </a:extLst>
          </p:cNvPr>
          <p:cNvCxnSpPr>
            <a:cxnSpLocks/>
            <a:endCxn id="87" idx="2"/>
          </p:cNvCxnSpPr>
          <p:nvPr/>
        </p:nvCxnSpPr>
        <p:spPr>
          <a:xfrm flipH="1" flipV="1">
            <a:off x="8686482" y="4167990"/>
            <a:ext cx="622353" cy="27120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C4883AAF-6B76-7F02-A4D0-D7BC53E19AB5}"/>
              </a:ext>
            </a:extLst>
          </p:cNvPr>
          <p:cNvSpPr/>
          <p:nvPr/>
        </p:nvSpPr>
        <p:spPr>
          <a:xfrm>
            <a:off x="7928902" y="3767880"/>
            <a:ext cx="15151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حافظة أبواغ</a:t>
            </a:r>
          </a:p>
        </p:txBody>
      </p:sp>
      <p:cxnSp>
        <p:nvCxnSpPr>
          <p:cNvPr id="91" name="رابط مستقيم 90">
            <a:extLst>
              <a:ext uri="{FF2B5EF4-FFF2-40B4-BE49-F238E27FC236}">
                <a16:creationId xmlns:a16="http://schemas.microsoft.com/office/drawing/2014/main" id="{B9E51735-8A12-D96A-CABF-E4C29FB743D8}"/>
              </a:ext>
            </a:extLst>
          </p:cNvPr>
          <p:cNvCxnSpPr>
            <a:cxnSpLocks/>
            <a:endCxn id="92" idx="2"/>
          </p:cNvCxnSpPr>
          <p:nvPr/>
        </p:nvCxnSpPr>
        <p:spPr>
          <a:xfrm flipH="1" flipV="1">
            <a:off x="8396116" y="4577322"/>
            <a:ext cx="777493" cy="22928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888FC04E-ECFB-FE70-FB82-A6986579AD22}"/>
              </a:ext>
            </a:extLst>
          </p:cNvPr>
          <p:cNvSpPr/>
          <p:nvPr/>
        </p:nvSpPr>
        <p:spPr>
          <a:xfrm>
            <a:off x="7861208" y="4177212"/>
            <a:ext cx="106981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أبواغ (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96" name="سهم: لأسفل 95">
            <a:extLst>
              <a:ext uri="{FF2B5EF4-FFF2-40B4-BE49-F238E27FC236}">
                <a16:creationId xmlns:a16="http://schemas.microsoft.com/office/drawing/2014/main" id="{8131A3C0-7CCC-9C25-2E98-213130C6C417}"/>
              </a:ext>
            </a:extLst>
          </p:cNvPr>
          <p:cNvSpPr/>
          <p:nvPr/>
        </p:nvSpPr>
        <p:spPr>
          <a:xfrm rot="2905125">
            <a:off x="8807431" y="5123635"/>
            <a:ext cx="149611" cy="1768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سهم: لأسفل 96">
            <a:extLst>
              <a:ext uri="{FF2B5EF4-FFF2-40B4-BE49-F238E27FC236}">
                <a16:creationId xmlns:a16="http://schemas.microsoft.com/office/drawing/2014/main" id="{2FEE3B47-7964-FF85-6C17-D933831F6D43}"/>
              </a:ext>
            </a:extLst>
          </p:cNvPr>
          <p:cNvSpPr/>
          <p:nvPr/>
        </p:nvSpPr>
        <p:spPr>
          <a:xfrm rot="4745709">
            <a:off x="8299859" y="5262495"/>
            <a:ext cx="140963" cy="2565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سهم: لأسفل 97">
            <a:extLst>
              <a:ext uri="{FF2B5EF4-FFF2-40B4-BE49-F238E27FC236}">
                <a16:creationId xmlns:a16="http://schemas.microsoft.com/office/drawing/2014/main" id="{D662D0D5-9234-F00E-DC44-CBFECB5DBA08}"/>
              </a:ext>
            </a:extLst>
          </p:cNvPr>
          <p:cNvSpPr/>
          <p:nvPr/>
        </p:nvSpPr>
        <p:spPr>
          <a:xfrm rot="5762424">
            <a:off x="7274956" y="5244366"/>
            <a:ext cx="146024" cy="3026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سهم: لأسفل 98">
            <a:extLst>
              <a:ext uri="{FF2B5EF4-FFF2-40B4-BE49-F238E27FC236}">
                <a16:creationId xmlns:a16="http://schemas.microsoft.com/office/drawing/2014/main" id="{ED4D0139-92F9-EE6A-410D-55EAE5D53810}"/>
              </a:ext>
            </a:extLst>
          </p:cNvPr>
          <p:cNvSpPr/>
          <p:nvPr/>
        </p:nvSpPr>
        <p:spPr>
          <a:xfrm rot="7167721">
            <a:off x="6277867" y="4888747"/>
            <a:ext cx="195147" cy="2864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سهم: لأسفل 101">
            <a:extLst>
              <a:ext uri="{FF2B5EF4-FFF2-40B4-BE49-F238E27FC236}">
                <a16:creationId xmlns:a16="http://schemas.microsoft.com/office/drawing/2014/main" id="{DE1B1F95-FD53-0B2F-F4F8-0E5AC517D3B9}"/>
              </a:ext>
            </a:extLst>
          </p:cNvPr>
          <p:cNvSpPr/>
          <p:nvPr/>
        </p:nvSpPr>
        <p:spPr>
          <a:xfrm rot="1304372">
            <a:off x="3430783" y="3575513"/>
            <a:ext cx="124643" cy="3026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3" name="سهم: لأسفل 102">
            <a:extLst>
              <a:ext uri="{FF2B5EF4-FFF2-40B4-BE49-F238E27FC236}">
                <a16:creationId xmlns:a16="http://schemas.microsoft.com/office/drawing/2014/main" id="{C01FCD94-D275-3D8D-DAD3-1A87760DE79C}"/>
              </a:ext>
            </a:extLst>
          </p:cNvPr>
          <p:cNvSpPr/>
          <p:nvPr/>
        </p:nvSpPr>
        <p:spPr>
          <a:xfrm rot="20332341">
            <a:off x="3518769" y="4476497"/>
            <a:ext cx="93302" cy="2372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سهم: منحني لأسفل 104">
            <a:extLst>
              <a:ext uri="{FF2B5EF4-FFF2-40B4-BE49-F238E27FC236}">
                <a16:creationId xmlns:a16="http://schemas.microsoft.com/office/drawing/2014/main" id="{BEB51BB1-C2EE-ADE4-C009-FFBCC6EAA24E}"/>
              </a:ext>
            </a:extLst>
          </p:cNvPr>
          <p:cNvSpPr/>
          <p:nvPr/>
        </p:nvSpPr>
        <p:spPr>
          <a:xfrm rot="20774084" flipV="1">
            <a:off x="3955589" y="5033036"/>
            <a:ext cx="898791" cy="308690"/>
          </a:xfrm>
          <a:prstGeom prst="curvedDownArrow">
            <a:avLst>
              <a:gd name="adj1" fmla="val 25000"/>
              <a:gd name="adj2" fmla="val 4350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6" name="قوس متوسط أيمن 105">
            <a:extLst>
              <a:ext uri="{FF2B5EF4-FFF2-40B4-BE49-F238E27FC236}">
                <a16:creationId xmlns:a16="http://schemas.microsoft.com/office/drawing/2014/main" id="{52705695-04EA-362F-51BD-705ED666A7E9}"/>
              </a:ext>
            </a:extLst>
          </p:cNvPr>
          <p:cNvSpPr/>
          <p:nvPr/>
        </p:nvSpPr>
        <p:spPr>
          <a:xfrm rot="16200000" flipH="1">
            <a:off x="7986328" y="3632854"/>
            <a:ext cx="136132" cy="4025048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B3B050B5-D43A-FE8E-677F-B4F9C38A1D7A}"/>
              </a:ext>
            </a:extLst>
          </p:cNvPr>
          <p:cNvSpPr/>
          <p:nvPr/>
        </p:nvSpPr>
        <p:spPr>
          <a:xfrm>
            <a:off x="6750714" y="5820969"/>
            <a:ext cx="193576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تكاثر جنسي </a:t>
            </a:r>
          </a:p>
        </p:txBody>
      </p: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03A98862-7EEE-32FF-0430-2D115C9C3F09}"/>
              </a:ext>
            </a:extLst>
          </p:cNvPr>
          <p:cNvSpPr/>
          <p:nvPr/>
        </p:nvSpPr>
        <p:spPr>
          <a:xfrm>
            <a:off x="6323941" y="3742511"/>
            <a:ext cx="17629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تزاوجي سالب</a:t>
            </a: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E6B284FE-E901-EB5E-D654-553273B09859}"/>
              </a:ext>
            </a:extLst>
          </p:cNvPr>
          <p:cNvSpPr/>
          <p:nvPr/>
        </p:nvSpPr>
        <p:spPr>
          <a:xfrm>
            <a:off x="6025374" y="4279918"/>
            <a:ext cx="17629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تزاوجي موجب</a:t>
            </a:r>
          </a:p>
        </p:txBody>
      </p:sp>
      <p:cxnSp>
        <p:nvCxnSpPr>
          <p:cNvPr id="110" name="رابط مستقيم 109">
            <a:extLst>
              <a:ext uri="{FF2B5EF4-FFF2-40B4-BE49-F238E27FC236}">
                <a16:creationId xmlns:a16="http://schemas.microsoft.com/office/drawing/2014/main" id="{97C6AB54-446E-6759-FDD6-970DB20B8361}"/>
              </a:ext>
            </a:extLst>
          </p:cNvPr>
          <p:cNvCxnSpPr>
            <a:cxnSpLocks/>
            <a:stCxn id="109" idx="1"/>
          </p:cNvCxnSpPr>
          <p:nvPr/>
        </p:nvCxnSpPr>
        <p:spPr>
          <a:xfrm flipH="1" flipV="1">
            <a:off x="5695910" y="4111739"/>
            <a:ext cx="329464" cy="35284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رابط مستقيم 111">
            <a:extLst>
              <a:ext uri="{FF2B5EF4-FFF2-40B4-BE49-F238E27FC236}">
                <a16:creationId xmlns:a16="http://schemas.microsoft.com/office/drawing/2014/main" id="{5DE48B93-13DF-B007-761C-B06268DAA5F8}"/>
              </a:ext>
            </a:extLst>
          </p:cNvPr>
          <p:cNvCxnSpPr>
            <a:cxnSpLocks/>
            <a:stCxn id="108" idx="2"/>
          </p:cNvCxnSpPr>
          <p:nvPr/>
        </p:nvCxnSpPr>
        <p:spPr>
          <a:xfrm flipH="1" flipV="1">
            <a:off x="6029658" y="4053526"/>
            <a:ext cx="1175760" cy="5831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>
            <a:extLst>
              <a:ext uri="{FF2B5EF4-FFF2-40B4-BE49-F238E27FC236}">
                <a16:creationId xmlns:a16="http://schemas.microsoft.com/office/drawing/2014/main" id="{DF49C43C-848C-55C6-17A5-6EA6D43298C4}"/>
              </a:ext>
            </a:extLst>
          </p:cNvPr>
          <p:cNvCxnSpPr>
            <a:cxnSpLocks/>
            <a:stCxn id="122" idx="2"/>
          </p:cNvCxnSpPr>
          <p:nvPr/>
        </p:nvCxnSpPr>
        <p:spPr>
          <a:xfrm flipH="1">
            <a:off x="5271612" y="3879531"/>
            <a:ext cx="152985" cy="314906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3B9A251C-A35B-A508-2C02-F4F15E863351}"/>
              </a:ext>
            </a:extLst>
          </p:cNvPr>
          <p:cNvSpPr/>
          <p:nvPr/>
        </p:nvSpPr>
        <p:spPr>
          <a:xfrm>
            <a:off x="4938726" y="3540977"/>
            <a:ext cx="9717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ساق هوائية</a:t>
            </a:r>
          </a:p>
        </p:txBody>
      </p:sp>
      <p:pic>
        <p:nvPicPr>
          <p:cNvPr id="4" name="رسم 3" descr="سهم خطي: منحنى باتجاه عكس عقارب الساعة">
            <a:extLst>
              <a:ext uri="{FF2B5EF4-FFF2-40B4-BE49-F238E27FC236}">
                <a16:creationId xmlns:a16="http://schemas.microsoft.com/office/drawing/2014/main" id="{D65CF76E-35C4-5E68-EE58-4869DEBF3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992964" flipH="1">
            <a:off x="9369673" y="3426413"/>
            <a:ext cx="5187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269F2A0-B985-126C-9162-1E8A33803876}"/>
              </a:ext>
            </a:extLst>
          </p:cNvPr>
          <p:cNvSpPr/>
          <p:nvPr/>
        </p:nvSpPr>
        <p:spPr>
          <a:xfrm>
            <a:off x="9199801" y="138215"/>
            <a:ext cx="2902591" cy="612396"/>
          </a:xfrm>
          <a:prstGeom prst="roundRect">
            <a:avLst/>
          </a:prstGeom>
          <a:solidFill>
            <a:srgbClr val="A6F5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التقويم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82CC0AD-F795-305C-D446-C6ADF36FB9E0}"/>
              </a:ext>
            </a:extLst>
          </p:cNvPr>
          <p:cNvSpPr/>
          <p:nvPr/>
        </p:nvSpPr>
        <p:spPr>
          <a:xfrm>
            <a:off x="4431161" y="848415"/>
            <a:ext cx="7397042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/>
                </a:solidFill>
              </a:rPr>
              <a:t>1- تتميز بوجود أبواغ سوطية ؟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49FB2E0-506A-E40D-0315-81A46BF930DF}"/>
              </a:ext>
            </a:extLst>
          </p:cNvPr>
          <p:cNvSpPr/>
          <p:nvPr/>
        </p:nvSpPr>
        <p:spPr>
          <a:xfrm>
            <a:off x="9676135" y="1544134"/>
            <a:ext cx="23615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</a:t>
            </a:r>
            <a:r>
              <a:rPr lang="ar-SA" sz="28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 اللزجة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C2F2620-4209-7A2C-AA46-1B25174AE4E1}"/>
              </a:ext>
            </a:extLst>
          </p:cNvPr>
          <p:cNvSpPr/>
          <p:nvPr/>
        </p:nvSpPr>
        <p:spPr>
          <a:xfrm>
            <a:off x="6634923" y="1565553"/>
            <a:ext cx="27558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الفطريات الناقصة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BDEB178-7470-C86C-E8A0-29D924BE0FC5}"/>
              </a:ext>
            </a:extLst>
          </p:cNvPr>
          <p:cNvSpPr/>
          <p:nvPr/>
        </p:nvSpPr>
        <p:spPr>
          <a:xfrm>
            <a:off x="3400370" y="1555433"/>
            <a:ext cx="28103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 الدعامية 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5A6FF6E-439B-6388-AB2C-3F27682EF134}"/>
              </a:ext>
            </a:extLst>
          </p:cNvPr>
          <p:cNvSpPr/>
          <p:nvPr/>
        </p:nvSpPr>
        <p:spPr>
          <a:xfrm>
            <a:off x="202593" y="1515419"/>
            <a:ext cx="25218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الفطريات الكيسية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32DC884-37A8-FD13-B09D-E0F8961BAB7D}"/>
              </a:ext>
            </a:extLst>
          </p:cNvPr>
          <p:cNvSpPr/>
          <p:nvPr/>
        </p:nvSpPr>
        <p:spPr>
          <a:xfrm>
            <a:off x="9442688" y="1544134"/>
            <a:ext cx="2659703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B968CE-ADC6-4652-8B2F-BE505DD24605}"/>
              </a:ext>
            </a:extLst>
          </p:cNvPr>
          <p:cNvSpPr/>
          <p:nvPr/>
        </p:nvSpPr>
        <p:spPr>
          <a:xfrm>
            <a:off x="2946401" y="2791195"/>
            <a:ext cx="8921322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2- من أشهر الأمثلة على الفطريات الإقترانية فطر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ACB2E93-85EF-6A20-C4AC-0FB58231E36D}"/>
              </a:ext>
            </a:extLst>
          </p:cNvPr>
          <p:cNvSpPr/>
          <p:nvPr/>
        </p:nvSpPr>
        <p:spPr>
          <a:xfrm>
            <a:off x="3394090" y="4739008"/>
            <a:ext cx="8469003" cy="612396"/>
          </a:xfrm>
          <a:prstGeom prst="roundRect">
            <a:avLst/>
          </a:prstGeom>
          <a:solidFill>
            <a:srgbClr val="D6F2FA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3- تعيش الفطريات........... معظمها على اليابسة ؟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8A940C4-4E01-0119-5E02-8DEA85E2517A}"/>
              </a:ext>
            </a:extLst>
          </p:cNvPr>
          <p:cNvSpPr/>
          <p:nvPr/>
        </p:nvSpPr>
        <p:spPr>
          <a:xfrm>
            <a:off x="10238432" y="3614807"/>
            <a:ext cx="1460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المشروم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208609F-7AC1-D558-EFEC-F291962A42BB}"/>
              </a:ext>
            </a:extLst>
          </p:cNvPr>
          <p:cNvSpPr/>
          <p:nvPr/>
        </p:nvSpPr>
        <p:spPr>
          <a:xfrm>
            <a:off x="7465121" y="3614807"/>
            <a:ext cx="1845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عفن الخبز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84BE70B-E37D-C526-95E6-89965FE51AE0}"/>
              </a:ext>
            </a:extLst>
          </p:cNvPr>
          <p:cNvSpPr/>
          <p:nvPr/>
        </p:nvSpPr>
        <p:spPr>
          <a:xfrm>
            <a:off x="4860337" y="3586092"/>
            <a:ext cx="15872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الخميرة 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69DCC8DB-3B62-D9CD-ED8C-586BC480EBB3}"/>
              </a:ext>
            </a:extLst>
          </p:cNvPr>
          <p:cNvSpPr/>
          <p:nvPr/>
        </p:nvSpPr>
        <p:spPr>
          <a:xfrm>
            <a:off x="1661599" y="3577448"/>
            <a:ext cx="1414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الأشنات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E955C9CE-87C3-6123-709C-712B00FFD03C}"/>
              </a:ext>
            </a:extLst>
          </p:cNvPr>
          <p:cNvSpPr/>
          <p:nvPr/>
        </p:nvSpPr>
        <p:spPr>
          <a:xfrm>
            <a:off x="10171261" y="5446104"/>
            <a:ext cx="1521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الإقترانية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417E3EC-5625-8696-3564-0885637C8B86}"/>
              </a:ext>
            </a:extLst>
          </p:cNvPr>
          <p:cNvSpPr/>
          <p:nvPr/>
        </p:nvSpPr>
        <p:spPr>
          <a:xfrm>
            <a:off x="7658286" y="5466524"/>
            <a:ext cx="1377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ب- اللزجة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0E7CCBB-0DC9-C71D-620F-4353DA0D562E}"/>
              </a:ext>
            </a:extLst>
          </p:cNvPr>
          <p:cNvSpPr/>
          <p:nvPr/>
        </p:nvSpPr>
        <p:spPr>
          <a:xfrm>
            <a:off x="4891212" y="5456486"/>
            <a:ext cx="1572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ج- </a:t>
            </a:r>
            <a:r>
              <a:rPr lang="ar-S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الدعامية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C05D69C-75A1-D629-4C03-4C0B9D077F2D}"/>
              </a:ext>
            </a:extLst>
          </p:cNvPr>
          <p:cNvSpPr/>
          <p:nvPr/>
        </p:nvSpPr>
        <p:spPr>
          <a:xfrm>
            <a:off x="1422012" y="5492904"/>
            <a:ext cx="1911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د- حمل الأبواغ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90A3C4FF-3A12-A6C5-9B35-47361562960E}"/>
              </a:ext>
            </a:extLst>
          </p:cNvPr>
          <p:cNvSpPr/>
          <p:nvPr/>
        </p:nvSpPr>
        <p:spPr>
          <a:xfrm>
            <a:off x="7157076" y="3508333"/>
            <a:ext cx="2571479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19D25818-9DF6-2D14-E068-01138A246993}"/>
              </a:ext>
            </a:extLst>
          </p:cNvPr>
          <p:cNvSpPr/>
          <p:nvPr/>
        </p:nvSpPr>
        <p:spPr>
          <a:xfrm>
            <a:off x="9728555" y="5411898"/>
            <a:ext cx="2189494" cy="6123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36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 animBg="1"/>
      <p:bldP spid="10" grpId="0" animBg="1"/>
      <p:bldP spid="18" grpId="0" animBg="1"/>
      <p:bldP spid="2" grpId="0"/>
      <p:bldP spid="11" grpId="0"/>
      <p:bldP spid="12" grpId="0"/>
      <p:bldP spid="24" grpId="0"/>
      <p:bldP spid="25" grpId="0"/>
      <p:bldP spid="26" grpId="0"/>
      <p:bldP spid="27" grpId="0"/>
      <p:bldP spid="28" grpId="0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171268" y="904240"/>
            <a:ext cx="4402665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الفطريات الكيسية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264492" y="-22757"/>
            <a:ext cx="4613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وبيئتها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2662BB5-C367-729F-284E-3ECC2F41F613}"/>
              </a:ext>
            </a:extLst>
          </p:cNvPr>
          <p:cNvSpPr/>
          <p:nvPr/>
        </p:nvSpPr>
        <p:spPr>
          <a:xfrm>
            <a:off x="244588" y="1838258"/>
            <a:ext cx="11702824" cy="27422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Wingdings" panose="05000000000000000000" pitchFamily="2" charset="2"/>
              <a:buChar char="§"/>
            </a:pPr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ar-SA" sz="3200" b="1" cap="none" spc="0" dirty="0">
                <a:ln w="0"/>
                <a:solidFill>
                  <a:srgbClr val="FF0000"/>
                </a:solidFill>
              </a:rPr>
              <a:t>المعيشة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متنوعة في مواطن البيئة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</a:rPr>
              <a:t>التغذية</a:t>
            </a: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ar-SA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مترممة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متطفلة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متكافلة</a:t>
            </a:r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663" indent="-93663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</a:rPr>
              <a:t>تعتبر أكبر شعب الفطريات </a:t>
            </a:r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حيث تضم 60000 نوع </a:t>
            </a:r>
            <a:b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dirty="0">
                <a:ln w="0"/>
                <a:solidFill>
                  <a:schemeClr val="tx1"/>
                </a:solidFill>
              </a:rPr>
              <a:t>معظمها عديد الخلايا مثل </a:t>
            </a:r>
            <a:r>
              <a:rPr lang="ar-SA" sz="3200" b="1" dirty="0" err="1">
                <a:ln w="0"/>
                <a:solidFill>
                  <a:schemeClr val="accent1"/>
                </a:solidFill>
              </a:rPr>
              <a:t>الأسبرجلس</a:t>
            </a:r>
            <a:br>
              <a:rPr lang="ar-SA" sz="3200" b="1" dirty="0">
                <a:ln w="0"/>
                <a:solidFill>
                  <a:srgbClr val="FF0000"/>
                </a:solidFill>
              </a:rPr>
            </a:br>
            <a:r>
              <a:rPr lang="ar-SA" sz="3200" b="1" dirty="0">
                <a:ln w="0"/>
                <a:solidFill>
                  <a:schemeClr val="tx1"/>
                </a:solidFill>
              </a:rPr>
              <a:t>بعضها وحيد الخلية مثل 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الخميرة</a:t>
            </a: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6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6028268" y="904240"/>
            <a:ext cx="5545666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دورة حياة الفطريات الكيسية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264492" y="-22757"/>
            <a:ext cx="4613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وبيئتها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2662BB5-C367-729F-284E-3ECC2F41F613}"/>
              </a:ext>
            </a:extLst>
          </p:cNvPr>
          <p:cNvSpPr/>
          <p:nvPr/>
        </p:nvSpPr>
        <p:spPr>
          <a:xfrm>
            <a:off x="408827" y="1838258"/>
            <a:ext cx="11702824" cy="27422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ln w="0"/>
                <a:solidFill>
                  <a:srgbClr val="FF0000"/>
                </a:solidFill>
              </a:rPr>
              <a:t>دورة الحياة : </a:t>
            </a:r>
            <a:r>
              <a:rPr lang="ar-SA" sz="3200" b="1" dirty="0">
                <a:ln w="0"/>
                <a:solidFill>
                  <a:schemeClr val="accent1">
                    <a:lumMod val="75000"/>
                  </a:schemeClr>
                </a:solidFill>
              </a:rPr>
              <a:t>تتم بطريقتين هما :</a:t>
            </a:r>
          </a:p>
          <a:p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أ-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تكاثر لا جنسي : </a:t>
            </a:r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بتكوين الأبواغ </a:t>
            </a:r>
            <a:r>
              <a:rPr lang="ar-SA" sz="3200" b="1" cap="none" spc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الكونيدية</a:t>
            </a:r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 تتكون خارج نهاية حوامل بوغية تُسمى ( حاملة </a:t>
            </a:r>
            <a:r>
              <a:rPr lang="ar-SA" sz="3200" b="1" cap="none" spc="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الكونيديا</a:t>
            </a:r>
            <a: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 و ليس بداخلها .</a:t>
            </a:r>
            <a:br>
              <a:rPr lang="ar-SA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ar-SA" sz="3200" b="1" cap="none" spc="0" dirty="0">
                <a:ln w="0"/>
                <a:solidFill>
                  <a:srgbClr val="FF0000"/>
                </a:solidFill>
              </a:rPr>
              <a:t>ب- تكاثر جنسي </a:t>
            </a:r>
          </a:p>
        </p:txBody>
      </p:sp>
    </p:spTree>
    <p:extLst>
      <p:ext uri="{BB962C8B-B14F-4D97-AF65-F5344CB8AC3E}">
        <p14:creationId xmlns:p14="http://schemas.microsoft.com/office/powerpoint/2010/main" val="18108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6028268" y="904240"/>
            <a:ext cx="5545666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دورة حياة الفطريات الكيسية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264492" y="-22757"/>
            <a:ext cx="4613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وبيئتها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2662BB5-C367-729F-284E-3ECC2F41F613}"/>
              </a:ext>
            </a:extLst>
          </p:cNvPr>
          <p:cNvSpPr/>
          <p:nvPr/>
        </p:nvSpPr>
        <p:spPr>
          <a:xfrm>
            <a:off x="408827" y="1838258"/>
            <a:ext cx="11702824" cy="3919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ln w="0"/>
                <a:solidFill>
                  <a:srgbClr val="FF0000"/>
                </a:solidFill>
              </a:rPr>
              <a:t>خطوات التكاثر الجنسي : </a:t>
            </a:r>
            <a:endParaRPr lang="ar-SA" sz="3200" b="1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</a:rPr>
              <a:t>1- يندمج خيطان </a:t>
            </a:r>
            <a:r>
              <a:rPr lang="ar-SA" sz="3200" b="1" cap="none" spc="0" dirty="0">
                <a:ln w="0"/>
                <a:solidFill>
                  <a:srgbClr val="1F992B"/>
                </a:solidFill>
              </a:rPr>
              <a:t>( خيوط مجز</a:t>
            </a:r>
            <a:r>
              <a:rPr lang="ar-SA" sz="3200" b="1" dirty="0">
                <a:ln w="0"/>
                <a:solidFill>
                  <a:srgbClr val="1F992B"/>
                </a:solidFill>
              </a:rPr>
              <a:t>أة ) 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أحادية العدد </a:t>
            </a:r>
            <a:r>
              <a:rPr lang="ar-SA" sz="3200" b="1" dirty="0" err="1">
                <a:ln w="0"/>
                <a:solidFill>
                  <a:schemeClr val="tx1"/>
                </a:solidFill>
              </a:rPr>
              <a:t>الكروموسومي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( </a:t>
            </a:r>
            <a:r>
              <a:rPr lang="en-US" sz="3200" b="1" dirty="0">
                <a:ln w="0"/>
                <a:solidFill>
                  <a:srgbClr val="FF0000"/>
                </a:solidFill>
              </a:rPr>
              <a:t>1N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 )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 فيتكون الكيس الثمري .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</a:rPr>
              <a:t>2- تندمج الأنوية داخل الكيس الثمري لتكون اللاقحة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( الزيجوت 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2N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 )</a:t>
            </a:r>
          </a:p>
          <a:p>
            <a:r>
              <a:rPr lang="ar-SA" sz="3200" b="1" dirty="0">
                <a:ln w="0"/>
                <a:solidFill>
                  <a:schemeClr val="tx1"/>
                </a:solidFill>
              </a:rPr>
              <a:t>3- </a:t>
            </a:r>
            <a:r>
              <a:rPr lang="ar-SA" sz="3200" b="1" u="sng" dirty="0">
                <a:ln w="0"/>
                <a:solidFill>
                  <a:schemeClr val="tx1"/>
                </a:solidFill>
              </a:rPr>
              <a:t>ينقسم الزيجوت اختزالياً ليكون 4 أنوية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 أحادية العدد </a:t>
            </a:r>
            <a:r>
              <a:rPr lang="ar-SA" sz="3200" b="1" dirty="0" err="1">
                <a:ln w="0"/>
                <a:solidFill>
                  <a:schemeClr val="tx1"/>
                </a:solidFill>
              </a:rPr>
              <a:t>الكروموسومي</a:t>
            </a:r>
            <a:r>
              <a:rPr lang="ar-SA" sz="3200" b="1" dirty="0">
                <a:ln w="0"/>
                <a:solidFill>
                  <a:schemeClr val="tx1"/>
                </a:solidFill>
              </a:rPr>
              <a:t>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(</a:t>
            </a:r>
            <a:r>
              <a:rPr lang="en-US" sz="3200" b="1" dirty="0">
                <a:ln w="0"/>
                <a:solidFill>
                  <a:srgbClr val="FF0000"/>
                </a:solidFill>
              </a:rPr>
              <a:t>1N </a:t>
            </a:r>
            <a:r>
              <a:rPr lang="ar-SA" sz="3200" b="1" dirty="0">
                <a:ln w="0"/>
                <a:solidFill>
                  <a:srgbClr val="FF0000"/>
                </a:solidFill>
              </a:rPr>
              <a:t>) 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</a:rPr>
              <a:t>4- </a:t>
            </a:r>
            <a:r>
              <a:rPr lang="ar-SA" sz="3200" b="1" u="sng" cap="none" spc="0" dirty="0">
                <a:ln w="0"/>
                <a:solidFill>
                  <a:schemeClr val="tx1"/>
                </a:solidFill>
              </a:rPr>
              <a:t>ثم ينقسم انقسام متساوي ليتكون 8 أنوية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بها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( 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1N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 )</a:t>
            </a:r>
          </a:p>
          <a:p>
            <a:r>
              <a:rPr lang="ar-SA" sz="3200" b="1" dirty="0">
                <a:ln w="0"/>
                <a:solidFill>
                  <a:schemeClr val="tx1"/>
                </a:solidFill>
              </a:rPr>
              <a:t>5- تنمو هذه الأنوية مكونةً أبواغ داخل الكيس الثمري تُسمى </a:t>
            </a:r>
            <a:r>
              <a:rPr lang="ar-SA" sz="3200" b="1" dirty="0">
                <a:ln w="0"/>
                <a:solidFill>
                  <a:srgbClr val="007193"/>
                </a:solidFill>
              </a:rPr>
              <a:t>( الأبواغ الكيسية)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</a:rPr>
              <a:t>6- عندما تتحسن الظروف تنمو لتُعطي غزل فطري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( 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1N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2738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264492" y="-22757"/>
            <a:ext cx="4613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</a:rPr>
              <a:t>تنوع الفطريات وبيئتها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5D4CC73-CC1A-6705-2952-3730F84773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4174" r="7526" b="7718"/>
          <a:stretch/>
        </p:blipFill>
        <p:spPr>
          <a:xfrm>
            <a:off x="2133599" y="1913466"/>
            <a:ext cx="8647469" cy="3725333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336E9035-E0AF-88CC-E206-DD9851939C67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>
            <a:off x="6170806" y="2651812"/>
            <a:ext cx="950248" cy="21298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B5C9E46B-2516-B192-015B-4163394D205D}"/>
              </a:ext>
            </a:extLst>
          </p:cNvPr>
          <p:cNvSpPr/>
          <p:nvPr/>
        </p:nvSpPr>
        <p:spPr>
          <a:xfrm>
            <a:off x="10290881" y="5177134"/>
            <a:ext cx="13637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بوغ</a:t>
            </a:r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جنسي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7650711C-26AE-D5A4-2857-27FA832CD2C9}"/>
              </a:ext>
            </a:extLst>
          </p:cNvPr>
          <p:cNvSpPr/>
          <p:nvPr/>
        </p:nvSpPr>
        <p:spPr>
          <a:xfrm>
            <a:off x="7361365" y="2436702"/>
            <a:ext cx="166255" cy="1662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D470D85-6941-1489-C260-5300F5845DEE}"/>
              </a:ext>
            </a:extLst>
          </p:cNvPr>
          <p:cNvSpPr/>
          <p:nvPr/>
        </p:nvSpPr>
        <p:spPr>
          <a:xfrm>
            <a:off x="6999317" y="2410692"/>
            <a:ext cx="831272" cy="53201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42B00BA-2C2B-957A-707A-173EEDCDABC3}"/>
              </a:ext>
            </a:extLst>
          </p:cNvPr>
          <p:cNvSpPr/>
          <p:nvPr/>
        </p:nvSpPr>
        <p:spPr>
          <a:xfrm>
            <a:off x="6125720" y="2519830"/>
            <a:ext cx="90171" cy="13198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51CA9F7F-E8A7-FE2A-82D2-2EBD2ED56E15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10058401" y="2623459"/>
            <a:ext cx="693544" cy="24133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E220D42D-A870-F347-FF51-12C8F0CCA7CD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6215891" y="2423404"/>
            <a:ext cx="1091434" cy="16241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D852AA88-3322-ACB9-CD95-C7E090CDBF23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7503273" y="2284302"/>
            <a:ext cx="847988" cy="17674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16E7280-05C1-69B6-D3D5-7FCE18889219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7527620" y="2519830"/>
            <a:ext cx="823641" cy="41600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702BDEC-0B73-94B6-1631-041B7EFB319E}"/>
              </a:ext>
            </a:extLst>
          </p:cNvPr>
          <p:cNvSpPr/>
          <p:nvPr/>
        </p:nvSpPr>
        <p:spPr>
          <a:xfrm>
            <a:off x="5106254" y="1622178"/>
            <a:ext cx="2219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الجسم الثمري (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n+n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731EABB-E793-DFA4-1531-23FBAD3F0777}"/>
              </a:ext>
            </a:extLst>
          </p:cNvPr>
          <p:cNvSpPr/>
          <p:nvPr/>
        </p:nvSpPr>
        <p:spPr>
          <a:xfrm>
            <a:off x="7427870" y="1771988"/>
            <a:ext cx="183398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كيس(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n+n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8BB1EFE7-8A03-2FFF-604A-4AFC4084158B}"/>
              </a:ext>
            </a:extLst>
          </p:cNvPr>
          <p:cNvSpPr/>
          <p:nvPr/>
        </p:nvSpPr>
        <p:spPr>
          <a:xfrm>
            <a:off x="9668419" y="2223349"/>
            <a:ext cx="21670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لاقحة (زيجوت)( 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58C334F-4C76-431C-74DC-8A729D025E39}"/>
              </a:ext>
            </a:extLst>
          </p:cNvPr>
          <p:cNvSpPr/>
          <p:nvPr/>
        </p:nvSpPr>
        <p:spPr>
          <a:xfrm>
            <a:off x="8706518" y="3156270"/>
            <a:ext cx="13637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التلقيح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BCD797D-204B-EBBB-5E21-F8F6E10F7C7A}"/>
              </a:ext>
            </a:extLst>
          </p:cNvPr>
          <p:cNvSpPr/>
          <p:nvPr/>
        </p:nvSpPr>
        <p:spPr>
          <a:xfrm>
            <a:off x="8393471" y="3802574"/>
            <a:ext cx="17367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انقسام اختزالي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FBA592B-FB9F-477D-B2B6-4A93DC96D5D8}"/>
              </a:ext>
            </a:extLst>
          </p:cNvPr>
          <p:cNvSpPr/>
          <p:nvPr/>
        </p:nvSpPr>
        <p:spPr>
          <a:xfrm>
            <a:off x="7742636" y="3922168"/>
            <a:ext cx="96388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كيس</a:t>
            </a:r>
          </a:p>
        </p:txBody>
      </p: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0D1CA07C-9B80-14DC-0ED7-6E3D68EAB8A8}"/>
              </a:ext>
            </a:extLst>
          </p:cNvPr>
          <p:cNvCxnSpPr>
            <a:cxnSpLocks/>
            <a:endCxn id="35" idx="2"/>
          </p:cNvCxnSpPr>
          <p:nvPr/>
        </p:nvCxnSpPr>
        <p:spPr>
          <a:xfrm flipH="1" flipV="1">
            <a:off x="8224577" y="4322278"/>
            <a:ext cx="175755" cy="36362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81E2950C-48A0-E7A6-74C2-22BC3C246AD9}"/>
              </a:ext>
            </a:extLst>
          </p:cNvPr>
          <p:cNvSpPr/>
          <p:nvPr/>
        </p:nvSpPr>
        <p:spPr>
          <a:xfrm>
            <a:off x="6430414" y="4473270"/>
            <a:ext cx="17941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أبواغ </a:t>
            </a:r>
            <a:r>
              <a:rPr lang="ar-SA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كيسية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D1540174-4D13-34DC-0DE5-598B125072F2}"/>
              </a:ext>
            </a:extLst>
          </p:cNvPr>
          <p:cNvSpPr/>
          <p:nvPr/>
        </p:nvSpPr>
        <p:spPr>
          <a:xfrm>
            <a:off x="4693518" y="4322278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فطري</a:t>
            </a:r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154F9F02-0608-E638-7652-2F98B7C4185D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5264590" y="4691610"/>
            <a:ext cx="254480" cy="39440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9286A2A7-7B5B-8D0D-9B25-D36FDFD8830F}"/>
              </a:ext>
            </a:extLst>
          </p:cNvPr>
          <p:cNvSpPr/>
          <p:nvPr/>
        </p:nvSpPr>
        <p:spPr>
          <a:xfrm>
            <a:off x="3268924" y="3986999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حامل </a:t>
            </a:r>
            <a:r>
              <a:rPr lang="ar-SA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الكونيديا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FC3B6CE8-0A81-C6CC-8F22-2B04C7FF5701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3727912" y="4356331"/>
            <a:ext cx="366564" cy="15061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1F8D6311-19CB-2E6B-A585-17ED1E1C4B70}"/>
              </a:ext>
            </a:extLst>
          </p:cNvPr>
          <p:cNvSpPr/>
          <p:nvPr/>
        </p:nvSpPr>
        <p:spPr>
          <a:xfrm>
            <a:off x="1308047" y="5859602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فطري (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0" name="رابط مستقيم 49">
            <a:extLst>
              <a:ext uri="{FF2B5EF4-FFF2-40B4-BE49-F238E27FC236}">
                <a16:creationId xmlns:a16="http://schemas.microsoft.com/office/drawing/2014/main" id="{2DAAFB98-03C6-3AA4-952F-5AD32D972B19}"/>
              </a:ext>
            </a:extLst>
          </p:cNvPr>
          <p:cNvCxnSpPr>
            <a:cxnSpLocks/>
          </p:cNvCxnSpPr>
          <p:nvPr/>
        </p:nvCxnSpPr>
        <p:spPr>
          <a:xfrm flipH="1">
            <a:off x="2133599" y="5303520"/>
            <a:ext cx="1157017" cy="6385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28A021C8-C4CA-6D3E-1277-CE697E2FE09B}"/>
              </a:ext>
            </a:extLst>
          </p:cNvPr>
          <p:cNvSpPr/>
          <p:nvPr/>
        </p:nvSpPr>
        <p:spPr>
          <a:xfrm>
            <a:off x="796954" y="4729071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تكاثر لا جنسي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ABC2AAD7-93BB-CA92-7182-4E2D78DCFCB0}"/>
              </a:ext>
            </a:extLst>
          </p:cNvPr>
          <p:cNvSpPr/>
          <p:nvPr/>
        </p:nvSpPr>
        <p:spPr>
          <a:xfrm>
            <a:off x="1591467" y="4249338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أبواغ </a:t>
            </a:r>
            <a:r>
              <a:rPr lang="ar-SA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كونيدية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شكل بيضاوي 57">
            <a:extLst>
              <a:ext uri="{FF2B5EF4-FFF2-40B4-BE49-F238E27FC236}">
                <a16:creationId xmlns:a16="http://schemas.microsoft.com/office/drawing/2014/main" id="{10962408-CF8A-0761-AD6B-AAB14C0961F7}"/>
              </a:ext>
            </a:extLst>
          </p:cNvPr>
          <p:cNvSpPr/>
          <p:nvPr/>
        </p:nvSpPr>
        <p:spPr>
          <a:xfrm>
            <a:off x="3013167" y="4482167"/>
            <a:ext cx="166255" cy="1662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DE0530AA-ECCA-B0CC-BEFF-8174A744D73A}"/>
              </a:ext>
            </a:extLst>
          </p:cNvPr>
          <p:cNvCxnSpPr>
            <a:cxnSpLocks/>
            <a:stCxn id="58" idx="7"/>
            <a:endCxn id="65" idx="7"/>
          </p:cNvCxnSpPr>
          <p:nvPr/>
        </p:nvCxnSpPr>
        <p:spPr>
          <a:xfrm>
            <a:off x="3155075" y="4506514"/>
            <a:ext cx="2568322" cy="9520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922CC62D-890D-28B5-726E-3D3B47A49C84}"/>
              </a:ext>
            </a:extLst>
          </p:cNvPr>
          <p:cNvCxnSpPr>
            <a:cxnSpLocks/>
            <a:stCxn id="58" idx="5"/>
            <a:endCxn id="65" idx="2"/>
          </p:cNvCxnSpPr>
          <p:nvPr/>
        </p:nvCxnSpPr>
        <p:spPr>
          <a:xfrm>
            <a:off x="3155075" y="4624075"/>
            <a:ext cx="1159017" cy="120872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شكل بيضاوي 64">
            <a:extLst>
              <a:ext uri="{FF2B5EF4-FFF2-40B4-BE49-F238E27FC236}">
                <a16:creationId xmlns:a16="http://schemas.microsoft.com/office/drawing/2014/main" id="{13EEF930-8643-D361-D149-A5E2414078EF}"/>
              </a:ext>
            </a:extLst>
          </p:cNvPr>
          <p:cNvSpPr/>
          <p:nvPr/>
        </p:nvSpPr>
        <p:spPr>
          <a:xfrm>
            <a:off x="4314092" y="5303520"/>
            <a:ext cx="1651104" cy="105855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AC94286D-839D-F099-17A7-7A5DD2B767D6}"/>
              </a:ext>
            </a:extLst>
          </p:cNvPr>
          <p:cNvSpPr/>
          <p:nvPr/>
        </p:nvSpPr>
        <p:spPr>
          <a:xfrm>
            <a:off x="5965196" y="5832283"/>
            <a:ext cx="1651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حامل </a:t>
            </a:r>
            <a:r>
              <a:rPr lang="ar-SA" sz="2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الكونيديا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385A573E-17FC-912C-16D1-1A44161DD56E}"/>
              </a:ext>
            </a:extLst>
          </p:cNvPr>
          <p:cNvSpPr/>
          <p:nvPr/>
        </p:nvSpPr>
        <p:spPr>
          <a:xfrm>
            <a:off x="3181166" y="1822233"/>
            <a:ext cx="19076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خيوط فطرية( </a:t>
            </a:r>
            <a:r>
              <a:rPr lang="en-US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n+n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</p:txBody>
      </p:sp>
      <p:cxnSp>
        <p:nvCxnSpPr>
          <p:cNvPr id="80" name="رابط مستقيم 79">
            <a:extLst>
              <a:ext uri="{FF2B5EF4-FFF2-40B4-BE49-F238E27FC236}">
                <a16:creationId xmlns:a16="http://schemas.microsoft.com/office/drawing/2014/main" id="{C36C0DB6-FB9B-05AE-45F2-530A950DA197}"/>
              </a:ext>
            </a:extLst>
          </p:cNvPr>
          <p:cNvCxnSpPr>
            <a:cxnSpLocks/>
            <a:endCxn id="79" idx="2"/>
          </p:cNvCxnSpPr>
          <p:nvPr/>
        </p:nvCxnSpPr>
        <p:spPr>
          <a:xfrm flipH="1" flipV="1">
            <a:off x="4134975" y="2222343"/>
            <a:ext cx="527333" cy="241335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D83DFACB-AF6D-7AC7-8F38-C305EAF0BCC5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4134975" y="2222343"/>
            <a:ext cx="0" cy="28572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0061581A-33B3-367E-1203-BCA02574DC72}"/>
              </a:ext>
            </a:extLst>
          </p:cNvPr>
          <p:cNvSpPr/>
          <p:nvPr/>
        </p:nvSpPr>
        <p:spPr>
          <a:xfrm>
            <a:off x="983347" y="3341395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تزاوجي + (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372DA49A-B84D-77A6-7BD1-41F799051CA8}"/>
              </a:ext>
            </a:extLst>
          </p:cNvPr>
          <p:cNvSpPr/>
          <p:nvPr/>
        </p:nvSpPr>
        <p:spPr>
          <a:xfrm>
            <a:off x="960393" y="3776132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خيط تزاوجي - (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64322AA5-8B70-ECC2-B965-5641B19309ED}"/>
              </a:ext>
            </a:extLst>
          </p:cNvPr>
          <p:cNvSpPr/>
          <p:nvPr/>
        </p:nvSpPr>
        <p:spPr>
          <a:xfrm>
            <a:off x="1675547" y="2843475"/>
            <a:ext cx="165110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حافظات مشيجية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9" name="رابط مستقيم 88">
            <a:extLst>
              <a:ext uri="{FF2B5EF4-FFF2-40B4-BE49-F238E27FC236}">
                <a16:creationId xmlns:a16="http://schemas.microsoft.com/office/drawing/2014/main" id="{DA51B06B-52DF-2BB0-5F2F-7CCD45EC9E04}"/>
              </a:ext>
            </a:extLst>
          </p:cNvPr>
          <p:cNvCxnSpPr>
            <a:cxnSpLocks/>
            <a:endCxn id="88" idx="2"/>
          </p:cNvCxnSpPr>
          <p:nvPr/>
        </p:nvCxnSpPr>
        <p:spPr>
          <a:xfrm flipH="1" flipV="1">
            <a:off x="2501099" y="3212807"/>
            <a:ext cx="653976" cy="1954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30A4E6B4-2245-51EC-DBC2-BF7FE5CF0F30}"/>
              </a:ext>
            </a:extLst>
          </p:cNvPr>
          <p:cNvCxnSpPr>
            <a:cxnSpLocks/>
            <a:endCxn id="88" idx="2"/>
          </p:cNvCxnSpPr>
          <p:nvPr/>
        </p:nvCxnSpPr>
        <p:spPr>
          <a:xfrm flipH="1" flipV="1">
            <a:off x="2501099" y="3212807"/>
            <a:ext cx="458052" cy="49792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5F90F8F-8265-781B-B3E9-7AB7DA1F4C0C}"/>
              </a:ext>
            </a:extLst>
          </p:cNvPr>
          <p:cNvSpPr/>
          <p:nvPr/>
        </p:nvSpPr>
        <p:spPr>
          <a:xfrm>
            <a:off x="3636805" y="3444900"/>
            <a:ext cx="15780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اندماج الخيوط الفطرية</a:t>
            </a:r>
            <a:endParaRPr lang="ar-SA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FC9DEA02-19E7-4AB5-9442-69E344282ADB}"/>
              </a:ext>
            </a:extLst>
          </p:cNvPr>
          <p:cNvSpPr/>
          <p:nvPr/>
        </p:nvSpPr>
        <p:spPr>
          <a:xfrm>
            <a:off x="1724678" y="2219831"/>
            <a:ext cx="16019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خيوط فطرية(</a:t>
            </a:r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ar-SA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cxnSp>
        <p:nvCxnSpPr>
          <p:cNvPr id="103" name="رابط مستقيم 102">
            <a:extLst>
              <a:ext uri="{FF2B5EF4-FFF2-40B4-BE49-F238E27FC236}">
                <a16:creationId xmlns:a16="http://schemas.microsoft.com/office/drawing/2014/main" id="{063236A8-1C8F-CAFD-9645-2B32FC1EAF05}"/>
              </a:ext>
            </a:extLst>
          </p:cNvPr>
          <p:cNvCxnSpPr>
            <a:cxnSpLocks/>
            <a:endCxn id="102" idx="2"/>
          </p:cNvCxnSpPr>
          <p:nvPr/>
        </p:nvCxnSpPr>
        <p:spPr>
          <a:xfrm flipH="1" flipV="1">
            <a:off x="2525665" y="2619941"/>
            <a:ext cx="1209907" cy="13198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رابط مستقيم 103">
            <a:extLst>
              <a:ext uri="{FF2B5EF4-FFF2-40B4-BE49-F238E27FC236}">
                <a16:creationId xmlns:a16="http://schemas.microsoft.com/office/drawing/2014/main" id="{836ED9FB-FAF8-E68F-E3CA-2CAA91AD80CC}"/>
              </a:ext>
            </a:extLst>
          </p:cNvPr>
          <p:cNvCxnSpPr>
            <a:cxnSpLocks/>
            <a:endCxn id="102" idx="2"/>
          </p:cNvCxnSpPr>
          <p:nvPr/>
        </p:nvCxnSpPr>
        <p:spPr>
          <a:xfrm flipH="1" flipV="1">
            <a:off x="2525665" y="2619941"/>
            <a:ext cx="433486" cy="21298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رسم 117" descr="سهم مستقيم">
            <a:extLst>
              <a:ext uri="{FF2B5EF4-FFF2-40B4-BE49-F238E27FC236}">
                <a16:creationId xmlns:a16="http://schemas.microsoft.com/office/drawing/2014/main" id="{EA235BFB-4A19-3F12-278D-7489BCBA01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7849455" y="2378511"/>
            <a:ext cx="343181" cy="449731"/>
          </a:xfrm>
          <a:prstGeom prst="rect">
            <a:avLst/>
          </a:prstGeom>
        </p:spPr>
      </p:pic>
      <p:pic>
        <p:nvPicPr>
          <p:cNvPr id="120" name="رسم 119" descr="سهم منحنى باتجاه حركة عقارب الساعة">
            <a:extLst>
              <a:ext uri="{FF2B5EF4-FFF2-40B4-BE49-F238E27FC236}">
                <a16:creationId xmlns:a16="http://schemas.microsoft.com/office/drawing/2014/main" id="{FBF50138-9901-3884-6AED-B6D5BE989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080617">
            <a:off x="8450115" y="2352670"/>
            <a:ext cx="594086" cy="594086"/>
          </a:xfrm>
          <a:prstGeom prst="rect">
            <a:avLst/>
          </a:prstGeom>
        </p:spPr>
      </p:pic>
      <p:pic>
        <p:nvPicPr>
          <p:cNvPr id="121" name="رسم 120" descr="سهم منحنى باتجاه حركة عقارب الساعة">
            <a:extLst>
              <a:ext uri="{FF2B5EF4-FFF2-40B4-BE49-F238E27FC236}">
                <a16:creationId xmlns:a16="http://schemas.microsoft.com/office/drawing/2014/main" id="{39DB2B79-E5A4-B96E-6365-ED7578A79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126943">
            <a:off x="10089847" y="3130092"/>
            <a:ext cx="449277" cy="611679"/>
          </a:xfrm>
          <a:prstGeom prst="rect">
            <a:avLst/>
          </a:prstGeom>
        </p:spPr>
      </p:pic>
      <p:pic>
        <p:nvPicPr>
          <p:cNvPr id="122" name="رسم 121" descr="سهم منحنى باتجاه حركة عقارب الساعة">
            <a:extLst>
              <a:ext uri="{FF2B5EF4-FFF2-40B4-BE49-F238E27FC236}">
                <a16:creationId xmlns:a16="http://schemas.microsoft.com/office/drawing/2014/main" id="{43DE09C3-B672-2A75-D74E-255BFBEC79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425378">
            <a:off x="9413000" y="2636866"/>
            <a:ext cx="449277" cy="611679"/>
          </a:xfrm>
          <a:prstGeom prst="rect">
            <a:avLst/>
          </a:prstGeom>
        </p:spPr>
      </p:pic>
      <p:pic>
        <p:nvPicPr>
          <p:cNvPr id="123" name="رسم 122" descr="سهم منحنى باتجاه حركة عقارب الساعة">
            <a:extLst>
              <a:ext uri="{FF2B5EF4-FFF2-40B4-BE49-F238E27FC236}">
                <a16:creationId xmlns:a16="http://schemas.microsoft.com/office/drawing/2014/main" id="{C44F95F4-2F4E-E546-52B6-ECCBEFE40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551984">
            <a:off x="9773517" y="4202400"/>
            <a:ext cx="449277" cy="755756"/>
          </a:xfrm>
          <a:prstGeom prst="rect">
            <a:avLst/>
          </a:prstGeom>
        </p:spPr>
      </p:pic>
      <p:pic>
        <p:nvPicPr>
          <p:cNvPr id="124" name="رسم 123" descr="سهم منحنى باتجاه حركة عقارب الساعة">
            <a:extLst>
              <a:ext uri="{FF2B5EF4-FFF2-40B4-BE49-F238E27FC236}">
                <a16:creationId xmlns:a16="http://schemas.microsoft.com/office/drawing/2014/main" id="{B82C9F88-9845-9AF6-1DD1-021D34EDF2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551984">
            <a:off x="8857711" y="4479349"/>
            <a:ext cx="449277" cy="1068167"/>
          </a:xfrm>
          <a:prstGeom prst="rect">
            <a:avLst/>
          </a:prstGeom>
        </p:spPr>
      </p:pic>
      <p:pic>
        <p:nvPicPr>
          <p:cNvPr id="125" name="رسم 124" descr="سهم منحنى باتجاه حركة عقارب الساعة">
            <a:extLst>
              <a:ext uri="{FF2B5EF4-FFF2-40B4-BE49-F238E27FC236}">
                <a16:creationId xmlns:a16="http://schemas.microsoft.com/office/drawing/2014/main" id="{AE665D59-BD9D-A2C3-6811-BBB5C67BD9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5493857">
            <a:off x="8033219" y="4837719"/>
            <a:ext cx="336112" cy="598951"/>
          </a:xfrm>
          <a:prstGeom prst="rect">
            <a:avLst/>
          </a:prstGeom>
        </p:spPr>
      </p:pic>
      <p:pic>
        <p:nvPicPr>
          <p:cNvPr id="126" name="رسم 125" descr="سهم منحنى باتجاه حركة عقارب الساعة">
            <a:extLst>
              <a:ext uri="{FF2B5EF4-FFF2-40B4-BE49-F238E27FC236}">
                <a16:creationId xmlns:a16="http://schemas.microsoft.com/office/drawing/2014/main" id="{CB453EEB-8377-A268-0853-83C2DD6456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433504">
            <a:off x="6923172" y="4905986"/>
            <a:ext cx="449277" cy="762989"/>
          </a:xfrm>
          <a:prstGeom prst="rect">
            <a:avLst/>
          </a:prstGeom>
        </p:spPr>
      </p:pic>
      <p:pic>
        <p:nvPicPr>
          <p:cNvPr id="127" name="رسم 126" descr="سهم منحنى باتجاه حركة عقارب الساعة">
            <a:extLst>
              <a:ext uri="{FF2B5EF4-FFF2-40B4-BE49-F238E27FC236}">
                <a16:creationId xmlns:a16="http://schemas.microsoft.com/office/drawing/2014/main" id="{83D9358C-A4BD-0CC2-A832-CA8598E24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433504">
            <a:off x="5973319" y="4562278"/>
            <a:ext cx="449277" cy="1119979"/>
          </a:xfrm>
          <a:prstGeom prst="rect">
            <a:avLst/>
          </a:prstGeom>
        </p:spPr>
      </p:pic>
      <p:pic>
        <p:nvPicPr>
          <p:cNvPr id="129" name="رسم 128" descr="سهم منحنى طفيف">
            <a:extLst>
              <a:ext uri="{FF2B5EF4-FFF2-40B4-BE49-F238E27FC236}">
                <a16:creationId xmlns:a16="http://schemas.microsoft.com/office/drawing/2014/main" id="{25ED0371-7AB4-36DF-9420-57885FD22D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11837" flipH="1">
            <a:off x="4057162" y="4723891"/>
            <a:ext cx="1058333" cy="323376"/>
          </a:xfrm>
          <a:prstGeom prst="rect">
            <a:avLst/>
          </a:prstGeom>
        </p:spPr>
      </p:pic>
      <p:pic>
        <p:nvPicPr>
          <p:cNvPr id="130" name="رسم 129" descr="سهم منحنى طفيف">
            <a:extLst>
              <a:ext uri="{FF2B5EF4-FFF2-40B4-BE49-F238E27FC236}">
                <a16:creationId xmlns:a16="http://schemas.microsoft.com/office/drawing/2014/main" id="{ED6BD5B5-7547-1C33-AABF-14AF998275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378693" flipH="1">
            <a:off x="2666889" y="4017195"/>
            <a:ext cx="767647" cy="490519"/>
          </a:xfrm>
          <a:prstGeom prst="rect">
            <a:avLst/>
          </a:prstGeom>
        </p:spPr>
      </p:pic>
      <p:pic>
        <p:nvPicPr>
          <p:cNvPr id="131" name="رسم 130" descr="سهم منحنى طفيف">
            <a:extLst>
              <a:ext uri="{FF2B5EF4-FFF2-40B4-BE49-F238E27FC236}">
                <a16:creationId xmlns:a16="http://schemas.microsoft.com/office/drawing/2014/main" id="{5D02F9AC-FE7B-61C9-7C97-1F31738B45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8117">
            <a:off x="2569922" y="5141832"/>
            <a:ext cx="556554" cy="323376"/>
          </a:xfrm>
          <a:prstGeom prst="rect">
            <a:avLst/>
          </a:prstGeom>
        </p:spPr>
      </p:pic>
      <p:pic>
        <p:nvPicPr>
          <p:cNvPr id="136" name="رسم 135" descr="سهم منحنى طفيف">
            <a:extLst>
              <a:ext uri="{FF2B5EF4-FFF2-40B4-BE49-F238E27FC236}">
                <a16:creationId xmlns:a16="http://schemas.microsoft.com/office/drawing/2014/main" id="{D1579879-6E85-DEF9-9C73-0741C27A35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7603958">
            <a:off x="3299398" y="4922638"/>
            <a:ext cx="664046" cy="324757"/>
          </a:xfrm>
          <a:prstGeom prst="rect">
            <a:avLst/>
          </a:prstGeom>
        </p:spPr>
      </p:pic>
      <p:pic>
        <p:nvPicPr>
          <p:cNvPr id="137" name="رسم 136" descr="سهم منحنى طفيف">
            <a:extLst>
              <a:ext uri="{FF2B5EF4-FFF2-40B4-BE49-F238E27FC236}">
                <a16:creationId xmlns:a16="http://schemas.microsoft.com/office/drawing/2014/main" id="{7F1C3834-D724-D6B3-D68A-E37F755AFE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993848">
            <a:off x="2581608" y="4513469"/>
            <a:ext cx="441274" cy="215809"/>
          </a:xfrm>
          <a:prstGeom prst="rect">
            <a:avLst/>
          </a:prstGeom>
        </p:spPr>
      </p:pic>
      <p:pic>
        <p:nvPicPr>
          <p:cNvPr id="138" name="رسم 137" descr="سهم منحنى طفيف">
            <a:extLst>
              <a:ext uri="{FF2B5EF4-FFF2-40B4-BE49-F238E27FC236}">
                <a16:creationId xmlns:a16="http://schemas.microsoft.com/office/drawing/2014/main" id="{96468685-E7B0-BD42-0A69-CCBBD75694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6385052">
            <a:off x="2215206" y="4819797"/>
            <a:ext cx="321091" cy="268556"/>
          </a:xfrm>
          <a:prstGeom prst="rect">
            <a:avLst/>
          </a:prstGeom>
        </p:spPr>
      </p:pic>
      <p:pic>
        <p:nvPicPr>
          <p:cNvPr id="139" name="رسم 138" descr="سهم منحنى طفيف">
            <a:extLst>
              <a:ext uri="{FF2B5EF4-FFF2-40B4-BE49-F238E27FC236}">
                <a16:creationId xmlns:a16="http://schemas.microsoft.com/office/drawing/2014/main" id="{3BCD6257-721E-7B33-6F45-D4389FD9F0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168432" flipH="1">
            <a:off x="2937081" y="2991469"/>
            <a:ext cx="507769" cy="389626"/>
          </a:xfrm>
          <a:prstGeom prst="rect">
            <a:avLst/>
          </a:prstGeom>
        </p:spPr>
      </p:pic>
      <p:pic>
        <p:nvPicPr>
          <p:cNvPr id="142" name="رسم 141" descr="سهم مستقيم">
            <a:extLst>
              <a:ext uri="{FF2B5EF4-FFF2-40B4-BE49-F238E27FC236}">
                <a16:creationId xmlns:a16="http://schemas.microsoft.com/office/drawing/2014/main" id="{2ECE606B-2319-E3A5-7AC1-DA784DF3E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826012">
            <a:off x="4679438" y="2423996"/>
            <a:ext cx="584729" cy="40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8136997" y="862524"/>
            <a:ext cx="3696032" cy="611292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4-الفطريات الدعامية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092972" y="-22757"/>
            <a:ext cx="4956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33318B2-FC91-C3CE-F1C7-367E8C005AC9}"/>
              </a:ext>
            </a:extLst>
          </p:cNvPr>
          <p:cNvSpPr/>
          <p:nvPr/>
        </p:nvSpPr>
        <p:spPr>
          <a:xfrm>
            <a:off x="353590" y="1533593"/>
            <a:ext cx="11702824" cy="18360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ar-SA" sz="2800" b="1" cap="none" spc="0" dirty="0">
                <a:ln w="0"/>
                <a:solidFill>
                  <a:srgbClr val="FF0000"/>
                </a:solidFill>
              </a:rPr>
              <a:t>تُسمى بالفطريات 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(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</a:rPr>
              <a:t>البازيدية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 أو </a:t>
            </a:r>
            <a:r>
              <a:rPr lang="ar-SA" sz="2800" b="1" cap="none" spc="0" dirty="0" err="1">
                <a:ln w="0"/>
                <a:solidFill>
                  <a:schemeClr val="tx1"/>
                </a:solidFill>
              </a:rPr>
              <a:t>الصولجانية</a:t>
            </a:r>
            <a:r>
              <a:rPr lang="ar-SA" sz="2800" b="1" cap="none" spc="0" dirty="0">
                <a:ln w="0"/>
                <a:solidFill>
                  <a:schemeClr val="tx1"/>
                </a:solidFill>
              </a:rPr>
              <a:t> )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ar-SA" sz="2800" b="1" dirty="0">
                <a:ln w="0"/>
                <a:solidFill>
                  <a:srgbClr val="FF0000"/>
                </a:solidFill>
              </a:rPr>
              <a:t>التغذية</a:t>
            </a:r>
            <a:r>
              <a:rPr lang="ar-SA" sz="28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ar-SA" sz="2800" b="1" dirty="0">
                <a:ln w="0"/>
                <a:solidFill>
                  <a:schemeClr val="accent2">
                    <a:lumMod val="75000"/>
                  </a:schemeClr>
                </a:solidFill>
              </a:rPr>
              <a:t>مترممة</a:t>
            </a:r>
            <a:r>
              <a:rPr lang="ar-SA" sz="28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أو</a:t>
            </a:r>
            <a:r>
              <a:rPr lang="ar-SA" sz="28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800" b="1" dirty="0">
                <a:ln w="0"/>
                <a:solidFill>
                  <a:srgbClr val="FF0000"/>
                </a:solidFill>
              </a:rPr>
              <a:t>متطفلة</a:t>
            </a:r>
            <a:r>
              <a:rPr lang="ar-SA" sz="28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أو</a:t>
            </a:r>
            <a:r>
              <a:rPr lang="ar-SA" sz="2800" b="1" dirty="0">
                <a:ln w="0"/>
                <a:solidFill>
                  <a:schemeClr val="accent1"/>
                </a:solidFill>
              </a:rPr>
              <a:t> </a:t>
            </a:r>
            <a:r>
              <a:rPr lang="ar-SA" sz="2800" b="1" dirty="0">
                <a:ln w="0"/>
                <a:solidFill>
                  <a:srgbClr val="00B050"/>
                </a:solidFill>
              </a:rPr>
              <a:t>متكافلة</a:t>
            </a:r>
            <a:r>
              <a:rPr lang="ar-SA" sz="2800" b="1" dirty="0">
                <a:ln w="0"/>
                <a:solidFill>
                  <a:schemeClr val="accent1"/>
                </a:solidFill>
              </a:rPr>
              <a:t> ، ( و تعتبر محللات الخشب لاحتوائها على إنزيم يقوم بتحليل اللجنين من الخشب )</a:t>
            </a:r>
            <a:r>
              <a:rPr lang="ar-SA" sz="28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3663" indent="-93663">
              <a:buFont typeface="Wingdings" panose="05000000000000000000" pitchFamily="2" charset="2"/>
              <a:buChar char="§"/>
            </a:pPr>
            <a:r>
              <a:rPr lang="ar-SA" sz="2800" b="1" dirty="0">
                <a:ln w="0"/>
                <a:solidFill>
                  <a:srgbClr val="FF0000"/>
                </a:solidFill>
              </a:rPr>
              <a:t>من أمثلتها 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فطر </a:t>
            </a:r>
            <a:r>
              <a:rPr lang="ar-SA" sz="2800" b="1" dirty="0" err="1">
                <a:ln w="0"/>
                <a:solidFill>
                  <a:schemeClr val="tx1"/>
                </a:solidFill>
              </a:rPr>
              <a:t>المشروم</a:t>
            </a:r>
            <a:r>
              <a:rPr lang="ar-SA" sz="2800" b="1" dirty="0">
                <a:ln w="0"/>
                <a:solidFill>
                  <a:schemeClr val="tx1"/>
                </a:solidFill>
              </a:rPr>
              <a:t> </a:t>
            </a:r>
            <a:r>
              <a:rPr lang="ar-SA" sz="2800" b="1" dirty="0">
                <a:ln w="0"/>
                <a:solidFill>
                  <a:srgbClr val="FF0000"/>
                </a:solidFill>
              </a:rPr>
              <a:t>( عيش الغراب )</a:t>
            </a:r>
            <a:b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7B40DE6-D1C6-FDB9-BE4D-7D2EDC11E2EE}"/>
              </a:ext>
            </a:extLst>
          </p:cNvPr>
          <p:cNvSpPr/>
          <p:nvPr/>
        </p:nvSpPr>
        <p:spPr>
          <a:xfrm>
            <a:off x="287866" y="4267199"/>
            <a:ext cx="11702824" cy="21720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Wingdings" panose="05000000000000000000" pitchFamily="2" charset="2"/>
              <a:buChar char="§"/>
            </a:pPr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ar-SA" sz="3200" b="1" cap="none" spc="0" dirty="0">
                <a:ln w="0"/>
                <a:solidFill>
                  <a:srgbClr val="FF0000"/>
                </a:solidFill>
              </a:rPr>
              <a:t>تتكاثر بطريقتين :</a:t>
            </a:r>
            <a:br>
              <a:rPr lang="ar-SA" sz="3200" b="1" cap="none" spc="0" dirty="0">
                <a:ln w="0"/>
                <a:solidFill>
                  <a:srgbClr val="FF0000"/>
                </a:solidFill>
              </a:rPr>
            </a:br>
            <a:r>
              <a:rPr lang="ar-SA" sz="3200" b="1" cap="none" spc="0" dirty="0">
                <a:ln w="0"/>
                <a:solidFill>
                  <a:srgbClr val="FF0000"/>
                </a:solidFill>
              </a:rPr>
              <a:t>أ- تكاثر لا جنسي :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نادراً ما تكون أبواغ لا جنسية  </a:t>
            </a:r>
            <a:br>
              <a:rPr lang="ar-SA" sz="3200" b="1" cap="none" spc="0" dirty="0">
                <a:ln w="0"/>
                <a:solidFill>
                  <a:srgbClr val="FF0000"/>
                </a:solidFill>
              </a:rPr>
            </a:br>
            <a:r>
              <a:rPr lang="ar-SA" sz="3200" b="1" cap="none" spc="0" dirty="0">
                <a:ln w="0"/>
                <a:solidFill>
                  <a:srgbClr val="FF0000"/>
                </a:solidFill>
              </a:rPr>
              <a:t>ب- تكاثر جنسي</a:t>
            </a:r>
            <a:b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3409313-3FCB-F0CA-0B9E-BBC844CE9CB2}"/>
              </a:ext>
            </a:extLst>
          </p:cNvPr>
          <p:cNvSpPr/>
          <p:nvPr/>
        </p:nvSpPr>
        <p:spPr>
          <a:xfrm>
            <a:off x="6889039" y="3567201"/>
            <a:ext cx="5215466" cy="611292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دورة حياة الفطريات الدعامية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4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EA4F5AC-7F3D-E943-7A05-3226F707B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" y="796930"/>
            <a:ext cx="5041478" cy="6044268"/>
          </a:xfrm>
          <a:prstGeom prst="rect">
            <a:avLst/>
          </a:prstGeom>
        </p:spPr>
      </p:pic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EC50FE9-2F57-12EB-56DA-627FA659F1F5}"/>
              </a:ext>
            </a:extLst>
          </p:cNvPr>
          <p:cNvCxnSpPr>
            <a:cxnSpLocks/>
          </p:cNvCxnSpPr>
          <p:nvPr/>
        </p:nvCxnSpPr>
        <p:spPr>
          <a:xfrm flipH="1">
            <a:off x="3296873" y="720727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1571100-511D-870E-7DDC-AA3DA0948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4" y="-22756"/>
            <a:ext cx="2375653" cy="836488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2D4FE1D-80E8-9BE0-3CE7-BE4A792036C4}"/>
              </a:ext>
            </a:extLst>
          </p:cNvPr>
          <p:cNvCxnSpPr>
            <a:cxnSpLocks/>
          </p:cNvCxnSpPr>
          <p:nvPr/>
        </p:nvCxnSpPr>
        <p:spPr>
          <a:xfrm flipH="1">
            <a:off x="0" y="720727"/>
            <a:ext cx="1700894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سهم: بشكل رتبة عسكرية 7">
            <a:extLst>
              <a:ext uri="{FF2B5EF4-FFF2-40B4-BE49-F238E27FC236}">
                <a16:creationId xmlns:a16="http://schemas.microsoft.com/office/drawing/2014/main" id="{6C62620C-C507-B453-72A3-7BDBDA5E4855}"/>
              </a:ext>
            </a:extLst>
          </p:cNvPr>
          <p:cNvSpPr/>
          <p:nvPr/>
        </p:nvSpPr>
        <p:spPr>
          <a:xfrm flipH="1">
            <a:off x="8965675" y="1278467"/>
            <a:ext cx="2286647" cy="644339"/>
          </a:xfrm>
          <a:prstGeom prst="chevron">
            <a:avLst/>
          </a:prstGeom>
          <a:solidFill>
            <a:srgbClr val="007193">
              <a:alpha val="60000"/>
            </a:srgbClr>
          </a:solidFill>
          <a:ln>
            <a:solidFill>
              <a:srgbClr val="6BB0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الفكرة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9" name="سهم: بشكل رتبة عسكرية 8">
            <a:extLst>
              <a:ext uri="{FF2B5EF4-FFF2-40B4-BE49-F238E27FC236}">
                <a16:creationId xmlns:a16="http://schemas.microsoft.com/office/drawing/2014/main" id="{BF645FF3-B9EF-431F-8F7A-17463AD1EFC7}"/>
              </a:ext>
            </a:extLst>
          </p:cNvPr>
          <p:cNvSpPr/>
          <p:nvPr/>
        </p:nvSpPr>
        <p:spPr>
          <a:xfrm flipH="1">
            <a:off x="7157475" y="1278467"/>
            <a:ext cx="2018270" cy="644339"/>
          </a:xfrm>
          <a:prstGeom prst="chevron">
            <a:avLst/>
          </a:prstGeom>
          <a:solidFill>
            <a:srgbClr val="73A03E">
              <a:alpha val="70000"/>
            </a:srgbClr>
          </a:solidFill>
          <a:ln>
            <a:solidFill>
              <a:srgbClr val="A5C377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العامة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282F897-BB12-9BD0-E126-3A48C3C173BC}"/>
              </a:ext>
            </a:extLst>
          </p:cNvPr>
          <p:cNvSpPr/>
          <p:nvPr/>
        </p:nvSpPr>
        <p:spPr>
          <a:xfrm>
            <a:off x="4993816" y="2235619"/>
            <a:ext cx="699687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تُقسَّم </a:t>
            </a:r>
            <a:r>
              <a:rPr lang="ar-SA" sz="4400" b="1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مملكة الفطريات </a:t>
            </a:r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على أربع شُعب بناءً على </a:t>
            </a:r>
            <a:r>
              <a:rPr lang="ar-SA" sz="44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تركيبها</a:t>
            </a:r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 تغذيتها </a:t>
            </a:r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</a:t>
            </a:r>
            <a:r>
              <a:rPr lang="ar-SA" sz="4400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تكاثرها</a:t>
            </a:r>
            <a:r>
              <a:rPr lang="ar-SA" sz="4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AD3F78E-B297-687D-6607-1AA3579AA565}"/>
              </a:ext>
            </a:extLst>
          </p:cNvPr>
          <p:cNvSpPr/>
          <p:nvPr/>
        </p:nvSpPr>
        <p:spPr>
          <a:xfrm>
            <a:off x="1044355" y="2893739"/>
            <a:ext cx="1182377" cy="115776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696DA042-9172-8368-FD27-0BCF0B835098}"/>
              </a:ext>
            </a:extLst>
          </p:cNvPr>
          <p:cNvSpPr/>
          <p:nvPr/>
        </p:nvSpPr>
        <p:spPr>
          <a:xfrm>
            <a:off x="1235701" y="1297545"/>
            <a:ext cx="1319852" cy="127510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0076A92F-E847-7056-BBDC-6F6AA79355CB}"/>
              </a:ext>
            </a:extLst>
          </p:cNvPr>
          <p:cNvSpPr/>
          <p:nvPr/>
        </p:nvSpPr>
        <p:spPr>
          <a:xfrm rot="17463801">
            <a:off x="1102539" y="4156804"/>
            <a:ext cx="881134" cy="9335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02DD2CAC-2F52-61E7-5363-3C5F225F7C3B}"/>
              </a:ext>
            </a:extLst>
          </p:cNvPr>
          <p:cNvSpPr/>
          <p:nvPr/>
        </p:nvSpPr>
        <p:spPr>
          <a:xfrm>
            <a:off x="4551675" y="-110270"/>
            <a:ext cx="39885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الفطريات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B7168054-D69D-47A4-2955-6964A52CE0D2}"/>
              </a:ext>
            </a:extLst>
          </p:cNvPr>
          <p:cNvSpPr/>
          <p:nvPr/>
        </p:nvSpPr>
        <p:spPr>
          <a:xfrm>
            <a:off x="2281766" y="4964202"/>
            <a:ext cx="448733" cy="47647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93D4D85-F623-5536-4E53-F804C40AA53F}"/>
              </a:ext>
            </a:extLst>
          </p:cNvPr>
          <p:cNvCxnSpPr>
            <a:stCxn id="10" idx="2"/>
            <a:endCxn id="28" idx="3"/>
          </p:cNvCxnSpPr>
          <p:nvPr/>
        </p:nvCxnSpPr>
        <p:spPr>
          <a:xfrm flipH="1" flipV="1">
            <a:off x="1739135" y="5032888"/>
            <a:ext cx="542631" cy="16955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8F05A93E-1E2A-CBFA-0FC7-D65D30D917DC}"/>
              </a:ext>
            </a:extLst>
          </p:cNvPr>
          <p:cNvCxnSpPr>
            <a:cxnSpLocks/>
            <a:stCxn id="28" idx="7"/>
            <a:endCxn id="22" idx="4"/>
          </p:cNvCxnSpPr>
          <p:nvPr/>
        </p:nvCxnSpPr>
        <p:spPr>
          <a:xfrm flipV="1">
            <a:off x="1347077" y="4051501"/>
            <a:ext cx="288467" cy="1627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5404FBE0-59F0-F27C-29B6-220635DDA047}"/>
              </a:ext>
            </a:extLst>
          </p:cNvPr>
          <p:cNvCxnSpPr>
            <a:cxnSpLocks/>
            <a:stCxn id="22" idx="0"/>
            <a:endCxn id="23" idx="4"/>
          </p:cNvCxnSpPr>
          <p:nvPr/>
        </p:nvCxnSpPr>
        <p:spPr>
          <a:xfrm flipV="1">
            <a:off x="1635544" y="2572652"/>
            <a:ext cx="260083" cy="3210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888BAFB6-1EFB-1454-AD86-185D89F5886C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457200" y="1935099"/>
            <a:ext cx="778501" cy="33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DA5C6E71-E694-D382-6DC7-ED7E21A6061B}"/>
              </a:ext>
            </a:extLst>
          </p:cNvPr>
          <p:cNvSpPr/>
          <p:nvPr/>
        </p:nvSpPr>
        <p:spPr>
          <a:xfrm>
            <a:off x="457200" y="1445159"/>
            <a:ext cx="72695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أبواغ</a:t>
            </a:r>
            <a:endParaRPr lang="ar-SA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88133440-6E57-A79A-0E56-E6B75E78AF56}"/>
              </a:ext>
            </a:extLst>
          </p:cNvPr>
          <p:cNvCxnSpPr>
            <a:cxnSpLocks/>
            <a:endCxn id="22" idx="6"/>
          </p:cNvCxnSpPr>
          <p:nvPr/>
        </p:nvCxnSpPr>
        <p:spPr>
          <a:xfrm flipH="1">
            <a:off x="2226732" y="3472620"/>
            <a:ext cx="16086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D9472E2-1236-8095-3884-FB3967A4E9CF}"/>
              </a:ext>
            </a:extLst>
          </p:cNvPr>
          <p:cNvSpPr/>
          <p:nvPr/>
        </p:nvSpPr>
        <p:spPr>
          <a:xfrm>
            <a:off x="1895627" y="3069098"/>
            <a:ext cx="237565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خياشيم تحوي أبواغ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35819499-E062-66A5-E056-64008EC82A5E}"/>
              </a:ext>
            </a:extLst>
          </p:cNvPr>
          <p:cNvSpPr/>
          <p:nvPr/>
        </p:nvSpPr>
        <p:spPr>
          <a:xfrm>
            <a:off x="1799412" y="4031458"/>
            <a:ext cx="186217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خياشيم </a:t>
            </a:r>
            <a:r>
              <a:rPr lang="ar-SA" sz="2000" b="1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الموريل</a:t>
            </a:r>
            <a:endParaRPr lang="ar-SA" sz="4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B47DC049-56EB-1D1C-0B7F-72D07EA30312}"/>
              </a:ext>
            </a:extLst>
          </p:cNvPr>
          <p:cNvCxnSpPr>
            <a:cxnSpLocks/>
            <a:endCxn id="28" idx="5"/>
          </p:cNvCxnSpPr>
          <p:nvPr/>
        </p:nvCxnSpPr>
        <p:spPr>
          <a:xfrm flipH="1" flipV="1">
            <a:off x="1963061" y="4451463"/>
            <a:ext cx="1398206" cy="162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سهم: لليمين 52">
            <a:extLst>
              <a:ext uri="{FF2B5EF4-FFF2-40B4-BE49-F238E27FC236}">
                <a16:creationId xmlns:a16="http://schemas.microsoft.com/office/drawing/2014/main" id="{73434135-E608-2B86-8623-2411EFBEED33}"/>
              </a:ext>
            </a:extLst>
          </p:cNvPr>
          <p:cNvSpPr/>
          <p:nvPr/>
        </p:nvSpPr>
        <p:spPr>
          <a:xfrm flipH="1">
            <a:off x="5004020" y="4467665"/>
            <a:ext cx="3767445" cy="788310"/>
          </a:xfrm>
          <a:prstGeom prst="rightArrow">
            <a:avLst/>
          </a:prstGeom>
          <a:solidFill>
            <a:srgbClr val="007193"/>
          </a:solidFill>
          <a:ln>
            <a:solidFill>
              <a:srgbClr val="6BB0B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حقائق في علم الأحياء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F733507E-2212-DCE0-A0B7-DE5E03A39125}"/>
              </a:ext>
            </a:extLst>
          </p:cNvPr>
          <p:cNvSpPr/>
          <p:nvPr/>
        </p:nvSpPr>
        <p:spPr>
          <a:xfrm>
            <a:off x="5018690" y="5117663"/>
            <a:ext cx="37527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استخدم الإنسان عبر التاريخ الفطريات لعمل علاجات لمقاومة الأمراض كالمضادات الحيوية.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تزودنا الفطريات بأطعمة شهية مثل الجبن الأزرق و صلصة الصويا .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ar-SA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يحتوي فطر </a:t>
            </a:r>
            <a:r>
              <a:rPr lang="ar-SA" b="1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البورتوبللو</a:t>
            </a:r>
            <a:r>
              <a:rPr lang="ar-SA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على بوتاسيوم أكثر من الموز.</a:t>
            </a:r>
          </a:p>
        </p:txBody>
      </p:sp>
    </p:spTree>
    <p:extLst>
      <p:ext uri="{BB962C8B-B14F-4D97-AF65-F5344CB8AC3E}">
        <p14:creationId xmlns:p14="http://schemas.microsoft.com/office/powerpoint/2010/main" val="511788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501468" y="922301"/>
            <a:ext cx="4402665" cy="611292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 الدعامية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092972" y="-22757"/>
            <a:ext cx="4956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 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7B40DE6-D1C6-FDB9-BE4D-7D2EDC11E2EE}"/>
              </a:ext>
            </a:extLst>
          </p:cNvPr>
          <p:cNvSpPr/>
          <p:nvPr/>
        </p:nvSpPr>
        <p:spPr>
          <a:xfrm>
            <a:off x="367816" y="1816290"/>
            <a:ext cx="11702824" cy="41194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Wingdings" panose="05000000000000000000" pitchFamily="2" charset="2"/>
              <a:buChar char="§"/>
            </a:pPr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ar-SA" sz="3200" b="1" cap="none" spc="0" dirty="0">
              <a:ln w="0"/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ar-SA" sz="3200" b="1" cap="none" spc="0" dirty="0">
                <a:ln w="0"/>
                <a:solidFill>
                  <a:srgbClr val="FF0000"/>
                </a:solidFill>
              </a:rPr>
              <a:t>التكاثر الجنسي في الدعاميات</a:t>
            </a:r>
            <a:br>
              <a:rPr lang="ar-SA" sz="3200" b="1" cap="none" spc="0" dirty="0">
                <a:ln w="0"/>
                <a:solidFill>
                  <a:srgbClr val="FF0000"/>
                </a:solidFill>
              </a:rPr>
            </a:br>
            <a:r>
              <a:rPr lang="ar-SA" sz="3200" b="1" cap="none" spc="0" dirty="0">
                <a:ln w="0"/>
                <a:solidFill>
                  <a:schemeClr val="tx1"/>
                </a:solidFill>
              </a:rPr>
              <a:t>1- ينمو الغزل الفطري مكوناً ما يُسمى ( </a:t>
            </a:r>
            <a:r>
              <a:rPr lang="ar-SA" sz="3200" b="1" cap="none" spc="0" dirty="0">
                <a:ln w="0"/>
                <a:solidFill>
                  <a:srgbClr val="1F992B"/>
                </a:solidFill>
              </a:rPr>
              <a:t>الثمرة الدعامية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)</a:t>
            </a:r>
            <a:br>
              <a:rPr lang="ar-SA" sz="3200" b="1" cap="none" spc="0" dirty="0">
                <a:ln w="0"/>
                <a:solidFill>
                  <a:schemeClr val="tx1"/>
                </a:solidFill>
              </a:rPr>
            </a:br>
            <a:r>
              <a:rPr lang="ar-SA" sz="3200" b="1" cap="none" spc="0" dirty="0">
                <a:ln w="0"/>
                <a:solidFill>
                  <a:schemeClr val="tx1"/>
                </a:solidFill>
              </a:rPr>
              <a:t>2- تنمو الثمرة الدعامية و يتكون على السطح السفلي للقلنسوة ( </a:t>
            </a:r>
            <a:r>
              <a:rPr lang="ar-SA" sz="3200" b="1" cap="none" spc="0" dirty="0">
                <a:ln w="0"/>
                <a:solidFill>
                  <a:schemeClr val="accent2">
                    <a:lumMod val="50000"/>
                  </a:schemeClr>
                </a:solidFill>
              </a:rPr>
              <a:t>حوامل أبواغ دعامية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 )</a:t>
            </a:r>
            <a:br>
              <a:rPr lang="ar-SA" sz="3200" b="1" cap="none" spc="0" dirty="0">
                <a:ln w="0"/>
                <a:solidFill>
                  <a:schemeClr val="tx1"/>
                </a:solidFill>
              </a:rPr>
            </a:br>
            <a:r>
              <a:rPr lang="ar-SA" sz="3200" b="1" cap="none" spc="0" dirty="0">
                <a:ln w="0"/>
                <a:solidFill>
                  <a:schemeClr val="tx1"/>
                </a:solidFill>
              </a:rPr>
              <a:t>3- تنتج هذه الحوامل أبواغ (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1N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) </a:t>
            </a:r>
            <a:r>
              <a:rPr lang="ar-SA" sz="3200" b="1" cap="none" spc="0" dirty="0">
                <a:ln w="0"/>
                <a:solidFill>
                  <a:srgbClr val="0070C0"/>
                </a:solidFill>
              </a:rPr>
              <a:t>تندمج كل نواتان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لِتُكون نواة ثنائية (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2N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) تنقسم اختزالياً </a:t>
            </a:r>
            <a:r>
              <a:rPr lang="ar-SA" sz="3200" b="1" cap="none" spc="0" dirty="0">
                <a:ln w="0"/>
                <a:solidFill>
                  <a:srgbClr val="0070C0"/>
                </a:solidFill>
              </a:rPr>
              <a:t>لتكون 4 أنوية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(</a:t>
            </a:r>
            <a:r>
              <a:rPr lang="en-US" sz="3200" b="1" cap="none" spc="0" dirty="0">
                <a:ln w="0"/>
                <a:solidFill>
                  <a:srgbClr val="FF0000"/>
                </a:solidFill>
              </a:rPr>
              <a:t>1N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)</a:t>
            </a:r>
            <a:br>
              <a:rPr lang="ar-SA" sz="3200" b="1" cap="none" spc="0" dirty="0">
                <a:ln w="0"/>
                <a:solidFill>
                  <a:schemeClr val="tx1"/>
                </a:solidFill>
              </a:rPr>
            </a:br>
            <a:r>
              <a:rPr lang="ar-SA" sz="3200" b="1" cap="none" spc="0" dirty="0">
                <a:ln w="0"/>
                <a:solidFill>
                  <a:schemeClr val="tx1"/>
                </a:solidFill>
              </a:rPr>
              <a:t>4- تنمو الأنوية مكونة </a:t>
            </a:r>
            <a:r>
              <a:rPr lang="ar-SA" sz="3200" b="1" cap="none" spc="0" dirty="0">
                <a:ln w="0"/>
                <a:solidFill>
                  <a:srgbClr val="FF0000"/>
                </a:solidFill>
              </a:rPr>
              <a:t>أبواغ دعامية </a:t>
            </a:r>
            <a:r>
              <a:rPr lang="ar-SA" sz="3200" b="1" cap="none" spc="0" dirty="0">
                <a:ln w="0"/>
                <a:solidFill>
                  <a:schemeClr val="tx1"/>
                </a:solidFill>
              </a:rPr>
              <a:t>تنمو في الظروف الملائمة إلى فطر جديد.</a:t>
            </a:r>
            <a:br>
              <a:rPr lang="ar-SA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9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501468" y="922301"/>
            <a:ext cx="4402665" cy="611292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 الدعامية</a:t>
            </a:r>
            <a:endParaRPr lang="ar-SA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092972" y="-22757"/>
            <a:ext cx="49568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8D5F241-C22B-DB1A-501A-CA61D800C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1" y="2278232"/>
            <a:ext cx="6553200" cy="2944068"/>
          </a:xfrm>
          <a:prstGeom prst="rect">
            <a:avLst/>
          </a:prstGeom>
        </p:spPr>
      </p:pic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5AEF0F5A-D4F8-0FF3-75D3-DAAF88DBD0F1}"/>
              </a:ext>
            </a:extLst>
          </p:cNvPr>
          <p:cNvSpPr/>
          <p:nvPr/>
        </p:nvSpPr>
        <p:spPr>
          <a:xfrm>
            <a:off x="6002868" y="4320391"/>
            <a:ext cx="508000" cy="33627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78BEADEE-9C05-37DD-E50B-076423AAD947}"/>
              </a:ext>
            </a:extLst>
          </p:cNvPr>
          <p:cNvSpPr/>
          <p:nvPr/>
        </p:nvSpPr>
        <p:spPr>
          <a:xfrm>
            <a:off x="4250267" y="3589867"/>
            <a:ext cx="1447800" cy="88053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CFC5928D-49B9-9511-D412-1564E525F62E}"/>
              </a:ext>
            </a:extLst>
          </p:cNvPr>
          <p:cNvSpPr/>
          <p:nvPr/>
        </p:nvSpPr>
        <p:spPr>
          <a:xfrm>
            <a:off x="3208867" y="2404533"/>
            <a:ext cx="1862665" cy="1117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D1D83D35-D00E-44B3-5ADD-561ED33F322A}"/>
              </a:ext>
            </a:extLst>
          </p:cNvPr>
          <p:cNvCxnSpPr>
            <a:cxnSpLocks/>
            <a:stCxn id="12" idx="0"/>
            <a:endCxn id="14" idx="7"/>
          </p:cNvCxnSpPr>
          <p:nvPr/>
        </p:nvCxnSpPr>
        <p:spPr>
          <a:xfrm flipH="1" flipV="1">
            <a:off x="5486042" y="3718818"/>
            <a:ext cx="770826" cy="601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95A5DB64-2952-E06D-1A1B-435DE0A8B342}"/>
              </a:ext>
            </a:extLst>
          </p:cNvPr>
          <p:cNvCxnSpPr>
            <a:cxnSpLocks/>
            <a:stCxn id="12" idx="3"/>
            <a:endCxn id="14" idx="4"/>
          </p:cNvCxnSpPr>
          <p:nvPr/>
        </p:nvCxnSpPr>
        <p:spPr>
          <a:xfrm flipH="1" flipV="1">
            <a:off x="4974167" y="4470401"/>
            <a:ext cx="1103096" cy="137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323A59A5-AE64-F807-F1A0-DDC3DB60A881}"/>
              </a:ext>
            </a:extLst>
          </p:cNvPr>
          <p:cNvCxnSpPr>
            <a:cxnSpLocks/>
            <a:stCxn id="14" idx="3"/>
            <a:endCxn id="16" idx="3"/>
          </p:cNvCxnSpPr>
          <p:nvPr/>
        </p:nvCxnSpPr>
        <p:spPr>
          <a:xfrm flipH="1" flipV="1">
            <a:off x="3481648" y="3358464"/>
            <a:ext cx="980644" cy="9829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66D8EFFB-B4F0-972C-12B7-887F23065C13}"/>
              </a:ext>
            </a:extLst>
          </p:cNvPr>
          <p:cNvCxnSpPr>
            <a:cxnSpLocks/>
            <a:stCxn id="14" idx="7"/>
            <a:endCxn id="16" idx="6"/>
          </p:cNvCxnSpPr>
          <p:nvPr/>
        </p:nvCxnSpPr>
        <p:spPr>
          <a:xfrm flipH="1" flipV="1">
            <a:off x="5071532" y="2963333"/>
            <a:ext cx="414510" cy="7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قوس متوسط أيمن 41">
            <a:extLst>
              <a:ext uri="{FF2B5EF4-FFF2-40B4-BE49-F238E27FC236}">
                <a16:creationId xmlns:a16="http://schemas.microsoft.com/office/drawing/2014/main" id="{0BE166CA-E013-1AFB-9AF9-B7AFDC2DE268}"/>
              </a:ext>
            </a:extLst>
          </p:cNvPr>
          <p:cNvSpPr/>
          <p:nvPr/>
        </p:nvSpPr>
        <p:spPr>
          <a:xfrm rot="10800000" flipH="1">
            <a:off x="9194802" y="2632156"/>
            <a:ext cx="306264" cy="1448777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23B224A3-90B7-F9C0-0B7D-6CF5EA7C4C26}"/>
              </a:ext>
            </a:extLst>
          </p:cNvPr>
          <p:cNvSpPr/>
          <p:nvPr/>
        </p:nvSpPr>
        <p:spPr>
          <a:xfrm>
            <a:off x="9550399" y="3064156"/>
            <a:ext cx="21000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</a:rPr>
              <a:t>الجسم الثمري</a:t>
            </a: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64A84E3E-228E-C11F-C202-425B6154D96D}"/>
              </a:ext>
            </a:extLst>
          </p:cNvPr>
          <p:cNvCxnSpPr>
            <a:cxnSpLocks/>
            <a:stCxn id="46" idx="2"/>
          </p:cNvCxnSpPr>
          <p:nvPr/>
        </p:nvCxnSpPr>
        <p:spPr>
          <a:xfrm flipH="1">
            <a:off x="8017933" y="2272739"/>
            <a:ext cx="808567" cy="4365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43E5DB7C-B0D3-701C-3D4D-A7D178769200}"/>
              </a:ext>
            </a:extLst>
          </p:cNvPr>
          <p:cNvSpPr/>
          <p:nvPr/>
        </p:nvSpPr>
        <p:spPr>
          <a:xfrm>
            <a:off x="7950199" y="1687964"/>
            <a:ext cx="1752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</a:rPr>
              <a:t>القلنسوة</a:t>
            </a: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239B91FE-E017-CD93-8A1B-7C74E789A2C1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950058" y="2054558"/>
            <a:ext cx="512234" cy="8595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7A76A0CA-5E6A-CEF5-51EB-AFD55F0045AF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950058" y="2054558"/>
            <a:ext cx="266342" cy="1092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F99E2037-DAAA-431B-DF31-04A1A0807440}"/>
              </a:ext>
            </a:extLst>
          </p:cNvPr>
          <p:cNvSpPr/>
          <p:nvPr/>
        </p:nvSpPr>
        <p:spPr>
          <a:xfrm>
            <a:off x="3437824" y="1469783"/>
            <a:ext cx="10244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</a:rPr>
              <a:t>نوى</a:t>
            </a:r>
          </a:p>
        </p:txBody>
      </p: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3BC58831-CD76-DD7E-E5EC-E729C7F14E3F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728634" y="2048596"/>
            <a:ext cx="1189567" cy="1080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441DF0BD-2A4B-1BF8-436F-398CCAB35FA1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861428" y="2048596"/>
            <a:ext cx="1056773" cy="834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6150F47-FAFC-9A57-B630-A3CBAC009E25}"/>
              </a:ext>
            </a:extLst>
          </p:cNvPr>
          <p:cNvSpPr/>
          <p:nvPr/>
        </p:nvSpPr>
        <p:spPr>
          <a:xfrm>
            <a:off x="5373662" y="1463821"/>
            <a:ext cx="10890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</a:rPr>
              <a:t>حواجز</a:t>
            </a:r>
          </a:p>
        </p:txBody>
      </p:sp>
      <p:cxnSp>
        <p:nvCxnSpPr>
          <p:cNvPr id="66" name="رابط مستقيم 65">
            <a:extLst>
              <a:ext uri="{FF2B5EF4-FFF2-40B4-BE49-F238E27FC236}">
                <a16:creationId xmlns:a16="http://schemas.microsoft.com/office/drawing/2014/main" id="{D599194B-CD20-A0AE-8F61-03EB459CE1CA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3481649" y="4320391"/>
            <a:ext cx="1058913" cy="539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5AFF83BE-7DD2-97BF-56ED-760A55AE727A}"/>
              </a:ext>
            </a:extLst>
          </p:cNvPr>
          <p:cNvSpPr/>
          <p:nvPr/>
        </p:nvSpPr>
        <p:spPr>
          <a:xfrm>
            <a:off x="1422401" y="4567266"/>
            <a:ext cx="20592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</a:rPr>
              <a:t>خيوط فطرية</a:t>
            </a:r>
          </a:p>
        </p:txBody>
      </p:sp>
      <p:cxnSp>
        <p:nvCxnSpPr>
          <p:cNvPr id="71" name="رابط مستقيم 70">
            <a:extLst>
              <a:ext uri="{FF2B5EF4-FFF2-40B4-BE49-F238E27FC236}">
                <a16:creationId xmlns:a16="http://schemas.microsoft.com/office/drawing/2014/main" id="{385DD24D-8C52-548E-46B4-2257277043F8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6184543" y="3035058"/>
            <a:ext cx="791990" cy="1581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CC77F484-E2BF-AC65-F3FC-CDD88B08BC09}"/>
              </a:ext>
            </a:extLst>
          </p:cNvPr>
          <p:cNvSpPr/>
          <p:nvPr/>
        </p:nvSpPr>
        <p:spPr>
          <a:xfrm>
            <a:off x="5255684" y="2962421"/>
            <a:ext cx="9288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</a:rPr>
              <a:t>خياشيم</a:t>
            </a:r>
            <a:endParaRPr lang="ar-SA" sz="3200" b="1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895102C8-9070-CE42-1931-63BB6B562836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6458845" y="3440239"/>
            <a:ext cx="859402" cy="77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063B8376-52F8-6861-B1CE-26061A198364}"/>
              </a:ext>
            </a:extLst>
          </p:cNvPr>
          <p:cNvSpPr/>
          <p:nvPr/>
        </p:nvSpPr>
        <p:spPr>
          <a:xfrm>
            <a:off x="5731719" y="3209406"/>
            <a:ext cx="7271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</a:rPr>
              <a:t>ساق</a:t>
            </a:r>
            <a:endParaRPr lang="ar-SA" sz="3200" b="1" cap="none" spc="0" dirty="0">
              <a:ln w="0"/>
              <a:solidFill>
                <a:schemeClr val="tx1"/>
              </a:solidFill>
            </a:endParaRPr>
          </a:p>
        </p:txBody>
      </p:sp>
      <p:cxnSp>
        <p:nvCxnSpPr>
          <p:cNvPr id="84" name="رابط مستقيم 83">
            <a:extLst>
              <a:ext uri="{FF2B5EF4-FFF2-40B4-BE49-F238E27FC236}">
                <a16:creationId xmlns:a16="http://schemas.microsoft.com/office/drawing/2014/main" id="{AEC7659A-53DA-1C63-312E-5F453DEACC84}"/>
              </a:ext>
            </a:extLst>
          </p:cNvPr>
          <p:cNvCxnSpPr>
            <a:cxnSpLocks/>
            <a:stCxn id="85" idx="2"/>
          </p:cNvCxnSpPr>
          <p:nvPr/>
        </p:nvCxnSpPr>
        <p:spPr>
          <a:xfrm>
            <a:off x="6238758" y="3938860"/>
            <a:ext cx="597308" cy="329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9CF70D61-0D39-CE3B-1E8E-3E26B826D233}"/>
              </a:ext>
            </a:extLst>
          </p:cNvPr>
          <p:cNvSpPr/>
          <p:nvPr/>
        </p:nvSpPr>
        <p:spPr>
          <a:xfrm>
            <a:off x="5681492" y="3538750"/>
            <a:ext cx="111453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0"/>
                <a:solidFill>
                  <a:schemeClr val="tx1"/>
                </a:solidFill>
              </a:rPr>
              <a:t>غزل فطري</a:t>
            </a:r>
            <a:endParaRPr lang="ar-SA" sz="2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687976" y="2057337"/>
            <a:ext cx="11302714" cy="1729380"/>
          </a:xfrm>
          <a:prstGeom prst="roundRect">
            <a:avLst/>
          </a:prstGeom>
          <a:solidFill>
            <a:srgbClr val="D9E1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/>
                </a:solidFill>
              </a:rPr>
              <a:t>هي أنواع مختلفة من الفطريات تشترك في صفة واحدة و هي أنها لا </a:t>
            </a:r>
            <a:r>
              <a:rPr lang="ar-SA" sz="3200" b="1" u="sng" dirty="0">
                <a:solidFill>
                  <a:srgbClr val="0070C0"/>
                </a:solidFill>
              </a:rPr>
              <a:t>تتكاثر جنسياً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سبب التسمية : </a:t>
            </a:r>
            <a:r>
              <a:rPr lang="ar-SA" sz="3200" b="1" dirty="0">
                <a:solidFill>
                  <a:schemeClr val="tx1"/>
                </a:solidFill>
              </a:rPr>
              <a:t>لعدم وجود تكاثر جنسي في دروة حياتها .</a:t>
            </a:r>
          </a:p>
          <a:p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483979" y="955560"/>
            <a:ext cx="3506711" cy="830996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</a:t>
            </a: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400" b="1" dirty="0">
                <a:ln w="0"/>
                <a:solidFill>
                  <a:schemeClr val="tx1"/>
                </a:solidFill>
              </a:rPr>
              <a:t>الناقصة</a:t>
            </a:r>
          </a:p>
        </p:txBody>
      </p:sp>
    </p:spTree>
    <p:extLst>
      <p:ext uri="{BB962C8B-B14F-4D97-AF65-F5344CB8AC3E}">
        <p14:creationId xmlns:p14="http://schemas.microsoft.com/office/powerpoint/2010/main" val="413069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500533" y="812547"/>
            <a:ext cx="3611117" cy="567520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شُعب  الفطريات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920B92-C059-EBB3-3189-20731C3C66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8766" r="8420" b="38395"/>
          <a:stretch/>
        </p:blipFill>
        <p:spPr>
          <a:xfrm>
            <a:off x="0" y="1458129"/>
            <a:ext cx="12192000" cy="53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398396" y="899286"/>
            <a:ext cx="3611117" cy="567520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شُعب  الفطريات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52A2C4B7-E7AA-28E1-6CE5-367C302C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2472"/>
              </p:ext>
            </p:extLst>
          </p:nvPr>
        </p:nvGraphicFramePr>
        <p:xfrm>
          <a:off x="91242" y="1628350"/>
          <a:ext cx="11899448" cy="51149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88293">
                  <a:extLst>
                    <a:ext uri="{9D8B030D-6E8A-4147-A177-3AD203B41FA5}">
                      <a16:colId xmlns:a16="http://schemas.microsoft.com/office/drawing/2014/main" val="1241548370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2102545115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2920159617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3509869024"/>
                    </a:ext>
                  </a:extLst>
                </a:gridCol>
                <a:gridCol w="2346276">
                  <a:extLst>
                    <a:ext uri="{9D8B030D-6E8A-4147-A177-3AD203B41FA5}">
                      <a16:colId xmlns:a16="http://schemas.microsoft.com/office/drawing/2014/main" val="2475131216"/>
                    </a:ext>
                  </a:extLst>
                </a:gridCol>
              </a:tblGrid>
              <a:tr h="806308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4400" b="1" dirty="0"/>
                        <a:t>شُعب الفطريات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41410"/>
                  </a:ext>
                </a:extLst>
              </a:tr>
              <a:tr h="806308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اسم الشُعبة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عدد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المعيشة</a:t>
                      </a:r>
                      <a:endParaRPr lang="ar-SA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التغذية</a:t>
                      </a:r>
                      <a:endParaRPr lang="ar-SA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التكاثر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479261"/>
                  </a:ext>
                </a:extLst>
              </a:tr>
              <a:tr h="80630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اللزجة المختلطة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216620"/>
                  </a:ext>
                </a:extLst>
              </a:tr>
              <a:tr h="80630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الإقترانية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088535"/>
                  </a:ext>
                </a:extLst>
              </a:tr>
              <a:tr h="80630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الكيسية</a:t>
                      </a:r>
                    </a:p>
                    <a:p>
                      <a:pPr algn="ctr" rtl="1"/>
                      <a:r>
                        <a:rPr lang="ar-SA" sz="2800" b="1" dirty="0"/>
                        <a:t>( الزِقيَّة)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94395"/>
                  </a:ext>
                </a:extLst>
              </a:tr>
              <a:tr h="80630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الدعامية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39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3987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398396" y="814616"/>
            <a:ext cx="3611117" cy="567520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شُعب  الفطريات</a:t>
            </a:r>
          </a:p>
        </p:txBody>
      </p:sp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52A2C4B7-E7AA-28E1-6CE5-367C302C8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996898"/>
              </p:ext>
            </p:extLst>
          </p:nvPr>
        </p:nvGraphicFramePr>
        <p:xfrm>
          <a:off x="91242" y="1416680"/>
          <a:ext cx="11899448" cy="542544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88293">
                  <a:extLst>
                    <a:ext uri="{9D8B030D-6E8A-4147-A177-3AD203B41FA5}">
                      <a16:colId xmlns:a16="http://schemas.microsoft.com/office/drawing/2014/main" val="1241548370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2102545115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2920159617"/>
                    </a:ext>
                  </a:extLst>
                </a:gridCol>
                <a:gridCol w="2388293">
                  <a:extLst>
                    <a:ext uri="{9D8B030D-6E8A-4147-A177-3AD203B41FA5}">
                      <a16:colId xmlns:a16="http://schemas.microsoft.com/office/drawing/2014/main" val="3509869024"/>
                    </a:ext>
                  </a:extLst>
                </a:gridCol>
                <a:gridCol w="2346276">
                  <a:extLst>
                    <a:ext uri="{9D8B030D-6E8A-4147-A177-3AD203B41FA5}">
                      <a16:colId xmlns:a16="http://schemas.microsoft.com/office/drawing/2014/main" val="2475131216"/>
                    </a:ext>
                  </a:extLst>
                </a:gridCol>
              </a:tblGrid>
              <a:tr h="677423">
                <a:tc gridSpan="5">
                  <a:txBody>
                    <a:bodyPr/>
                    <a:lstStyle/>
                    <a:p>
                      <a:pPr algn="ctr" rtl="1"/>
                      <a:r>
                        <a:rPr lang="ar-SA" sz="4400" b="1" dirty="0"/>
                        <a:t>شُعب الفطريات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41410"/>
                  </a:ext>
                </a:extLst>
              </a:tr>
              <a:tr h="569035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اسم الشُعبة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عدد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المعيشة</a:t>
                      </a:r>
                      <a:endParaRPr lang="ar-SA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التغذية</a:t>
                      </a:r>
                      <a:endParaRPr lang="ar-SA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B0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التكاثر</a:t>
                      </a:r>
                      <a:r>
                        <a:rPr lang="ar-SA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D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479261"/>
                  </a:ext>
                </a:extLst>
              </a:tr>
              <a:tr h="8400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اللزجة المختلطة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وحيدة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معظمها في الماء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رُميَّة + تطفلية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تُنتج أبواغ سوطية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216620"/>
                  </a:ext>
                </a:extLst>
              </a:tr>
              <a:tr h="51484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الإقترانية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/>
                        <a:t>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معظمها على اليابسة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متكافلة مع النبات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جنسياً و لا جنسياً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088535"/>
                  </a:ext>
                </a:extLst>
              </a:tr>
              <a:tr h="84000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الكيسية</a:t>
                      </a:r>
                    </a:p>
                    <a:p>
                      <a:pPr algn="ctr" rtl="1"/>
                      <a:r>
                        <a:rPr lang="ar-SA" sz="2800" b="1" dirty="0"/>
                        <a:t>( الزِقيَّة)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معظمها عديدة الخلايا و بعضها وحيد الخلية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تنوع مواطن بيئتها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رُمية + تطفلية+ تكافلية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جنسياً و لا جنسياَ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794395"/>
                  </a:ext>
                </a:extLst>
              </a:tr>
              <a:tr h="138194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الفطريات الدعامية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معظمها عديدة الخلايا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أغلبها على اليابسة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b="1" dirty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/>
                        <a:t>رُمية + تطفلية+ تكافلية</a:t>
                      </a:r>
                    </a:p>
                    <a:p>
                      <a:pPr algn="ctr" rtl="1"/>
                      <a:endParaRPr lang="ar-SA" sz="24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نادراً ما تتكاثر لا جنسياً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395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985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1041400" y="2057337"/>
            <a:ext cx="10949290" cy="4588996"/>
          </a:xfrm>
          <a:prstGeom prst="roundRect">
            <a:avLst/>
          </a:prstGeom>
          <a:solidFill>
            <a:srgbClr val="D9E1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rgbClr val="FF0000"/>
                </a:solidFill>
              </a:rPr>
              <a:t>الأشنات</a:t>
            </a:r>
            <a:r>
              <a:rPr lang="ar-SA" sz="3200" b="1" dirty="0">
                <a:solidFill>
                  <a:schemeClr val="tx1"/>
                </a:solidFill>
              </a:rPr>
              <a:t> : علاقة تبادل المنفعة بين </a:t>
            </a:r>
            <a:r>
              <a:rPr lang="ar-SA" sz="3200" b="1" dirty="0">
                <a:solidFill>
                  <a:srgbClr val="0070C0"/>
                </a:solidFill>
              </a:rPr>
              <a:t>الفطريات</a:t>
            </a:r>
            <a:r>
              <a:rPr lang="ar-SA" sz="3200" b="1" dirty="0">
                <a:solidFill>
                  <a:schemeClr val="tx1"/>
                </a:solidFill>
              </a:rPr>
              <a:t> و </a:t>
            </a:r>
            <a:r>
              <a:rPr lang="ar-SA" sz="3200" b="1" dirty="0">
                <a:solidFill>
                  <a:srgbClr val="00B050"/>
                </a:solidFill>
              </a:rPr>
              <a:t>الطحالب الخضراء </a:t>
            </a:r>
            <a:r>
              <a:rPr lang="ar-SA" sz="3200" b="1" dirty="0">
                <a:solidFill>
                  <a:schemeClr val="tx1"/>
                </a:solidFill>
              </a:rPr>
              <a:t>أو </a:t>
            </a:r>
            <a:r>
              <a:rPr lang="ar-SA" sz="3200" b="1" dirty="0">
                <a:solidFill>
                  <a:srgbClr val="7030A0"/>
                </a:solidFill>
              </a:rPr>
              <a:t>البكتيريا الخضراء المُزرِقة</a:t>
            </a:r>
            <a:r>
              <a:rPr lang="ar-SA" sz="3200" b="1" dirty="0">
                <a:solidFill>
                  <a:schemeClr val="tx1"/>
                </a:solidFill>
              </a:rPr>
              <a:t> أو أي شريك يقوم </a:t>
            </a:r>
            <a:r>
              <a:rPr lang="ar-SA" sz="3200" b="1" dirty="0">
                <a:solidFill>
                  <a:srgbClr val="00B050"/>
                </a:solidFill>
              </a:rPr>
              <a:t>بعملية البناء الضوئي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الطرف الأول : </a:t>
            </a:r>
            <a:r>
              <a:rPr lang="ar-SA" sz="3200" b="1" dirty="0">
                <a:solidFill>
                  <a:srgbClr val="0070C0"/>
                </a:solidFill>
              </a:rPr>
              <a:t>الفطريات</a:t>
            </a:r>
            <a:r>
              <a:rPr lang="ar-SA" sz="3200" b="1" dirty="0">
                <a:solidFill>
                  <a:schemeClr val="tx1"/>
                </a:solidFill>
              </a:rPr>
              <a:t> (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الفطريات الكيسية </a:t>
            </a:r>
            <a:r>
              <a:rPr lang="ar-SA" sz="3200" b="1" dirty="0">
                <a:solidFill>
                  <a:schemeClr val="tx1"/>
                </a:solidFill>
              </a:rPr>
              <a:t>أو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الفطريات الدعامية </a:t>
            </a:r>
            <a:r>
              <a:rPr lang="ar-SA" sz="3200" b="1" dirty="0">
                <a:solidFill>
                  <a:schemeClr val="tx1"/>
                </a:solidFill>
              </a:rPr>
              <a:t>)</a:t>
            </a:r>
            <a:br>
              <a:rPr lang="ar-SA" sz="3200" b="1" dirty="0">
                <a:solidFill>
                  <a:schemeClr val="tx1"/>
                </a:solidFill>
              </a:rPr>
            </a:br>
            <a:r>
              <a:rPr lang="ar-SA" sz="3200" b="1" dirty="0">
                <a:solidFill>
                  <a:schemeClr val="tx1"/>
                </a:solidFill>
              </a:rPr>
              <a:t># تُوفر شبكة كثيفة من الخيوط الفطرية تنمو عليها الطحالب أو البكتيريا الخضراء المُزرِقة لتَحصل على </a:t>
            </a:r>
            <a:r>
              <a:rPr lang="ar-SA" sz="3200" b="1" dirty="0">
                <a:solidFill>
                  <a:srgbClr val="FF0000"/>
                </a:solidFill>
              </a:rPr>
              <a:t>الماء و الأملاح </a:t>
            </a:r>
            <a:r>
              <a:rPr lang="ar-SA" sz="3200" b="1" dirty="0">
                <a:solidFill>
                  <a:schemeClr val="tx1"/>
                </a:solidFill>
              </a:rPr>
              <a:t>اللازمة </a:t>
            </a:r>
            <a:r>
              <a:rPr lang="ar-SA" sz="3200" b="1" dirty="0">
                <a:solidFill>
                  <a:srgbClr val="00B050"/>
                </a:solidFill>
              </a:rPr>
              <a:t>لعملية البناء الضوئي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  <a:br>
              <a:rPr lang="ar-SA" sz="3200" b="1" dirty="0">
                <a:solidFill>
                  <a:schemeClr val="tx1"/>
                </a:solidFill>
              </a:rPr>
            </a:br>
            <a:br>
              <a:rPr lang="ar-SA" sz="3200" b="1" dirty="0">
                <a:solidFill>
                  <a:schemeClr val="tx1"/>
                </a:solidFill>
              </a:rPr>
            </a:br>
            <a:r>
              <a:rPr lang="ar-SA" sz="3200" b="1" dirty="0">
                <a:solidFill>
                  <a:schemeClr val="tx1"/>
                </a:solidFill>
              </a:rPr>
              <a:t>الطرف الثاني : </a:t>
            </a:r>
            <a:r>
              <a:rPr lang="ar-SA" sz="3200" b="1" dirty="0">
                <a:solidFill>
                  <a:srgbClr val="00B050"/>
                </a:solidFill>
              </a:rPr>
              <a:t>الطحالب الخضراء </a:t>
            </a:r>
            <a:r>
              <a:rPr lang="ar-SA" sz="3200" b="1" dirty="0">
                <a:solidFill>
                  <a:schemeClr val="tx1"/>
                </a:solidFill>
              </a:rPr>
              <a:t>أو </a:t>
            </a:r>
            <a:r>
              <a:rPr lang="ar-SA" sz="3200" b="1" dirty="0">
                <a:solidFill>
                  <a:srgbClr val="7030A0"/>
                </a:solidFill>
              </a:rPr>
              <a:t>البكتيريا الخضراء المُزرقة</a:t>
            </a:r>
            <a:br>
              <a:rPr lang="ar-SA" sz="3200" b="1" dirty="0">
                <a:solidFill>
                  <a:schemeClr val="tx1"/>
                </a:solidFill>
              </a:rPr>
            </a:br>
            <a:r>
              <a:rPr lang="ar-SA" sz="3200" b="1" dirty="0">
                <a:solidFill>
                  <a:schemeClr val="tx1"/>
                </a:solidFill>
              </a:rPr>
              <a:t># تقوم بعملية البناء الضوئي لتزَوِد الفطر </a:t>
            </a:r>
            <a:r>
              <a:rPr lang="ar-SA" sz="3200" b="1" dirty="0">
                <a:solidFill>
                  <a:srgbClr val="FF0000"/>
                </a:solidFill>
              </a:rPr>
              <a:t>بالغذاء</a:t>
            </a:r>
            <a:r>
              <a:rPr lang="ar-SA" sz="3200" b="1" dirty="0">
                <a:solidFill>
                  <a:schemeClr val="tx1"/>
                </a:solidFill>
              </a:rPr>
              <a:t> .</a:t>
            </a:r>
          </a:p>
          <a:p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1329267" y="955560"/>
            <a:ext cx="10661423" cy="830996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</a:t>
            </a: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4400" b="1" dirty="0">
                <a:ln w="0"/>
                <a:solidFill>
                  <a:schemeClr val="tx1"/>
                </a:solidFill>
              </a:rPr>
              <a:t>و المخلوقات التي تقوم بعملية البناء الضوئي</a:t>
            </a:r>
          </a:p>
        </p:txBody>
      </p:sp>
    </p:spTree>
    <p:extLst>
      <p:ext uri="{BB962C8B-B14F-4D97-AF65-F5344CB8AC3E}">
        <p14:creationId xmlns:p14="http://schemas.microsoft.com/office/powerpoint/2010/main" val="80541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9802269" y="955560"/>
            <a:ext cx="2188421" cy="830996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الأشنات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5C5ABE5-82B1-3EB3-555B-FDC95FB6563C}"/>
              </a:ext>
            </a:extLst>
          </p:cNvPr>
          <p:cNvSpPr/>
          <p:nvPr/>
        </p:nvSpPr>
        <p:spPr>
          <a:xfrm>
            <a:off x="9014740" y="3335866"/>
            <a:ext cx="3096911" cy="256657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56880D20-F9CE-E983-19ED-F7849FCC1FC3}"/>
              </a:ext>
            </a:extLst>
          </p:cNvPr>
          <p:cNvSpPr/>
          <p:nvPr/>
        </p:nvSpPr>
        <p:spPr>
          <a:xfrm>
            <a:off x="3606800" y="2869269"/>
            <a:ext cx="4411785" cy="3361267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6C0746C6-BA95-8E85-6CEA-F81C1533AEC4}"/>
              </a:ext>
            </a:extLst>
          </p:cNvPr>
          <p:cNvSpPr/>
          <p:nvPr/>
        </p:nvSpPr>
        <p:spPr>
          <a:xfrm>
            <a:off x="1701800" y="847852"/>
            <a:ext cx="2688660" cy="176807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A49636D8-F4A7-F285-8F99-4F1043F196D9}"/>
              </a:ext>
            </a:extLst>
          </p:cNvPr>
          <p:cNvCxnSpPr>
            <a:cxnSpLocks/>
            <a:stCxn id="19" idx="7"/>
            <a:endCxn id="5" idx="6"/>
          </p:cNvCxnSpPr>
          <p:nvPr/>
        </p:nvCxnSpPr>
        <p:spPr>
          <a:xfrm flipH="1" flipV="1">
            <a:off x="4390460" y="1731891"/>
            <a:ext cx="1680760" cy="2001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CA6CD870-BAF2-E97A-14D6-B4FBF04EBD58}"/>
              </a:ext>
            </a:extLst>
          </p:cNvPr>
          <p:cNvSpPr/>
          <p:nvPr/>
        </p:nvSpPr>
        <p:spPr>
          <a:xfrm>
            <a:off x="5593344" y="3661918"/>
            <a:ext cx="559866" cy="4870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CD968B08-1A80-9DB5-4FD8-7C352A82E07B}"/>
              </a:ext>
            </a:extLst>
          </p:cNvPr>
          <p:cNvCxnSpPr>
            <a:cxnSpLocks/>
            <a:stCxn id="19" idx="3"/>
            <a:endCxn id="5" idx="4"/>
          </p:cNvCxnSpPr>
          <p:nvPr/>
        </p:nvCxnSpPr>
        <p:spPr>
          <a:xfrm flipH="1" flipV="1">
            <a:off x="3046130" y="2615930"/>
            <a:ext cx="2629204" cy="1461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8107855C-4F8C-E4EE-9526-AEB98E5DF9D7}"/>
              </a:ext>
            </a:extLst>
          </p:cNvPr>
          <p:cNvSpPr/>
          <p:nvPr/>
        </p:nvSpPr>
        <p:spPr>
          <a:xfrm>
            <a:off x="9508067" y="3681947"/>
            <a:ext cx="664663" cy="6360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FF06E81F-D17B-81D3-3C73-2CE9D51DA912}"/>
              </a:ext>
            </a:extLst>
          </p:cNvPr>
          <p:cNvCxnSpPr>
            <a:cxnSpLocks/>
          </p:cNvCxnSpPr>
          <p:nvPr/>
        </p:nvCxnSpPr>
        <p:spPr>
          <a:xfrm flipH="1" flipV="1">
            <a:off x="7721600" y="2926462"/>
            <a:ext cx="2145308" cy="735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CB35F42-ED76-BEB1-4D4B-B7EAC3E9EA1D}"/>
              </a:ext>
            </a:extLst>
          </p:cNvPr>
          <p:cNvCxnSpPr>
            <a:cxnSpLocks/>
          </p:cNvCxnSpPr>
          <p:nvPr/>
        </p:nvCxnSpPr>
        <p:spPr>
          <a:xfrm flipH="1">
            <a:off x="7899400" y="4318000"/>
            <a:ext cx="1902869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CAD807D8-5CBB-2446-DB5D-14A841D88A06}"/>
              </a:ext>
            </a:extLst>
          </p:cNvPr>
          <p:cNvCxnSpPr>
            <a:cxnSpLocks/>
            <a:endCxn id="45" idx="2"/>
          </p:cNvCxnSpPr>
          <p:nvPr/>
        </p:nvCxnSpPr>
        <p:spPr>
          <a:xfrm flipV="1">
            <a:off x="7243724" y="2362591"/>
            <a:ext cx="562543" cy="10664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D16AD7B6-931E-318B-D2ED-BD33A5E02998}"/>
              </a:ext>
            </a:extLst>
          </p:cNvPr>
          <p:cNvSpPr/>
          <p:nvPr/>
        </p:nvSpPr>
        <p:spPr>
          <a:xfrm>
            <a:off x="7086358" y="1839371"/>
            <a:ext cx="14398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</a:rPr>
              <a:t>خيط فطري</a:t>
            </a: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8B3C6D19-9784-2170-D323-F45F63B8F97E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6251890" y="2390095"/>
            <a:ext cx="267443" cy="13013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AB003ECD-05FA-7920-59A8-4CEAA3327E98}"/>
              </a:ext>
            </a:extLst>
          </p:cNvPr>
          <p:cNvSpPr/>
          <p:nvPr/>
        </p:nvSpPr>
        <p:spPr>
          <a:xfrm>
            <a:off x="5813308" y="1866875"/>
            <a:ext cx="8771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</a:rPr>
              <a:t>طحلب</a:t>
            </a:r>
            <a:endParaRPr lang="ar-SA" sz="2800" b="1" cap="none" spc="0" dirty="0">
              <a:ln w="0"/>
            </a:endParaRPr>
          </a:p>
        </p:txBody>
      </p:sp>
      <p:sp>
        <p:nvSpPr>
          <p:cNvPr id="61" name="قوس متوسط أيمن 60">
            <a:extLst>
              <a:ext uri="{FF2B5EF4-FFF2-40B4-BE49-F238E27FC236}">
                <a16:creationId xmlns:a16="http://schemas.microsoft.com/office/drawing/2014/main" id="{26956469-9A15-1761-CD3C-BB74550D3B6D}"/>
              </a:ext>
            </a:extLst>
          </p:cNvPr>
          <p:cNvSpPr/>
          <p:nvPr/>
        </p:nvSpPr>
        <p:spPr>
          <a:xfrm rot="10800000">
            <a:off x="3310261" y="3116887"/>
            <a:ext cx="95083" cy="616351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B8A1A4C2-3436-7EB3-D0FF-A7564D59DF43}"/>
              </a:ext>
            </a:extLst>
          </p:cNvPr>
          <p:cNvSpPr/>
          <p:nvPr/>
        </p:nvSpPr>
        <p:spPr>
          <a:xfrm>
            <a:off x="1708540" y="3119383"/>
            <a:ext cx="1601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</a:rPr>
              <a:t>خيوط فطري</a:t>
            </a:r>
          </a:p>
        </p:txBody>
      </p:sp>
      <p:sp>
        <p:nvSpPr>
          <p:cNvPr id="63" name="قوس متوسط أيمن 62">
            <a:extLst>
              <a:ext uri="{FF2B5EF4-FFF2-40B4-BE49-F238E27FC236}">
                <a16:creationId xmlns:a16="http://schemas.microsoft.com/office/drawing/2014/main" id="{5BF6668F-2E06-84A9-5C72-38362EED4D80}"/>
              </a:ext>
            </a:extLst>
          </p:cNvPr>
          <p:cNvSpPr/>
          <p:nvPr/>
        </p:nvSpPr>
        <p:spPr>
          <a:xfrm rot="10800000">
            <a:off x="3326464" y="3776123"/>
            <a:ext cx="58673" cy="948277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69994286-D387-2D87-AFC5-F4A269916EFA}"/>
              </a:ext>
            </a:extLst>
          </p:cNvPr>
          <p:cNvSpPr/>
          <p:nvPr/>
        </p:nvSpPr>
        <p:spPr>
          <a:xfrm>
            <a:off x="-25735" y="3968509"/>
            <a:ext cx="33522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</a:rPr>
              <a:t>طبقات من الطحالب الخضراء و </a:t>
            </a:r>
          </a:p>
          <a:p>
            <a:pPr algn="ctr"/>
            <a:r>
              <a:rPr lang="ar-SA" sz="2400" b="1" cap="none" spc="0" dirty="0">
                <a:ln w="0"/>
              </a:rPr>
              <a:t>البكتيريا الخضراء المُزرقة</a:t>
            </a:r>
          </a:p>
        </p:txBody>
      </p:sp>
      <p:sp>
        <p:nvSpPr>
          <p:cNvPr id="65" name="قوس متوسط أيمن 64">
            <a:extLst>
              <a:ext uri="{FF2B5EF4-FFF2-40B4-BE49-F238E27FC236}">
                <a16:creationId xmlns:a16="http://schemas.microsoft.com/office/drawing/2014/main" id="{049AB97D-4190-CB81-16CB-10B4F31B3555}"/>
              </a:ext>
            </a:extLst>
          </p:cNvPr>
          <p:cNvSpPr/>
          <p:nvPr/>
        </p:nvSpPr>
        <p:spPr>
          <a:xfrm rot="10800000">
            <a:off x="3326463" y="4881728"/>
            <a:ext cx="61594" cy="1128419"/>
          </a:xfrm>
          <a:prstGeom prst="righ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6C523ECA-3FFC-0C0A-F595-6B6E78140E87}"/>
              </a:ext>
            </a:extLst>
          </p:cNvPr>
          <p:cNvSpPr/>
          <p:nvPr/>
        </p:nvSpPr>
        <p:spPr>
          <a:xfrm>
            <a:off x="1663623" y="5133468"/>
            <a:ext cx="1601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</a:rPr>
              <a:t>خيوط فطري</a:t>
            </a:r>
          </a:p>
        </p:txBody>
      </p:sp>
    </p:spTree>
    <p:extLst>
      <p:ext uri="{BB962C8B-B14F-4D97-AF65-F5344CB8AC3E}">
        <p14:creationId xmlns:p14="http://schemas.microsoft.com/office/powerpoint/2010/main" val="314608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528599" y="1550568"/>
            <a:ext cx="11541957" cy="2675529"/>
          </a:xfrm>
          <a:prstGeom prst="roundRect">
            <a:avLst/>
          </a:prstGeom>
          <a:solidFill>
            <a:srgbClr val="D9E1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dirty="0">
              <a:solidFill>
                <a:srgbClr val="FF0000"/>
              </a:solidFill>
            </a:endParaRPr>
          </a:p>
          <a:p>
            <a:r>
              <a:rPr lang="ar-SA" sz="3200" b="1" u="sng" dirty="0">
                <a:solidFill>
                  <a:srgbClr val="FF0000"/>
                </a:solidFill>
              </a:rPr>
              <a:t>الأشنات مؤشراً حيوياً</a:t>
            </a:r>
            <a:br>
              <a:rPr lang="ar-SA" sz="3200" b="1" dirty="0">
                <a:solidFill>
                  <a:srgbClr val="FF0000"/>
                </a:solidFill>
              </a:rPr>
            </a:b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تعد الأشنات مؤشراً حيوياً مهماً على مدى نقاء أو تلوث الجو في المنطقة التي توجد فيها . </a:t>
            </a:r>
            <a:r>
              <a:rPr lang="ar-SA" sz="3200" b="1" dirty="0">
                <a:solidFill>
                  <a:srgbClr val="FF0000"/>
                </a:solidFill>
              </a:rPr>
              <a:t>( لماذا ؟ )</a:t>
            </a:r>
          </a:p>
          <a:p>
            <a:r>
              <a:rPr lang="ar-SA" sz="3200" b="1" dirty="0">
                <a:solidFill>
                  <a:srgbClr val="00B050"/>
                </a:solidFill>
              </a:rPr>
              <a:t>لأنها حساسة لتلوث الهواء </a:t>
            </a:r>
            <a:r>
              <a:rPr lang="ar-SA" sz="3200" b="1" dirty="0">
                <a:solidFill>
                  <a:schemeClr val="tx1"/>
                </a:solidFill>
              </a:rPr>
              <a:t>، </a:t>
            </a:r>
            <a:r>
              <a:rPr lang="ar-SA" sz="3200" b="1" dirty="0">
                <a:solidFill>
                  <a:srgbClr val="FF0000"/>
                </a:solidFill>
              </a:rPr>
              <a:t>تقل أعدادها 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بزيادة التلوث</a:t>
            </a:r>
            <a:r>
              <a:rPr lang="ar-SA" sz="3200" b="1" dirty="0">
                <a:solidFill>
                  <a:schemeClr val="tx1"/>
                </a:solidFill>
              </a:rPr>
              <a:t> لأنها تمتص الماء و المعادن الملوثة من الجو مما يؤدي إلى موتها ، و </a:t>
            </a:r>
            <a:r>
              <a:rPr lang="ar-SA" sz="3200" b="1" dirty="0">
                <a:solidFill>
                  <a:srgbClr val="0070C0"/>
                </a:solidFill>
              </a:rPr>
              <a:t>تزداد أعدادها</a:t>
            </a:r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rgbClr val="0070C0"/>
                </a:solidFill>
              </a:rPr>
              <a:t>في المناطق غير الملوثة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  <a:br>
              <a:rPr lang="ar-SA" sz="3200" b="1" dirty="0">
                <a:solidFill>
                  <a:schemeClr val="tx1"/>
                </a:solidFill>
              </a:rPr>
            </a:b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9985013" y="833224"/>
            <a:ext cx="2005677" cy="656339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الأشنات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EECBC57-31EB-1D1A-21F3-C39EB09B867D}"/>
              </a:ext>
            </a:extLst>
          </p:cNvPr>
          <p:cNvSpPr/>
          <p:nvPr/>
        </p:nvSpPr>
        <p:spPr>
          <a:xfrm>
            <a:off x="528599" y="4353466"/>
            <a:ext cx="11541957" cy="1497002"/>
          </a:xfrm>
          <a:prstGeom prst="roundRect">
            <a:avLst/>
          </a:prstGeom>
          <a:solidFill>
            <a:srgbClr val="CC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u="sng" dirty="0">
                <a:solidFill>
                  <a:srgbClr val="FF0000"/>
                </a:solidFill>
              </a:rPr>
              <a:t>المؤشر الحيوي:</a:t>
            </a:r>
          </a:p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مُصطلح يُطلق على المخلوقات الحية الحساسة لتغيرات الظروف البيئية ، و هو أول من يستجيب لهذه التغيرات .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D9D5A9E-1ACC-D630-9F4F-8FCEFC4FBD94}"/>
              </a:ext>
            </a:extLst>
          </p:cNvPr>
          <p:cNvSpPr/>
          <p:nvPr/>
        </p:nvSpPr>
        <p:spPr>
          <a:xfrm>
            <a:off x="1820334" y="6024776"/>
            <a:ext cx="9728200" cy="5483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كلما انخفض مستوى التلوث كلما زاد عدد الأشنات و العكس صحيح </a:t>
            </a:r>
          </a:p>
        </p:txBody>
      </p:sp>
    </p:spTree>
    <p:extLst>
      <p:ext uri="{BB962C8B-B14F-4D97-AF65-F5344CB8AC3E}">
        <p14:creationId xmlns:p14="http://schemas.microsoft.com/office/powerpoint/2010/main" val="39655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528599" y="1550568"/>
            <a:ext cx="11541957" cy="3461699"/>
          </a:xfrm>
          <a:prstGeom prst="roundRect">
            <a:avLst/>
          </a:prstGeom>
          <a:solidFill>
            <a:srgbClr val="D9E1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dirty="0">
              <a:solidFill>
                <a:srgbClr val="FF0000"/>
              </a:solidFill>
            </a:endParaRPr>
          </a:p>
          <a:p>
            <a:r>
              <a:rPr lang="ar-SA" sz="3200" b="1" dirty="0">
                <a:solidFill>
                  <a:schemeClr val="tx1"/>
                </a:solidFill>
              </a:rPr>
              <a:t>هي علاقة تكافلية تقوم بها الفطريات مع جذور بعض </a:t>
            </a:r>
            <a:r>
              <a:rPr lang="ar-SA" sz="3200" b="1" dirty="0">
                <a:solidFill>
                  <a:srgbClr val="00B050"/>
                </a:solidFill>
              </a:rPr>
              <a:t>النباتات</a:t>
            </a:r>
            <a:r>
              <a:rPr lang="ar-SA" sz="3200" b="1" dirty="0">
                <a:solidFill>
                  <a:schemeClr val="tx1"/>
                </a:solidFill>
              </a:rPr>
              <a:t> .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- </a:t>
            </a:r>
            <a:r>
              <a:rPr lang="ar-SA" sz="3200" b="1" dirty="0">
                <a:solidFill>
                  <a:srgbClr val="1F992B"/>
                </a:solidFill>
              </a:rPr>
              <a:t>النباتات</a:t>
            </a:r>
            <a:r>
              <a:rPr lang="ar-SA" sz="3200" b="1" dirty="0">
                <a:solidFill>
                  <a:schemeClr val="tx1"/>
                </a:solidFill>
              </a:rPr>
              <a:t> التي تُقيم </a:t>
            </a:r>
            <a:r>
              <a:rPr lang="ar-SA" sz="3200" b="1" dirty="0">
                <a:solidFill>
                  <a:srgbClr val="7030A0"/>
                </a:solidFill>
              </a:rPr>
              <a:t>علاقة تكافلية </a:t>
            </a:r>
            <a:r>
              <a:rPr lang="ar-SA" sz="3200" b="1" dirty="0">
                <a:solidFill>
                  <a:schemeClr val="tx1"/>
                </a:solidFill>
              </a:rPr>
              <a:t>مع </a:t>
            </a:r>
            <a:r>
              <a:rPr lang="ar-SA" sz="3200" b="1" dirty="0">
                <a:solidFill>
                  <a:srgbClr val="0070C0"/>
                </a:solidFill>
              </a:rPr>
              <a:t>الفطريات</a:t>
            </a:r>
            <a:r>
              <a:rPr lang="ar-SA" sz="3200" b="1" dirty="0">
                <a:solidFill>
                  <a:schemeClr val="tx1"/>
                </a:solidFill>
              </a:rPr>
              <a:t> تكون </a:t>
            </a:r>
            <a:r>
              <a:rPr lang="ar-SA" sz="3200" b="1" u="sng" dirty="0">
                <a:solidFill>
                  <a:srgbClr val="C00000"/>
                </a:solidFill>
              </a:rPr>
              <a:t>صحية و نشطة </a:t>
            </a:r>
            <a:r>
              <a:rPr lang="ar-SA" sz="3200" b="1" dirty="0">
                <a:solidFill>
                  <a:schemeClr val="tx1"/>
                </a:solidFill>
              </a:rPr>
              <a:t>أكثر من النباتات الأخرى، و هذا يؤدي إلى زيادة إنتاج النباتات للمحاصيل الزراعية ، مثل الذرة ، الجزر ، البطاطا ، الفراولة .</a:t>
            </a:r>
          </a:p>
          <a:p>
            <a:br>
              <a:rPr lang="ar-SA" sz="3200" b="1" dirty="0">
                <a:solidFill>
                  <a:schemeClr val="tx1"/>
                </a:solidFill>
              </a:rPr>
            </a:b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 الجذرية</a:t>
            </a:r>
          </a:p>
        </p:txBody>
      </p:sp>
    </p:spTree>
    <p:extLst>
      <p:ext uri="{BB962C8B-B14F-4D97-AF65-F5344CB8AC3E}">
        <p14:creationId xmlns:p14="http://schemas.microsoft.com/office/powerpoint/2010/main" val="189922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1722475" y="1473532"/>
            <a:ext cx="10246322" cy="4274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الكائن الرُمِّي : </a:t>
            </a:r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مخلوق يتغذى على المخلوقات الميتة أو الفضلات العُضوية.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655623" y="-22757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الفطريات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1C5F782-3F62-AFB5-F759-6F51749FB246}"/>
              </a:ext>
            </a:extLst>
          </p:cNvPr>
          <p:cNvSpPr/>
          <p:nvPr/>
        </p:nvSpPr>
        <p:spPr>
          <a:xfrm>
            <a:off x="4389877" y="2234358"/>
            <a:ext cx="3572934" cy="5249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التغذية في الفطريات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8199F94-6304-F628-7FBD-D160388915BE}"/>
              </a:ext>
            </a:extLst>
          </p:cNvPr>
          <p:cNvCxnSpPr>
            <a:cxnSpLocks/>
            <a:stCxn id="4" idx="3"/>
            <a:endCxn id="12" idx="0"/>
          </p:cNvCxnSpPr>
          <p:nvPr/>
        </p:nvCxnSpPr>
        <p:spPr>
          <a:xfrm>
            <a:off x="7962811" y="2496825"/>
            <a:ext cx="2541439" cy="44219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BC99AC8C-2865-D6AB-2487-20B3F9B823C1}"/>
              </a:ext>
            </a:extLst>
          </p:cNvPr>
          <p:cNvCxnSpPr>
            <a:cxnSpLocks/>
            <a:stCxn id="4" idx="1"/>
            <a:endCxn id="14" idx="0"/>
          </p:cNvCxnSpPr>
          <p:nvPr/>
        </p:nvCxnSpPr>
        <p:spPr>
          <a:xfrm rot="10800000" flipV="1">
            <a:off x="1877075" y="2496825"/>
            <a:ext cx="2512802" cy="7161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FB5B65B-22D0-EF05-11AE-848F00FE3162}"/>
              </a:ext>
            </a:extLst>
          </p:cNvPr>
          <p:cNvSpPr/>
          <p:nvPr/>
        </p:nvSpPr>
        <p:spPr>
          <a:xfrm>
            <a:off x="8952085" y="2939024"/>
            <a:ext cx="3104329" cy="524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الفطريات الرُمِّية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595166" y="2568441"/>
            <a:ext cx="2563817" cy="9411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فطريات تبادل المنفعة ( تقايض)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C48CB88-6D77-3A7C-15F4-B551A4AFA164}"/>
              </a:ext>
            </a:extLst>
          </p:cNvPr>
          <p:cNvSpPr/>
          <p:nvPr/>
        </p:nvSpPr>
        <p:spPr>
          <a:xfrm>
            <a:off x="4541992" y="2956270"/>
            <a:ext cx="3268704" cy="5249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الفطريات التطفلية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496FED1-E4B4-23D8-9C71-60C1C30EE41A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6176344" y="2759291"/>
            <a:ext cx="0" cy="196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D61D271E-E75E-AB9F-DE99-05F76A887BBB}"/>
              </a:ext>
            </a:extLst>
          </p:cNvPr>
          <p:cNvCxnSpPr>
            <a:cxnSpLocks/>
            <a:stCxn id="12" idx="2"/>
            <a:endCxn id="26" idx="0"/>
          </p:cNvCxnSpPr>
          <p:nvPr/>
        </p:nvCxnSpPr>
        <p:spPr>
          <a:xfrm flipH="1">
            <a:off x="10504249" y="3463957"/>
            <a:ext cx="1" cy="214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E72A890B-EF26-079F-4161-D3D112831353}"/>
              </a:ext>
            </a:extLst>
          </p:cNvPr>
          <p:cNvCxnSpPr>
            <a:cxnSpLocks/>
            <a:stCxn id="27" idx="2"/>
            <a:endCxn id="22" idx="0"/>
          </p:cNvCxnSpPr>
          <p:nvPr/>
        </p:nvCxnSpPr>
        <p:spPr>
          <a:xfrm>
            <a:off x="6176344" y="3481203"/>
            <a:ext cx="0" cy="196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A635F1E0-95E4-306B-7529-BC80B5A21BD7}"/>
              </a:ext>
            </a:extLst>
          </p:cNvPr>
          <p:cNvCxnSpPr>
            <a:cxnSpLocks/>
            <a:stCxn id="14" idx="2"/>
            <a:endCxn id="54" idx="0"/>
          </p:cNvCxnSpPr>
          <p:nvPr/>
        </p:nvCxnSpPr>
        <p:spPr>
          <a:xfrm flipH="1">
            <a:off x="1877074" y="3509552"/>
            <a:ext cx="1" cy="239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4532965" y="804080"/>
            <a:ext cx="7578686" cy="489719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تنقسم الفطريات على حسب تغذيتها الغير ذاتية إلى :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C13BEA0-BBAD-21AF-BE74-825280DEEB06}"/>
              </a:ext>
            </a:extLst>
          </p:cNvPr>
          <p:cNvSpPr/>
          <p:nvPr/>
        </p:nvSpPr>
        <p:spPr>
          <a:xfrm>
            <a:off x="3965960" y="3678182"/>
            <a:ext cx="4420768" cy="1300845"/>
          </a:xfrm>
          <a:prstGeom prst="roundRect">
            <a:avLst/>
          </a:prstGeom>
          <a:solidFill>
            <a:srgbClr val="C5E0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تحصل على غذائها من مخلوق حي آخر </a:t>
            </a:r>
            <a:r>
              <a:rPr lang="ar-SA" sz="2000" b="1" dirty="0">
                <a:solidFill>
                  <a:srgbClr val="FF0000"/>
                </a:solidFill>
              </a:rPr>
              <a:t>(العائل) </a:t>
            </a:r>
            <a:r>
              <a:rPr lang="ar-SA" sz="2000" b="1" dirty="0">
                <a:solidFill>
                  <a:schemeClr val="tx1"/>
                </a:solidFill>
              </a:rPr>
              <a:t>و تسبب له المرض ، بعضها تمتص غذائها عن طريق خيوط فطرية خاصة </a:t>
            </a:r>
            <a:r>
              <a:rPr lang="ar-SA" sz="2000" b="1" dirty="0">
                <a:solidFill>
                  <a:srgbClr val="007193"/>
                </a:solidFill>
              </a:rPr>
              <a:t>( </a:t>
            </a:r>
            <a:r>
              <a:rPr lang="ar-SA" sz="2000" b="1" dirty="0" err="1">
                <a:solidFill>
                  <a:srgbClr val="007193"/>
                </a:solidFill>
              </a:rPr>
              <a:t>الممصات</a:t>
            </a:r>
            <a:r>
              <a:rPr lang="ar-SA" sz="2000" b="1" dirty="0">
                <a:solidFill>
                  <a:srgbClr val="007193"/>
                </a:solidFill>
              </a:rPr>
              <a:t> ) </a:t>
            </a:r>
            <a:r>
              <a:rPr lang="ar-SA" sz="2000" b="1" dirty="0">
                <a:solidFill>
                  <a:schemeClr val="tx1"/>
                </a:solidFill>
              </a:rPr>
              <a:t>تعيش </a:t>
            </a:r>
            <a:r>
              <a:rPr lang="ar-SA" sz="2000" b="1" dirty="0">
                <a:solidFill>
                  <a:schemeClr val="accent2">
                    <a:lumMod val="75000"/>
                  </a:schemeClr>
                </a:solidFill>
              </a:rPr>
              <a:t>في التربة </a:t>
            </a:r>
            <a:r>
              <a:rPr lang="ar-SA" sz="2000" b="1" dirty="0">
                <a:solidFill>
                  <a:schemeClr val="tx1"/>
                </a:solidFill>
              </a:rPr>
              <a:t>و تُمسك فريستها عن طريق </a:t>
            </a:r>
            <a:r>
              <a:rPr lang="ar-SA" sz="2000" b="1" dirty="0" err="1">
                <a:solidFill>
                  <a:schemeClr val="tx1"/>
                </a:solidFill>
              </a:rPr>
              <a:t>الممصات</a:t>
            </a:r>
            <a:r>
              <a:rPr lang="ar-SA" sz="2000" b="1" dirty="0">
                <a:solidFill>
                  <a:schemeClr val="tx1"/>
                </a:solidFill>
              </a:rPr>
              <a:t>.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6BC7FCA-F580-1CF9-6019-CAB7121FB3C8}"/>
              </a:ext>
            </a:extLst>
          </p:cNvPr>
          <p:cNvSpPr/>
          <p:nvPr/>
        </p:nvSpPr>
        <p:spPr>
          <a:xfrm>
            <a:off x="9188672" y="3678182"/>
            <a:ext cx="2631153" cy="1202258"/>
          </a:xfrm>
          <a:prstGeom prst="roundRect">
            <a:avLst/>
          </a:prstGeom>
          <a:solidFill>
            <a:srgbClr val="F8CBAD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1800" b="1" dirty="0">
                <a:solidFill>
                  <a:schemeClr val="tx1"/>
                </a:solidFill>
              </a:rPr>
              <a:t>تتغذى على بقايا المخلوقات الميتة أو الفضلات و تُسمى </a:t>
            </a:r>
            <a:r>
              <a:rPr lang="ar-SA" sz="1800" b="1" dirty="0">
                <a:solidFill>
                  <a:schemeClr val="tx1"/>
                </a:solidFill>
                <a:highlight>
                  <a:srgbClr val="FFFF00"/>
                </a:highlight>
              </a:rPr>
              <a:t>المحللات </a:t>
            </a:r>
            <a:r>
              <a:rPr lang="ar-SA" sz="1800" b="1" dirty="0">
                <a:solidFill>
                  <a:schemeClr val="tx1"/>
                </a:solidFill>
              </a:rPr>
              <a:t>، مثل المشروم و الخميرة و فطر الكتيفي</a:t>
            </a: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9D7022F-7264-3CE3-C844-B30205461026}"/>
              </a:ext>
            </a:extLst>
          </p:cNvPr>
          <p:cNvSpPr/>
          <p:nvPr/>
        </p:nvSpPr>
        <p:spPr>
          <a:xfrm>
            <a:off x="486589" y="3748852"/>
            <a:ext cx="2780970" cy="1536923"/>
          </a:xfrm>
          <a:prstGeom prst="roundRect">
            <a:avLst/>
          </a:prstGeom>
          <a:solidFill>
            <a:srgbClr val="FFE6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تتكافل مع مخلوقات حية أخرى مثل </a:t>
            </a:r>
            <a:r>
              <a:rPr lang="ar-SA" sz="2000" b="1" dirty="0">
                <a:solidFill>
                  <a:srgbClr val="00B050"/>
                </a:solidFill>
              </a:rPr>
              <a:t>النباتات</a:t>
            </a:r>
            <a:r>
              <a:rPr lang="ar-SA" sz="2000" b="1" dirty="0">
                <a:solidFill>
                  <a:schemeClr val="tx1"/>
                </a:solidFill>
              </a:rPr>
              <a:t> و </a:t>
            </a: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الطحالب </a:t>
            </a:r>
            <a:r>
              <a:rPr lang="ar-SA" sz="2000" b="1" dirty="0">
                <a:solidFill>
                  <a:schemeClr val="tx1"/>
                </a:solidFill>
              </a:rPr>
              <a:t>مثل</a:t>
            </a:r>
            <a:r>
              <a:rPr lang="ar-SA" sz="2000" b="1" dirty="0">
                <a:solidFill>
                  <a:schemeClr val="accent6">
                    <a:lumMod val="75000"/>
                  </a:schemeClr>
                </a:solidFill>
              </a:rPr>
              <a:t> الأشنات </a:t>
            </a:r>
            <a:r>
              <a:rPr lang="ar-SA" sz="2000" b="1" dirty="0">
                <a:solidFill>
                  <a:schemeClr val="tx1"/>
                </a:solidFill>
              </a:rPr>
              <a:t>و الفطريات التي تكون على جذور فول الصويا</a:t>
            </a:r>
            <a:r>
              <a:rPr lang="ar-SA" sz="18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14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2" grpId="0" animBg="1"/>
      <p:bldP spid="14" grpId="0" animBg="1"/>
      <p:bldP spid="27" grpId="0" animBg="1"/>
      <p:bldP spid="10" grpId="0" animBg="1"/>
      <p:bldP spid="22" grpId="0" animBg="1"/>
      <p:bldP spid="26" grpId="0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528599" y="1550568"/>
            <a:ext cx="11541957" cy="3461699"/>
          </a:xfrm>
          <a:prstGeom prst="roundRect">
            <a:avLst/>
          </a:prstGeom>
          <a:solidFill>
            <a:srgbClr val="D9E1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200" b="1" dirty="0">
              <a:solidFill>
                <a:srgbClr val="FF0000"/>
              </a:solidFill>
            </a:endParaRPr>
          </a:p>
          <a:p>
            <a:r>
              <a:rPr lang="ar-SA" sz="3200" b="1" dirty="0">
                <a:solidFill>
                  <a:srgbClr val="FF0000"/>
                </a:solidFill>
              </a:rPr>
              <a:t>أمثلة </a:t>
            </a:r>
            <a:r>
              <a:rPr lang="ar-SA" sz="3200" b="1" dirty="0">
                <a:solidFill>
                  <a:schemeClr val="tx1"/>
                </a:solidFill>
              </a:rPr>
              <a:t>على العلاقة التكافلية بين الفطريات و النباتات: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1- العلاقة التكافلية بين فطر و بذور الأوركيدا حيث يُزود البذور بالكربوهيدرات 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( لا تنبت هذه البذور بدون الفطر ).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2- العلاقة التكافلية بين فطر سكليرودير بشجر يوكاليبتوس ، الفطر يزيد من امتصاص الماء و المعادن للنبات ، وتحصل الفطريات من النباتات على الكربوهيدرات و الأحماض الأمينية .  </a:t>
            </a:r>
          </a:p>
          <a:p>
            <a:br>
              <a:rPr lang="ar-SA" sz="3200" b="1" dirty="0">
                <a:solidFill>
                  <a:schemeClr val="tx1"/>
                </a:solidFill>
              </a:rPr>
            </a:b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 الجذرية</a:t>
            </a:r>
          </a:p>
        </p:txBody>
      </p:sp>
    </p:spTree>
    <p:extLst>
      <p:ext uri="{BB962C8B-B14F-4D97-AF65-F5344CB8AC3E}">
        <p14:creationId xmlns:p14="http://schemas.microsoft.com/office/powerpoint/2010/main" val="41134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 الجذرية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541F1E3-4365-3ACD-63C3-7392B813BB65}"/>
              </a:ext>
            </a:extLst>
          </p:cNvPr>
          <p:cNvSpPr/>
          <p:nvPr/>
        </p:nvSpPr>
        <p:spPr>
          <a:xfrm>
            <a:off x="4120883" y="1714866"/>
            <a:ext cx="71667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/>
              <a:t>العلاقة التكافلية بين فطر </a:t>
            </a:r>
            <a:r>
              <a:rPr lang="ar-SA" sz="2400" b="1" dirty="0" err="1"/>
              <a:t>سكليروديرما</a:t>
            </a:r>
            <a:r>
              <a:rPr lang="ar-SA" sz="2400" b="1" dirty="0"/>
              <a:t> بشجر يوكاليبتوس،</a:t>
            </a:r>
          </a:p>
          <a:p>
            <a:pPr algn="ctr"/>
            <a:r>
              <a:rPr lang="ar-SA" sz="2400" b="1" dirty="0"/>
              <a:t> حيث يقوم الفطر بزيادة امتصاص الماء و المعادن للنبات ، و يحصل على الكربوهيدرات و الأحماض الأمينية من النبات</a:t>
            </a:r>
            <a:endParaRPr lang="ar-SA" sz="24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A1E2F7A-17C7-21C2-F12A-92AF62FAB768}"/>
              </a:ext>
            </a:extLst>
          </p:cNvPr>
          <p:cNvSpPr/>
          <p:nvPr/>
        </p:nvSpPr>
        <p:spPr>
          <a:xfrm>
            <a:off x="7175864" y="3030583"/>
            <a:ext cx="3916034" cy="2743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ECC20F0-8E66-1DE4-FF29-967E0F7D8FDA}"/>
              </a:ext>
            </a:extLst>
          </p:cNvPr>
          <p:cNvSpPr/>
          <p:nvPr/>
        </p:nvSpPr>
        <p:spPr>
          <a:xfrm>
            <a:off x="3296873" y="3030583"/>
            <a:ext cx="3387635" cy="245426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910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الفطريات و الإنسان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D772665-9FFC-67A5-0DB7-3D2733F5C176}"/>
              </a:ext>
            </a:extLst>
          </p:cNvPr>
          <p:cNvSpPr/>
          <p:nvPr/>
        </p:nvSpPr>
        <p:spPr>
          <a:xfrm>
            <a:off x="1366232" y="1677071"/>
            <a:ext cx="10624458" cy="15501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الآثار الإيجابية للفطريات :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تعمل الفطريات كمحللات تُحلل المخلوقات الميتة و تُعيدها إلى دورة الغذاء في الطبيعة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21BD9AB-4EF3-D317-0868-46EFA21EF83C}"/>
              </a:ext>
            </a:extLst>
          </p:cNvPr>
          <p:cNvSpPr/>
          <p:nvPr/>
        </p:nvSpPr>
        <p:spPr>
          <a:xfrm>
            <a:off x="1366232" y="3464776"/>
            <a:ext cx="10624458" cy="155012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الآثار السلبية للفطريات :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تُسبب الأمراض المختلفة </a:t>
            </a:r>
          </a:p>
        </p:txBody>
      </p:sp>
    </p:spTree>
    <p:extLst>
      <p:ext uri="{BB962C8B-B14F-4D97-AF65-F5344CB8AC3E}">
        <p14:creationId xmlns:p14="http://schemas.microsoft.com/office/powerpoint/2010/main" val="204028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فوائد الفطريات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D772665-9FFC-67A5-0DB7-3D2733F5C176}"/>
              </a:ext>
            </a:extLst>
          </p:cNvPr>
          <p:cNvSpPr/>
          <p:nvPr/>
        </p:nvSpPr>
        <p:spPr>
          <a:xfrm>
            <a:off x="829733" y="1685538"/>
            <a:ext cx="11347228" cy="24715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FF0000"/>
                </a:solidFill>
              </a:rPr>
              <a:t>الفوائد الطبية 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1- </a:t>
            </a:r>
            <a:r>
              <a:rPr lang="ar-SA" sz="2800" b="1" dirty="0">
                <a:solidFill>
                  <a:schemeClr val="tx1"/>
                </a:solidFill>
              </a:rPr>
              <a:t>يستخرج منها المضادات الحيوية ( </a:t>
            </a:r>
            <a:r>
              <a:rPr lang="ar-SA" sz="2800" b="1" dirty="0">
                <a:solidFill>
                  <a:srgbClr val="FF0000"/>
                </a:solidFill>
              </a:rPr>
              <a:t>البنسلين</a:t>
            </a:r>
            <a:r>
              <a:rPr lang="ar-SA" sz="2800" b="1" dirty="0">
                <a:solidFill>
                  <a:schemeClr val="tx1"/>
                </a:solidFill>
              </a:rPr>
              <a:t> ) الذي يُستخرج من فطر </a:t>
            </a:r>
            <a:r>
              <a:rPr lang="ar-SA" sz="2800" b="1" dirty="0" err="1">
                <a:solidFill>
                  <a:srgbClr val="FF0000"/>
                </a:solidFill>
              </a:rPr>
              <a:t>البنيسيليوم</a:t>
            </a:r>
            <a:endParaRPr lang="ar-SA" sz="2800" b="1" dirty="0">
              <a:solidFill>
                <a:srgbClr val="FF0000"/>
              </a:solidFill>
            </a:endParaRPr>
          </a:p>
          <a:p>
            <a:r>
              <a:rPr lang="ar-SA" sz="2800" b="1" dirty="0">
                <a:solidFill>
                  <a:schemeClr val="tx1"/>
                </a:solidFill>
              </a:rPr>
              <a:t>2-يُستخرج منها مركبات كيميائية لمعالجة ( ارتفاع ضغط الدم ،النزيف ، الصداع النصفي )</a:t>
            </a:r>
          </a:p>
          <a:p>
            <a:r>
              <a:rPr lang="ar-SA" sz="2800" b="1" dirty="0">
                <a:solidFill>
                  <a:schemeClr val="tx1"/>
                </a:solidFill>
              </a:rPr>
              <a:t>3- يُستخرج منها مادة </a:t>
            </a:r>
            <a:r>
              <a:rPr lang="ar-SA" sz="2800" b="1" dirty="0" err="1">
                <a:solidFill>
                  <a:srgbClr val="FF0000"/>
                </a:solidFill>
              </a:rPr>
              <a:t>السيكلوسبورين</a:t>
            </a:r>
            <a:r>
              <a:rPr lang="ar-SA" sz="2800" b="1" dirty="0">
                <a:solidFill>
                  <a:schemeClr val="tx1"/>
                </a:solidFill>
              </a:rPr>
              <a:t> التي تُستخدم لخفض مناعة الجسم عند زراعة الأعضاء لكي يتقبل الجسم العضو المزروع.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7DBF69E1-B771-2BFA-71A5-4A4EF10C6960}"/>
              </a:ext>
            </a:extLst>
          </p:cNvPr>
          <p:cNvSpPr/>
          <p:nvPr/>
        </p:nvSpPr>
        <p:spPr>
          <a:xfrm>
            <a:off x="889000" y="4284133"/>
            <a:ext cx="11160961" cy="13800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FF0000"/>
                </a:solidFill>
              </a:rPr>
              <a:t>الطعام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</a:p>
          <a:p>
            <a:r>
              <a:rPr lang="ar-SA" sz="2800" b="1" dirty="0">
                <a:solidFill>
                  <a:schemeClr val="tx1"/>
                </a:solidFill>
              </a:rPr>
              <a:t>يُستخدم بعضها كطعام ( </a:t>
            </a:r>
            <a:r>
              <a:rPr lang="ar-SA" sz="2800" b="1" dirty="0" err="1">
                <a:solidFill>
                  <a:schemeClr val="tx1"/>
                </a:solidFill>
              </a:rPr>
              <a:t>المشروم</a:t>
            </a:r>
            <a:r>
              <a:rPr lang="ar-SA" sz="2800" b="1" dirty="0">
                <a:solidFill>
                  <a:schemeClr val="tx1"/>
                </a:solidFill>
              </a:rPr>
              <a:t> و الكمأة ) و بعضها في صُنع الطعام ( الخميرة ) للمخبوزات و الأجبان .</a:t>
            </a:r>
            <a:endParaRPr lang="ar-S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4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فوائد الفطريات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D772665-9FFC-67A5-0DB7-3D2733F5C176}"/>
              </a:ext>
            </a:extLst>
          </p:cNvPr>
          <p:cNvSpPr/>
          <p:nvPr/>
        </p:nvSpPr>
        <p:spPr>
          <a:xfrm>
            <a:off x="829733" y="1685537"/>
            <a:ext cx="11347228" cy="45967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FF0000"/>
                </a:solidFill>
              </a:rPr>
              <a:t>المُعالجة الحيوية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 </a:t>
            </a:r>
            <a:r>
              <a:rPr lang="ar-SA" sz="2800" b="1" dirty="0">
                <a:solidFill>
                  <a:schemeClr val="tx1"/>
                </a:solidFill>
              </a:rPr>
              <a:t>تُستخدم الفطريات في تحليل المواد العضوية الضارة لتحولها إلى مواد غير ضارة و بالتالي تعمل تنظيف للبية من الملوثات .</a:t>
            </a:r>
            <a:br>
              <a:rPr lang="ar-SA" sz="2800" b="1" dirty="0">
                <a:solidFill>
                  <a:schemeClr val="tx1"/>
                </a:solidFill>
              </a:rPr>
            </a:br>
            <a:endParaRPr lang="ar-SA" sz="2800" b="1" dirty="0">
              <a:solidFill>
                <a:schemeClr val="tx1"/>
              </a:solidFill>
            </a:endParaRPr>
          </a:p>
          <a:p>
            <a:r>
              <a:rPr lang="ar-SA" sz="2800" b="1" dirty="0">
                <a:solidFill>
                  <a:srgbClr val="FF0000"/>
                </a:solidFill>
              </a:rPr>
              <a:t>أمثلة :</a:t>
            </a:r>
            <a:br>
              <a:rPr lang="ar-SA" sz="2800" b="1" dirty="0">
                <a:solidFill>
                  <a:srgbClr val="FF0000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1- فطر العفن الأبيض </a:t>
            </a:r>
            <a:r>
              <a:rPr lang="ar-SA" sz="2800" b="1" dirty="0">
                <a:solidFill>
                  <a:schemeClr val="tx1"/>
                </a:solidFill>
              </a:rPr>
              <a:t>يستخدم للتخلص من الأصباغ و المواد الهيدروكربونية الحلقية المُسرطنة.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rgbClr val="FF0000"/>
                </a:solidFill>
              </a:rPr>
              <a:t>2-تُستخدم في تحليل الخشب و إعادة تدويره </a:t>
            </a:r>
            <a:r>
              <a:rPr lang="ar-SA" sz="2800" b="1" dirty="0">
                <a:solidFill>
                  <a:schemeClr val="tx1"/>
                </a:solidFill>
              </a:rPr>
              <a:t>لأن لديها إنزيم يُحطم اللجنين الصلب الموجود في الخشب </a:t>
            </a:r>
            <a:br>
              <a:rPr lang="ar-SA" sz="2800" b="1" dirty="0">
                <a:solidFill>
                  <a:schemeClr val="tx1"/>
                </a:solidFill>
              </a:rPr>
            </a:b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365484" y="-22757"/>
            <a:ext cx="44117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034867" y="833224"/>
            <a:ext cx="3955823" cy="6563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</a:rPr>
              <a:t>أضرار الفطريات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D772665-9FFC-67A5-0DB7-3D2733F5C176}"/>
              </a:ext>
            </a:extLst>
          </p:cNvPr>
          <p:cNvSpPr/>
          <p:nvPr/>
        </p:nvSpPr>
        <p:spPr>
          <a:xfrm>
            <a:off x="829733" y="1685537"/>
            <a:ext cx="11347228" cy="459672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chemeClr val="tx1"/>
                </a:solidFill>
              </a:rPr>
              <a:t>تُسبب العديد من الأمراض </a:t>
            </a:r>
            <a:r>
              <a:rPr lang="ar-SA" sz="3600" b="1" dirty="0">
                <a:solidFill>
                  <a:srgbClr val="007193"/>
                </a:solidFill>
              </a:rPr>
              <a:t>للإنسان</a:t>
            </a:r>
            <a:r>
              <a:rPr lang="ar-SA" sz="3600" b="1" dirty="0">
                <a:solidFill>
                  <a:srgbClr val="FF0000"/>
                </a:solidFill>
              </a:rPr>
              <a:t> و الحيوان و </a:t>
            </a:r>
            <a:r>
              <a:rPr lang="ar-SA" sz="3600" b="1" dirty="0">
                <a:solidFill>
                  <a:srgbClr val="00B050"/>
                </a:solidFill>
              </a:rPr>
              <a:t>النبات</a:t>
            </a:r>
            <a:endParaRPr lang="ar-SA" sz="3600" b="1" dirty="0">
              <a:solidFill>
                <a:srgbClr val="FF0000"/>
              </a:solidFill>
            </a:endParaRPr>
          </a:p>
          <a:p>
            <a:r>
              <a:rPr lang="ar-SA" sz="3600" b="1" u="sng" dirty="0">
                <a:solidFill>
                  <a:srgbClr val="FF0000"/>
                </a:solidFill>
              </a:rPr>
              <a:t>أمثلة: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1-</a:t>
            </a:r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تدمير المحاصيل الزراعية </a:t>
            </a:r>
            <a:r>
              <a:rPr lang="ar-SA" sz="3200" b="1" dirty="0">
                <a:solidFill>
                  <a:srgbClr val="FF0000"/>
                </a:solidFill>
              </a:rPr>
              <a:t>( </a:t>
            </a:r>
            <a:r>
              <a:rPr lang="ar-SA" sz="3200" b="1" dirty="0">
                <a:solidFill>
                  <a:schemeClr val="accent1"/>
                </a:solidFill>
              </a:rPr>
              <a:t>فطر البياض الزغبي </a:t>
            </a:r>
            <a:r>
              <a:rPr lang="ar-SA" sz="3200" b="1" dirty="0">
                <a:solidFill>
                  <a:srgbClr val="FF0000"/>
                </a:solidFill>
              </a:rPr>
              <a:t>يُدمر </a:t>
            </a:r>
            <a:r>
              <a:rPr lang="ar-SA" sz="3200" b="1" dirty="0">
                <a:solidFill>
                  <a:srgbClr val="00B050"/>
                </a:solidFill>
              </a:rPr>
              <a:t>الخضروات</a:t>
            </a:r>
            <a:r>
              <a:rPr lang="ar-SA" sz="3200" b="1" dirty="0">
                <a:solidFill>
                  <a:srgbClr val="FF0000"/>
                </a:solidFill>
              </a:rPr>
              <a:t> و </a:t>
            </a:r>
            <a:r>
              <a:rPr lang="ar-SA" sz="3200" b="1" dirty="0">
                <a:solidFill>
                  <a:srgbClr val="0070C0"/>
                </a:solidFill>
              </a:rPr>
              <a:t>الفواكه</a:t>
            </a:r>
            <a:r>
              <a:rPr lang="ar-SA" sz="3200" b="1" dirty="0">
                <a:solidFill>
                  <a:srgbClr val="FF0000"/>
                </a:solidFill>
              </a:rPr>
              <a:t> ، و مرض </a:t>
            </a:r>
            <a:r>
              <a:rPr lang="ar-SA" sz="3200" b="1" dirty="0">
                <a:solidFill>
                  <a:schemeClr val="tx1"/>
                </a:solidFill>
              </a:rPr>
              <a:t>صدأ القمح و الشعير )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2- تسبب للإنسان مرض التهاب القدم الرياضية و أمراض الحساسية و التهاب الجلد و الحلق .</a:t>
            </a:r>
          </a:p>
          <a:p>
            <a:r>
              <a:rPr lang="ar-SA" sz="3200" b="1" dirty="0">
                <a:solidFill>
                  <a:schemeClr val="tx1"/>
                </a:solidFill>
              </a:rPr>
              <a:t>3- تسبب للحيوانات الأمراض مما يؤدي إلى موتها .</a:t>
            </a:r>
            <a:br>
              <a:rPr lang="ar-SA" sz="2800" b="1" dirty="0">
                <a:solidFill>
                  <a:schemeClr val="tx1"/>
                </a:solidFill>
              </a:rPr>
            </a:br>
            <a:endParaRPr lang="ar-S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5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5626644" y="-14606"/>
            <a:ext cx="1478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AA9613-DE94-06CC-C936-226D52C5AD2C}"/>
              </a:ext>
            </a:extLst>
          </p:cNvPr>
          <p:cNvSpPr/>
          <p:nvPr/>
        </p:nvSpPr>
        <p:spPr>
          <a:xfrm>
            <a:off x="3372822" y="958499"/>
            <a:ext cx="7292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علم الأحياء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8B5734D-6F3E-AB52-8CDA-7977C453682A}"/>
              </a:ext>
            </a:extLst>
          </p:cNvPr>
          <p:cNvSpPr/>
          <p:nvPr/>
        </p:nvSpPr>
        <p:spPr>
          <a:xfrm>
            <a:off x="5838548" y="1739733"/>
            <a:ext cx="45384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عرف علم الأحياء 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66C993-7602-037E-8835-A0280D708276}"/>
              </a:ext>
            </a:extLst>
          </p:cNvPr>
          <p:cNvSpPr/>
          <p:nvPr/>
        </p:nvSpPr>
        <p:spPr>
          <a:xfrm>
            <a:off x="3296873" y="2298313"/>
            <a:ext cx="7505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ما هي  خصائص المخلوقات الحية 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03045C-180A-FFD2-F36A-C50DE0DCC082}"/>
              </a:ext>
            </a:extLst>
          </p:cNvPr>
          <p:cNvSpPr/>
          <p:nvPr/>
        </p:nvSpPr>
        <p:spPr>
          <a:xfrm>
            <a:off x="3617474" y="3212520"/>
            <a:ext cx="7184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طبيعة العلم و </a:t>
            </a:r>
            <a:r>
              <a:rPr lang="ar-SA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طرائقة</a:t>
            </a:r>
            <a:endParaRPr lang="ar-SA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2CD311-C481-DF37-DAA1-C09861026A14}"/>
              </a:ext>
            </a:extLst>
          </p:cNvPr>
          <p:cNvSpPr/>
          <p:nvPr/>
        </p:nvSpPr>
        <p:spPr>
          <a:xfrm>
            <a:off x="4670240" y="4126727"/>
            <a:ext cx="63273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عدد خصائص العلم الطبيعي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FF068B-1D82-C58E-4D04-19AB1A651F97}"/>
              </a:ext>
            </a:extLst>
          </p:cNvPr>
          <p:cNvSpPr/>
          <p:nvPr/>
        </p:nvSpPr>
        <p:spPr>
          <a:xfrm>
            <a:off x="3775764" y="4896168"/>
            <a:ext cx="72218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قارن بين العلوم الطبيعية ( التجريبية )</a:t>
            </a:r>
          </a:p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العلوم الغير طبيعية ( الغير تجريبية ) ؟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957F78A-A6E9-8038-2AC9-7E37D30F61AA}"/>
              </a:ext>
            </a:extLst>
          </p:cNvPr>
          <p:cNvCxnSpPr/>
          <p:nvPr/>
        </p:nvCxnSpPr>
        <p:spPr>
          <a:xfrm flipH="1" flipV="1">
            <a:off x="0" y="3067754"/>
            <a:ext cx="12111651" cy="117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184DC14-F93F-89EE-248C-D16F23877FF1}"/>
              </a:ext>
            </a:extLst>
          </p:cNvPr>
          <p:cNvSpPr/>
          <p:nvPr/>
        </p:nvSpPr>
        <p:spPr>
          <a:xfrm>
            <a:off x="3372822" y="6079698"/>
            <a:ext cx="75312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ما الفرق بين الملاحظة و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الإستنتاج</a:t>
            </a:r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28415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5626644" y="-14606"/>
            <a:ext cx="1478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AA9613-DE94-06CC-C936-226D52C5AD2C}"/>
              </a:ext>
            </a:extLst>
          </p:cNvPr>
          <p:cNvSpPr/>
          <p:nvPr/>
        </p:nvSpPr>
        <p:spPr>
          <a:xfrm>
            <a:off x="3953913" y="958499"/>
            <a:ext cx="6130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تاريخ التصنيف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8B5734D-6F3E-AB52-8CDA-7977C453682A}"/>
              </a:ext>
            </a:extLst>
          </p:cNvPr>
          <p:cNvSpPr/>
          <p:nvPr/>
        </p:nvSpPr>
        <p:spPr>
          <a:xfrm>
            <a:off x="5669432" y="1739733"/>
            <a:ext cx="48766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عرف علم التصنيف 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66C993-7602-037E-8835-A0280D708276}"/>
              </a:ext>
            </a:extLst>
          </p:cNvPr>
          <p:cNvSpPr/>
          <p:nvPr/>
        </p:nvSpPr>
        <p:spPr>
          <a:xfrm>
            <a:off x="2775905" y="2298313"/>
            <a:ext cx="8547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لخص مستويات تصنيف المخلوقات الحية؟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03045C-180A-FFD2-F36A-C50DE0DCC082}"/>
              </a:ext>
            </a:extLst>
          </p:cNvPr>
          <p:cNvSpPr/>
          <p:nvPr/>
        </p:nvSpPr>
        <p:spPr>
          <a:xfrm>
            <a:off x="4012617" y="3212520"/>
            <a:ext cx="63946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التصنيف الحديث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02CD311-C481-DF37-DAA1-C09861026A14}"/>
              </a:ext>
            </a:extLst>
          </p:cNvPr>
          <p:cNvSpPr/>
          <p:nvPr/>
        </p:nvSpPr>
        <p:spPr>
          <a:xfrm>
            <a:off x="64762" y="3958650"/>
            <a:ext cx="120468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وضح الفرق بين تركيب الجدار الخلوي للفطريات و النباتات ؟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FF068B-1D82-C58E-4D04-19AB1A651F97}"/>
              </a:ext>
            </a:extLst>
          </p:cNvPr>
          <p:cNvSpPr/>
          <p:nvPr/>
        </p:nvSpPr>
        <p:spPr>
          <a:xfrm>
            <a:off x="3642915" y="4756259"/>
            <a:ext cx="82846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مخلوق حي له أجهزة و ليس له جدار خلوي </a:t>
            </a:r>
          </a:p>
          <a:p>
            <a:pPr algn="ctr"/>
            <a:r>
              <a:rPr lang="ar-SA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يلتهم الغذاء ، من أي الممالك يكون ؟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957F78A-A6E9-8038-2AC9-7E37D30F61AA}"/>
              </a:ext>
            </a:extLst>
          </p:cNvPr>
          <p:cNvCxnSpPr/>
          <p:nvPr/>
        </p:nvCxnSpPr>
        <p:spPr>
          <a:xfrm flipH="1" flipV="1">
            <a:off x="0" y="3067754"/>
            <a:ext cx="12111651" cy="117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184DC14-F93F-89EE-248C-D16F23877FF1}"/>
              </a:ext>
            </a:extLst>
          </p:cNvPr>
          <p:cNvSpPr/>
          <p:nvPr/>
        </p:nvSpPr>
        <p:spPr>
          <a:xfrm>
            <a:off x="696695" y="6107866"/>
            <a:ext cx="11170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وضح في جدول الخصائص المختلفة لفوق الممالك الثلاث و الممالك التابعة لها؟</a:t>
            </a:r>
          </a:p>
        </p:txBody>
      </p:sp>
    </p:spTree>
    <p:extLst>
      <p:ext uri="{BB962C8B-B14F-4D97-AF65-F5344CB8AC3E}">
        <p14:creationId xmlns:p14="http://schemas.microsoft.com/office/powerpoint/2010/main" val="2112333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5626644" y="-14606"/>
            <a:ext cx="1478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AA9613-DE94-06CC-C936-226D52C5AD2C}"/>
              </a:ext>
            </a:extLst>
          </p:cNvPr>
          <p:cNvSpPr/>
          <p:nvPr/>
        </p:nvSpPr>
        <p:spPr>
          <a:xfrm>
            <a:off x="4559049" y="958499"/>
            <a:ext cx="49199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البكتيريا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03045C-180A-FFD2-F36A-C50DE0DCC082}"/>
              </a:ext>
            </a:extLst>
          </p:cNvPr>
          <p:cNvSpPr/>
          <p:nvPr/>
        </p:nvSpPr>
        <p:spPr>
          <a:xfrm>
            <a:off x="4547219" y="3212520"/>
            <a:ext cx="53254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الفيروسات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957F78A-A6E9-8038-2AC9-7E37D30F61AA}"/>
              </a:ext>
            </a:extLst>
          </p:cNvPr>
          <p:cNvCxnSpPr/>
          <p:nvPr/>
        </p:nvCxnSpPr>
        <p:spPr>
          <a:xfrm flipH="1" flipV="1">
            <a:off x="0" y="3067754"/>
            <a:ext cx="12111651" cy="117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D866A6B6-9D14-AF79-2A0E-EFC6540B7A04}"/>
              </a:ext>
            </a:extLst>
          </p:cNvPr>
          <p:cNvSpPr/>
          <p:nvPr/>
        </p:nvSpPr>
        <p:spPr>
          <a:xfrm>
            <a:off x="2310315" y="1838039"/>
            <a:ext cx="8978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ميز بين البدائيات و البكتيريا و فئاتهما التصنيفية</a:t>
            </a:r>
            <a:endParaRPr lang="ar-SA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AE9D66F-1F49-9B42-6B32-C5EA6E3B9E2E}"/>
              </a:ext>
            </a:extLst>
          </p:cNvPr>
          <p:cNvSpPr/>
          <p:nvPr/>
        </p:nvSpPr>
        <p:spPr>
          <a:xfrm>
            <a:off x="3983969" y="4114934"/>
            <a:ext cx="59362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وضح التركيب العام للفيروسات </a:t>
            </a:r>
            <a:endParaRPr lang="ar-SA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911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41945"/>
            <a:ext cx="2592198" cy="1173164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7FDE5F8-F4E2-71BF-4840-E58E5C82EBFD}"/>
              </a:ext>
            </a:extLst>
          </p:cNvPr>
          <p:cNvSpPr/>
          <p:nvPr/>
        </p:nvSpPr>
        <p:spPr>
          <a:xfrm>
            <a:off x="5626644" y="-14606"/>
            <a:ext cx="14782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5A20742-89B0-062B-740A-76B05DD4999C}"/>
              </a:ext>
            </a:extLst>
          </p:cNvPr>
          <p:cNvSpPr/>
          <p:nvPr/>
        </p:nvSpPr>
        <p:spPr>
          <a:xfrm>
            <a:off x="10186323" y="335452"/>
            <a:ext cx="20056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ثانوية دار الحديث المكيَّة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1AA9613-DE94-06CC-C936-226D52C5AD2C}"/>
              </a:ext>
            </a:extLst>
          </p:cNvPr>
          <p:cNvSpPr/>
          <p:nvPr/>
        </p:nvSpPr>
        <p:spPr>
          <a:xfrm>
            <a:off x="3460195" y="958499"/>
            <a:ext cx="71176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الطلائعيات</a:t>
            </a:r>
            <a:endParaRPr lang="ar-SA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166C993-7602-037E-8835-A0280D708276}"/>
              </a:ext>
            </a:extLst>
          </p:cNvPr>
          <p:cNvSpPr/>
          <p:nvPr/>
        </p:nvSpPr>
        <p:spPr>
          <a:xfrm>
            <a:off x="2823008" y="1896937"/>
            <a:ext cx="83920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صنف الطلائعيات بحسب طريقة تغذيتها ؟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803045C-180A-FFD2-F36A-C50DE0DCC082}"/>
              </a:ext>
            </a:extLst>
          </p:cNvPr>
          <p:cNvSpPr/>
          <p:nvPr/>
        </p:nvSpPr>
        <p:spPr>
          <a:xfrm>
            <a:off x="3990177" y="3212520"/>
            <a:ext cx="64395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درس </a:t>
            </a:r>
            <a:r>
              <a:rPr lang="ar-SA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الطلائعيات </a:t>
            </a:r>
          </a:p>
        </p:txBody>
      </p: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957F78A-A6E9-8038-2AC9-7E37D30F61AA}"/>
              </a:ext>
            </a:extLst>
          </p:cNvPr>
          <p:cNvCxnSpPr/>
          <p:nvPr/>
        </p:nvCxnSpPr>
        <p:spPr>
          <a:xfrm flipH="1" flipV="1">
            <a:off x="0" y="3067754"/>
            <a:ext cx="12111651" cy="117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BA35B17E-D616-7D14-6831-E1ED58ADA282}"/>
              </a:ext>
            </a:extLst>
          </p:cNvPr>
          <p:cNvSpPr/>
          <p:nvPr/>
        </p:nvSpPr>
        <p:spPr>
          <a:xfrm>
            <a:off x="4475050" y="3982172"/>
            <a:ext cx="52597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حدد خصائص الأوليات؟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54841B4-B4E9-9A44-8DAE-2C58476C9CF3}"/>
              </a:ext>
            </a:extLst>
          </p:cNvPr>
          <p:cNvSpPr/>
          <p:nvPr/>
        </p:nvSpPr>
        <p:spPr>
          <a:xfrm>
            <a:off x="2286958" y="4636540"/>
            <a:ext cx="96359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فسر اختلاف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الدياتومات</a:t>
            </a:r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عن الطحالب الخضراء؟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D83A9-2581-435E-70DF-55F2E1DDAD2B}"/>
              </a:ext>
            </a:extLst>
          </p:cNvPr>
          <p:cNvSpPr/>
          <p:nvPr/>
        </p:nvSpPr>
        <p:spPr>
          <a:xfrm>
            <a:off x="1761704" y="5405981"/>
            <a:ext cx="9815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س/ اشرح كيف تحصل الفطريات المائية على غذائها؟</a:t>
            </a:r>
          </a:p>
        </p:txBody>
      </p:sp>
    </p:spTree>
    <p:extLst>
      <p:ext uri="{BB962C8B-B14F-4D97-AF65-F5344CB8AC3E}">
        <p14:creationId xmlns:p14="http://schemas.microsoft.com/office/powerpoint/2010/main" val="199755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655623" y="-22757"/>
            <a:ext cx="38314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الفطريات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1C5F782-3F62-AFB5-F759-6F51749FB246}"/>
              </a:ext>
            </a:extLst>
          </p:cNvPr>
          <p:cNvSpPr/>
          <p:nvPr/>
        </p:nvSpPr>
        <p:spPr>
          <a:xfrm>
            <a:off x="4296768" y="1293799"/>
            <a:ext cx="3721280" cy="7194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تركيب الفطريات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8199F94-6304-F628-7FBD-D160388915BE}"/>
              </a:ext>
            </a:extLst>
          </p:cNvPr>
          <p:cNvCxnSpPr>
            <a:cxnSpLocks/>
            <a:stCxn id="4" idx="3"/>
            <a:endCxn id="12" idx="0"/>
          </p:cNvCxnSpPr>
          <p:nvPr/>
        </p:nvCxnSpPr>
        <p:spPr>
          <a:xfrm>
            <a:off x="8018048" y="1653516"/>
            <a:ext cx="2593466" cy="456723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BC99AC8C-2865-D6AB-2487-20B3F9B823C1}"/>
              </a:ext>
            </a:extLst>
          </p:cNvPr>
          <p:cNvCxnSpPr>
            <a:cxnSpLocks/>
            <a:stCxn id="4" idx="1"/>
            <a:endCxn id="14" idx="0"/>
          </p:cNvCxnSpPr>
          <p:nvPr/>
        </p:nvCxnSpPr>
        <p:spPr>
          <a:xfrm rot="10800000" flipV="1">
            <a:off x="1853372" y="1653515"/>
            <a:ext cx="2443396" cy="506053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FB5B65B-22D0-EF05-11AE-848F00FE3162}"/>
              </a:ext>
            </a:extLst>
          </p:cNvPr>
          <p:cNvSpPr/>
          <p:nvPr/>
        </p:nvSpPr>
        <p:spPr>
          <a:xfrm>
            <a:off x="9238654" y="2110239"/>
            <a:ext cx="2745720" cy="1000914"/>
          </a:xfrm>
          <a:prstGeom prst="roundRect">
            <a:avLst/>
          </a:prstGeom>
          <a:solidFill>
            <a:srgbClr val="D7FDA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الجدار الخلوي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 ( </a:t>
            </a:r>
            <a:r>
              <a:rPr lang="ar-SA" sz="3200" b="1" dirty="0">
                <a:solidFill>
                  <a:srgbClr val="C00000"/>
                </a:solidFill>
              </a:rPr>
              <a:t>الكايتين</a:t>
            </a:r>
            <a:r>
              <a:rPr lang="ar-SA" sz="32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892481" y="2159569"/>
            <a:ext cx="1921782" cy="537484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الحواجز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C48CB88-6D77-3A7C-15F4-B551A4AFA164}"/>
              </a:ext>
            </a:extLst>
          </p:cNvPr>
          <p:cNvSpPr/>
          <p:nvPr/>
        </p:nvSpPr>
        <p:spPr>
          <a:xfrm>
            <a:off x="4461514" y="2197660"/>
            <a:ext cx="3404419" cy="5374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الخيوط الفطرية</a:t>
            </a: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496FED1-E4B4-23D8-9C71-60C1C30EE41A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6157408" y="2013232"/>
            <a:ext cx="6316" cy="184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839199" y="804080"/>
            <a:ext cx="3272451" cy="489719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تركيب الفطريات: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447511D2-5205-E70D-C65F-A0E9603A9E1C}"/>
              </a:ext>
            </a:extLst>
          </p:cNvPr>
          <p:cNvSpPr/>
          <p:nvPr/>
        </p:nvSpPr>
        <p:spPr>
          <a:xfrm>
            <a:off x="6663698" y="3007313"/>
            <a:ext cx="1888595" cy="9408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الغزل الفطري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 ( تحت التربة )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176E6B0B-1DBE-D71C-3C7D-0DB4C5D252B5}"/>
              </a:ext>
            </a:extLst>
          </p:cNvPr>
          <p:cNvSpPr/>
          <p:nvPr/>
        </p:nvSpPr>
        <p:spPr>
          <a:xfrm>
            <a:off x="4342980" y="3007313"/>
            <a:ext cx="1888595" cy="9408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الجسم الثمري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 ( فوق التربة )</a:t>
            </a:r>
          </a:p>
        </p:txBody>
      </p:sp>
      <p:cxnSp>
        <p:nvCxnSpPr>
          <p:cNvPr id="34" name="موصل: على شكل مرفق 33">
            <a:extLst>
              <a:ext uri="{FF2B5EF4-FFF2-40B4-BE49-F238E27FC236}">
                <a16:creationId xmlns:a16="http://schemas.microsoft.com/office/drawing/2014/main" id="{6FCA5FDA-7F56-FC45-CD74-93717692CD68}"/>
              </a:ext>
            </a:extLst>
          </p:cNvPr>
          <p:cNvCxnSpPr>
            <a:cxnSpLocks/>
            <a:stCxn id="27" idx="2"/>
            <a:endCxn id="30" idx="0"/>
          </p:cNvCxnSpPr>
          <p:nvPr/>
        </p:nvCxnSpPr>
        <p:spPr>
          <a:xfrm rot="16200000" flipH="1">
            <a:off x="6749776" y="2149092"/>
            <a:ext cx="272169" cy="1444272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موصل: على شكل مرفق 35">
            <a:extLst>
              <a:ext uri="{FF2B5EF4-FFF2-40B4-BE49-F238E27FC236}">
                <a16:creationId xmlns:a16="http://schemas.microsoft.com/office/drawing/2014/main" id="{870B7D84-020E-FD34-49AF-C745E7E4ECB5}"/>
              </a:ext>
            </a:extLst>
          </p:cNvPr>
          <p:cNvCxnSpPr>
            <a:cxnSpLocks/>
            <a:stCxn id="27" idx="2"/>
            <a:endCxn id="32" idx="0"/>
          </p:cNvCxnSpPr>
          <p:nvPr/>
        </p:nvCxnSpPr>
        <p:spPr>
          <a:xfrm rot="5400000">
            <a:off x="5589417" y="2433005"/>
            <a:ext cx="272169" cy="876446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صورة 54">
            <a:extLst>
              <a:ext uri="{FF2B5EF4-FFF2-40B4-BE49-F238E27FC236}">
                <a16:creationId xmlns:a16="http://schemas.microsoft.com/office/drawing/2014/main" id="{D8053A07-19EE-99A7-EC15-CA1ECABBD7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15297" b="10862"/>
          <a:stretch/>
        </p:blipFill>
        <p:spPr>
          <a:xfrm>
            <a:off x="4296768" y="4001394"/>
            <a:ext cx="5666605" cy="2941273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A81574E2-A44B-6751-E461-B86420DD25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07" r="55525" b="1363"/>
          <a:stretch/>
        </p:blipFill>
        <p:spPr>
          <a:xfrm>
            <a:off x="42801" y="4160947"/>
            <a:ext cx="1619471" cy="1394286"/>
          </a:xfrm>
          <a:prstGeom prst="rect">
            <a:avLst/>
          </a:prstGeom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3E2CABE3-3F5D-4E15-8C62-C793A62A9F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5" t="59607" r="2604" b="3810"/>
          <a:stretch/>
        </p:blipFill>
        <p:spPr>
          <a:xfrm>
            <a:off x="2076116" y="4212206"/>
            <a:ext cx="1845977" cy="1306865"/>
          </a:xfrm>
          <a:prstGeom prst="rect">
            <a:avLst/>
          </a:prstGeom>
        </p:spPr>
      </p:pic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E568E5F6-3112-8A0B-9B9F-32A5AAB7B3D8}"/>
              </a:ext>
            </a:extLst>
          </p:cNvPr>
          <p:cNvSpPr/>
          <p:nvPr/>
        </p:nvSpPr>
        <p:spPr>
          <a:xfrm>
            <a:off x="2344143" y="3407289"/>
            <a:ext cx="1316966" cy="74795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خيوط فطرية غير مجزأة</a:t>
            </a:r>
          </a:p>
        </p:txBody>
      </p:sp>
      <p:cxnSp>
        <p:nvCxnSpPr>
          <p:cNvPr id="69" name="موصل: على شكل مرفق 68">
            <a:extLst>
              <a:ext uri="{FF2B5EF4-FFF2-40B4-BE49-F238E27FC236}">
                <a16:creationId xmlns:a16="http://schemas.microsoft.com/office/drawing/2014/main" id="{3E7DAEA8-126E-1087-F5DF-35881BBCEF2D}"/>
              </a:ext>
            </a:extLst>
          </p:cNvPr>
          <p:cNvCxnSpPr>
            <a:cxnSpLocks/>
            <a:stCxn id="14" idx="2"/>
            <a:endCxn id="67" idx="0"/>
          </p:cNvCxnSpPr>
          <p:nvPr/>
        </p:nvCxnSpPr>
        <p:spPr>
          <a:xfrm rot="16200000" flipH="1">
            <a:off x="2072881" y="2477544"/>
            <a:ext cx="710236" cy="114925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موصل: على شكل مرفق 69">
            <a:extLst>
              <a:ext uri="{FF2B5EF4-FFF2-40B4-BE49-F238E27FC236}">
                <a16:creationId xmlns:a16="http://schemas.microsoft.com/office/drawing/2014/main" id="{00C22838-6ECE-D07D-CD5A-8AAC0F0689A6}"/>
              </a:ext>
            </a:extLst>
          </p:cNvPr>
          <p:cNvCxnSpPr>
            <a:cxnSpLocks/>
            <a:stCxn id="14" idx="2"/>
            <a:endCxn id="74" idx="0"/>
          </p:cNvCxnSpPr>
          <p:nvPr/>
        </p:nvCxnSpPr>
        <p:spPr>
          <a:xfrm rot="5400000">
            <a:off x="1022367" y="2576284"/>
            <a:ext cx="710236" cy="95177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A8D7DC91-F587-4431-88E9-157203AB5635}"/>
              </a:ext>
            </a:extLst>
          </p:cNvPr>
          <p:cNvSpPr/>
          <p:nvPr/>
        </p:nvSpPr>
        <p:spPr>
          <a:xfrm>
            <a:off x="259602" y="3407289"/>
            <a:ext cx="1283992" cy="60181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خيوط فطرية مجزأة</a:t>
            </a:r>
          </a:p>
        </p:txBody>
      </p:sp>
    </p:spTree>
    <p:extLst>
      <p:ext uri="{BB962C8B-B14F-4D97-AF65-F5344CB8AC3E}">
        <p14:creationId xmlns:p14="http://schemas.microsoft.com/office/powerpoint/2010/main" val="41881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27" grpId="0" animBg="1"/>
      <p:bldP spid="10" grpId="0" animBg="1"/>
      <p:bldP spid="30" grpId="0" animBg="1"/>
      <p:bldP spid="32" grpId="0" animBg="1"/>
      <p:bldP spid="67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729064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29" y="0"/>
            <a:ext cx="2592198" cy="830996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720597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مستطيل 2">
            <a:extLst>
              <a:ext uri="{FF2B5EF4-FFF2-40B4-BE49-F238E27FC236}">
                <a16:creationId xmlns:a16="http://schemas.microsoft.com/office/drawing/2014/main" id="{D0AD3CEE-D3C8-B763-1403-7FC064857D7D}"/>
              </a:ext>
            </a:extLst>
          </p:cNvPr>
          <p:cNvSpPr/>
          <p:nvPr/>
        </p:nvSpPr>
        <p:spPr>
          <a:xfrm>
            <a:off x="4537801" y="-22757"/>
            <a:ext cx="40671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مدخل إلى الطلائعيات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1C5F782-3F62-AFB5-F759-6F51749FB246}"/>
              </a:ext>
            </a:extLst>
          </p:cNvPr>
          <p:cNvSpPr/>
          <p:nvPr/>
        </p:nvSpPr>
        <p:spPr>
          <a:xfrm>
            <a:off x="4759825" y="1458129"/>
            <a:ext cx="3572934" cy="5249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التكاثر في الفطريات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8" name="موصل: على شكل مرفق 7">
            <a:extLst>
              <a:ext uri="{FF2B5EF4-FFF2-40B4-BE49-F238E27FC236}">
                <a16:creationId xmlns:a16="http://schemas.microsoft.com/office/drawing/2014/main" id="{68199F94-6304-F628-7FBD-D160388915BE}"/>
              </a:ext>
            </a:extLst>
          </p:cNvPr>
          <p:cNvCxnSpPr>
            <a:cxnSpLocks/>
            <a:stCxn id="4" idx="3"/>
            <a:endCxn id="12" idx="0"/>
          </p:cNvCxnSpPr>
          <p:nvPr/>
        </p:nvCxnSpPr>
        <p:spPr>
          <a:xfrm>
            <a:off x="8332759" y="1720596"/>
            <a:ext cx="2408078" cy="499821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موصل: على شكل مرفق 8">
            <a:extLst>
              <a:ext uri="{FF2B5EF4-FFF2-40B4-BE49-F238E27FC236}">
                <a16:creationId xmlns:a16="http://schemas.microsoft.com/office/drawing/2014/main" id="{BC99AC8C-2865-D6AB-2487-20B3F9B823C1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V="1">
            <a:off x="2247023" y="1720596"/>
            <a:ext cx="2512803" cy="26246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2FB5B65B-22D0-EF05-11AE-848F00FE3162}"/>
              </a:ext>
            </a:extLst>
          </p:cNvPr>
          <p:cNvSpPr/>
          <p:nvPr/>
        </p:nvSpPr>
        <p:spPr>
          <a:xfrm>
            <a:off x="9677425" y="2220417"/>
            <a:ext cx="2126824" cy="524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التبرعم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FE869E4-072D-E10E-4C94-D74778FD2016}"/>
              </a:ext>
            </a:extLst>
          </p:cNvPr>
          <p:cNvSpPr/>
          <p:nvPr/>
        </p:nvSpPr>
        <p:spPr>
          <a:xfrm>
            <a:off x="493565" y="2063814"/>
            <a:ext cx="2563817" cy="5249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التجزؤ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0C48CB88-6D77-3A7C-15F4-B551A4AFA164}"/>
              </a:ext>
            </a:extLst>
          </p:cNvPr>
          <p:cNvSpPr/>
          <p:nvPr/>
        </p:nvSpPr>
        <p:spPr>
          <a:xfrm>
            <a:off x="4937018" y="2164744"/>
            <a:ext cx="3268704" cy="5249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إنتاج </a:t>
            </a:r>
            <a:r>
              <a:rPr lang="ar-SA" sz="3200" b="1" dirty="0" err="1">
                <a:solidFill>
                  <a:schemeClr val="tx1"/>
                </a:solidFill>
              </a:rPr>
              <a:t>الإبواغ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5496FED1-E4B4-23D8-9C71-60C1C30EE41A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6546292" y="1983062"/>
            <a:ext cx="25078" cy="181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D61D271E-E75E-AB9F-DE99-05F76A887BBB}"/>
              </a:ext>
            </a:extLst>
          </p:cNvPr>
          <p:cNvCxnSpPr>
            <a:cxnSpLocks/>
            <a:stCxn id="12" idx="2"/>
            <a:endCxn id="26" idx="0"/>
          </p:cNvCxnSpPr>
          <p:nvPr/>
        </p:nvCxnSpPr>
        <p:spPr>
          <a:xfrm>
            <a:off x="10740837" y="2745350"/>
            <a:ext cx="0" cy="179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E72A890B-EF26-079F-4161-D3D112831353}"/>
              </a:ext>
            </a:extLst>
          </p:cNvPr>
          <p:cNvCxnSpPr>
            <a:cxnSpLocks/>
            <a:stCxn id="27" idx="2"/>
            <a:endCxn id="22" idx="0"/>
          </p:cNvCxnSpPr>
          <p:nvPr/>
        </p:nvCxnSpPr>
        <p:spPr>
          <a:xfrm>
            <a:off x="6571370" y="2689677"/>
            <a:ext cx="0" cy="135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A635F1E0-95E4-306B-7529-BC80B5A21BD7}"/>
              </a:ext>
            </a:extLst>
          </p:cNvPr>
          <p:cNvCxnSpPr>
            <a:cxnSpLocks/>
            <a:stCxn id="14" idx="2"/>
            <a:endCxn id="54" idx="0"/>
          </p:cNvCxnSpPr>
          <p:nvPr/>
        </p:nvCxnSpPr>
        <p:spPr>
          <a:xfrm flipH="1">
            <a:off x="1775473" y="2588747"/>
            <a:ext cx="1" cy="2839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0C4B6AD5-7A3A-158B-AD35-FC4F11BFB554}"/>
              </a:ext>
            </a:extLst>
          </p:cNvPr>
          <p:cNvSpPr/>
          <p:nvPr/>
        </p:nvSpPr>
        <p:spPr>
          <a:xfrm>
            <a:off x="8604939" y="804080"/>
            <a:ext cx="3506711" cy="489719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التكاثر في الفطريات 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C13BEA0-BBAD-21AF-BE74-825280DEEB06}"/>
              </a:ext>
            </a:extLst>
          </p:cNvPr>
          <p:cNvSpPr/>
          <p:nvPr/>
        </p:nvSpPr>
        <p:spPr>
          <a:xfrm>
            <a:off x="4202264" y="2824831"/>
            <a:ext cx="4738212" cy="1975770"/>
          </a:xfrm>
          <a:prstGeom prst="roundRect">
            <a:avLst/>
          </a:prstGeom>
          <a:solidFill>
            <a:srgbClr val="C5E0B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tx1"/>
                </a:solidFill>
              </a:rPr>
              <a:t>حيث تتضمن دورة حياة معظم الفطريات إنتاج الأبواغ عن طريق الانقسام الاختزالي.</a:t>
            </a:r>
            <a:br>
              <a:rPr lang="ar-SA" sz="2400" b="1" dirty="0">
                <a:solidFill>
                  <a:schemeClr val="tx1"/>
                </a:solidFill>
              </a:rPr>
            </a:br>
            <a:r>
              <a:rPr lang="ar-SA" sz="2400" b="1" dirty="0">
                <a:solidFill>
                  <a:srgbClr val="FF0000"/>
                </a:solidFill>
              </a:rPr>
              <a:t>البوغ: </a:t>
            </a:r>
            <a:r>
              <a:rPr lang="ar-SA" sz="2400" b="1" dirty="0">
                <a:solidFill>
                  <a:schemeClr val="tx1"/>
                </a:solidFill>
              </a:rPr>
              <a:t>خلية أحادية الكروموسومات (</a:t>
            </a:r>
            <a:r>
              <a:rPr lang="en-US" sz="2400" b="1" dirty="0">
                <a:solidFill>
                  <a:schemeClr val="tx1"/>
                </a:solidFill>
              </a:rPr>
              <a:t>1N </a:t>
            </a:r>
            <a:r>
              <a:rPr lang="ar-SA" sz="2400" b="1" dirty="0">
                <a:solidFill>
                  <a:schemeClr val="tx1"/>
                </a:solidFill>
              </a:rPr>
              <a:t>) لها غلاف صلب قد يكون سميك أو رقيق </a:t>
            </a:r>
          </a:p>
          <a:p>
            <a:r>
              <a:rPr lang="ar-SA" sz="2400" b="1" dirty="0">
                <a:solidFill>
                  <a:srgbClr val="1F992B"/>
                </a:solidFill>
              </a:rPr>
              <a:t>( إنباته أسرع) </a:t>
            </a:r>
            <a:r>
              <a:rPr lang="ar-SA" sz="2400" b="1" dirty="0">
                <a:solidFill>
                  <a:schemeClr val="tx1"/>
                </a:solidFill>
              </a:rPr>
              <a:t>عندما ينبت يكون فطر جديد.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66BC7FCA-F580-1CF9-6019-CAB7121FB3C8}"/>
              </a:ext>
            </a:extLst>
          </p:cNvPr>
          <p:cNvSpPr/>
          <p:nvPr/>
        </p:nvSpPr>
        <p:spPr>
          <a:xfrm>
            <a:off x="9386230" y="2924484"/>
            <a:ext cx="2709214" cy="944783"/>
          </a:xfrm>
          <a:prstGeom prst="roundRect">
            <a:avLst/>
          </a:prstGeom>
          <a:solidFill>
            <a:srgbClr val="F8CBAD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حيث يتكون </a:t>
            </a:r>
            <a:r>
              <a:rPr lang="ar-SA" sz="2000" b="1" dirty="0" err="1">
                <a:solidFill>
                  <a:schemeClr val="tx1"/>
                </a:solidFill>
              </a:rPr>
              <a:t>بروزعلى</a:t>
            </a:r>
            <a:r>
              <a:rPr lang="ar-SA" sz="2000" b="1" dirty="0">
                <a:solidFill>
                  <a:schemeClr val="tx1"/>
                </a:solidFill>
              </a:rPr>
              <a:t> الخلية الأم ينمو ثم يبقى ملتصقاً أو ينفصل مثل </a:t>
            </a:r>
            <a:r>
              <a:rPr lang="ar-SA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الخميرة</a:t>
            </a:r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09D7022F-7264-3CE3-C844-B30205461026}"/>
              </a:ext>
            </a:extLst>
          </p:cNvPr>
          <p:cNvSpPr/>
          <p:nvPr/>
        </p:nvSpPr>
        <p:spPr>
          <a:xfrm>
            <a:off x="220739" y="2872662"/>
            <a:ext cx="3109468" cy="1396592"/>
          </a:xfrm>
          <a:prstGeom prst="roundRect">
            <a:avLst/>
          </a:prstGeom>
          <a:solidFill>
            <a:srgbClr val="FFE6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chemeClr val="tx1"/>
                </a:solidFill>
              </a:rPr>
              <a:t>عندما يتجزأ الفطر إلى قطع صغيرة بفعل حيوان يحفر ، فإن كل جزء ينمو معطياً فطراً جديداً إذا كانت الظروف ملائمة. </a:t>
            </a:r>
          </a:p>
        </p:txBody>
      </p: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D30D2F1E-403F-F519-5FFE-7CBB271000E8}"/>
              </a:ext>
            </a:extLst>
          </p:cNvPr>
          <p:cNvSpPr/>
          <p:nvPr/>
        </p:nvSpPr>
        <p:spPr>
          <a:xfrm>
            <a:off x="9386230" y="4607168"/>
            <a:ext cx="2709214" cy="215769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CAFB12CC-0273-1855-6BB0-5891FA11844F}"/>
              </a:ext>
            </a:extLst>
          </p:cNvPr>
          <p:cNvCxnSpPr>
            <a:cxnSpLocks/>
            <a:stCxn id="26" idx="2"/>
            <a:endCxn id="70" idx="0"/>
          </p:cNvCxnSpPr>
          <p:nvPr/>
        </p:nvCxnSpPr>
        <p:spPr>
          <a:xfrm>
            <a:off x="10740837" y="3869267"/>
            <a:ext cx="0" cy="737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3322CC33-1618-B027-5A5E-E3CBD0783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59" y="4935755"/>
            <a:ext cx="1694548" cy="19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0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27" grpId="0" animBg="1"/>
      <p:bldP spid="10" grpId="0" animBg="1"/>
      <p:bldP spid="22" grpId="0" animBg="1"/>
      <p:bldP spid="26" grpId="0" animBg="1"/>
      <p:bldP spid="54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سهم: بشكل رتبة عسكرية 5">
            <a:extLst>
              <a:ext uri="{FF2B5EF4-FFF2-40B4-BE49-F238E27FC236}">
                <a16:creationId xmlns:a16="http://schemas.microsoft.com/office/drawing/2014/main" id="{5C1191A0-E205-43DC-9701-21B05E91CC02}"/>
              </a:ext>
            </a:extLst>
          </p:cNvPr>
          <p:cNvSpPr/>
          <p:nvPr/>
        </p:nvSpPr>
        <p:spPr>
          <a:xfrm>
            <a:off x="9851571" y="1510462"/>
            <a:ext cx="1861457" cy="453200"/>
          </a:xfrm>
          <a:prstGeom prst="chevron">
            <a:avLst/>
          </a:prstGeom>
          <a:solidFill>
            <a:srgbClr val="E6A108"/>
          </a:solidFill>
          <a:ln>
            <a:solidFill>
              <a:srgbClr val="EFA60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الفكرة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C11D03-F27B-D1A7-9ECA-16890D4C6495}"/>
              </a:ext>
            </a:extLst>
          </p:cNvPr>
          <p:cNvSpPr/>
          <p:nvPr/>
        </p:nvSpPr>
        <p:spPr>
          <a:xfrm>
            <a:off x="7973787" y="1510462"/>
            <a:ext cx="2097044" cy="453200"/>
          </a:xfrm>
          <a:prstGeom prst="chevron">
            <a:avLst/>
          </a:prstGeom>
          <a:solidFill>
            <a:srgbClr val="0E7594"/>
          </a:solidFill>
          <a:ln>
            <a:solidFill>
              <a:srgbClr val="0E759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1"/>
                </a:solidFill>
              </a:rPr>
              <a:t>الرئيسية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ستطيل: زوايا قطرية مستديرة 9">
            <a:extLst>
              <a:ext uri="{FF2B5EF4-FFF2-40B4-BE49-F238E27FC236}">
                <a16:creationId xmlns:a16="http://schemas.microsoft.com/office/drawing/2014/main" id="{1E2C0CA7-23AF-2D63-A766-19FEF6903CC9}"/>
              </a:ext>
            </a:extLst>
          </p:cNvPr>
          <p:cNvSpPr/>
          <p:nvPr/>
        </p:nvSpPr>
        <p:spPr>
          <a:xfrm>
            <a:off x="7704667" y="2363339"/>
            <a:ext cx="4406984" cy="412582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تظهر </a:t>
            </a:r>
            <a:r>
              <a:rPr lang="ar-SA" sz="3200" b="1" dirty="0">
                <a:solidFill>
                  <a:srgbClr val="007193"/>
                </a:solidFill>
              </a:rPr>
              <a:t>الفطريات</a:t>
            </a:r>
            <a:r>
              <a:rPr lang="ar-SA" sz="3200" b="1" dirty="0">
                <a:solidFill>
                  <a:schemeClr val="tx1"/>
                </a:solidFill>
              </a:rPr>
              <a:t> مجالاً واسعاً من التنوع، و تُصنف إلى </a:t>
            </a:r>
            <a:r>
              <a:rPr lang="ar-SA" sz="3200" b="1" dirty="0">
                <a:solidFill>
                  <a:srgbClr val="0070C0"/>
                </a:solidFill>
              </a:rPr>
              <a:t>أربع شعب رئيسية</a:t>
            </a:r>
            <a:r>
              <a:rPr lang="ar-SA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ar-SA" sz="3200" b="1" dirty="0">
                <a:solidFill>
                  <a:schemeClr val="tx1"/>
                </a:solidFill>
              </a:rPr>
              <a:t>تُمثل علاقة الأشنات و الفطريات الجذرية علاقة تكافلية مهمة بين الفطريات و المخلوقات الأخرى .</a:t>
            </a:r>
            <a:endParaRPr lang="ar-SA" sz="36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قطرية مستديرة 10">
            <a:extLst>
              <a:ext uri="{FF2B5EF4-FFF2-40B4-BE49-F238E27FC236}">
                <a16:creationId xmlns:a16="http://schemas.microsoft.com/office/drawing/2014/main" id="{32EDBC57-86B1-C436-8EE5-1900A1B12272}"/>
              </a:ext>
            </a:extLst>
          </p:cNvPr>
          <p:cNvSpPr/>
          <p:nvPr/>
        </p:nvSpPr>
        <p:spPr>
          <a:xfrm>
            <a:off x="287866" y="2495390"/>
            <a:ext cx="7001933" cy="412582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D9E1F1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FF0000"/>
                </a:solidFill>
              </a:rPr>
              <a:t>تُحدد</a:t>
            </a:r>
            <a:r>
              <a:rPr lang="ar-SA" sz="3200" b="1" dirty="0">
                <a:solidFill>
                  <a:schemeClr val="tx1"/>
                </a:solidFill>
              </a:rPr>
              <a:t> أربع شعب رئيسة من الفطريات.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0070C0"/>
                </a:solidFill>
              </a:rPr>
              <a:t>تُلخص</a:t>
            </a:r>
            <a:r>
              <a:rPr lang="ar-SA" sz="3200" b="1" dirty="0">
                <a:solidFill>
                  <a:schemeClr val="tx1"/>
                </a:solidFill>
              </a:rPr>
              <a:t> الخصائص التي تُميز كل شُعبة من الفطريات</a:t>
            </a:r>
            <a:r>
              <a:rPr lang="ar-SA" sz="2800" b="1" dirty="0">
                <a:solidFill>
                  <a:schemeClr val="tx1"/>
                </a:solidFill>
              </a:rPr>
              <a:t>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</a:rPr>
              <a:t>تصف</a:t>
            </a:r>
            <a:r>
              <a:rPr lang="ar-SA" sz="3200" b="1" dirty="0">
                <a:solidFill>
                  <a:schemeClr val="tx1"/>
                </a:solidFill>
              </a:rPr>
              <a:t> أنماط التكاثر في كل شعبة من الفطريات.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00B050"/>
                </a:solidFill>
              </a:rPr>
              <a:t>تُحدد</a:t>
            </a:r>
            <a:r>
              <a:rPr lang="ar-SA" sz="3200" b="1" dirty="0">
                <a:solidFill>
                  <a:schemeClr val="tx1"/>
                </a:solidFill>
              </a:rPr>
              <a:t> خصائص الأشنات.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7030A0"/>
                </a:solidFill>
              </a:rPr>
              <a:t>تصف</a:t>
            </a:r>
            <a:r>
              <a:rPr lang="ar-SA" sz="3200" b="1" dirty="0">
                <a:solidFill>
                  <a:schemeClr val="tx1"/>
                </a:solidFill>
              </a:rPr>
              <a:t> خصائص العلاقات في الفطريات الجذرية.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تَذكُر</a:t>
            </a:r>
            <a:r>
              <a:rPr lang="ar-SA" sz="3200" b="1" dirty="0">
                <a:solidFill>
                  <a:schemeClr val="tx1"/>
                </a:solidFill>
              </a:rPr>
              <a:t> بعض فوائد </a:t>
            </a:r>
            <a:r>
              <a:rPr lang="ar-SA" sz="3200" b="1" dirty="0">
                <a:solidFill>
                  <a:srgbClr val="007193"/>
                </a:solidFill>
              </a:rPr>
              <a:t>الفطريات</a:t>
            </a:r>
            <a:r>
              <a:rPr lang="ar-SA" sz="3200" b="1" dirty="0">
                <a:solidFill>
                  <a:schemeClr val="tx1"/>
                </a:solidFill>
              </a:rPr>
              <a:t> و بعض </a:t>
            </a:r>
            <a:r>
              <a:rPr lang="ar-SA" sz="3200" b="1" dirty="0" err="1">
                <a:solidFill>
                  <a:schemeClr val="tx1"/>
                </a:solidFill>
              </a:rPr>
              <a:t>مضارها</a:t>
            </a:r>
            <a:r>
              <a:rPr lang="ar-SA" sz="3200" b="1" dirty="0">
                <a:solidFill>
                  <a:schemeClr val="tx1"/>
                </a:solidFill>
              </a:rPr>
              <a:t> للإنسان 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AC283F-4179-54D4-6C25-9D0E3B5A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178" y="1319960"/>
            <a:ext cx="1758309" cy="1130147"/>
          </a:xfrm>
          <a:prstGeom prst="rect">
            <a:avLst/>
          </a:prstGeom>
        </p:spPr>
      </p:pic>
      <p:sp>
        <p:nvSpPr>
          <p:cNvPr id="17" name="سهم: مخطط إلى اليمين 16">
            <a:extLst>
              <a:ext uri="{FF2B5EF4-FFF2-40B4-BE49-F238E27FC236}">
                <a16:creationId xmlns:a16="http://schemas.microsoft.com/office/drawing/2014/main" id="{FD44BA40-280E-078D-81AE-0B38DB801646}"/>
              </a:ext>
            </a:extLst>
          </p:cNvPr>
          <p:cNvSpPr/>
          <p:nvPr/>
        </p:nvSpPr>
        <p:spPr>
          <a:xfrm rot="21066109" flipH="1">
            <a:off x="2470887" y="858618"/>
            <a:ext cx="2545025" cy="1303686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أهداف الدرس</a:t>
            </a:r>
          </a:p>
        </p:txBody>
      </p:sp>
      <p:cxnSp>
        <p:nvCxnSpPr>
          <p:cNvPr id="2" name="رابط مستقيم 1">
            <a:extLst>
              <a:ext uri="{FF2B5EF4-FFF2-40B4-BE49-F238E27FC236}">
                <a16:creationId xmlns:a16="http://schemas.microsoft.com/office/drawing/2014/main" id="{BEC50FE9-2F57-12EB-56DA-627FA659F1F5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11571100-511D-870E-7DDC-AA3DA0948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94" y="-22756"/>
            <a:ext cx="2375653" cy="979490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2D4FE1D-80E8-9BE0-3CE7-BE4A792036C4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5049000-3C8A-57AE-B169-38B4E867E989}"/>
              </a:ext>
            </a:extLst>
          </p:cNvPr>
          <p:cNvSpPr/>
          <p:nvPr/>
        </p:nvSpPr>
        <p:spPr>
          <a:xfrm>
            <a:off x="4178733" y="-22757"/>
            <a:ext cx="4785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</p:spTree>
    <p:extLst>
      <p:ext uri="{BB962C8B-B14F-4D97-AF65-F5344CB8AC3E}">
        <p14:creationId xmlns:p14="http://schemas.microsoft.com/office/powerpoint/2010/main" val="66310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3DDA1">
                <a:alpha val="25000"/>
              </a:srgbClr>
            </a:gs>
            <a:gs pos="74000">
              <a:srgbClr val="F3DDA1">
                <a:alpha val="48000"/>
              </a:srgbClr>
            </a:gs>
            <a:gs pos="83000">
              <a:srgbClr val="F3DDA1"/>
            </a:gs>
            <a:gs pos="87607">
              <a:srgbClr val="B3C6E6">
                <a:alpha val="37000"/>
              </a:srgbClr>
            </a:gs>
            <a:gs pos="100000">
              <a:srgbClr val="F3DDA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C94382-F96E-0BBB-1054-BA08D985FEBA}"/>
              </a:ext>
            </a:extLst>
          </p:cNvPr>
          <p:cNvSpPr/>
          <p:nvPr/>
        </p:nvSpPr>
        <p:spPr>
          <a:xfrm>
            <a:off x="5952067" y="2275968"/>
            <a:ext cx="6131819" cy="23129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السوطي:</a:t>
            </a: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مخلوق حي له تراكيب تُشبه السوط تساعده على الحركة.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المُعالجة الحيوية :</a:t>
            </a:r>
            <a:r>
              <a:rPr lang="ar-SA" sz="3200" b="1" dirty="0">
                <a:solidFill>
                  <a:schemeClr val="tx1"/>
                </a:solidFill>
              </a:rPr>
              <a:t> استخدام مخلوقات حية للتخلص من ملوثات في منطقة معينة.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C86A671D-71BB-7149-5845-AEB977E22E61}"/>
              </a:ext>
            </a:extLst>
          </p:cNvPr>
          <p:cNvSpPr/>
          <p:nvPr/>
        </p:nvSpPr>
        <p:spPr>
          <a:xfrm>
            <a:off x="7551964" y="1264819"/>
            <a:ext cx="3829078" cy="6414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مراجعة المفردات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271D8EFF-54DD-9C93-44FA-F8E5BF1B0E5D}"/>
              </a:ext>
            </a:extLst>
          </p:cNvPr>
          <p:cNvSpPr/>
          <p:nvPr/>
        </p:nvSpPr>
        <p:spPr>
          <a:xfrm>
            <a:off x="1051681" y="1107233"/>
            <a:ext cx="3829078" cy="6414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المفردات الجديدة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: بزاويتين علويتين إحداهما مقصوصة والأخرى دائرية 7">
            <a:extLst>
              <a:ext uri="{FF2B5EF4-FFF2-40B4-BE49-F238E27FC236}">
                <a16:creationId xmlns:a16="http://schemas.microsoft.com/office/drawing/2014/main" id="{165CB477-B8DC-078F-516D-AFAA1DD02409}"/>
              </a:ext>
            </a:extLst>
          </p:cNvPr>
          <p:cNvSpPr/>
          <p:nvPr/>
        </p:nvSpPr>
        <p:spPr>
          <a:xfrm flipH="1">
            <a:off x="1196926" y="1906221"/>
            <a:ext cx="3251938" cy="4951778"/>
          </a:xfrm>
          <a:prstGeom prst="snipRoundRect">
            <a:avLst/>
          </a:prstGeom>
          <a:solidFill>
            <a:srgbClr val="F4FEB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الساق الهوائية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شبه الجذر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الخلية </a:t>
            </a:r>
            <a:r>
              <a:rPr lang="ar-SA" sz="2800" b="1" dirty="0" err="1">
                <a:solidFill>
                  <a:schemeClr val="tx1"/>
                </a:solidFill>
              </a:rPr>
              <a:t>المشيجية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حامل </a:t>
            </a:r>
            <a:r>
              <a:rPr lang="ar-SA" sz="2800" b="1" dirty="0" err="1">
                <a:solidFill>
                  <a:schemeClr val="tx1"/>
                </a:solidFill>
              </a:rPr>
              <a:t>الكونيديا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الكيس الثمري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الكيس البوغي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الثمرة الدعامية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حامل الأبواغ الدعامية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البوغ </a:t>
            </a:r>
            <a:r>
              <a:rPr lang="ar-SA" sz="2800" b="1" dirty="0" err="1">
                <a:solidFill>
                  <a:schemeClr val="tx1"/>
                </a:solidFill>
              </a:rPr>
              <a:t>الدعامي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الأشنات</a:t>
            </a:r>
            <a:br>
              <a:rPr lang="ar-SA" sz="2800" b="1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المؤشر الحيوي</a:t>
            </a:r>
            <a:br>
              <a:rPr lang="ar-SA" sz="2800" b="1" dirty="0">
                <a:solidFill>
                  <a:schemeClr val="tx1"/>
                </a:solidFill>
              </a:rPr>
            </a:b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6F21B8C-35DC-9DEA-5ED2-8F877B02816E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</p:spTree>
    <p:extLst>
      <p:ext uri="{BB962C8B-B14F-4D97-AF65-F5344CB8AC3E}">
        <p14:creationId xmlns:p14="http://schemas.microsoft.com/office/powerpoint/2010/main" val="160116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7493000" y="904240"/>
            <a:ext cx="3969355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تصنيف الفطريات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3296873" y="1712478"/>
            <a:ext cx="6688140" cy="78420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1" anchor="ctr"/>
          <a:lstStyle/>
          <a:p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تُقسم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الفطريات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بناءً على </a:t>
            </a:r>
            <a: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تراكيبها</a:t>
            </a:r>
            <a:r>
              <a:rPr lang="ar-SA" sz="32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طرق تكاثرها </a:t>
            </a:r>
          </a:p>
          <a:p>
            <a:endParaRPr lang="ar-SA" sz="40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  <p:cxnSp>
        <p:nvCxnSpPr>
          <p:cNvPr id="27" name="موصل: على شكل مرفق 26">
            <a:extLst>
              <a:ext uri="{FF2B5EF4-FFF2-40B4-BE49-F238E27FC236}">
                <a16:creationId xmlns:a16="http://schemas.microsoft.com/office/drawing/2014/main" id="{608E0C89-BBE4-27CA-67C4-822B061DA980}"/>
              </a:ext>
            </a:extLst>
          </p:cNvPr>
          <p:cNvCxnSpPr>
            <a:cxnSpLocks/>
            <a:stCxn id="5" idx="2"/>
            <a:endCxn id="32" idx="1"/>
          </p:cNvCxnSpPr>
          <p:nvPr/>
        </p:nvCxnSpPr>
        <p:spPr>
          <a:xfrm rot="16200000" flipH="1">
            <a:off x="7950774" y="1186853"/>
            <a:ext cx="585183" cy="32048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مخطط انسيابي: بيانات 31">
            <a:extLst>
              <a:ext uri="{FF2B5EF4-FFF2-40B4-BE49-F238E27FC236}">
                <a16:creationId xmlns:a16="http://schemas.microsoft.com/office/drawing/2014/main" id="{8FE53D34-B035-F4BD-E158-0172D047631F}"/>
              </a:ext>
            </a:extLst>
          </p:cNvPr>
          <p:cNvSpPr/>
          <p:nvPr/>
        </p:nvSpPr>
        <p:spPr>
          <a:xfrm>
            <a:off x="8588487" y="3081867"/>
            <a:ext cx="2514600" cy="1636693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الفطريات اللزجة المُختلطة</a:t>
            </a:r>
          </a:p>
        </p:txBody>
      </p:sp>
      <p:sp>
        <p:nvSpPr>
          <p:cNvPr id="33" name="مخطط انسيابي: بيانات 32">
            <a:extLst>
              <a:ext uri="{FF2B5EF4-FFF2-40B4-BE49-F238E27FC236}">
                <a16:creationId xmlns:a16="http://schemas.microsoft.com/office/drawing/2014/main" id="{00D90CB1-83CB-5E5B-0F39-C57E5E7C3A8B}"/>
              </a:ext>
            </a:extLst>
          </p:cNvPr>
          <p:cNvSpPr/>
          <p:nvPr/>
        </p:nvSpPr>
        <p:spPr>
          <a:xfrm>
            <a:off x="6217824" y="3063672"/>
            <a:ext cx="2514600" cy="1651123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الفطريات الإقترانية</a:t>
            </a:r>
          </a:p>
        </p:txBody>
      </p:sp>
      <p:sp>
        <p:nvSpPr>
          <p:cNvPr id="34" name="مخطط انسيابي: بيانات 33">
            <a:extLst>
              <a:ext uri="{FF2B5EF4-FFF2-40B4-BE49-F238E27FC236}">
                <a16:creationId xmlns:a16="http://schemas.microsoft.com/office/drawing/2014/main" id="{9FA37246-C220-4C69-F699-F25CE305C59F}"/>
              </a:ext>
            </a:extLst>
          </p:cNvPr>
          <p:cNvSpPr/>
          <p:nvPr/>
        </p:nvSpPr>
        <p:spPr>
          <a:xfrm>
            <a:off x="3868078" y="3063671"/>
            <a:ext cx="2514600" cy="1651123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الفطريات الكيسية أو الزِقيَّة</a:t>
            </a:r>
          </a:p>
        </p:txBody>
      </p:sp>
      <p:sp>
        <p:nvSpPr>
          <p:cNvPr id="35" name="مخطط انسيابي: بيانات 34">
            <a:extLst>
              <a:ext uri="{FF2B5EF4-FFF2-40B4-BE49-F238E27FC236}">
                <a16:creationId xmlns:a16="http://schemas.microsoft.com/office/drawing/2014/main" id="{195B3887-32B3-0290-6BFD-76B0E014E160}"/>
              </a:ext>
            </a:extLst>
          </p:cNvPr>
          <p:cNvSpPr/>
          <p:nvPr/>
        </p:nvSpPr>
        <p:spPr>
          <a:xfrm>
            <a:off x="1526796" y="3069167"/>
            <a:ext cx="2514601" cy="1646765"/>
          </a:xfrm>
          <a:prstGeom prst="flowChartInputOutpu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الفطريات الدعامية</a:t>
            </a:r>
          </a:p>
        </p:txBody>
      </p:sp>
      <p:cxnSp>
        <p:nvCxnSpPr>
          <p:cNvPr id="42" name="موصل: على شكل مرفق 41">
            <a:extLst>
              <a:ext uri="{FF2B5EF4-FFF2-40B4-BE49-F238E27FC236}">
                <a16:creationId xmlns:a16="http://schemas.microsoft.com/office/drawing/2014/main" id="{6B26AD36-BB41-1AE0-CC94-F8316A0235E3}"/>
              </a:ext>
            </a:extLst>
          </p:cNvPr>
          <p:cNvCxnSpPr>
            <a:cxnSpLocks/>
            <a:stCxn id="5" idx="2"/>
            <a:endCxn id="33" idx="0"/>
          </p:cNvCxnSpPr>
          <p:nvPr/>
        </p:nvCxnSpPr>
        <p:spPr>
          <a:xfrm rot="16200000" flipH="1">
            <a:off x="6900269" y="2237357"/>
            <a:ext cx="566988" cy="108564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موصل: على شكل مرفق 44">
            <a:extLst>
              <a:ext uri="{FF2B5EF4-FFF2-40B4-BE49-F238E27FC236}">
                <a16:creationId xmlns:a16="http://schemas.microsoft.com/office/drawing/2014/main" id="{38957BBA-96C3-4BD0-498B-FC848DF16CF4}"/>
              </a:ext>
            </a:extLst>
          </p:cNvPr>
          <p:cNvCxnSpPr>
            <a:cxnSpLocks/>
            <a:stCxn id="5" idx="2"/>
            <a:endCxn id="34" idx="0"/>
          </p:cNvCxnSpPr>
          <p:nvPr/>
        </p:nvCxnSpPr>
        <p:spPr>
          <a:xfrm rot="5400000">
            <a:off x="5725398" y="2148125"/>
            <a:ext cx="566987" cy="126410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موصل: على شكل مرفق 47">
            <a:extLst>
              <a:ext uri="{FF2B5EF4-FFF2-40B4-BE49-F238E27FC236}">
                <a16:creationId xmlns:a16="http://schemas.microsoft.com/office/drawing/2014/main" id="{9D4C7E4D-BC31-527C-D5DD-6934408AAAC8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rot="5400000">
            <a:off x="4552009" y="980232"/>
            <a:ext cx="572483" cy="360538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8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C02550E-62D6-45EA-F172-439B68EF64B2}"/>
              </a:ext>
            </a:extLst>
          </p:cNvPr>
          <p:cNvCxnSpPr>
            <a:cxnSpLocks/>
          </p:cNvCxnSpPr>
          <p:nvPr/>
        </p:nvCxnSpPr>
        <p:spPr>
          <a:xfrm flipH="1">
            <a:off x="3296873" y="813732"/>
            <a:ext cx="881477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صورة 12">
            <a:extLst>
              <a:ext uri="{FF2B5EF4-FFF2-40B4-BE49-F238E27FC236}">
                <a16:creationId xmlns:a16="http://schemas.microsoft.com/office/drawing/2014/main" id="{4FAD1A0E-7C57-C855-8665-878F4D2F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96" y="1"/>
            <a:ext cx="2592198" cy="872942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8ECA836-8F50-16A8-80E8-8DBA662202EE}"/>
              </a:ext>
            </a:extLst>
          </p:cNvPr>
          <p:cNvCxnSpPr>
            <a:cxnSpLocks/>
          </p:cNvCxnSpPr>
          <p:nvPr/>
        </p:nvCxnSpPr>
        <p:spPr>
          <a:xfrm flipH="1">
            <a:off x="0" y="813732"/>
            <a:ext cx="1593908" cy="0"/>
          </a:xfrm>
          <a:prstGeom prst="line">
            <a:avLst/>
          </a:prstGeom>
          <a:ln w="57150">
            <a:solidFill>
              <a:srgbClr val="5BC0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1628606A-4453-E403-3281-2B2BD7194424}"/>
              </a:ext>
            </a:extLst>
          </p:cNvPr>
          <p:cNvSpPr/>
          <p:nvPr/>
        </p:nvSpPr>
        <p:spPr>
          <a:xfrm>
            <a:off x="4724400" y="904240"/>
            <a:ext cx="6737956" cy="717731"/>
          </a:xfrm>
          <a:prstGeom prst="roundRect">
            <a:avLst/>
          </a:prstGeom>
          <a:solidFill>
            <a:srgbClr val="D7FD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1-الفطريات اللزجة ( المختلطة )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454FA33-B4D2-1667-88C4-5AF4EA3ECD99}"/>
              </a:ext>
            </a:extLst>
          </p:cNvPr>
          <p:cNvSpPr/>
          <p:nvPr/>
        </p:nvSpPr>
        <p:spPr>
          <a:xfrm>
            <a:off x="721217" y="2059383"/>
            <a:ext cx="11269473" cy="23856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ar-SA" sz="3200" b="1" cap="none" spc="0" dirty="0">
                <a:ln w="0"/>
                <a:solidFill>
                  <a:srgbClr val="FF0000"/>
                </a:solidFill>
              </a:rPr>
              <a:t>المعيشة</a:t>
            </a:r>
            <a:r>
              <a:rPr lang="ar-SA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  <a:r>
              <a:rPr lang="ar-SA" sz="3200" b="1" cap="none" spc="0" dirty="0">
                <a:ln w="0"/>
                <a:solidFill>
                  <a:schemeClr val="accent1"/>
                </a:solidFill>
              </a:rPr>
              <a:t>معظمها مائية.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</a:rPr>
              <a:t>التغذية : </a:t>
            </a:r>
            <a:r>
              <a:rPr lang="ar-SA" sz="3200" b="1" dirty="0">
                <a:ln w="0"/>
                <a:solidFill>
                  <a:schemeClr val="accent1"/>
                </a:solidFill>
              </a:rPr>
              <a:t>مترممة و متطفلة ( على الطلائعيات و النباتات و الحيوانات )</a:t>
            </a:r>
            <a:r>
              <a:rPr lang="ar-SA" sz="3200" b="1" cap="none" spc="0" dirty="0">
                <a:ln w="0"/>
                <a:solidFill>
                  <a:schemeClr val="accent1"/>
                </a:solidFill>
              </a:rPr>
              <a:t> </a:t>
            </a:r>
          </a:p>
          <a:p>
            <a:pPr marL="177800" indent="-177800">
              <a:buFont typeface="Wingdings" panose="05000000000000000000" pitchFamily="2" charset="2"/>
              <a:buChar char="§"/>
            </a:pPr>
            <a:r>
              <a:rPr lang="ar-SA" sz="3200" b="1" dirty="0">
                <a:ln w="0"/>
                <a:solidFill>
                  <a:srgbClr val="FF0000"/>
                </a:solidFill>
              </a:rPr>
              <a:t>تُنتج أبواغ سوطية </a:t>
            </a:r>
            <a:r>
              <a:rPr lang="ar-SA" sz="3200" b="1" dirty="0">
                <a:ln w="0"/>
                <a:solidFill>
                  <a:schemeClr val="accent2">
                    <a:lumMod val="75000"/>
                  </a:schemeClr>
                </a:solidFill>
              </a:rPr>
              <a:t>( تميزها عن باقي الفطريات )</a:t>
            </a:r>
          </a:p>
          <a:p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صُنفت سابقاً من ضمن الطلائعيات ثم وُضعت مع الفطريات لتشابهها في </a:t>
            </a:r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DNA</a:t>
            </a:r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و البروتينات</a:t>
            </a:r>
            <a:br>
              <a:rPr lang="ar-SA" sz="32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ar-SA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05FF54-F09C-BE25-A994-DF76AFEE3242}"/>
              </a:ext>
            </a:extLst>
          </p:cNvPr>
          <p:cNvSpPr/>
          <p:nvPr/>
        </p:nvSpPr>
        <p:spPr>
          <a:xfrm>
            <a:off x="4178733" y="-22757"/>
            <a:ext cx="47852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تنوع الفطريات و بيئتها</a:t>
            </a:r>
          </a:p>
        </p:txBody>
      </p:sp>
    </p:spTree>
    <p:extLst>
      <p:ext uri="{BB962C8B-B14F-4D97-AF65-F5344CB8AC3E}">
        <p14:creationId xmlns:p14="http://schemas.microsoft.com/office/powerpoint/2010/main" val="23375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2302</Words>
  <Application>Microsoft Office PowerPoint</Application>
  <PresentationFormat>شاشة عريضة</PresentationFormat>
  <Paragraphs>396</Paragraphs>
  <Slides>39</Slides>
  <Notes>19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naif alzahrani</dc:creator>
  <cp:lastModifiedBy>naif alzahrani</cp:lastModifiedBy>
  <cp:revision>264</cp:revision>
  <cp:lastPrinted>2022-10-02T21:33:24Z</cp:lastPrinted>
  <dcterms:created xsi:type="dcterms:W3CDTF">2022-09-09T11:27:51Z</dcterms:created>
  <dcterms:modified xsi:type="dcterms:W3CDTF">2025-08-26T04:45:37Z</dcterms:modified>
</cp:coreProperties>
</file>