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9"/>
  </p:notesMasterIdLst>
  <p:handoutMasterIdLst>
    <p:handoutMasterId r:id="rId30"/>
  </p:handoutMasterIdLst>
  <p:sldIdLst>
    <p:sldId id="11088681" r:id="rId2"/>
    <p:sldId id="11088726" r:id="rId3"/>
    <p:sldId id="11088727" r:id="rId4"/>
    <p:sldId id="11088728" r:id="rId5"/>
    <p:sldId id="11088633" r:id="rId6"/>
    <p:sldId id="11088714" r:id="rId7"/>
    <p:sldId id="11088718" r:id="rId8"/>
    <p:sldId id="11088674" r:id="rId9"/>
    <p:sldId id="11088634" r:id="rId10"/>
    <p:sldId id="11088719" r:id="rId11"/>
    <p:sldId id="11088653" r:id="rId12"/>
    <p:sldId id="11088654" r:id="rId13"/>
    <p:sldId id="11088819" r:id="rId14"/>
    <p:sldId id="11088655" r:id="rId15"/>
    <p:sldId id="11088712" r:id="rId16"/>
    <p:sldId id="11088721" r:id="rId17"/>
    <p:sldId id="11088722" r:id="rId18"/>
    <p:sldId id="11088717" r:id="rId19"/>
    <p:sldId id="11088679" r:id="rId20"/>
    <p:sldId id="11088715" r:id="rId21"/>
    <p:sldId id="11088657" r:id="rId22"/>
    <p:sldId id="11088666" r:id="rId23"/>
    <p:sldId id="11088667" r:id="rId24"/>
    <p:sldId id="11088723" r:id="rId25"/>
    <p:sldId id="11088724" r:id="rId26"/>
    <p:sldId id="267" r:id="rId27"/>
    <p:sldId id="1108871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E66"/>
    <a:srgbClr val="D45803"/>
    <a:srgbClr val="6A4CFF"/>
    <a:srgbClr val="0099A9"/>
    <a:srgbClr val="AFA0FA"/>
    <a:srgbClr val="6245F5"/>
    <a:srgbClr val="4E3B85"/>
    <a:srgbClr val="D81567"/>
    <a:srgbClr val="D4EFF8"/>
    <a:srgbClr val="F1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037" autoAdjust="0"/>
  </p:normalViewPr>
  <p:slideViewPr>
    <p:cSldViewPr snapToGrid="0" showGuides="1">
      <p:cViewPr varScale="1">
        <p:scale>
          <a:sx n="76" d="100"/>
          <a:sy n="76" d="100"/>
        </p:scale>
        <p:origin x="1022" y="58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2022/12/11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165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156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214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4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تصميم وإعداد : أ-حسام الثقفي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900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8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0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2022/12/11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ussam_9595" TargetMode="Externa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0yHKQvfDf8sXZtg3UdHJsA/videos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t.me/Hussam_9595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cil2d.org/downloa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hyperlink" Target="https://play.google.com/store/apps/details?id=com.vblast.flipaclip&amp;hl=en&amp;gl=U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hyperlink" Target="https://apps.apple.com/gb/app/flipaclip-cartoon-animation/id1101848914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sv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audio" Target="../media/audio5.wav"/><Relationship Id="rId5" Type="http://schemas.openxmlformats.org/officeDocument/2006/relationships/image" Target="../media/image64.jpeg"/><Relationship Id="rId4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6.png"/><Relationship Id="rId2" Type="http://schemas.openxmlformats.org/officeDocument/2006/relationships/image" Target="../media/image5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  <a:t>تقنية رقمية 1-2</a:t>
              </a:r>
              <a:br>
                <a:rPr lang="ar-SA" sz="9600" dirty="0"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chemeClr val="accent1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chemeClr val="accent1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4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6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8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0EA2747-3B71-9CD4-CE95-945684F09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">
            <a:extLst>
              <a:ext uri="{FF2B5EF4-FFF2-40B4-BE49-F238E27FC236}">
                <a16:creationId xmlns:a16="http://schemas.microsoft.com/office/drawing/2014/main" id="{B1C0D4A3-DB56-43A0-8677-8D72D3BD4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4983982"/>
            <a:ext cx="12203151" cy="1871911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F9E263A-E895-44F3-AF8E-5A124E99AF19}"/>
              </a:ext>
            </a:extLst>
          </p:cNvPr>
          <p:cNvSpPr/>
          <p:nvPr/>
        </p:nvSpPr>
        <p:spPr>
          <a:xfrm>
            <a:off x="4362763" y="379422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ما هو برنامج بنسل ثنائي الابعاد (</a:t>
            </a:r>
            <a:r>
              <a:rPr lang="en-US" sz="3600" dirty="0">
                <a:cs typeface="Fanan" pitchFamily="2" charset="-78"/>
              </a:rPr>
              <a:t>Pencil2D</a:t>
            </a:r>
            <a:r>
              <a:rPr lang="ar-SA" sz="3600" dirty="0">
                <a:cs typeface="Fanan" pitchFamily="2" charset="-78"/>
              </a:rPr>
              <a:t>) 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12846F8-2740-41FF-BDC2-8F3452912416}"/>
              </a:ext>
            </a:extLst>
          </p:cNvPr>
          <p:cNvSpPr/>
          <p:nvPr/>
        </p:nvSpPr>
        <p:spPr>
          <a:xfrm>
            <a:off x="1602816" y="1280491"/>
            <a:ext cx="105809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- يعد برنامج </a:t>
            </a:r>
            <a:r>
              <a:rPr lang="ar-SA" sz="3600" dirty="0">
                <a:solidFill>
                  <a:srgbClr val="6A4CFF"/>
                </a:solidFill>
                <a:cs typeface="Fanan" pitchFamily="2" charset="-78"/>
              </a:rPr>
              <a:t>بنسل ثنائي الابعاد (</a:t>
            </a:r>
            <a:r>
              <a:rPr lang="en-US" sz="3600" dirty="0">
                <a:solidFill>
                  <a:srgbClr val="6A4CFF"/>
                </a:solidFill>
                <a:cs typeface="Fanan" pitchFamily="2" charset="-78"/>
              </a:rPr>
              <a:t>Pencil2D</a:t>
            </a:r>
            <a:r>
              <a:rPr lang="ar-SA" sz="3600" dirty="0">
                <a:solidFill>
                  <a:srgbClr val="6A4CFF"/>
                </a:solidFill>
                <a:cs typeface="Fanan" pitchFamily="2" charset="-78"/>
              </a:rPr>
              <a:t>) </a:t>
            </a:r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أحد اقوى البرامج </a:t>
            </a:r>
            <a:r>
              <a:rPr lang="ar-SA" sz="3600" dirty="0">
                <a:ln w="0"/>
                <a:solidFill>
                  <a:srgbClr val="D4580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المجانية.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F27CA87F-C6CB-41BF-B34C-62C755E84CE4}"/>
              </a:ext>
            </a:extLst>
          </p:cNvPr>
          <p:cNvSpPr/>
          <p:nvPr/>
        </p:nvSpPr>
        <p:spPr>
          <a:xfrm>
            <a:off x="2501805" y="1962561"/>
            <a:ext cx="96819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- يستخدم هذا البرنامج </a:t>
            </a:r>
            <a:r>
              <a:rPr lang="ar-S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لإنشاء الرسوم المتحركة </a:t>
            </a:r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والمرسومة يدوياً.</a:t>
            </a:r>
          </a:p>
        </p:txBody>
      </p:sp>
      <p:pic>
        <p:nvPicPr>
          <p:cNvPr id="9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B80DA46A-D610-4667-9A50-A693ABB9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3151476"/>
            <a:ext cx="4471516" cy="24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4421275"/>
            <a:ext cx="12203151" cy="243672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5D68265-C66F-4918-BE8D-42EA9BC08AAD}"/>
              </a:ext>
            </a:extLst>
          </p:cNvPr>
          <p:cNvSpPr txBox="1"/>
          <p:nvPr/>
        </p:nvSpPr>
        <p:spPr>
          <a:xfrm>
            <a:off x="2952956" y="3926041"/>
            <a:ext cx="58352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solidFill>
                  <a:srgbClr val="C00000"/>
                </a:solidFill>
                <a:cs typeface="Fanan" pitchFamily="2" charset="-78"/>
              </a:rPr>
              <a:t>بنسل ثنائي الابعاد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25A57D0-D488-41C7-A01A-E34BBE02A45E}"/>
              </a:ext>
            </a:extLst>
          </p:cNvPr>
          <p:cNvSpPr/>
          <p:nvPr/>
        </p:nvSpPr>
        <p:spPr>
          <a:xfrm>
            <a:off x="3364938" y="265951"/>
            <a:ext cx="51796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Fanan" pitchFamily="2" charset="-78"/>
              </a:rPr>
              <a:t>استخدام برنامج</a:t>
            </a:r>
            <a:endParaRPr lang="ar-SA" sz="800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Fanan" pitchFamily="2" charset="-78"/>
            </a:endParaRPr>
          </a:p>
        </p:txBody>
      </p:sp>
      <p:pic>
        <p:nvPicPr>
          <p:cNvPr id="6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37617256-40BC-4FB5-A991-86FCB8E7B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38" y="1500541"/>
            <a:ext cx="4471516" cy="24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5154804"/>
            <a:ext cx="12203151" cy="1701089"/>
          </a:xfrm>
          <a:prstGeom prst="rect">
            <a:avLst/>
          </a:prstGeom>
        </p:spPr>
      </p:pic>
      <p:pic>
        <p:nvPicPr>
          <p:cNvPr id="5124" name="Picture 4" descr="تحميل ناقلات أيقونة, رمز السهم لأسفل, أيقونة البيانات, تحميل أيقونات PNG  والمتجهات للتحميل مجانا">
            <a:hlinkClick r:id="rId3"/>
            <a:extLst>
              <a:ext uri="{FF2B5EF4-FFF2-40B4-BE49-F238E27FC236}">
                <a16:creationId xmlns:a16="http://schemas.microsoft.com/office/drawing/2014/main" id="{A0AEC609-9163-4BB3-BF7B-73B06C860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89" y="1963594"/>
            <a:ext cx="2816889" cy="22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BB423440-86E1-4D5B-9991-C3F17807745C}"/>
              </a:ext>
            </a:extLst>
          </p:cNvPr>
          <p:cNvSpPr/>
          <p:nvPr/>
        </p:nvSpPr>
        <p:spPr>
          <a:xfrm>
            <a:off x="2021393" y="4106536"/>
            <a:ext cx="8149213" cy="1048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Fanan" pitchFamily="2" charset="-78"/>
              </a:rPr>
              <a:t>رابط لتحميل برنامج بنسل (</a:t>
            </a:r>
            <a:r>
              <a:rPr lang="en-US" sz="4000" dirty="0">
                <a:cs typeface="Fanan" pitchFamily="2" charset="-78"/>
              </a:rPr>
              <a:t>Pencil2D</a:t>
            </a:r>
            <a:r>
              <a:rPr lang="ar-SA" sz="4000" dirty="0">
                <a:cs typeface="Fanan" pitchFamily="2" charset="-78"/>
              </a:rPr>
              <a:t>)</a:t>
            </a:r>
          </a:p>
        </p:txBody>
      </p:sp>
      <p:pic>
        <p:nvPicPr>
          <p:cNvPr id="5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26B3E24B-B28B-4F8A-A63F-B939D806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3" y="229328"/>
            <a:ext cx="4471516" cy="192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7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34549F0A-9E69-EED9-A413-9EA43AAD79F9}"/>
              </a:ext>
            </a:extLst>
          </p:cNvPr>
          <p:cNvSpPr/>
          <p:nvPr/>
        </p:nvSpPr>
        <p:spPr>
          <a:xfrm>
            <a:off x="6334174" y="1180526"/>
            <a:ext cx="4763183" cy="504135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AE2E796A-1B36-4263-0FFE-1E39DBA07B22}"/>
              </a:ext>
            </a:extLst>
          </p:cNvPr>
          <p:cNvSpPr/>
          <p:nvPr/>
        </p:nvSpPr>
        <p:spPr>
          <a:xfrm>
            <a:off x="1061470" y="1192273"/>
            <a:ext cx="4763183" cy="504135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385426F-016F-3A35-0830-ACB1FA62D2B9}"/>
              </a:ext>
            </a:extLst>
          </p:cNvPr>
          <p:cNvSpPr/>
          <p:nvPr/>
        </p:nvSpPr>
        <p:spPr>
          <a:xfrm>
            <a:off x="3567165" y="379422"/>
            <a:ext cx="8616565" cy="584776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indent="0">
              <a:buNone/>
            </a:pPr>
            <a:r>
              <a:rPr lang="ar-SA" sz="3600" dirty="0">
                <a:latin typeface="A Jannat LT" panose="01000000000000000000" pitchFamily="2" charset="-78"/>
                <a:cs typeface="Fanan" pitchFamily="2" charset="-78"/>
              </a:rPr>
              <a:t>تطبيقات بديلة على الأجهزة الذكية</a:t>
            </a:r>
            <a:endParaRPr lang="ko-KR" altLang="en-US" sz="3600" dirty="0">
              <a:latin typeface="A Jannat LT" panose="01000000000000000000" pitchFamily="2" charset="-78"/>
              <a:cs typeface="Fanan" pitchFamily="2" charset="-78"/>
            </a:endParaRPr>
          </a:p>
        </p:txBody>
      </p:sp>
      <p:pic>
        <p:nvPicPr>
          <p:cNvPr id="8" name="Picture 2" descr="Using the same code-base for iOS and macOS, without Storyboards">
            <a:extLst>
              <a:ext uri="{FF2B5EF4-FFF2-40B4-BE49-F238E27FC236}">
                <a16:creationId xmlns:a16="http://schemas.microsoft.com/office/drawing/2014/main" id="{3F44B09C-C765-A7DB-263F-301C2B63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61" y="1280703"/>
            <a:ext cx="1792649" cy="1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0057AC7-5010-AC30-60B7-B5E6D5C4F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069204"/>
            <a:ext cx="12203151" cy="7866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17DBEAF-6196-DE1C-7F67-D6B24E878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  <p:pic>
        <p:nvPicPr>
          <p:cNvPr id="9" name="Picture 4" descr="268,674 Here Images, Stock Photos &amp; Vectors | Shutterstock">
            <a:hlinkClick r:id="rId5"/>
            <a:extLst>
              <a:ext uri="{FF2B5EF4-FFF2-40B4-BE49-F238E27FC236}">
                <a16:creationId xmlns:a16="http://schemas.microsoft.com/office/drawing/2014/main" id="{91BF9F26-5E13-3FB6-E75B-BED619DDA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22174" r="10027" b="30879"/>
          <a:stretch/>
        </p:blipFill>
        <p:spPr bwMode="auto">
          <a:xfrm>
            <a:off x="1950881" y="5417845"/>
            <a:ext cx="2984360" cy="7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268,674 Here Images, Stock Photos &amp; Vectors | Shutterstock">
            <a:hlinkClick r:id="rId7"/>
            <a:extLst>
              <a:ext uri="{FF2B5EF4-FFF2-40B4-BE49-F238E27FC236}">
                <a16:creationId xmlns:a16="http://schemas.microsoft.com/office/drawing/2014/main" id="{87AD1FEC-843C-83AA-C955-83287576C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22174" r="10027" b="30879"/>
          <a:stretch/>
        </p:blipFill>
        <p:spPr bwMode="auto">
          <a:xfrm>
            <a:off x="7224557" y="5434291"/>
            <a:ext cx="3042263" cy="73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ndroid | The platform pushing what&amp;#39;s possible">
            <a:extLst>
              <a:ext uri="{FF2B5EF4-FFF2-40B4-BE49-F238E27FC236}">
                <a16:creationId xmlns:a16="http://schemas.microsoft.com/office/drawing/2014/main" id="{09166524-DDF4-B720-14E5-4C3732CC9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7" b="28854"/>
          <a:stretch/>
        </p:blipFill>
        <p:spPr bwMode="auto">
          <a:xfrm>
            <a:off x="6847950" y="1322212"/>
            <a:ext cx="3577212" cy="9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3DFD969-9A33-062A-1AC1-93E42C5B67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605" t="29890" r="33077" b="45641"/>
          <a:stretch/>
        </p:blipFill>
        <p:spPr>
          <a:xfrm>
            <a:off x="6531751" y="2767269"/>
            <a:ext cx="4407687" cy="221961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9A8DBB2-8A8C-6408-EF2E-BD5F449E986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7414" t="31062" r="17253" b="40513"/>
          <a:stretch/>
        </p:blipFill>
        <p:spPr>
          <a:xfrm>
            <a:off x="1231062" y="2954820"/>
            <a:ext cx="4396014" cy="205890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0FDBD78-1720-D084-76E7-B35C8495BACF}"/>
              </a:ext>
            </a:extLst>
          </p:cNvPr>
          <p:cNvSpPr txBox="1"/>
          <p:nvPr/>
        </p:nvSpPr>
        <p:spPr>
          <a:xfrm>
            <a:off x="1768568" y="2355515"/>
            <a:ext cx="3516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-</a:t>
            </a:r>
            <a:r>
              <a:rPr lang="ar-SA" sz="2400" b="1" dirty="0">
                <a:solidFill>
                  <a:schemeClr val="accent1"/>
                </a:solidFill>
                <a:cs typeface="Fanan" pitchFamily="2" charset="-78"/>
              </a:rPr>
              <a:t>برنامج</a:t>
            </a:r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FlipaClip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 Cartoon </a:t>
            </a:r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) :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8C6F638-A487-C67B-BA08-A3D1E568FC7C}"/>
              </a:ext>
            </a:extLst>
          </p:cNvPr>
          <p:cNvSpPr txBox="1"/>
          <p:nvPr/>
        </p:nvSpPr>
        <p:spPr>
          <a:xfrm>
            <a:off x="6987258" y="2307988"/>
            <a:ext cx="3516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-</a:t>
            </a:r>
            <a:r>
              <a:rPr lang="ar-SA" sz="2400" b="1" dirty="0">
                <a:solidFill>
                  <a:schemeClr val="accent1"/>
                </a:solidFill>
                <a:cs typeface="Fanan" pitchFamily="2" charset="-78"/>
              </a:rPr>
              <a:t>برنامج</a:t>
            </a:r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FlipaClip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anan" pitchFamily="2" charset="-78"/>
              </a:rPr>
              <a:t> Cartoon </a:t>
            </a:r>
            <a:r>
              <a:rPr lang="ar-SA" sz="2400" dirty="0">
                <a:solidFill>
                  <a:schemeClr val="accent1"/>
                </a:solidFill>
                <a:cs typeface="Fanan" pitchFamily="2" charset="-78"/>
              </a:rPr>
              <a:t>) : </a:t>
            </a:r>
          </a:p>
        </p:txBody>
      </p:sp>
    </p:spTree>
    <p:extLst>
      <p:ext uri="{BB962C8B-B14F-4D97-AF65-F5344CB8AC3E}">
        <p14:creationId xmlns:p14="http://schemas.microsoft.com/office/powerpoint/2010/main" val="27268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426170"/>
            <a:ext cx="12203151" cy="43183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b="1" dirty="0">
                <a:solidFill>
                  <a:schemeClr val="bg1"/>
                </a:solidFill>
                <a:cs typeface="Fanan" pitchFamily="2" charset="-78"/>
              </a:rPr>
              <a:t>التعرف على الوجهة الرئيسية للبرنامج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786AB65-73D1-40D4-BD34-382D16FE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57" y="1094607"/>
            <a:ext cx="11163719" cy="5030332"/>
          </a:xfrm>
          <a:prstGeom prst="rect">
            <a:avLst/>
          </a:prstGeom>
        </p:spPr>
      </p:pic>
      <p:pic>
        <p:nvPicPr>
          <p:cNvPr id="7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0A525CAA-5CD6-40EC-AB4C-FFF87312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9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طريقة عمل برنامج بنسل ثنائي الابعاد :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1986735" y="946940"/>
            <a:ext cx="10205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يعمل البرنامج بطريقة </a:t>
            </a:r>
            <a:r>
              <a:rPr lang="ar-SA" sz="3200" dirty="0">
                <a:solidFill>
                  <a:srgbClr val="00B050"/>
                </a:solidFill>
                <a:cs typeface="Fanan" pitchFamily="2" charset="-78"/>
              </a:rPr>
              <a:t>بسيطة وسهلة </a:t>
            </a:r>
            <a:r>
              <a:rPr lang="ar-SA" sz="3200" dirty="0">
                <a:cs typeface="Fanan" pitchFamily="2" charset="-78"/>
              </a:rPr>
              <a:t>جداً. </a:t>
            </a:r>
            <a:endParaRPr lang="ar-SA" sz="3200" dirty="0">
              <a:ln w="0"/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41DC848-0C29-4B41-8F42-744BD408274A}"/>
              </a:ext>
            </a:extLst>
          </p:cNvPr>
          <p:cNvSpPr txBox="1"/>
          <p:nvPr/>
        </p:nvSpPr>
        <p:spPr>
          <a:xfrm>
            <a:off x="-154797" y="1446645"/>
            <a:ext cx="12346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يعتمد البرنامج على تنظيم </a:t>
            </a:r>
            <a:r>
              <a:rPr lang="ar-SA" sz="3200" dirty="0">
                <a:solidFill>
                  <a:srgbClr val="6A4CFF"/>
                </a:solidFill>
                <a:cs typeface="Fanan" pitchFamily="2" charset="-78"/>
              </a:rPr>
              <a:t>الطبقات والمفاتيح </a:t>
            </a:r>
            <a:r>
              <a:rPr lang="ar-SA" sz="3200" dirty="0">
                <a:cs typeface="Fanan" pitchFamily="2" charset="-78"/>
              </a:rPr>
              <a:t>في نافذة المخطط الزمني </a:t>
            </a:r>
            <a:r>
              <a:rPr lang="ar-SA" sz="3200" dirty="0">
                <a:solidFill>
                  <a:schemeClr val="accent2"/>
                </a:solidFill>
                <a:cs typeface="Fanan" pitchFamily="2" charset="-78"/>
              </a:rPr>
              <a:t>لإنتاج الرسوم المتحركة</a:t>
            </a:r>
            <a:endParaRPr lang="ar-SA" sz="3200" dirty="0">
              <a:solidFill>
                <a:schemeClr val="accent2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299E74D-9491-4EF9-859F-0EA9704F75B3}"/>
              </a:ext>
            </a:extLst>
          </p:cNvPr>
          <p:cNvSpPr txBox="1"/>
          <p:nvPr/>
        </p:nvSpPr>
        <p:spPr>
          <a:xfrm>
            <a:off x="-154798" y="1966636"/>
            <a:ext cx="12346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يمكن </a:t>
            </a:r>
            <a:r>
              <a:rPr lang="ar-SA" sz="3200" dirty="0">
                <a:solidFill>
                  <a:schemeClr val="accent4">
                    <a:lumMod val="75000"/>
                  </a:schemeClr>
                </a:solidFill>
                <a:cs typeface="Fanan" pitchFamily="2" charset="-78"/>
              </a:rPr>
              <a:t>تقسيم عناصر كل مفتاح </a:t>
            </a:r>
            <a:r>
              <a:rPr lang="ar-SA" sz="3200" dirty="0">
                <a:cs typeface="Fanan" pitchFamily="2" charset="-78"/>
              </a:rPr>
              <a:t>بين الطبقات بحيث تكون </a:t>
            </a:r>
            <a:r>
              <a:rPr lang="ar-SA" sz="3200" dirty="0">
                <a:solidFill>
                  <a:srgbClr val="C00000"/>
                </a:solidFill>
                <a:cs typeface="Fanan" pitchFamily="2" charset="-78"/>
              </a:rPr>
              <a:t>طبقة للخلفية </a:t>
            </a:r>
            <a:r>
              <a:rPr lang="ar-SA" sz="3200" dirty="0">
                <a:cs typeface="Fanan" pitchFamily="2" charset="-78"/>
              </a:rPr>
              <a:t>و</a:t>
            </a:r>
            <a:r>
              <a:rPr lang="ar-SA" sz="3200" dirty="0">
                <a:solidFill>
                  <a:srgbClr val="C00000"/>
                </a:solidFill>
                <a:cs typeface="Fanan" pitchFamily="2" charset="-78"/>
              </a:rPr>
              <a:t>طبقة لشخصياتك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FB2D242-D3CA-440B-A2ED-2E59FC984877}"/>
              </a:ext>
            </a:extLst>
          </p:cNvPr>
          <p:cNvSpPr txBox="1"/>
          <p:nvPr/>
        </p:nvSpPr>
        <p:spPr>
          <a:xfrm>
            <a:off x="-154798" y="2521180"/>
            <a:ext cx="123467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يوجد في البرنامج </a:t>
            </a:r>
            <a:r>
              <a:rPr lang="ar-SA" sz="3200" dirty="0">
                <a:solidFill>
                  <a:srgbClr val="4E3B85"/>
                </a:solidFill>
                <a:cs typeface="Fanan" pitchFamily="2" charset="-78"/>
              </a:rPr>
              <a:t>أربعة أنواع </a:t>
            </a:r>
            <a:r>
              <a:rPr lang="ar-SA" sz="3200" dirty="0">
                <a:cs typeface="Fanan" pitchFamily="2" charset="-78"/>
              </a:rPr>
              <a:t>من الطبقات : </a:t>
            </a:r>
          </a:p>
          <a:p>
            <a:r>
              <a:rPr lang="ar-SA" sz="3200" dirty="0">
                <a:cs typeface="Fanan" pitchFamily="2" charset="-78"/>
              </a:rPr>
              <a:t>(</a:t>
            </a:r>
            <a:r>
              <a:rPr lang="ar-SA" sz="3200" dirty="0">
                <a:solidFill>
                  <a:srgbClr val="0099A9"/>
                </a:solidFill>
                <a:cs typeface="Fanan" pitchFamily="2" charset="-78"/>
              </a:rPr>
              <a:t>طبقة الصور النقطية </a:t>
            </a:r>
            <a:r>
              <a:rPr lang="ar-SA" sz="3200" dirty="0">
                <a:cs typeface="Fanan" pitchFamily="2" charset="-78"/>
              </a:rPr>
              <a:t>,</a:t>
            </a:r>
            <a:r>
              <a:rPr lang="ar-SA" sz="3200" dirty="0">
                <a:solidFill>
                  <a:srgbClr val="0099A9"/>
                </a:solidFill>
                <a:cs typeface="Fanan" pitchFamily="2" charset="-78"/>
              </a:rPr>
              <a:t> طبقة الصور المتجهة </a:t>
            </a:r>
            <a:r>
              <a:rPr lang="ar-SA" sz="3200" dirty="0">
                <a:cs typeface="Fanan" pitchFamily="2" charset="-78"/>
              </a:rPr>
              <a:t>,</a:t>
            </a:r>
            <a:r>
              <a:rPr lang="ar-SA" sz="3200" dirty="0">
                <a:solidFill>
                  <a:srgbClr val="0099A9"/>
                </a:solidFill>
                <a:cs typeface="Fanan" pitchFamily="2" charset="-78"/>
              </a:rPr>
              <a:t> طبقة الصوت </a:t>
            </a:r>
            <a:r>
              <a:rPr lang="ar-SA" sz="3200" dirty="0">
                <a:cs typeface="Fanan" pitchFamily="2" charset="-78"/>
              </a:rPr>
              <a:t>,</a:t>
            </a:r>
            <a:r>
              <a:rPr lang="ar-SA" sz="3200" dirty="0">
                <a:solidFill>
                  <a:srgbClr val="0099A9"/>
                </a:solidFill>
                <a:cs typeface="Fanan" pitchFamily="2" charset="-78"/>
              </a:rPr>
              <a:t> طبقة الكاميرا </a:t>
            </a:r>
            <a:r>
              <a:rPr lang="ar-SA" sz="3200" dirty="0">
                <a:cs typeface="Sultan bold" pitchFamily="2" charset="-78"/>
              </a:rPr>
              <a:t>)</a:t>
            </a:r>
            <a:r>
              <a:rPr lang="ar-SA" sz="3200" dirty="0">
                <a:cs typeface="Fanan" pitchFamily="2" charset="-78"/>
              </a:rPr>
              <a:t>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14F1C73-6A2A-49C4-A5B6-449D5C0D8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54" y="3598398"/>
            <a:ext cx="10098593" cy="2608869"/>
          </a:xfrm>
          <a:prstGeom prst="rect">
            <a:avLst/>
          </a:prstGeom>
        </p:spPr>
      </p:pic>
      <p:pic>
        <p:nvPicPr>
          <p:cNvPr id="11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F402D610-13DE-4A39-9891-9CF45EB3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7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طريقة عمل برنامج بنسل ثنائي الابعاد :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1977405" y="1161141"/>
            <a:ext cx="1020526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D45803"/>
                </a:solidFill>
                <a:cs typeface="Fanan" pitchFamily="2" charset="-78"/>
              </a:rPr>
              <a:t>لتشغيل التأثير الحركي </a:t>
            </a:r>
            <a:r>
              <a:rPr lang="ar-SA" sz="3200" dirty="0">
                <a:cs typeface="Fanan" pitchFamily="2" charset="-78"/>
              </a:rPr>
              <a:t>يمكن استخدم </a:t>
            </a:r>
            <a:r>
              <a:rPr lang="ar-SA" sz="3200" dirty="0">
                <a:solidFill>
                  <a:srgbClr val="92D050"/>
                </a:solidFill>
                <a:cs typeface="Fanan" pitchFamily="2" charset="-78"/>
              </a:rPr>
              <a:t>أزرار التحكم </a:t>
            </a:r>
            <a:r>
              <a:rPr lang="ar-SA" sz="3200" dirty="0">
                <a:cs typeface="Fanan" pitchFamily="2" charset="-78"/>
              </a:rPr>
              <a:t>في المخطط الزمني.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CB4C5D-DFB3-4FB3-9D03-06EB9D02F2F2}"/>
              </a:ext>
            </a:extLst>
          </p:cNvPr>
          <p:cNvSpPr/>
          <p:nvPr/>
        </p:nvSpPr>
        <p:spPr>
          <a:xfrm>
            <a:off x="582800" y="1731640"/>
            <a:ext cx="115998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يمكن </a:t>
            </a:r>
            <a:r>
              <a:rPr lang="ar-SA" sz="3200" dirty="0">
                <a:solidFill>
                  <a:srgbClr val="FF0000"/>
                </a:solidFill>
                <a:cs typeface="Fanan" pitchFamily="2" charset="-78"/>
              </a:rPr>
              <a:t>تحديد عدد الإطارات في الثانية (</a:t>
            </a:r>
            <a:r>
              <a:rPr lang="en-US" sz="3200" dirty="0">
                <a:solidFill>
                  <a:srgbClr val="FF0000"/>
                </a:solidFill>
                <a:cs typeface="Fanan" pitchFamily="2" charset="-78"/>
              </a:rPr>
              <a:t>Fps</a:t>
            </a:r>
            <a:r>
              <a:rPr lang="ar-SA" sz="3200" dirty="0">
                <a:solidFill>
                  <a:srgbClr val="FF0000"/>
                </a:solidFill>
                <a:cs typeface="Fanan" pitchFamily="2" charset="-78"/>
              </a:rPr>
              <a:t>) </a:t>
            </a:r>
            <a:r>
              <a:rPr lang="ar-SA" sz="3200" dirty="0">
                <a:cs typeface="Fanan" pitchFamily="2" charset="-78"/>
              </a:rPr>
              <a:t>وهي من تحدد </a:t>
            </a:r>
            <a:r>
              <a:rPr lang="ar-SA" sz="3200" dirty="0">
                <a:solidFill>
                  <a:srgbClr val="6A4CFF"/>
                </a:solidFill>
                <a:cs typeface="Fanan" pitchFamily="2" charset="-78"/>
              </a:rPr>
              <a:t>سرعة عرض </a:t>
            </a:r>
            <a:r>
              <a:rPr lang="ar-SA" sz="3200" dirty="0">
                <a:cs typeface="Fanan" pitchFamily="2" charset="-78"/>
              </a:rPr>
              <a:t>الإطارات الرئيسية.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4A9B16D-F8B2-4B94-849E-FC7E012EC7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875" y="4068747"/>
            <a:ext cx="3155184" cy="181385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4BE3B97-49BE-4CD0-8140-5E232748238F}"/>
              </a:ext>
            </a:extLst>
          </p:cNvPr>
          <p:cNvSpPr txBox="1"/>
          <p:nvPr/>
        </p:nvSpPr>
        <p:spPr>
          <a:xfrm>
            <a:off x="733526" y="2391244"/>
            <a:ext cx="11445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يشار الى الاطار  الحالي </a:t>
            </a:r>
            <a:r>
              <a:rPr lang="ar-SA" sz="3200" dirty="0">
                <a:solidFill>
                  <a:srgbClr val="0070C0"/>
                </a:solidFill>
                <a:cs typeface="Fanan" pitchFamily="2" charset="-78"/>
              </a:rPr>
              <a:t>بالشريط الازرق </a:t>
            </a:r>
            <a:r>
              <a:rPr lang="ar-SA" sz="3200" dirty="0">
                <a:cs typeface="Fanan" pitchFamily="2" charset="-78"/>
              </a:rPr>
              <a:t>يمكن تحريكه باستخدام </a:t>
            </a:r>
            <a:r>
              <a:rPr lang="ar-SA" sz="3200" dirty="0">
                <a:solidFill>
                  <a:srgbClr val="0099A9"/>
                </a:solidFill>
                <a:cs typeface="Fanan" pitchFamily="2" charset="-78"/>
              </a:rPr>
              <a:t>السهمين الايمن والايسر</a:t>
            </a:r>
            <a:r>
              <a:rPr lang="ar-SA" sz="3200" dirty="0">
                <a:cs typeface="Fanan" pitchFamily="2" charset="-78"/>
              </a:rPr>
              <a:t>.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A5E48F3-51C7-4ED4-B766-9E96E77FB8F4}"/>
              </a:ext>
            </a:extLst>
          </p:cNvPr>
          <p:cNvSpPr txBox="1"/>
          <p:nvPr/>
        </p:nvSpPr>
        <p:spPr>
          <a:xfrm>
            <a:off x="140498" y="2955171"/>
            <a:ext cx="12054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cs typeface="Fanan" pitchFamily="2" charset="-78"/>
              </a:rPr>
              <a:t>- يمكن إضافة </a:t>
            </a:r>
            <a:r>
              <a:rPr lang="ar-SA" sz="3200" dirty="0">
                <a:solidFill>
                  <a:srgbClr val="00B050"/>
                </a:solidFill>
                <a:cs typeface="Fanan" pitchFamily="2" charset="-78"/>
              </a:rPr>
              <a:t>الطبقات </a:t>
            </a:r>
            <a:r>
              <a:rPr lang="ar-SA" sz="3200" dirty="0">
                <a:cs typeface="Fanan" pitchFamily="2" charset="-78"/>
              </a:rPr>
              <a:t>وحذفها باستخدام </a:t>
            </a:r>
            <a:r>
              <a:rPr lang="ar-SA" sz="3200" dirty="0">
                <a:solidFill>
                  <a:srgbClr val="FF9800"/>
                </a:solidFill>
                <a:cs typeface="Fanan" pitchFamily="2" charset="-78"/>
              </a:rPr>
              <a:t>أزرار( + أو –) </a:t>
            </a:r>
            <a:r>
              <a:rPr lang="ar-SA" sz="3200" dirty="0">
                <a:cs typeface="Fanan" pitchFamily="2" charset="-78"/>
              </a:rPr>
              <a:t>بجوار الطبقات وبنفس الطريقة </a:t>
            </a:r>
            <a:r>
              <a:rPr lang="ar-SA" sz="3200" dirty="0">
                <a:solidFill>
                  <a:srgbClr val="00B050"/>
                </a:solidFill>
                <a:cs typeface="Fanan" pitchFamily="2" charset="-78"/>
              </a:rPr>
              <a:t>للمفاتيح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AA781B1-93E4-4101-A494-FAF006399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658" y="3909070"/>
            <a:ext cx="3774630" cy="21076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190469-3700-4DF5-8343-33A97B89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67" y="3872223"/>
            <a:ext cx="3406597" cy="2228031"/>
          </a:xfrm>
          <a:prstGeom prst="rect">
            <a:avLst/>
          </a:prstGeom>
        </p:spPr>
      </p:pic>
      <p:pic>
        <p:nvPicPr>
          <p:cNvPr id="12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4A281332-07B5-46D2-ADA6-502A69E3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5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إضافة أو حذف الطبقات والمفاتيح : </a:t>
            </a:r>
            <a:endParaRPr lang="ar-SA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2532185" y="943887"/>
            <a:ext cx="96497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1" eaLnBrk="1" hangingPunct="1">
              <a:defRPr/>
            </a:pPr>
            <a:r>
              <a:rPr lang="ar-SA" sz="3200" dirty="0"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لتحديد الطبقة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التي تريد تحريرها، عليك </a:t>
            </a:r>
            <a:r>
              <a:rPr lang="ar-SA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الضغط عليها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من قائمة </a:t>
            </a:r>
            <a:r>
              <a:rPr lang="ar-SA" sz="3200" dirty="0">
                <a:solidFill>
                  <a:srgbClr val="6245F5"/>
                </a:solidFill>
                <a:latin typeface="Calibri" panose="020F0502020204030204" pitchFamily="34" charset="0"/>
                <a:cs typeface="Fanan" pitchFamily="2" charset="-78"/>
              </a:rPr>
              <a:t>الطبقات.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29969A-23E3-470F-8D05-A0D4B99919DF}"/>
              </a:ext>
            </a:extLst>
          </p:cNvPr>
          <p:cNvSpPr txBox="1"/>
          <p:nvPr/>
        </p:nvSpPr>
        <p:spPr>
          <a:xfrm>
            <a:off x="2351318" y="1528662"/>
            <a:ext cx="9833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 eaLnBrk="1" hangingPunct="1">
              <a:defRPr/>
            </a:pP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يمكن </a:t>
            </a:r>
            <a:r>
              <a:rPr lang="ar-SA" sz="3200" dirty="0">
                <a:solidFill>
                  <a:srgbClr val="0070C0"/>
                </a:solidFill>
                <a:latin typeface="Calibri" panose="020F0502020204030204" pitchFamily="34" charset="0"/>
                <a:cs typeface="Fanan" pitchFamily="2" charset="-78"/>
              </a:rPr>
              <a:t>تغيير ترتيب الطبقة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عن طريق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سحب الطبقة 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حين يكون المؤشر عليها.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832ADC9-6962-469F-928B-E95C66E87973}"/>
              </a:ext>
            </a:extLst>
          </p:cNvPr>
          <p:cNvSpPr txBox="1"/>
          <p:nvPr/>
        </p:nvSpPr>
        <p:spPr>
          <a:xfrm>
            <a:off x="-150725" y="2165796"/>
            <a:ext cx="12342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00B050"/>
                </a:solidFill>
                <a:latin typeface="Calibri" panose="020F0502020204030204" pitchFamily="34" charset="0"/>
                <a:cs typeface="Fanan" pitchFamily="2" charset="-78"/>
              </a:rPr>
              <a:t>يؤثر الترتيب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على طريقة عرض </a:t>
            </a:r>
            <a:r>
              <a:rPr lang="ar-SA" sz="3200" dirty="0">
                <a:solidFill>
                  <a:srgbClr val="7030A0"/>
                </a:solidFill>
                <a:latin typeface="Calibri" panose="020F0502020204030204" pitchFamily="34" charset="0"/>
                <a:cs typeface="Fanan" pitchFamily="2" charset="-78"/>
              </a:rPr>
              <a:t>طبقات الصور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ولكنه </a:t>
            </a:r>
            <a:r>
              <a:rPr lang="ar-SA" sz="3200" dirty="0">
                <a:solidFill>
                  <a:schemeClr val="accent2"/>
                </a:solidFill>
                <a:latin typeface="Calibri" panose="020F0502020204030204" pitchFamily="34" charset="0"/>
                <a:cs typeface="Fanan" pitchFamily="2" charset="-78"/>
              </a:rPr>
              <a:t>لا يؤثر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على طبقات </a:t>
            </a:r>
            <a:r>
              <a:rPr lang="ar-SA" sz="3200" dirty="0">
                <a:solidFill>
                  <a:srgbClr val="7030A0"/>
                </a:solidFill>
                <a:latin typeface="Calibri" panose="020F0502020204030204" pitchFamily="34" charset="0"/>
                <a:cs typeface="Fanan" pitchFamily="2" charset="-78"/>
              </a:rPr>
              <a:t>الصوت والكاميرا.</a:t>
            </a:r>
            <a:endParaRPr lang="ar-SA" sz="3200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87FC763-24A8-44BB-BA55-8EB984462A10}"/>
              </a:ext>
            </a:extLst>
          </p:cNvPr>
          <p:cNvSpPr txBox="1"/>
          <p:nvPr/>
        </p:nvSpPr>
        <p:spPr>
          <a:xfrm>
            <a:off x="1681424" y="2781546"/>
            <a:ext cx="10510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Fanan" pitchFamily="2" charset="-78"/>
              </a:rPr>
              <a:t>يمكن تغيير اسم الطبقة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عن طريق </a:t>
            </a:r>
            <a:r>
              <a:rPr lang="ar-SA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Fanan" pitchFamily="2" charset="-78"/>
              </a:rPr>
              <a:t>الضغط المزدوج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على الاسم في قائمة الطبقات.</a:t>
            </a:r>
            <a:endParaRPr lang="ar-SA" sz="3200" dirty="0">
              <a:cs typeface="Fanan" pitchFamily="2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F8D02EA-1C81-4DB2-96C5-DF5FDD2417FB}"/>
              </a:ext>
            </a:extLst>
          </p:cNvPr>
          <p:cNvSpPr txBox="1"/>
          <p:nvPr/>
        </p:nvSpPr>
        <p:spPr>
          <a:xfrm>
            <a:off x="1448245" y="3366321"/>
            <a:ext cx="10741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يمكن تنشيط الطبقات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أو إلغاء تنشيطها </a:t>
            </a:r>
            <a:r>
              <a:rPr lang="ar-SA" sz="3200" dirty="0">
                <a:solidFill>
                  <a:schemeClr val="accent1"/>
                </a:solidFill>
                <a:latin typeface="Calibri" panose="020F0502020204030204" pitchFamily="34" charset="0"/>
                <a:cs typeface="Fanan" pitchFamily="2" charset="-78"/>
              </a:rPr>
              <a:t>بالضغط فوق الدائرة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الموجودة </a:t>
            </a:r>
            <a:r>
              <a:rPr lang="ar-SA" sz="3200" dirty="0">
                <a:solidFill>
                  <a:schemeClr val="accent2"/>
                </a:solidFill>
                <a:latin typeface="Calibri" panose="020F0502020204030204" pitchFamily="34" charset="0"/>
                <a:cs typeface="Fanan" pitchFamily="2" charset="-78"/>
              </a:rPr>
              <a:t>يسارها.</a:t>
            </a:r>
            <a:endParaRPr lang="ar-SA" sz="3200" dirty="0">
              <a:solidFill>
                <a:schemeClr val="accent2"/>
              </a:solidFill>
              <a:cs typeface="Fanan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96BC80F-AEFC-4108-896C-3CEC04B097E4}"/>
              </a:ext>
            </a:extLst>
          </p:cNvPr>
          <p:cNvSpPr txBox="1"/>
          <p:nvPr/>
        </p:nvSpPr>
        <p:spPr>
          <a:xfrm>
            <a:off x="1450312" y="3923638"/>
            <a:ext cx="10741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يمكن إظهار جميع طبقات الصور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بالضغط على </a:t>
            </a: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Fanan" pitchFamily="2" charset="-78"/>
              </a:rPr>
              <a:t>الدائرة الموجودة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فوق كل الطبقات.</a:t>
            </a:r>
            <a:endParaRPr lang="ar-SA" sz="3200" dirty="0">
              <a:cs typeface="Fanan" pitchFamily="2" charset="-78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4E6B85F-2E1E-402E-AB7B-1C192C4A0FA1}"/>
              </a:ext>
            </a:extLst>
          </p:cNvPr>
          <p:cNvGrpSpPr/>
          <p:nvPr/>
        </p:nvGrpSpPr>
        <p:grpSpPr>
          <a:xfrm>
            <a:off x="1899138" y="4651784"/>
            <a:ext cx="9003324" cy="1522748"/>
            <a:chOff x="1128717" y="3452846"/>
            <a:chExt cx="6886566" cy="772658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E9B05BB-9BDA-45D0-AB3A-809166C2487F}"/>
                </a:ext>
              </a:extLst>
            </p:cNvPr>
            <p:cNvGrpSpPr/>
            <p:nvPr/>
          </p:nvGrpSpPr>
          <p:grpSpPr>
            <a:xfrm>
              <a:off x="3462183" y="3452846"/>
              <a:ext cx="4553100" cy="753924"/>
              <a:chOff x="3298406" y="3452846"/>
              <a:chExt cx="4553100" cy="753924"/>
            </a:xfrm>
          </p:grpSpPr>
          <p:pic>
            <p:nvPicPr>
              <p:cNvPr id="27" name="صورة 26">
                <a:extLst>
                  <a:ext uri="{FF2B5EF4-FFF2-40B4-BE49-F238E27FC236}">
                    <a16:creationId xmlns:a16="http://schemas.microsoft.com/office/drawing/2014/main" id="{DCDC3341-DF7E-4839-A998-7C0A3AB81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8406" y="3452846"/>
                <a:ext cx="2181529" cy="752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صورة 27">
                <a:extLst>
                  <a:ext uri="{FF2B5EF4-FFF2-40B4-BE49-F238E27FC236}">
                    <a16:creationId xmlns:a16="http://schemas.microsoft.com/office/drawing/2014/main" id="{D2CD73FD-7EF2-4E7D-AF7E-1CA80F3D1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9029" y="3454190"/>
                <a:ext cx="2162477" cy="752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ECC4B77B-6E66-4EAF-9511-D118D64EF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8717" y="3453871"/>
              <a:ext cx="2133898" cy="77163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9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BEA53A31-CC72-492F-8688-BF1077E5D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66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660066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17904"/>
            <a:ext cx="12203151" cy="54009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الرسم على طبقات الصورة باستخدام الأدوات المناسبة: </a:t>
            </a:r>
            <a:endParaRPr lang="en-GB" sz="3600" b="1" dirty="0">
              <a:solidFill>
                <a:schemeClr val="bg1"/>
              </a:solidFill>
              <a:latin typeface="Segoe UI Semibold" panose="020B0702040204020203" pitchFamily="34" charset="0"/>
              <a:ea typeface="Noto Sans" panose="020B0502040504020204" pitchFamily="34"/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006532C-5776-412F-925F-926D1F05063F}"/>
              </a:ext>
            </a:extLst>
          </p:cNvPr>
          <p:cNvSpPr/>
          <p:nvPr/>
        </p:nvSpPr>
        <p:spPr>
          <a:xfrm>
            <a:off x="1788607" y="996843"/>
            <a:ext cx="103959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rtl="1">
              <a:defRPr/>
            </a:pPr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Fanan" pitchFamily="2" charset="-78"/>
              </a:rPr>
              <a:t>يمكنك الرسم في إحدى طبقات الصورة باستخدام أدوات الرسم القياسية </a:t>
            </a:r>
          </a:p>
          <a:p>
            <a:pPr rtl="1">
              <a:defRPr/>
            </a:pP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Fanan" pitchFamily="2" charset="-78"/>
              </a:rPr>
              <a:t>(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قلم الرصاص</a:t>
            </a:r>
            <a:r>
              <a:rPr lang="ar-SA" sz="3200" dirty="0">
                <a:solidFill>
                  <a:srgbClr val="FF9800"/>
                </a:solidFill>
                <a:latin typeface="Calibri" panose="020F0502020204030204" pitchFamily="34" charset="0"/>
                <a:cs typeface="Fanan" pitchFamily="2" charset="-78"/>
              </a:rPr>
              <a:t>،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قلم الحبر</a:t>
            </a:r>
            <a:r>
              <a:rPr lang="ar-SA" sz="3200" dirty="0">
                <a:solidFill>
                  <a:srgbClr val="FF9800"/>
                </a:solidFill>
                <a:latin typeface="Calibri" panose="020F0502020204030204" pitchFamily="34" charset="0"/>
                <a:cs typeface="Fanan" pitchFamily="2" charset="-78"/>
              </a:rPr>
              <a:t>،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الفرشاة</a:t>
            </a:r>
            <a:r>
              <a:rPr lang="ar-SA" sz="3200" dirty="0">
                <a:solidFill>
                  <a:srgbClr val="FF9800"/>
                </a:solidFill>
                <a:latin typeface="Calibri" panose="020F0502020204030204" pitchFamily="34" charset="0"/>
                <a:cs typeface="Fanan" pitchFamily="2" charset="-78"/>
              </a:rPr>
              <a:t>،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دلو الطلاء</a:t>
            </a:r>
            <a:r>
              <a:rPr lang="ar-SA" sz="3200" dirty="0">
                <a:solidFill>
                  <a:schemeClr val="tx1"/>
                </a:solidFill>
                <a:latin typeface="Calibri" panose="020F0502020204030204" pitchFamily="34" charset="0"/>
                <a:cs typeface="Fanan" pitchFamily="2" charset="-78"/>
              </a:rPr>
              <a:t>)</a:t>
            </a:r>
            <a:endParaRPr lang="ar-SA" sz="3200" dirty="0">
              <a:ln w="0"/>
              <a:solidFill>
                <a:srgbClr val="FF0000"/>
              </a:solidFill>
              <a:cs typeface="Fanan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7EFA386-93FE-48B2-BE27-3B75F7530E56}"/>
              </a:ext>
            </a:extLst>
          </p:cNvPr>
          <p:cNvSpPr txBox="1"/>
          <p:nvPr/>
        </p:nvSpPr>
        <p:spPr>
          <a:xfrm>
            <a:off x="3171093" y="2042243"/>
            <a:ext cx="9020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تستخدم أدوات الرسم في البرنامج 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بشكل مشابه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لأدوات الرسم العادية . </a:t>
            </a:r>
            <a:endParaRPr lang="ar-SA" sz="3200" dirty="0">
              <a:cs typeface="Fanan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03FB44E-4DE6-4425-9354-3C701603D205}"/>
              </a:ext>
            </a:extLst>
          </p:cNvPr>
          <p:cNvSpPr txBox="1"/>
          <p:nvPr/>
        </p:nvSpPr>
        <p:spPr>
          <a:xfrm>
            <a:off x="578670" y="2564063"/>
            <a:ext cx="11605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يمكن تخصيص أدوات الرسم بحجم ولون معين،  وذلك من خلال خصائص الأداة:  </a:t>
            </a:r>
          </a:p>
          <a:p>
            <a:pPr algn="r"/>
            <a:r>
              <a:rPr lang="ar-SA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لوحة الخيارات</a:t>
            </a:r>
            <a:r>
              <a:rPr lang="en-US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 (Options)</a:t>
            </a:r>
            <a:r>
              <a:rPr lang="en-US" sz="3200" dirty="0">
                <a:latin typeface="Calibri" panose="020F0502020204030204" pitchFamily="34" charset="0"/>
                <a:cs typeface="Fanan" pitchFamily="2" charset="-78"/>
              </a:rPr>
              <a:t> </a:t>
            </a:r>
            <a:r>
              <a:rPr lang="ar-SA" sz="3200" dirty="0">
                <a:solidFill>
                  <a:srgbClr val="D45803"/>
                </a:solidFill>
                <a:latin typeface="Calibri" panose="020F0502020204030204" pitchFamily="34" charset="0"/>
                <a:cs typeface="Fanan" pitchFamily="2" charset="-78"/>
              </a:rPr>
              <a:t>ولوحة الألوان </a:t>
            </a:r>
            <a:r>
              <a:rPr lang="en-US" sz="3200" dirty="0">
                <a:solidFill>
                  <a:srgbClr val="D45803"/>
                </a:solidFill>
                <a:latin typeface="Calibri" panose="020F0502020204030204" pitchFamily="34" charset="0"/>
                <a:cs typeface="Fanan" pitchFamily="2" charset="-78"/>
              </a:rPr>
              <a:t>(Colors)</a:t>
            </a:r>
            <a:endParaRPr lang="ar-SA" sz="3200" dirty="0">
              <a:solidFill>
                <a:srgbClr val="D45803"/>
              </a:solidFill>
              <a:cs typeface="Fanan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89853D2-B1E3-4AD9-9FF8-F1B547723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537" y="4163101"/>
            <a:ext cx="3033585" cy="18348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3EE36DE-BAF8-4EAE-8AE9-E1E86E5D4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61" y="4050561"/>
            <a:ext cx="3134069" cy="207893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B753A2A-E0D9-4F1E-B68D-D57B46F01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444" y="3437633"/>
            <a:ext cx="3454988" cy="3013409"/>
          </a:xfrm>
          <a:prstGeom prst="rect">
            <a:avLst/>
          </a:prstGeom>
        </p:spPr>
      </p:pic>
      <p:pic>
        <p:nvPicPr>
          <p:cNvPr id="17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A6CB0E73-A56D-444A-AABC-32C98248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0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842337"/>
            <a:ext cx="4933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الجزء الأول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0" y="-829994"/>
            <a:ext cx="5666304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93955" y="1859340"/>
              <a:ext cx="23182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solidFill>
                    <a:srgbClr val="FEFEFE"/>
                  </a:solidFill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solidFill>
                  <a:srgbClr val="FEFEFE"/>
                </a:solidFill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30311" y="1079127"/>
            <a:ext cx="3997499" cy="1409230"/>
            <a:chOff x="3634512" y="558997"/>
            <a:chExt cx="3997499" cy="1409230"/>
          </a:xfrm>
        </p:grpSpPr>
        <p:sp>
          <p:nvSpPr>
            <p:cNvPr id="41" name="文本框 40"/>
            <p:cNvSpPr txBox="1"/>
            <p:nvPr/>
          </p:nvSpPr>
          <p:spPr>
            <a:xfrm>
              <a:off x="4962691" y="558997"/>
              <a:ext cx="2669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499A9"/>
                  </a:solidFill>
                  <a:cs typeface="Fanan" pitchFamily="2" charset="-78"/>
                </a:rPr>
                <a:t>معالجة الصور المتقدمة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634512" y="952564"/>
              <a:ext cx="3799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في هذه الوحدة ستقوم بتحرير الصور وتصحيح ألوانها أو تغييرها وإزالة عناصر محددة منها وكذلك إنشاء رسوم متحركة ثنائية الابعاد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17599" y="3147204"/>
            <a:ext cx="3983818" cy="1514847"/>
            <a:chOff x="3578516" y="617733"/>
            <a:chExt cx="3983818" cy="1514847"/>
          </a:xfrm>
        </p:grpSpPr>
        <p:sp>
          <p:nvSpPr>
            <p:cNvPr id="44" name="文本框 43"/>
            <p:cNvSpPr txBox="1"/>
            <p:nvPr/>
          </p:nvSpPr>
          <p:spPr>
            <a:xfrm>
              <a:off x="5752223" y="617733"/>
              <a:ext cx="18101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经典综艺体简" panose="02010609000101010101" pitchFamily="49" charset="-122"/>
                </a:defRPr>
              </a:lvl1pPr>
            </a:lstStyle>
            <a:p>
              <a:pPr algn="l" rtl="1">
                <a:buClr>
                  <a:schemeClr val="dk1"/>
                </a:buClr>
                <a:buSzPts val="1800"/>
              </a:pPr>
              <a:r>
                <a:rPr lang="ar-SA" dirty="0">
                  <a:solidFill>
                    <a:srgbClr val="BF9000"/>
                  </a:solidFill>
                  <a:latin typeface="+mn-lt"/>
                  <a:ea typeface="+mn-ea"/>
                  <a:cs typeface="Fanan" pitchFamily="2" charset="-78"/>
                </a:rPr>
                <a:t>التقنية والحياة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578516" y="987651"/>
              <a:ext cx="3824254" cy="11449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algn="ctr"/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بعض الموضوعات المتعلقة بالتطور التقني والذكاء الاصطناعي وكذلك الآثار السلبية للاستخدام الغير صحيح للتقنية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14511" y="5104854"/>
            <a:ext cx="3902855" cy="1202635"/>
            <a:chOff x="3623441" y="462269"/>
            <a:chExt cx="3902855" cy="1202635"/>
          </a:xfrm>
        </p:grpSpPr>
        <p:sp>
          <p:nvSpPr>
            <p:cNvPr id="47" name="文本框 46"/>
            <p:cNvSpPr txBox="1"/>
            <p:nvPr/>
          </p:nvSpPr>
          <p:spPr>
            <a:xfrm>
              <a:off x="4329587" y="462269"/>
              <a:ext cx="31967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indent="0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</a:pPr>
              <a:r>
                <a:rPr lang="ar-SA" sz="2800" dirty="0">
                  <a:solidFill>
                    <a:srgbClr val="D45803"/>
                  </a:solidFill>
                  <a:cs typeface="Fanan" pitchFamily="2" charset="-78"/>
                </a:rPr>
                <a:t>البرمجة باستخدام </a:t>
              </a:r>
              <a:r>
                <a:rPr lang="en-US" sz="2800" dirty="0">
                  <a:solidFill>
                    <a:srgbClr val="D45803"/>
                  </a:solidFill>
                  <a:cs typeface="Fanan" pitchFamily="2" charset="-78"/>
                </a:rPr>
                <a:t>HTML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23441" y="870840"/>
              <a:ext cx="3852497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14000"/>
                </a:lnSpc>
                <a:defRPr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字魂35号-经典雅黑" panose="02000000000000000000" pitchFamily="2" charset="-122"/>
                  <a:ea typeface="字魂35号-经典雅黑" panose="02000000000000000000" pitchFamily="2" charset="-122"/>
                </a:defRPr>
              </a:lvl1pPr>
            </a:lstStyle>
            <a:p>
              <a:pPr lvl="0" indent="0" algn="just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في هذه الوحدة ستتعلم في هذه الوحدة لغة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 HTML  </a:t>
              </a:r>
              <a:r>
                <a:rPr lang="ar-SA" sz="2000" dirty="0">
                  <a:solidFill>
                    <a:schemeClr val="tx1"/>
                  </a:solidFill>
                  <a:latin typeface="+mn-lt"/>
                  <a:ea typeface="+mn-ea"/>
                  <a:cs typeface="Fanan" pitchFamily="2" charset="-78"/>
                </a:rPr>
                <a:t>لإنشاء نموذج جهة اتصال في موقع ويب</a:t>
              </a: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4A09F9E-67F6-4734-B854-C3012964E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430" y="3517122"/>
            <a:ext cx="1332370" cy="11156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106572E-EAE3-487F-A8AD-39AF929C5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45" y="5168560"/>
            <a:ext cx="1209540" cy="1117078"/>
          </a:xfrm>
          <a:prstGeom prst="rect">
            <a:avLst/>
          </a:prstGeom>
        </p:spPr>
      </p:pic>
      <p:pic>
        <p:nvPicPr>
          <p:cNvPr id="37" name="Picture 8" descr="C:\Users\ohood alshuibi\AppData\Local\Microsoft\Windows\INetCache\IE\AWAA64TC\GIMP-logo[1].png">
            <a:extLst>
              <a:ext uri="{FF2B5EF4-FFF2-40B4-BE49-F238E27FC236}">
                <a16:creationId xmlns:a16="http://schemas.microsoft.com/office/drawing/2014/main" id="{2134BBAA-C8A9-4E8F-84D8-297FA576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77" y="1363359"/>
            <a:ext cx="1383320" cy="12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29">
            <a:extLst>
              <a:ext uri="{FF2B5EF4-FFF2-40B4-BE49-F238E27FC236}">
                <a16:creationId xmlns:a16="http://schemas.microsoft.com/office/drawing/2014/main" id="{1D005F0E-4EE4-B5A9-6D81-4095A2B4F44B}"/>
              </a:ext>
            </a:extLst>
          </p:cNvPr>
          <p:cNvSpPr/>
          <p:nvPr/>
        </p:nvSpPr>
        <p:spPr>
          <a:xfrm>
            <a:off x="11027810" y="955214"/>
            <a:ext cx="851221" cy="771045"/>
          </a:xfrm>
          <a:prstGeom prst="ellipse">
            <a:avLst/>
          </a:prstGeom>
          <a:solidFill>
            <a:srgbClr val="0099A9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1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椭圆 29">
            <a:extLst>
              <a:ext uri="{FF2B5EF4-FFF2-40B4-BE49-F238E27FC236}">
                <a16:creationId xmlns:a16="http://schemas.microsoft.com/office/drawing/2014/main" id="{412F4E6F-AD70-1BCC-9069-7F05E619A713}"/>
              </a:ext>
            </a:extLst>
          </p:cNvPr>
          <p:cNvSpPr/>
          <p:nvPr/>
        </p:nvSpPr>
        <p:spPr>
          <a:xfrm>
            <a:off x="11017366" y="2998006"/>
            <a:ext cx="851221" cy="771045"/>
          </a:xfrm>
          <a:prstGeom prst="ellipse">
            <a:avLst/>
          </a:prstGeom>
          <a:solidFill>
            <a:srgbClr val="BF900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2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6" name="椭圆 29">
            <a:extLst>
              <a:ext uri="{FF2B5EF4-FFF2-40B4-BE49-F238E27FC236}">
                <a16:creationId xmlns:a16="http://schemas.microsoft.com/office/drawing/2014/main" id="{56C2E366-2B44-20DE-34C4-0611944A0C7F}"/>
              </a:ext>
            </a:extLst>
          </p:cNvPr>
          <p:cNvSpPr/>
          <p:nvPr/>
        </p:nvSpPr>
        <p:spPr>
          <a:xfrm>
            <a:off x="11001417" y="4956054"/>
            <a:ext cx="851221" cy="771045"/>
          </a:xfrm>
          <a:prstGeom prst="ellipse">
            <a:avLst/>
          </a:prstGeom>
          <a:solidFill>
            <a:srgbClr val="D45803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3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77A1CD1-21BE-7470-4780-1EA3D6A73774}"/>
              </a:ext>
            </a:extLst>
          </p:cNvPr>
          <p:cNvSpPr/>
          <p:nvPr/>
        </p:nvSpPr>
        <p:spPr>
          <a:xfrm>
            <a:off x="5557137" y="669204"/>
            <a:ext cx="6453461" cy="2026763"/>
          </a:xfrm>
          <a:prstGeom prst="round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2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7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B8284430-FA77-40A7-A683-82D04CD8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B6228E8-44AE-E20B-BE5B-9EB0B69354F7}"/>
              </a:ext>
            </a:extLst>
          </p:cNvPr>
          <p:cNvGrpSpPr/>
          <p:nvPr/>
        </p:nvGrpSpPr>
        <p:grpSpPr>
          <a:xfrm>
            <a:off x="-26632" y="1087361"/>
            <a:ext cx="5784087" cy="3708422"/>
            <a:chOff x="7484" y="1072112"/>
            <a:chExt cx="5884448" cy="370842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261665" y="1072112"/>
              <a:ext cx="5199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600" dirty="0">
                  <a:solidFill>
                    <a:schemeClr val="accent2"/>
                  </a:solidFill>
                  <a:cs typeface="Fanan" pitchFamily="2" charset="-78"/>
                </a:rPr>
                <a:t>رسم الإطارات الرئيسة</a:t>
              </a:r>
              <a:endParaRPr lang="en-GB" sz="3600" b="1" dirty="0">
                <a:solidFill>
                  <a:schemeClr val="accent2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82637" y="1884266"/>
              <a:ext cx="5393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600" dirty="0">
                  <a:solidFill>
                    <a:schemeClr val="accent4"/>
                  </a:solidFill>
                  <a:cs typeface="Fanan" pitchFamily="2" charset="-78"/>
                </a:rPr>
                <a:t>الرسم على طبقة لصورة متجهة </a:t>
              </a:r>
              <a:endParaRPr lang="en-GB" sz="3600" b="1" dirty="0">
                <a:solidFill>
                  <a:schemeClr val="accent4"/>
                </a:solidFill>
                <a:cs typeface="Fanan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611653" y="2612448"/>
              <a:ext cx="482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3600" dirty="0">
                  <a:solidFill>
                    <a:srgbClr val="0070C0"/>
                  </a:solidFill>
                  <a:cs typeface="Fanan" pitchFamily="2" charset="-78"/>
                </a:rPr>
                <a:t>استيراد الرسومات اليدوية </a:t>
              </a:r>
              <a:endParaRPr lang="en-GB" sz="3600" b="1" dirty="0">
                <a:solidFill>
                  <a:srgbClr val="0070C0"/>
                </a:solidFill>
                <a:cs typeface="Fanan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80765" y="1172930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385565" y="1948320"/>
              <a:ext cx="506367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375517" y="2681677"/>
              <a:ext cx="506367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79DE6488-B4C4-469A-ACAF-FAE80B32F2ED}"/>
                </a:ext>
              </a:extLst>
            </p:cNvPr>
            <p:cNvSpPr/>
            <p:nvPr/>
          </p:nvSpPr>
          <p:spPr>
            <a:xfrm>
              <a:off x="5370717" y="3419043"/>
              <a:ext cx="506367" cy="50636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4</a:t>
              </a:r>
              <a:endParaRPr lang="en-US" b="1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9BDEF5D0-F131-4D5A-AD74-E0A91D1AE967}"/>
                </a:ext>
              </a:extLst>
            </p:cNvPr>
            <p:cNvSpPr txBox="1"/>
            <p:nvPr/>
          </p:nvSpPr>
          <p:spPr>
            <a:xfrm>
              <a:off x="7484" y="3332400"/>
              <a:ext cx="5301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A" sz="3600" dirty="0">
                  <a:solidFill>
                    <a:srgbClr val="00B050"/>
                  </a:solidFill>
                  <a:cs typeface="Fanan" pitchFamily="2" charset="-78"/>
                </a:rPr>
                <a:t>استخدام طبقة الكاميرا </a:t>
              </a:r>
              <a:endParaRPr lang="en-GB" sz="3600" b="1" dirty="0">
                <a:solidFill>
                  <a:srgbClr val="00B050"/>
                </a:solidFill>
                <a:latin typeface="Segoe UI Semibold" panose="020B0702040204020203" pitchFamily="34" charset="0"/>
                <a:ea typeface="Noto Sans" panose="020B0502040504020204" pitchFamily="34"/>
                <a:cs typeface="Fanan" pitchFamily="2" charset="-78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0D303434-555C-40BA-A992-0A5BBAC2030E}"/>
                </a:ext>
              </a:extLst>
            </p:cNvPr>
            <p:cNvSpPr/>
            <p:nvPr/>
          </p:nvSpPr>
          <p:spPr>
            <a:xfrm>
              <a:off x="5380765" y="4220846"/>
              <a:ext cx="506367" cy="506367"/>
            </a:xfrm>
            <a:prstGeom prst="ellipse">
              <a:avLst/>
            </a:prstGeom>
            <a:solidFill>
              <a:srgbClr val="6A4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5</a:t>
              </a:r>
              <a:endParaRPr lang="en-US" b="1" dirty="0"/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148A1BB4-0C69-4CFE-91EB-6F0B48372D4A}"/>
                </a:ext>
              </a:extLst>
            </p:cNvPr>
            <p:cNvSpPr txBox="1"/>
            <p:nvPr/>
          </p:nvSpPr>
          <p:spPr>
            <a:xfrm>
              <a:off x="17532" y="4134203"/>
              <a:ext cx="5301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A" sz="3600" dirty="0">
                  <a:solidFill>
                    <a:srgbClr val="6A4CFF"/>
                  </a:solidFill>
                  <a:cs typeface="Fanan" pitchFamily="2" charset="-78"/>
                </a:rPr>
                <a:t>تصدير الرسوم المتحركة</a:t>
              </a:r>
              <a:endParaRPr lang="en-GB" sz="3600" b="1" dirty="0">
                <a:solidFill>
                  <a:srgbClr val="6A4CFF"/>
                </a:solidFill>
                <a:latin typeface="Segoe UI Semibold" panose="020B0702040204020203" pitchFamily="34" charset="0"/>
                <a:ea typeface="Noto Sans" panose="020B0502040504020204" pitchFamily="34"/>
                <a:cs typeface="Fanan" pitchFamily="2" charset="-78"/>
              </a:endParaRPr>
            </a:p>
          </p:txBody>
        </p:sp>
      </p:grpSp>
      <p:grpSp>
        <p:nvGrpSpPr>
          <p:cNvPr id="4" name="Group 33">
            <a:extLst>
              <a:ext uri="{FF2B5EF4-FFF2-40B4-BE49-F238E27FC236}">
                <a16:creationId xmlns:a16="http://schemas.microsoft.com/office/drawing/2014/main" id="{7053B5D4-ABFE-9380-4CB1-240D19BD767B}"/>
              </a:ext>
            </a:extLst>
          </p:cNvPr>
          <p:cNvGrpSpPr/>
          <p:nvPr/>
        </p:nvGrpSpPr>
        <p:grpSpPr>
          <a:xfrm>
            <a:off x="6053553" y="906190"/>
            <a:ext cx="5809044" cy="4860273"/>
            <a:chOff x="2244725" y="2692929"/>
            <a:chExt cx="3076575" cy="2457450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C78570E0-3530-9AFE-CD09-61B3D925C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E0FEF5E1-D004-9422-C8E9-03EC934FD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35D9B578-6047-99DA-00A7-2D33024A6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CFF056CF-1944-F5DD-40CC-D128F7319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BC8D391-5738-6A22-D706-04E58665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9A18320A-23AF-FD93-64E6-20D4CB631D9B}"/>
              </a:ext>
            </a:extLst>
          </p:cNvPr>
          <p:cNvSpPr/>
          <p:nvPr/>
        </p:nvSpPr>
        <p:spPr>
          <a:xfrm>
            <a:off x="6346654" y="1686554"/>
            <a:ext cx="5216848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الخامس</a:t>
            </a:r>
          </a:p>
          <a:p>
            <a:pPr algn="ctr"/>
            <a:r>
              <a:rPr lang="ar-SA" sz="4400" b="1" u="sng" dirty="0">
                <a:solidFill>
                  <a:schemeClr val="accent1"/>
                </a:solidFill>
                <a:cs typeface="Fanan" pitchFamily="2" charset="-78"/>
              </a:rPr>
              <a:t>الجزء الأول</a:t>
            </a: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89621064-D2EE-D6A4-D186-39179C1200A0}"/>
              </a:ext>
            </a:extLst>
          </p:cNvPr>
          <p:cNvSpPr/>
          <p:nvPr/>
        </p:nvSpPr>
        <p:spPr>
          <a:xfrm>
            <a:off x="7548929" y="5748549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图片 6">
            <a:extLst>
              <a:ext uri="{FF2B5EF4-FFF2-40B4-BE49-F238E27FC236}">
                <a16:creationId xmlns:a16="http://schemas.microsoft.com/office/drawing/2014/main" id="{2AB4C144-0AF2-0EAC-CECD-B9E800BB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5481468"/>
            <a:ext cx="12203151" cy="13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5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380704"/>
            <a:ext cx="12203151" cy="47729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رسم الإطارات الرئيسة: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67C62CA-1D74-4709-B66E-2C61EE0339A2}"/>
              </a:ext>
            </a:extLst>
          </p:cNvPr>
          <p:cNvSpPr/>
          <p:nvPr/>
        </p:nvSpPr>
        <p:spPr>
          <a:xfrm>
            <a:off x="817658" y="914833"/>
            <a:ext cx="113807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/>
                <a:cs typeface="Fanan" pitchFamily="2" charset="-78"/>
              </a:rPr>
              <a:t>-</a:t>
            </a:r>
            <a:r>
              <a:rPr lang="ar-SA" sz="3200" dirty="0">
                <a:ln w="0"/>
                <a:solidFill>
                  <a:srgbClr val="FF0000"/>
                </a:solidFill>
                <a:cs typeface="Fanan" pitchFamily="2" charset="-78"/>
              </a:rPr>
              <a:t> عند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إنشاء رسومك المتحركة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فإنك تحتاج إلى رسم الإطارات الرئيسة </a:t>
            </a:r>
            <a:r>
              <a:rPr lang="en-US" sz="3200" dirty="0">
                <a:latin typeface="Calibri" panose="020F0502020204030204" pitchFamily="34" charset="0"/>
                <a:cs typeface="Fanan" pitchFamily="2" charset="-78"/>
              </a:rPr>
              <a:t> </a:t>
            </a:r>
            <a:r>
              <a:rPr lang="ar-SA" sz="3200" dirty="0">
                <a:solidFill>
                  <a:srgbClr val="6245F5"/>
                </a:solidFill>
                <a:latin typeface="Calibri" panose="020F0502020204030204" pitchFamily="34" charset="0"/>
                <a:cs typeface="Fanan" pitchFamily="2" charset="-78"/>
              </a:rPr>
              <a:t>بصورة متتابعة.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C9BAAF-0C16-4417-B497-B2FAE2A4D6EC}"/>
              </a:ext>
            </a:extLst>
          </p:cNvPr>
          <p:cNvSpPr txBox="1"/>
          <p:nvPr/>
        </p:nvSpPr>
        <p:spPr>
          <a:xfrm>
            <a:off x="1597688" y="1412471"/>
            <a:ext cx="10604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/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إذا أردت أن </a:t>
            </a:r>
            <a:r>
              <a:rPr lang="ar-SA" sz="3200" dirty="0">
                <a:solidFill>
                  <a:srgbClr val="0070C0"/>
                </a:solidFill>
                <a:latin typeface="Calibri" panose="020F0502020204030204" pitchFamily="34" charset="0"/>
                <a:cs typeface="Fanan" pitchFamily="2" charset="-78"/>
              </a:rPr>
              <a:t>تكون الحركة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في الرسوم المتحركة </a:t>
            </a:r>
            <a:r>
              <a:rPr lang="ar-SA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سلسة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يجب </a:t>
            </a: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Fanan" pitchFamily="2" charset="-78"/>
              </a:rPr>
              <a:t>رسم إطارات رئيسة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مع    قليل من 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Fanan" pitchFamily="2" charset="-78"/>
              </a:rPr>
              <a:t>الاختلاف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 بين كل إطار وآخر.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0299416-57AA-4D15-A17B-B4AAA186EA45}"/>
              </a:ext>
            </a:extLst>
          </p:cNvPr>
          <p:cNvSpPr txBox="1"/>
          <p:nvPr/>
        </p:nvSpPr>
        <p:spPr>
          <a:xfrm>
            <a:off x="592558" y="2361877"/>
            <a:ext cx="11605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 algn="just" rtl="1" eaLnBrk="1" hangingPunct="1">
              <a:defRPr/>
            </a:pP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Fanan" pitchFamily="2" charset="-78"/>
              </a:rPr>
              <a:t>الطريقة التقليدية في رسم الصورة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تكون من خلال عرض الصورة السابقة لها بصورة </a:t>
            </a:r>
            <a:r>
              <a:rPr lang="ar-SA" sz="3200" dirty="0">
                <a:solidFill>
                  <a:srgbClr val="6A4CFF"/>
                </a:solidFill>
                <a:latin typeface="Calibri" panose="020F0502020204030204" pitchFamily="34" charset="0"/>
                <a:cs typeface="Fanan" pitchFamily="2" charset="-78"/>
              </a:rPr>
              <a:t>شبه شفافة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 يطلق على هذه الطريقة اسم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طريقة قشرة البصلة .</a:t>
            </a:r>
          </a:p>
        </p:txBody>
      </p:sp>
      <p:pic>
        <p:nvPicPr>
          <p:cNvPr id="18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0CE9CF24-C07D-4F5B-81EC-F64AD9B14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2E4CA3A-5992-4B97-AD8A-4BBA2B184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670" y="3442840"/>
            <a:ext cx="8390374" cy="30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8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6449869"/>
            <a:ext cx="12203151" cy="42971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الرسم على طبقة لصورة متجهة : 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1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FE52AD37-8BEE-41F8-B250-4B2A92317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9794B6A-7DD6-4675-99A4-02D1D8D0A1CF}"/>
              </a:ext>
            </a:extLst>
          </p:cNvPr>
          <p:cNvSpPr txBox="1"/>
          <p:nvPr/>
        </p:nvSpPr>
        <p:spPr>
          <a:xfrm>
            <a:off x="1574508" y="825177"/>
            <a:ext cx="106286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تختلف </a:t>
            </a:r>
            <a:r>
              <a:rPr lang="ar-SA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الرسومات المتجهة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عن </a:t>
            </a:r>
            <a:r>
              <a:rPr lang="ar-SA" sz="3200" dirty="0">
                <a:solidFill>
                  <a:srgbClr val="0099A9"/>
                </a:solidFill>
                <a:latin typeface="Calibri" panose="020F0502020204030204" pitchFamily="34" charset="0"/>
                <a:cs typeface="Fanan" pitchFamily="2" charset="-78"/>
              </a:rPr>
              <a:t>الصور النقطية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في أن جميع الرسومات والخطوط المستخدمة فيها يتم تحويلها إلى </a:t>
            </a:r>
            <a:r>
              <a:rPr lang="ar-SA" sz="3200" dirty="0">
                <a:solidFill>
                  <a:srgbClr val="EA5E66"/>
                </a:solidFill>
                <a:latin typeface="Calibri" panose="020F0502020204030204" pitchFamily="34" charset="0"/>
                <a:cs typeface="Fanan" pitchFamily="2" charset="-78"/>
              </a:rPr>
              <a:t>أشكال هندسية.</a:t>
            </a:r>
            <a:endParaRPr lang="ar-SA" sz="3200" dirty="0">
              <a:solidFill>
                <a:srgbClr val="EA5E66"/>
              </a:solidFill>
              <a:cs typeface="Fanan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336ED00-E183-44F8-9E4F-965FC44887B6}"/>
              </a:ext>
            </a:extLst>
          </p:cNvPr>
          <p:cNvSpPr txBox="1"/>
          <p:nvPr/>
        </p:nvSpPr>
        <p:spPr>
          <a:xfrm>
            <a:off x="1563357" y="1795166"/>
            <a:ext cx="10628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يمكن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تكبير الرسم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في الصور المتجهة بدون ظهور أي </a:t>
            </a:r>
            <a:r>
              <a:rPr lang="ar-SA" sz="3200" dirty="0">
                <a:solidFill>
                  <a:srgbClr val="00B050"/>
                </a:solidFill>
                <a:latin typeface="Calibri" panose="020F0502020204030204" pitchFamily="34" charset="0"/>
                <a:cs typeface="Fanan" pitchFamily="2" charset="-78"/>
              </a:rPr>
              <a:t>تشويه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أو </a:t>
            </a:r>
            <a:r>
              <a:rPr lang="ar-SA" sz="3200" dirty="0">
                <a:solidFill>
                  <a:srgbClr val="00B050"/>
                </a:solidFill>
                <a:latin typeface="Calibri" panose="020F0502020204030204" pitchFamily="34" charset="0"/>
                <a:cs typeface="Fanan" pitchFamily="2" charset="-78"/>
              </a:rPr>
              <a:t>تشتيت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 للصورة.</a:t>
            </a:r>
            <a:endParaRPr lang="ar-SA" sz="3200" dirty="0">
              <a:cs typeface="Fanan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A42C904-74E7-45B7-B3B9-A11F58C9FAD6}"/>
              </a:ext>
            </a:extLst>
          </p:cNvPr>
          <p:cNvSpPr txBox="1"/>
          <p:nvPr/>
        </p:nvSpPr>
        <p:spPr>
          <a:xfrm>
            <a:off x="1552206" y="2349168"/>
            <a:ext cx="10628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AFA0FA"/>
                </a:solidFill>
                <a:latin typeface="Calibri" panose="020F0502020204030204" pitchFamily="34" charset="0"/>
                <a:cs typeface="Fanan" pitchFamily="2" charset="-78"/>
              </a:rPr>
              <a:t>الصور المتجهة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تكون مثالية 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للشخصيات الكرتونية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و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الأجسام محددة الملامح.  </a:t>
            </a:r>
            <a:endParaRPr lang="ar-SA" sz="3200" dirty="0">
              <a:solidFill>
                <a:srgbClr val="00B0F0"/>
              </a:solidFill>
              <a:cs typeface="Fanan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BDEB316-DD43-43ED-927C-7BBFE22C238F}"/>
              </a:ext>
            </a:extLst>
          </p:cNvPr>
          <p:cNvSpPr txBox="1"/>
          <p:nvPr/>
        </p:nvSpPr>
        <p:spPr>
          <a:xfrm>
            <a:off x="2408522" y="2844225"/>
            <a:ext cx="9794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AFA0FA"/>
                </a:solidFill>
                <a:latin typeface="Calibri" panose="020F0502020204030204" pitchFamily="34" charset="0"/>
                <a:cs typeface="Fanan" pitchFamily="2" charset="-78"/>
              </a:rPr>
              <a:t>- الصور النقطية 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تكون مثالية 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للمسودات السريعة 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و</a:t>
            </a:r>
            <a:r>
              <a:rPr lang="ar-SA" sz="3200" dirty="0">
                <a:solidFill>
                  <a:srgbClr val="00B0F0"/>
                </a:solidFill>
                <a:latin typeface="Calibri" panose="020F0502020204030204" pitchFamily="34" charset="0"/>
                <a:cs typeface="Fanan" pitchFamily="2" charset="-78"/>
              </a:rPr>
              <a:t>خلفيات الصور المتحركة . </a:t>
            </a:r>
            <a:endParaRPr lang="ar-SA" sz="3200" dirty="0">
              <a:solidFill>
                <a:srgbClr val="00B0F0"/>
              </a:solidFill>
              <a:cs typeface="Fanan" pitchFamily="2" charset="-78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00E3F5CF-662A-41F5-8C32-587CDEF1F943}"/>
              </a:ext>
            </a:extLst>
          </p:cNvPr>
          <p:cNvGrpSpPr/>
          <p:nvPr/>
        </p:nvGrpSpPr>
        <p:grpSpPr>
          <a:xfrm>
            <a:off x="385670" y="3557116"/>
            <a:ext cx="11225188" cy="2919692"/>
            <a:chOff x="235789" y="3442213"/>
            <a:chExt cx="11225188" cy="3152426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508BF623-FB5D-4A07-9DDF-55C1478C1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89" y="3442213"/>
              <a:ext cx="6914519" cy="315242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CE3E02C7-B7A8-4699-8637-5CD0D5ADC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0308" y="3458713"/>
              <a:ext cx="2132117" cy="313592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8FB7BC99-EE52-4EFF-82B0-F5CBEB6D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8860" y="3458713"/>
              <a:ext cx="2132117" cy="3135926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7401A1CF-13AE-4E70-B553-46A4749F9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88774" y="3566235"/>
              <a:ext cx="1917743" cy="2040086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7300DC44-E291-4632-8569-E50D7FA24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0222" y="3566235"/>
              <a:ext cx="1848768" cy="2040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4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52400">
              <a:spcBef>
                <a:spcPts val="1600"/>
              </a:spcBef>
              <a:buSzPts val="1200"/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استيراد الرسومات اليدوية :</a:t>
            </a:r>
            <a:endParaRPr lang="en-GB" sz="3600" b="1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A7FD9C0-0AC5-460E-8505-8E6856A70C94}"/>
              </a:ext>
            </a:extLst>
          </p:cNvPr>
          <p:cNvSpPr txBox="1"/>
          <p:nvPr/>
        </p:nvSpPr>
        <p:spPr>
          <a:xfrm>
            <a:off x="2580752" y="1007443"/>
            <a:ext cx="9611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cs typeface="Fanan" pitchFamily="2" charset="-78"/>
              </a:rPr>
              <a:t>- </a:t>
            </a:r>
            <a:r>
              <a:rPr lang="ar-EG" sz="3200" b="1" dirty="0">
                <a:cs typeface="Fanan" pitchFamily="2" charset="-78"/>
              </a:rPr>
              <a:t>يمكن </a:t>
            </a:r>
            <a:r>
              <a:rPr lang="ar-EG" sz="3200" b="1" dirty="0">
                <a:solidFill>
                  <a:srgbClr val="0099A9"/>
                </a:solidFill>
                <a:cs typeface="Fanan" pitchFamily="2" charset="-78"/>
              </a:rPr>
              <a:t>استيراد رسوماتك </a:t>
            </a:r>
            <a:r>
              <a:rPr lang="ar-SA" sz="3200" b="1" dirty="0">
                <a:solidFill>
                  <a:srgbClr val="0099A9"/>
                </a:solidFill>
                <a:cs typeface="Fanan" pitchFamily="2" charset="-78"/>
              </a:rPr>
              <a:t>اليدوية </a:t>
            </a:r>
            <a:r>
              <a:rPr lang="ar-EG" sz="3200" b="1" dirty="0">
                <a:cs typeface="Fanan" pitchFamily="2" charset="-78"/>
              </a:rPr>
              <a:t>باستخدام </a:t>
            </a:r>
            <a:r>
              <a:rPr lang="ar-EG" sz="3200" b="1" dirty="0">
                <a:solidFill>
                  <a:srgbClr val="C00000"/>
                </a:solidFill>
                <a:cs typeface="Fanan" pitchFamily="2" charset="-78"/>
              </a:rPr>
              <a:t>برنامج بنسل ثنائي الأبعاد</a:t>
            </a:r>
            <a:r>
              <a:rPr lang="ar-SA" sz="3200" b="1" dirty="0">
                <a:solidFill>
                  <a:srgbClr val="C00000"/>
                </a:solidFill>
                <a:cs typeface="Fanan" pitchFamily="2" charset="-78"/>
              </a:rPr>
              <a:t>.</a:t>
            </a:r>
            <a:endParaRPr lang="ar-SA" sz="3200" dirty="0">
              <a:solidFill>
                <a:srgbClr val="C00000"/>
              </a:solidFill>
              <a:cs typeface="Fanan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C18526-47C6-41F2-9A81-1BDCD95D2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47" t="16575" r="15852" b="5348"/>
          <a:stretch/>
        </p:blipFill>
        <p:spPr>
          <a:xfrm>
            <a:off x="1517301" y="1818752"/>
            <a:ext cx="10088545" cy="4240405"/>
          </a:xfrm>
          <a:prstGeom prst="rect">
            <a:avLst/>
          </a:prstGeom>
        </p:spPr>
      </p:pic>
      <p:pic>
        <p:nvPicPr>
          <p:cNvPr id="15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AD9D08C9-E9DB-454C-812E-6B05C38C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8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استخدام طبقة الكاميرا :</a:t>
            </a:r>
            <a:endParaRPr lang="en-GB" sz="3600" b="1" dirty="0">
              <a:solidFill>
                <a:schemeClr val="bg1"/>
              </a:solidFill>
              <a:latin typeface="Segoe UI Semibold" panose="020B0702040204020203" pitchFamily="34" charset="0"/>
              <a:ea typeface="Noto Sans" panose="020B0502040504020204" pitchFamily="34"/>
              <a:cs typeface="Fanan" pitchFamily="2" charset="-78"/>
            </a:endParaRPr>
          </a:p>
        </p:txBody>
      </p:sp>
      <p:pic>
        <p:nvPicPr>
          <p:cNvPr id="15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AD9D08C9-E9DB-454C-812E-6B05C38C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B9C1A29-3362-4079-85CE-1D42B80DED66}"/>
              </a:ext>
            </a:extLst>
          </p:cNvPr>
          <p:cNvSpPr txBox="1"/>
          <p:nvPr/>
        </p:nvSpPr>
        <p:spPr>
          <a:xfrm>
            <a:off x="2105968" y="932280"/>
            <a:ext cx="100860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 rtl="1" eaLnBrk="1" hangingPunct="1">
              <a:defRPr/>
            </a:pP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</a:t>
            </a:r>
            <a:r>
              <a:rPr lang="ar-SA" sz="3200" dirty="0">
                <a:solidFill>
                  <a:srgbClr val="FF0000"/>
                </a:solidFill>
                <a:latin typeface="Calibri" panose="020F0502020204030204" pitchFamily="34" charset="0"/>
                <a:cs typeface="Fanan" pitchFamily="2" charset="-78"/>
              </a:rPr>
              <a:t>تتيح طبقة الكاميرا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تحديد طريقة عرض معينة بنسبة </a:t>
            </a:r>
            <a:r>
              <a:rPr lang="ar-SA" sz="3200" dirty="0">
                <a:solidFill>
                  <a:srgbClr val="00B050"/>
                </a:solidFill>
                <a:latin typeface="Calibri" panose="020F0502020204030204" pitchFamily="34" charset="0"/>
                <a:cs typeface="Fanan" pitchFamily="2" charset="-78"/>
              </a:rPr>
              <a:t>عرض إلى ارتفاع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مخصصة داخل لوحة الرسم الخاصة بك.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0D9A15-8A41-4A05-ACE5-829E37555D24}"/>
              </a:ext>
            </a:extLst>
          </p:cNvPr>
          <p:cNvSpPr txBox="1"/>
          <p:nvPr/>
        </p:nvSpPr>
        <p:spPr>
          <a:xfrm>
            <a:off x="2256693" y="1909018"/>
            <a:ext cx="99353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يمكن تحديد كيفية </a:t>
            </a:r>
            <a:r>
              <a:rPr lang="ar-SA" sz="3200" dirty="0">
                <a:solidFill>
                  <a:srgbClr val="0070C0"/>
                </a:solidFill>
                <a:latin typeface="Calibri" panose="020F0502020204030204" pitchFamily="34" charset="0"/>
                <a:cs typeface="Fanan" pitchFamily="2" charset="-78"/>
              </a:rPr>
              <a:t>عرض كل مفتاح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في مسار الكاميرا، </a:t>
            </a:r>
            <a:r>
              <a:rPr lang="ar-SA" sz="3200" dirty="0">
                <a:solidFill>
                  <a:srgbClr val="D45803"/>
                </a:solidFill>
                <a:latin typeface="Calibri" panose="020F0502020204030204" pitchFamily="34" charset="0"/>
                <a:cs typeface="Fanan" pitchFamily="2" charset="-78"/>
              </a:rPr>
              <a:t>كتحريك شخصيتك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الى اتجاه واحد . </a:t>
            </a:r>
            <a:endParaRPr lang="ar-SA" sz="3200" dirty="0">
              <a:cs typeface="Fanan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84884A-37BD-4EF5-BE74-857FB1041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32" y="2662813"/>
            <a:ext cx="8199454" cy="36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-11151" y="6273224"/>
            <a:ext cx="12203151" cy="584775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814C5110-FDB8-4D86-8165-EEC8DF69EA00}"/>
              </a:ext>
            </a:extLst>
          </p:cNvPr>
          <p:cNvSpPr/>
          <p:nvPr/>
        </p:nvSpPr>
        <p:spPr>
          <a:xfrm>
            <a:off x="4371033" y="208600"/>
            <a:ext cx="7820967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>
              <a:defRPr/>
            </a:pPr>
            <a:r>
              <a:rPr lang="ar-SA" sz="3600" dirty="0">
                <a:solidFill>
                  <a:schemeClr val="bg1"/>
                </a:solidFill>
                <a:cs typeface="Fanan" pitchFamily="2" charset="-78"/>
              </a:rPr>
              <a:t>تصدير الرسوم المتحركة :</a:t>
            </a:r>
            <a:endParaRPr lang="en-GB" sz="3600" b="1" dirty="0">
              <a:solidFill>
                <a:schemeClr val="bg1"/>
              </a:solidFill>
              <a:latin typeface="Segoe UI Semibold" panose="020B0702040204020203" pitchFamily="34" charset="0"/>
              <a:ea typeface="Noto Sans" panose="020B0502040504020204" pitchFamily="34"/>
              <a:cs typeface="Fanan" pitchFamily="2" charset="-78"/>
            </a:endParaRPr>
          </a:p>
        </p:txBody>
      </p:sp>
      <p:pic>
        <p:nvPicPr>
          <p:cNvPr id="15" name="Picture 2" descr="برنامج لعمل رسوم متحركة للمبتدئين">
            <a:extLst>
              <a:ext uri="{FF2B5EF4-FFF2-40B4-BE49-F238E27FC236}">
                <a16:creationId xmlns:a16="http://schemas.microsoft.com/office/drawing/2014/main" id="{AD9D08C9-E9DB-454C-812E-6B05C38C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" y="10142"/>
            <a:ext cx="1620349" cy="107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E37DF9C-89A8-45C1-A16C-62F3019A9C93}"/>
              </a:ext>
            </a:extLst>
          </p:cNvPr>
          <p:cNvSpPr txBox="1"/>
          <p:nvPr/>
        </p:nvSpPr>
        <p:spPr>
          <a:xfrm>
            <a:off x="2917320" y="875439"/>
            <a:ext cx="9274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- يمكن </a:t>
            </a:r>
            <a:r>
              <a:rPr lang="ar-SA" sz="3200" dirty="0">
                <a:solidFill>
                  <a:srgbClr val="D45803"/>
                </a:solidFill>
                <a:latin typeface="Calibri" panose="020F0502020204030204" pitchFamily="34" charset="0"/>
                <a:cs typeface="Fanan" pitchFamily="2" charset="-78"/>
              </a:rPr>
              <a:t>تصدير رسومك المتحركة 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كسلسلة من الصور </a:t>
            </a:r>
            <a:r>
              <a:rPr lang="ar-SA" sz="3200" dirty="0">
                <a:solidFill>
                  <a:srgbClr val="6A4CFF"/>
                </a:solidFill>
                <a:latin typeface="Calibri" panose="020F0502020204030204" pitchFamily="34" charset="0"/>
                <a:cs typeface="Fanan" pitchFamily="2" charset="-78"/>
              </a:rPr>
              <a:t>بصيغة </a:t>
            </a:r>
            <a:r>
              <a:rPr lang="en-US" sz="3200" dirty="0">
                <a:solidFill>
                  <a:srgbClr val="6A4CFF"/>
                </a:solidFill>
                <a:latin typeface="Calibri" panose="020F0502020204030204" pitchFamily="34" charset="0"/>
                <a:cs typeface="Fanan" pitchFamily="2" charset="-78"/>
              </a:rPr>
              <a:t>PNG</a:t>
            </a:r>
            <a:r>
              <a:rPr lang="ar-SA" sz="3200" dirty="0">
                <a:latin typeface="Calibri" panose="020F0502020204030204" pitchFamily="34" charset="0"/>
                <a:cs typeface="Fanan" pitchFamily="2" charset="-78"/>
              </a:rPr>
              <a:t> </a:t>
            </a:r>
            <a:endParaRPr lang="ar-SA" sz="3200" dirty="0">
              <a:cs typeface="Fanan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40F82CD-3FB6-4DF6-9E86-257F8A017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94"/>
          <a:stretch/>
        </p:blipFill>
        <p:spPr>
          <a:xfrm>
            <a:off x="1537398" y="1494040"/>
            <a:ext cx="9927771" cy="486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864682" y="2236197"/>
            <a:ext cx="6674456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توجد في برنامج بنسل ثنائي الابعاد ثلاثة أنواع من الطبقات.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319418" y="3192276"/>
            <a:ext cx="7201865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يمكن عن طريق برنامج بنسل ثنائي الابعاد استيراد الرسومات اليدوية.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489108" y="4207474"/>
            <a:ext cx="70372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ترتيب الطبقات في برنامج بنسل ثنائي الابعاد يؤثر على طبقات الصوت والكاميرا.</a:t>
            </a:r>
            <a:endParaRPr lang="ar-KW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506867" y="5206697"/>
            <a:ext cx="6989676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الصور المتجهة تكون مثالية للشخصيات الكرتونية والأجسام محددة الملامح.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50" name="Picture 4" descr="تحميل برنامج جيمب Gimp 2020 لمعالجة الصور للكمبيوتر والموبايل - برامج بلس">
            <a:extLst>
              <a:ext uri="{FF2B5EF4-FFF2-40B4-BE49-F238E27FC236}">
                <a16:creationId xmlns:a16="http://schemas.microsoft.com/office/drawing/2014/main" id="{0AEEFE8D-B75E-4F13-9DB9-CCCF400E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>
            <a:fillRect/>
          </a:stretch>
        </p:blipFill>
        <p:spPr bwMode="auto">
          <a:xfrm>
            <a:off x="-11151" y="0"/>
            <a:ext cx="2712058" cy="169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رسم 24" descr="شارة علامة 1 مع تعبئة خالصة">
            <a:extLst>
              <a:ext uri="{FF2B5EF4-FFF2-40B4-BE49-F238E27FC236}">
                <a16:creationId xmlns:a16="http://schemas.microsoft.com/office/drawing/2014/main" id="{397F07FA-734F-4847-9101-32303484B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6295" y="4922955"/>
            <a:ext cx="1070019" cy="107001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6" name="رسم 35" descr="شارة علامة 1 مع تعبئة خالصة">
            <a:extLst>
              <a:ext uri="{FF2B5EF4-FFF2-40B4-BE49-F238E27FC236}">
                <a16:creationId xmlns:a16="http://schemas.microsoft.com/office/drawing/2014/main" id="{69B30804-7B8D-4058-8F6E-559FC922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0623" y="2909171"/>
            <a:ext cx="1070019" cy="1070019"/>
          </a:xfrm>
          <a:prstGeom prst="rect">
            <a:avLst/>
          </a:prstGeom>
        </p:spPr>
      </p:pic>
      <p:pic>
        <p:nvPicPr>
          <p:cNvPr id="37" name="رسم 36" descr="شارة الصليب مع تعبئة خالصة">
            <a:extLst>
              <a:ext uri="{FF2B5EF4-FFF2-40B4-BE49-F238E27FC236}">
                <a16:creationId xmlns:a16="http://schemas.microsoft.com/office/drawing/2014/main" id="{36FED01B-DEA9-4D04-BD53-E1DFB621E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6295" y="1799929"/>
            <a:ext cx="1070019" cy="1070019"/>
          </a:xfrm>
          <a:prstGeom prst="rect">
            <a:avLst/>
          </a:prstGeom>
        </p:spPr>
      </p:pic>
      <p:pic>
        <p:nvPicPr>
          <p:cNvPr id="30" name="رسم 29" descr="شارة الصليب مع تعبئة خالصة">
            <a:extLst>
              <a:ext uri="{FF2B5EF4-FFF2-40B4-BE49-F238E27FC236}">
                <a16:creationId xmlns:a16="http://schemas.microsoft.com/office/drawing/2014/main" id="{C55789FB-834C-47DC-BFA6-FE407CF0A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0623" y="3873070"/>
            <a:ext cx="1070019" cy="10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842337"/>
            <a:ext cx="5235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الخامس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3429000"/>
            <a:ext cx="12203151" cy="342900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6" cy="2731274"/>
            <a:chOff x="6191036" y="861181"/>
            <a:chExt cx="4641137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2077866" y="2546719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الأولى </a:t>
            </a:r>
            <a:b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  <a:t>معالجة الصور المتقدمة</a:t>
            </a:r>
            <a:endParaRPr kumimoji="0" lang="en-SA" sz="6000" b="1" i="0" u="none" strike="noStrike" kern="0" cap="none" spc="0" normalizeH="0" baseline="0" noProof="0" dirty="0">
              <a:ln>
                <a:noFill/>
              </a:ln>
              <a:solidFill>
                <a:srgbClr val="E3E7EA">
                  <a:lumMod val="25000"/>
                </a:srgbClr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2050" name="Picture 2" descr="Digital Image Processing - التطبيقات على Google Play">
            <a:extLst>
              <a:ext uri="{FF2B5EF4-FFF2-40B4-BE49-F238E27FC236}">
                <a16:creationId xmlns:a16="http://schemas.microsoft.com/office/drawing/2014/main" id="{E3AB338D-A3A9-1765-D30C-53F6E0FF4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28" y="284476"/>
            <a:ext cx="2107032" cy="21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8AB41A2-6A6C-E634-68F2-FA6371704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6036783"/>
            <a:ext cx="12203151" cy="838682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36755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414958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96348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A68D443-E0AD-47C5-8E1E-2ECFC17DA090}"/>
              </a:ext>
            </a:extLst>
          </p:cNvPr>
          <p:cNvGrpSpPr/>
          <p:nvPr/>
        </p:nvGrpSpPr>
        <p:grpSpPr>
          <a:xfrm rot="4310456">
            <a:off x="5228373" y="1957266"/>
            <a:ext cx="1430121" cy="837680"/>
            <a:chOff x="5159696" y="5035103"/>
            <a:chExt cx="1430121" cy="837680"/>
          </a:xfrm>
          <a:solidFill>
            <a:srgbClr val="00C897"/>
          </a:solidFill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58E7A97-2B79-4CCD-8E33-AA8C2252719F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ight Triangle 93">
              <a:extLst>
                <a:ext uri="{FF2B5EF4-FFF2-40B4-BE49-F238E27FC236}">
                  <a16:creationId xmlns:a16="http://schemas.microsoft.com/office/drawing/2014/main" id="{61DEF37D-5AD9-43BA-AED3-621C50CF48C9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ight Triangle 94">
              <a:extLst>
                <a:ext uri="{FF2B5EF4-FFF2-40B4-BE49-F238E27FC236}">
                  <a16:creationId xmlns:a16="http://schemas.microsoft.com/office/drawing/2014/main" id="{F99DDA40-CB43-4EE0-8225-DCC98F000753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ight Triangle 95">
              <a:extLst>
                <a:ext uri="{FF2B5EF4-FFF2-40B4-BE49-F238E27FC236}">
                  <a16:creationId xmlns:a16="http://schemas.microsoft.com/office/drawing/2014/main" id="{ACE40E92-7A61-4BA9-A888-95F88FD51D41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ight Triangle 96">
              <a:extLst>
                <a:ext uri="{FF2B5EF4-FFF2-40B4-BE49-F238E27FC236}">
                  <a16:creationId xmlns:a16="http://schemas.microsoft.com/office/drawing/2014/main" id="{6EDBC201-560C-4A32-9D0F-FA785AF71833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ight Triangle 97">
              <a:extLst>
                <a:ext uri="{FF2B5EF4-FFF2-40B4-BE49-F238E27FC236}">
                  <a16:creationId xmlns:a16="http://schemas.microsoft.com/office/drawing/2014/main" id="{6819941D-D698-4418-99F3-0B8CAD7F37B8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6398241-7B5B-4042-9A2C-F1FBA34AFB46}"/>
              </a:ext>
            </a:extLst>
          </p:cNvPr>
          <p:cNvGrpSpPr/>
          <p:nvPr/>
        </p:nvGrpSpPr>
        <p:grpSpPr>
          <a:xfrm rot="218524">
            <a:off x="5205059" y="782696"/>
            <a:ext cx="1430121" cy="837680"/>
            <a:chOff x="5159696" y="5035103"/>
            <a:chExt cx="1430121" cy="837680"/>
          </a:xfrm>
          <a:solidFill>
            <a:srgbClr val="9EE227"/>
          </a:solidFill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A7647F0-F379-4BDB-B865-1E007B94CBAA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ight Triangle 107">
              <a:extLst>
                <a:ext uri="{FF2B5EF4-FFF2-40B4-BE49-F238E27FC236}">
                  <a16:creationId xmlns:a16="http://schemas.microsoft.com/office/drawing/2014/main" id="{B01F3BDC-E765-4471-901E-C5F809C2F9D3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ight Triangle 108">
              <a:extLst>
                <a:ext uri="{FF2B5EF4-FFF2-40B4-BE49-F238E27FC236}">
                  <a16:creationId xmlns:a16="http://schemas.microsoft.com/office/drawing/2014/main" id="{3B1ADB11-5CD6-4EC2-95AD-97F90CADEAFD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ight Triangle 109">
              <a:extLst>
                <a:ext uri="{FF2B5EF4-FFF2-40B4-BE49-F238E27FC236}">
                  <a16:creationId xmlns:a16="http://schemas.microsoft.com/office/drawing/2014/main" id="{DA3B84F8-E475-4D2A-B139-6669C61C13DA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ight Triangle 110">
              <a:extLst>
                <a:ext uri="{FF2B5EF4-FFF2-40B4-BE49-F238E27FC236}">
                  <a16:creationId xmlns:a16="http://schemas.microsoft.com/office/drawing/2014/main" id="{7B9C2A8D-C986-40CA-B9B5-26D25023D90C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9A99B125-5A02-436D-991D-4EEEAFFC4CCB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524000" y="5045961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1596017" y="5668322"/>
              <a:ext cx="2181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أساسيات تحرير الصور</a:t>
              </a:r>
              <a:endParaRPr lang="en-US" sz="20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1F3C-9096-4151-B08A-FA5DE5290551}"/>
              </a:ext>
            </a:extLst>
          </p:cNvPr>
          <p:cNvGrpSpPr/>
          <p:nvPr/>
        </p:nvGrpSpPr>
        <p:grpSpPr>
          <a:xfrm>
            <a:off x="6206691" y="107308"/>
            <a:ext cx="3847232" cy="1374544"/>
            <a:chOff x="6206691" y="107308"/>
            <a:chExt cx="3847232" cy="137454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7A2AAC5-FF69-479A-A6C8-3B3462789F30}"/>
                </a:ext>
              </a:extLst>
            </p:cNvPr>
            <p:cNvSpPr/>
            <p:nvPr/>
          </p:nvSpPr>
          <p:spPr>
            <a:xfrm rot="21164160">
              <a:off x="6836015" y="10730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C30B56-F8E2-4021-B009-1442F0D26534}"/>
                </a:ext>
              </a:extLst>
            </p:cNvPr>
            <p:cNvSpPr/>
            <p:nvPr/>
          </p:nvSpPr>
          <p:spPr>
            <a:xfrm>
              <a:off x="6206691" y="22497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FE399A1-1E70-44C3-B767-EC3B6726DF65}"/>
                </a:ext>
              </a:extLst>
            </p:cNvPr>
            <p:cNvSpPr/>
            <p:nvPr/>
          </p:nvSpPr>
          <p:spPr>
            <a:xfrm>
              <a:off x="6242527" y="22497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CC0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5507F8B-4C2A-4C5D-B522-8565957F4A9A}"/>
                </a:ext>
              </a:extLst>
            </p:cNvPr>
            <p:cNvSpPr/>
            <p:nvPr/>
          </p:nvSpPr>
          <p:spPr>
            <a:xfrm>
              <a:off x="6403552" y="38599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04C338-B3F2-4383-A5DD-457C9F888AAA}"/>
                </a:ext>
              </a:extLst>
            </p:cNvPr>
            <p:cNvSpPr txBox="1"/>
            <p:nvPr/>
          </p:nvSpPr>
          <p:spPr>
            <a:xfrm>
              <a:off x="6413294" y="44668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966677-4346-4D95-822F-C4DE9A8500BA}"/>
                </a:ext>
              </a:extLst>
            </p:cNvPr>
            <p:cNvSpPr txBox="1"/>
            <p:nvPr/>
          </p:nvSpPr>
          <p:spPr>
            <a:xfrm>
              <a:off x="6464567" y="67449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06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12FDB9-0542-47C7-ABA0-B04664F4F5C3}"/>
                </a:ext>
              </a:extLst>
            </p:cNvPr>
            <p:cNvSpPr txBox="1"/>
            <p:nvPr/>
          </p:nvSpPr>
          <p:spPr>
            <a:xfrm>
              <a:off x="7837009" y="647344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المشروع</a:t>
              </a:r>
              <a:endParaRPr lang="en-US" sz="2000" b="1" dirty="0">
                <a:solidFill>
                  <a:srgbClr val="FF505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Graphic 3" descr="Pie chart">
              <a:extLst>
                <a:ext uri="{FF2B5EF4-FFF2-40B4-BE49-F238E27FC236}">
                  <a16:creationId xmlns:a16="http://schemas.microsoft.com/office/drawing/2014/main" id="{868CC3A8-0719-497B-955D-D67E77A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2016" y="674496"/>
              <a:ext cx="365760" cy="36576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E49F43-3A50-49D6-8DCF-0321683B4B15}"/>
              </a:ext>
            </a:extLst>
          </p:cNvPr>
          <p:cNvGrpSpPr/>
          <p:nvPr/>
        </p:nvGrpSpPr>
        <p:grpSpPr>
          <a:xfrm>
            <a:off x="1546456" y="1228086"/>
            <a:ext cx="3847232" cy="1395722"/>
            <a:chOff x="1546456" y="1228086"/>
            <a:chExt cx="3847232" cy="139572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00C9D56-18D1-4C26-9E8E-724BCF82CFF9}"/>
                </a:ext>
              </a:extLst>
            </p:cNvPr>
            <p:cNvSpPr/>
            <p:nvPr/>
          </p:nvSpPr>
          <p:spPr>
            <a:xfrm rot="429712">
              <a:off x="1639303" y="122808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DF59B71-8F84-40A0-94DC-84DD2C558A68}"/>
                </a:ext>
              </a:extLst>
            </p:cNvPr>
            <p:cNvSpPr/>
            <p:nvPr/>
          </p:nvSpPr>
          <p:spPr>
            <a:xfrm>
              <a:off x="1546456" y="1366928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9F59E8D-C558-41D3-A7A2-4405783F043D}"/>
                </a:ext>
              </a:extLst>
            </p:cNvPr>
            <p:cNvSpPr/>
            <p:nvPr/>
          </p:nvSpPr>
          <p:spPr>
            <a:xfrm>
              <a:off x="4136807" y="1366928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CCFF33"/>
                </a:gs>
                <a:gs pos="100000">
                  <a:srgbClr val="008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8023591-A286-454C-A314-6733EF776E25}"/>
                </a:ext>
              </a:extLst>
            </p:cNvPr>
            <p:cNvSpPr/>
            <p:nvPr/>
          </p:nvSpPr>
          <p:spPr>
            <a:xfrm>
              <a:off x="4297832" y="1527953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71D003-639E-4953-9AA1-F041155C4997}"/>
                </a:ext>
              </a:extLst>
            </p:cNvPr>
            <p:cNvSpPr txBox="1"/>
            <p:nvPr/>
          </p:nvSpPr>
          <p:spPr>
            <a:xfrm>
              <a:off x="4307574" y="1588637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23E3E9-1291-44AC-A785-86FC3D0B22A8}"/>
                </a:ext>
              </a:extLst>
            </p:cNvPr>
            <p:cNvSpPr txBox="1"/>
            <p:nvPr/>
          </p:nvSpPr>
          <p:spPr>
            <a:xfrm>
              <a:off x="4358847" y="1816452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05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275947-8728-47AD-9556-9A062B597CD7}"/>
                </a:ext>
              </a:extLst>
            </p:cNvPr>
            <p:cNvSpPr txBox="1"/>
            <p:nvPr/>
          </p:nvSpPr>
          <p:spPr>
            <a:xfrm>
              <a:off x="1930726" y="1725534"/>
              <a:ext cx="1756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8000"/>
                  </a:solidFill>
                  <a:latin typeface="Century Gothic" panose="020B0502020202020204" pitchFamily="34" charset="0"/>
                </a:rPr>
                <a:t>إنشاء رسومات ثنائية الابعاد</a:t>
              </a:r>
              <a:endParaRPr lang="en-US" sz="2000" b="1" dirty="0">
                <a:solidFill>
                  <a:srgbClr val="0080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69" name="Graphic 68" descr="Single gear">
              <a:extLst>
                <a:ext uri="{FF2B5EF4-FFF2-40B4-BE49-F238E27FC236}">
                  <a16:creationId xmlns:a16="http://schemas.microsoft.com/office/drawing/2014/main" id="{C476777B-AF55-4CB0-806E-84DA19E03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7093" y="1896252"/>
              <a:ext cx="365760" cy="36576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2D6D64-672D-4EBE-9F9F-F7C90DEAE2D4}"/>
              </a:ext>
            </a:extLst>
          </p:cNvPr>
          <p:cNvGrpSpPr/>
          <p:nvPr/>
        </p:nvGrpSpPr>
        <p:grpSpPr>
          <a:xfrm>
            <a:off x="6232543" y="2144676"/>
            <a:ext cx="3877740" cy="1430411"/>
            <a:chOff x="6232543" y="2144676"/>
            <a:chExt cx="3877740" cy="1430411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857A53A1-0044-4B09-AEDE-31879FF5B15D}"/>
                </a:ext>
              </a:extLst>
            </p:cNvPr>
            <p:cNvSpPr/>
            <p:nvPr/>
          </p:nvSpPr>
          <p:spPr>
            <a:xfrm rot="21164160">
              <a:off x="6823073" y="2144676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E962BC0E-C21C-4A24-9037-A1300FBB7696}"/>
                </a:ext>
              </a:extLst>
            </p:cNvPr>
            <p:cNvSpPr/>
            <p:nvPr/>
          </p:nvSpPr>
          <p:spPr>
            <a:xfrm>
              <a:off x="6232543" y="2318207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35C3396E-5C6B-41B6-848C-159F44D50BC7}"/>
                </a:ext>
              </a:extLst>
            </p:cNvPr>
            <p:cNvSpPr/>
            <p:nvPr/>
          </p:nvSpPr>
          <p:spPr>
            <a:xfrm>
              <a:off x="6268379" y="2318207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147959C-BDC8-4B06-B485-BF60B7D0F277}"/>
                </a:ext>
              </a:extLst>
            </p:cNvPr>
            <p:cNvSpPr/>
            <p:nvPr/>
          </p:nvSpPr>
          <p:spPr>
            <a:xfrm>
              <a:off x="6429404" y="2479232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327524A-60F0-4D46-980C-4576232E4C45}"/>
                </a:ext>
              </a:extLst>
            </p:cNvPr>
            <p:cNvSpPr txBox="1"/>
            <p:nvPr/>
          </p:nvSpPr>
          <p:spPr>
            <a:xfrm>
              <a:off x="6439146" y="2539916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31DBE2E-809B-4613-BF53-21A5A8EBEF8C}"/>
                </a:ext>
              </a:extLst>
            </p:cNvPr>
            <p:cNvSpPr txBox="1"/>
            <p:nvPr/>
          </p:nvSpPr>
          <p:spPr>
            <a:xfrm>
              <a:off x="6490419" y="2767731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ED4BDBF-2D72-402B-B8C5-F6348F9E4232}"/>
                </a:ext>
              </a:extLst>
            </p:cNvPr>
            <p:cNvSpPr txBox="1"/>
            <p:nvPr/>
          </p:nvSpPr>
          <p:spPr>
            <a:xfrm>
              <a:off x="7743213" y="2835081"/>
              <a:ext cx="236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6666"/>
                  </a:solidFill>
                  <a:latin typeface="Century Gothic" panose="020B0502020202020204" pitchFamily="34" charset="0"/>
                </a:rPr>
                <a:t>تنقيح الصور</a:t>
              </a:r>
              <a:endParaRPr lang="en-US" sz="2000" b="1" dirty="0">
                <a:solidFill>
                  <a:srgbClr val="006666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71" name="Graphic 70" descr="Head with gears">
              <a:extLst>
                <a:ext uri="{FF2B5EF4-FFF2-40B4-BE49-F238E27FC236}">
                  <a16:creationId xmlns:a16="http://schemas.microsoft.com/office/drawing/2014/main" id="{B1DC9FDE-A3FE-41EE-B3FA-E9B4B68FD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69139" y="2832780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546456" y="3121698"/>
            <a:ext cx="3847232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814848" y="3762385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تحرير الصور</a:t>
              </a:r>
              <a:endParaRPr lang="en-US" sz="2000" b="1" dirty="0">
                <a:solidFill>
                  <a:srgbClr val="FF2AB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4196425"/>
            <a:ext cx="3847232" cy="1471897"/>
            <a:chOff x="6196707" y="4196425"/>
            <a:chExt cx="3847232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910866" y="4834859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الطبقات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84667" y="5047733"/>
            <a:ext cx="702361" cy="702361"/>
          </a:xfrm>
          <a:prstGeom prst="rect">
            <a:avLst/>
          </a:prstGeom>
        </p:spPr>
      </p:pic>
      <p:cxnSp>
        <p:nvCxnSpPr>
          <p:cNvPr id="2" name="رابط كسهم مستقيم 1">
            <a:extLst>
              <a:ext uri="{FF2B5EF4-FFF2-40B4-BE49-F238E27FC236}">
                <a16:creationId xmlns:a16="http://schemas.microsoft.com/office/drawing/2014/main" id="{EDBF5451-E7FA-840C-88AD-2C995F2DBA81}"/>
              </a:ext>
            </a:extLst>
          </p:cNvPr>
          <p:cNvCxnSpPr>
            <a:cxnSpLocks/>
          </p:cNvCxnSpPr>
          <p:nvPr/>
        </p:nvCxnSpPr>
        <p:spPr>
          <a:xfrm>
            <a:off x="637339" y="1975415"/>
            <a:ext cx="1079238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03D1D181-988C-F5EE-ABC4-FADC9101F9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CE7E203B-81AF-F9EC-D660-1FE35EEC35C0}"/>
              </a:ext>
            </a:extLst>
          </p:cNvPr>
          <p:cNvSpPr/>
          <p:nvPr/>
        </p:nvSpPr>
        <p:spPr>
          <a:xfrm>
            <a:off x="6241377" y="4387843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31B835CB-CC7E-0F36-2A6D-7E94B024B19D}"/>
              </a:ext>
            </a:extLst>
          </p:cNvPr>
          <p:cNvSpPr/>
          <p:nvPr/>
        </p:nvSpPr>
        <p:spPr>
          <a:xfrm>
            <a:off x="4162175" y="3233878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904929F4-BAA8-A0BF-81CE-87F39AEA9CA7}"/>
              </a:ext>
            </a:extLst>
          </p:cNvPr>
          <p:cNvSpPr/>
          <p:nvPr/>
        </p:nvSpPr>
        <p:spPr>
          <a:xfrm>
            <a:off x="4152007" y="5124310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1F9ECF2-C28B-694D-FA44-8B1B6B79D878}"/>
              </a:ext>
            </a:extLst>
          </p:cNvPr>
          <p:cNvSpPr/>
          <p:nvPr/>
        </p:nvSpPr>
        <p:spPr>
          <a:xfrm>
            <a:off x="6283735" y="2262012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8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3911198"/>
            <a:ext cx="12203151" cy="2964267"/>
          </a:xfrm>
          <a:prstGeom prst="rect">
            <a:avLst/>
          </a:prstGeom>
        </p:spPr>
      </p:pic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2260881" y="2584699"/>
            <a:ext cx="6719324" cy="278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5400" kern="0" noProof="0" dirty="0">
                <a:solidFill>
                  <a:srgbClr val="C00000"/>
                </a:solidFill>
              </a:rPr>
              <a:t>الدرس الخامس 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</a:br>
            <a: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  <a:t>إنشاء رسومات ثنائية الأبعاد</a:t>
            </a:r>
            <a:br>
              <a:rPr kumimoji="0" lang="ar-SA" sz="54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sym typeface="Pangolin"/>
              </a:rPr>
            </a:br>
            <a:endParaRPr kumimoji="0" lang="ar-SA" sz="5400" b="1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sym typeface="Pangolin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CABFEB2-3512-41EE-85E0-1817E659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04" y="334336"/>
            <a:ext cx="3497552" cy="225036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795A00D-E84A-741F-A4E0-A76C6541C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6307" b="37093"/>
          <a:stretch>
            <a:fillRect/>
          </a:stretch>
        </p:blipFill>
        <p:spPr>
          <a:xfrm>
            <a:off x="-16702" y="5724603"/>
            <a:ext cx="12203151" cy="1150862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BB5C0B08-132C-484D-97E8-6A5DCF27A5C6}"/>
              </a:ext>
            </a:extLst>
          </p:cNvPr>
          <p:cNvGrpSpPr/>
          <p:nvPr/>
        </p:nvGrpSpPr>
        <p:grpSpPr>
          <a:xfrm>
            <a:off x="9096069" y="22478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DFD3D6EF-327B-4522-AAA2-BB7EEF783F0E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2" name="مستطيل: زوايا علوية مستديرة 11">
              <a:extLst>
                <a:ext uri="{FF2B5EF4-FFF2-40B4-BE49-F238E27FC236}">
                  <a16:creationId xmlns:a16="http://schemas.microsoft.com/office/drawing/2014/main" id="{15D12198-4031-4BC5-B7D5-D644AC3E3753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659035B-22A3-43CE-8971-D3E679E5D8C7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مراجعة الدرس السابق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F0554E6-F758-4B5A-A7AD-F7B9C1475D03}"/>
              </a:ext>
            </a:extLst>
          </p:cNvPr>
          <p:cNvGrpSpPr/>
          <p:nvPr/>
        </p:nvGrpSpPr>
        <p:grpSpPr>
          <a:xfrm>
            <a:off x="5895895" y="203824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D81CB3C9-1972-49AC-8F56-AFB9473548FE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مستطيل: زوايا علوية مستديرة 18">
              <a:extLst>
                <a:ext uri="{FF2B5EF4-FFF2-40B4-BE49-F238E27FC236}">
                  <a16:creationId xmlns:a16="http://schemas.microsoft.com/office/drawing/2014/main" id="{222E153C-4BC7-436F-AA5F-6B6CCAEA3415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2B2B4C4F-EBAD-4C02-99E5-6ADF8B593E00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تنقيح  الصور </a:t>
              </a:r>
            </a:p>
          </p:txBody>
        </p:sp>
      </p:grpSp>
      <p:sp>
        <p:nvSpPr>
          <p:cNvPr id="22" name="عنوان 5">
            <a:extLst>
              <a:ext uri="{FF2B5EF4-FFF2-40B4-BE49-F238E27FC236}">
                <a16:creationId xmlns:a16="http://schemas.microsoft.com/office/drawing/2014/main" id="{E671D80D-4FF3-4911-836D-CEDC31100AA0}"/>
              </a:ext>
            </a:extLst>
          </p:cNvPr>
          <p:cNvSpPr txBox="1">
            <a:spLocks/>
          </p:cNvSpPr>
          <p:nvPr/>
        </p:nvSpPr>
        <p:spPr>
          <a:xfrm>
            <a:off x="6096000" y="2052836"/>
            <a:ext cx="6000139" cy="9160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1" anchor="b">
            <a:normAutofit fontScale="9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ar-SA" sz="3600" b="1" dirty="0">
                <a:solidFill>
                  <a:srgbClr val="C00000"/>
                </a:solidFill>
                <a:latin typeface="Dubai" panose="020B0503030403030204" pitchFamily="34" charset="-78"/>
                <a:cs typeface="Fanan" pitchFamily="2" charset="-78"/>
              </a:rPr>
              <a:t> س1: تستطيع من خلالها إزالة البقع التي تشوه الصورة :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B9C3F47E-DD37-411D-BABC-846F382BF355}"/>
              </a:ext>
            </a:extLst>
          </p:cNvPr>
          <p:cNvSpPr/>
          <p:nvPr/>
        </p:nvSpPr>
        <p:spPr>
          <a:xfrm>
            <a:off x="11485260" y="3178336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مستطيل: زوايا مستديرة 25">
            <a:hlinkClick r:id="" action="ppaction://noaction">
              <a:snd r:embed="rId5" name="صح.wav"/>
            </a:hlinkClick>
            <a:extLst>
              <a:ext uri="{FF2B5EF4-FFF2-40B4-BE49-F238E27FC236}">
                <a16:creationId xmlns:a16="http://schemas.microsoft.com/office/drawing/2014/main" id="{B2DF59BC-C71E-492F-93CF-C5D01DFB35E7}"/>
              </a:ext>
            </a:extLst>
          </p:cNvPr>
          <p:cNvSpPr/>
          <p:nvPr/>
        </p:nvSpPr>
        <p:spPr>
          <a:xfrm>
            <a:off x="6500829" y="3178336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Fanan" pitchFamily="2" charset="-78"/>
              </a:rPr>
              <a:t>أداة فرشاة المعالجة 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CEDA2169-948C-4DE5-B141-58D93AC77CB5}"/>
              </a:ext>
            </a:extLst>
          </p:cNvPr>
          <p:cNvSpPr/>
          <p:nvPr/>
        </p:nvSpPr>
        <p:spPr>
          <a:xfrm>
            <a:off x="11485260" y="4037663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مستطيل: زوايا مستديرة 27">
            <a:hlinkClick r:id="" action="ppaction://noaction">
              <a:snd r:embed="rId6" name="خطأ.wav"/>
            </a:hlinkClick>
            <a:extLst>
              <a:ext uri="{FF2B5EF4-FFF2-40B4-BE49-F238E27FC236}">
                <a16:creationId xmlns:a16="http://schemas.microsoft.com/office/drawing/2014/main" id="{831067E9-3CCA-4554-889B-BF9A6E4F4C16}"/>
              </a:ext>
            </a:extLst>
          </p:cNvPr>
          <p:cNvSpPr/>
          <p:nvPr/>
        </p:nvSpPr>
        <p:spPr>
          <a:xfrm>
            <a:off x="6500829" y="4037663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Fanan" pitchFamily="2" charset="-78"/>
              </a:rPr>
              <a:t>أداة ختم النسخ 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473A4DB-6C6C-499D-8D9A-10338AE4DE92}"/>
              </a:ext>
            </a:extLst>
          </p:cNvPr>
          <p:cNvSpPr/>
          <p:nvPr/>
        </p:nvSpPr>
        <p:spPr>
          <a:xfrm>
            <a:off x="11485260" y="4896991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مستطيل: زوايا مستديرة 29">
            <a:hlinkClick r:id="" action="ppaction://noaction">
              <a:snd r:embed="rId6" name="خطأ.wav"/>
            </a:hlinkClick>
            <a:extLst>
              <a:ext uri="{FF2B5EF4-FFF2-40B4-BE49-F238E27FC236}">
                <a16:creationId xmlns:a16="http://schemas.microsoft.com/office/drawing/2014/main" id="{FDCED144-8FAB-4286-BA7F-88CA0D2D8D1B}"/>
              </a:ext>
            </a:extLst>
          </p:cNvPr>
          <p:cNvSpPr/>
          <p:nvPr/>
        </p:nvSpPr>
        <p:spPr>
          <a:xfrm>
            <a:off x="6500828" y="4896991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  <a:cs typeface="Fanan" pitchFamily="2" charset="-78"/>
              </a:rPr>
              <a:t>أداة المنحنيات 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887844E7-EFA3-488E-BF31-F8412EA08A6C}"/>
              </a:ext>
            </a:extLst>
          </p:cNvPr>
          <p:cNvCxnSpPr>
            <a:cxnSpLocks/>
          </p:cNvCxnSpPr>
          <p:nvPr/>
        </p:nvCxnSpPr>
        <p:spPr>
          <a:xfrm>
            <a:off x="6045627" y="1286189"/>
            <a:ext cx="0" cy="53256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عنوان 5">
            <a:extLst>
              <a:ext uri="{FF2B5EF4-FFF2-40B4-BE49-F238E27FC236}">
                <a16:creationId xmlns:a16="http://schemas.microsoft.com/office/drawing/2014/main" id="{1A66E723-ADAB-4B10-B36E-B234C93933E0}"/>
              </a:ext>
            </a:extLst>
          </p:cNvPr>
          <p:cNvSpPr txBox="1">
            <a:spLocks/>
          </p:cNvSpPr>
          <p:nvPr/>
        </p:nvSpPr>
        <p:spPr>
          <a:xfrm>
            <a:off x="23490" y="2052836"/>
            <a:ext cx="5872405" cy="916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200" b="1" dirty="0">
                <a:solidFill>
                  <a:srgbClr val="C00000"/>
                </a:solidFill>
                <a:latin typeface="Dubai" panose="020B0503030403030204" pitchFamily="34" charset="-78"/>
                <a:cs typeface="Fanan" pitchFamily="2" charset="-78"/>
              </a:rPr>
              <a:t>س2: لإصلاح الضبابية والألوان الباهتة في الصورة نستخدم : </a:t>
            </a:r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3289671F-21EE-4DA2-8780-E31D75D2836C}"/>
              </a:ext>
            </a:extLst>
          </p:cNvPr>
          <p:cNvSpPr/>
          <p:nvPr/>
        </p:nvSpPr>
        <p:spPr>
          <a:xfrm>
            <a:off x="5285017" y="3178336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مستطيل: زوايا مستديرة 47">
            <a:hlinkClick r:id="" action="ppaction://noaction">
              <a:snd r:embed="rId5" name="صح.wav"/>
            </a:hlinkClick>
            <a:extLst>
              <a:ext uri="{FF2B5EF4-FFF2-40B4-BE49-F238E27FC236}">
                <a16:creationId xmlns:a16="http://schemas.microsoft.com/office/drawing/2014/main" id="{6186ECF2-C010-4324-BCB8-B73ED62E3D1D}"/>
              </a:ext>
            </a:extLst>
          </p:cNvPr>
          <p:cNvSpPr/>
          <p:nvPr/>
        </p:nvSpPr>
        <p:spPr>
          <a:xfrm>
            <a:off x="312575" y="4054771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أداة المنحنيات </a:t>
            </a:r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715E2C73-68AB-4F90-BB5B-A2DD26341A38}"/>
              </a:ext>
            </a:extLst>
          </p:cNvPr>
          <p:cNvSpPr/>
          <p:nvPr/>
        </p:nvSpPr>
        <p:spPr>
          <a:xfrm>
            <a:off x="5285017" y="4037663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0" name="مستطيل: زوايا مستديرة 49">
            <a:hlinkClick r:id="" action="ppaction://noaction">
              <a:snd r:embed="rId6" name="خطأ.wav"/>
            </a:hlinkClick>
            <a:extLst>
              <a:ext uri="{FF2B5EF4-FFF2-40B4-BE49-F238E27FC236}">
                <a16:creationId xmlns:a16="http://schemas.microsoft.com/office/drawing/2014/main" id="{2969911C-07C6-4CA9-A023-54DBFD1F20E6}"/>
              </a:ext>
            </a:extLst>
          </p:cNvPr>
          <p:cNvSpPr/>
          <p:nvPr/>
        </p:nvSpPr>
        <p:spPr>
          <a:xfrm>
            <a:off x="312575" y="4914099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أداة فرشاة المعالجة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CFF1EE33-50EA-4122-BD38-CCE80908E6AC}"/>
              </a:ext>
            </a:extLst>
          </p:cNvPr>
          <p:cNvSpPr/>
          <p:nvPr/>
        </p:nvSpPr>
        <p:spPr>
          <a:xfrm>
            <a:off x="5285017" y="4896991"/>
            <a:ext cx="560950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مستطيل: زوايا مستديرة 51">
            <a:hlinkClick r:id="" action="ppaction://noaction">
              <a:snd r:embed="rId6" name="خطأ.wav"/>
            </a:hlinkClick>
            <a:extLst>
              <a:ext uri="{FF2B5EF4-FFF2-40B4-BE49-F238E27FC236}">
                <a16:creationId xmlns:a16="http://schemas.microsoft.com/office/drawing/2014/main" id="{37E950E3-CB09-4805-9EB8-569B12BCD53D}"/>
              </a:ext>
            </a:extLst>
          </p:cNvPr>
          <p:cNvSpPr/>
          <p:nvPr/>
        </p:nvSpPr>
        <p:spPr>
          <a:xfrm>
            <a:off x="312575" y="3178336"/>
            <a:ext cx="4891926" cy="618186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أداة التشوية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6EB928D-74A2-D69D-2212-C1CB51797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946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E5E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E5E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4946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E5E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5E5E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إجابة خاطئ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68722" y="884255"/>
            <a:ext cx="5809044" cy="4860273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B35D20-7FD6-FFC5-30E1-2DEDBAA33317}"/>
              </a:ext>
            </a:extLst>
          </p:cNvPr>
          <p:cNvGrpSpPr/>
          <p:nvPr/>
        </p:nvGrpSpPr>
        <p:grpSpPr>
          <a:xfrm>
            <a:off x="-233160" y="1009282"/>
            <a:ext cx="6034025" cy="4179513"/>
            <a:chOff x="-252472" y="1523214"/>
            <a:chExt cx="6034025" cy="41795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28521" y="1543133"/>
              <a:ext cx="53079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2600" b="1" dirty="0">
                  <a:solidFill>
                    <a:schemeClr val="accent2"/>
                  </a:solidFill>
                  <a:cs typeface="Fanan" pitchFamily="2" charset="-78"/>
                </a:rPr>
                <a:t>تثبيت برنامج بنسل ثنائي الابعاد (</a:t>
              </a:r>
              <a:r>
                <a:rPr lang="en-US" sz="2600" b="1" dirty="0">
                  <a:solidFill>
                    <a:schemeClr val="accent2"/>
                  </a:solidFill>
                  <a:cs typeface="Fanan" pitchFamily="2" charset="-78"/>
                </a:rPr>
                <a:t>Penci2D</a:t>
              </a:r>
              <a:r>
                <a:rPr lang="ar-SA" sz="2600" b="1" dirty="0">
                  <a:solidFill>
                    <a:schemeClr val="accent2"/>
                  </a:solidFill>
                  <a:cs typeface="Fanan" pitchFamily="2" charset="-78"/>
                </a:rPr>
                <a:t>)</a:t>
              </a:r>
              <a:endParaRPr lang="en-GB" sz="2600" b="1" dirty="0">
                <a:solidFill>
                  <a:schemeClr val="accent2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-252472" y="2269042"/>
              <a:ext cx="5588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b="1" dirty="0">
                  <a:solidFill>
                    <a:schemeClr val="accent4"/>
                  </a:solidFill>
                  <a:cs typeface="Fanan" pitchFamily="2" charset="-78"/>
                  <a:sym typeface="Roboto"/>
                </a:rPr>
                <a:t>التعرف على الواجهة الرئيسية لـ(</a:t>
              </a:r>
              <a:r>
                <a:rPr lang="en-US" sz="2800" b="1" dirty="0">
                  <a:solidFill>
                    <a:schemeClr val="accent4"/>
                  </a:solidFill>
                  <a:cs typeface="Fanan" pitchFamily="2" charset="-78"/>
                  <a:sym typeface="Roboto"/>
                </a:rPr>
                <a:t>Penci2D</a:t>
              </a:r>
              <a:r>
                <a:rPr lang="ar-SA" sz="2800" b="1" dirty="0">
                  <a:solidFill>
                    <a:schemeClr val="accent4"/>
                  </a:solidFill>
                  <a:cs typeface="Fanan" pitchFamily="2" charset="-78"/>
                  <a:sym typeface="Roboto"/>
                </a:rPr>
                <a:t>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232560" y="2862297"/>
              <a:ext cx="49562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3200" dirty="0">
                  <a:solidFill>
                    <a:srgbClr val="0070C0"/>
                  </a:solidFill>
                  <a:cs typeface="Fanan" pitchFamily="2" charset="-78"/>
                </a:rPr>
                <a:t>طريقة عمل برنامج بنسل ثنائي الابعاد</a:t>
              </a:r>
              <a:endParaRPr lang="ar-SA" sz="3200" b="1" dirty="0">
                <a:solidFill>
                  <a:srgbClr val="0070C0"/>
                </a:solidFill>
                <a:cs typeface="Fanan" pitchFamily="2" charset="-78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75186" y="1523214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275186" y="2259162"/>
              <a:ext cx="506367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221219" y="3055734"/>
              <a:ext cx="506367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3" name="Oval 17">
              <a:extLst>
                <a:ext uri="{FF2B5EF4-FFF2-40B4-BE49-F238E27FC236}">
                  <a16:creationId xmlns:a16="http://schemas.microsoft.com/office/drawing/2014/main" id="{0BC623CA-2B08-4B37-88DC-3DF32D03542E}"/>
                </a:ext>
              </a:extLst>
            </p:cNvPr>
            <p:cNvSpPr/>
            <p:nvPr/>
          </p:nvSpPr>
          <p:spPr>
            <a:xfrm>
              <a:off x="5245042" y="3853119"/>
              <a:ext cx="506367" cy="506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4</a:t>
              </a:r>
              <a:endParaRPr lang="en-US" b="1" dirty="0"/>
            </a:p>
          </p:txBody>
        </p:sp>
        <p:sp>
          <p:nvSpPr>
            <p:cNvPr id="4" name="Oval 17">
              <a:extLst>
                <a:ext uri="{FF2B5EF4-FFF2-40B4-BE49-F238E27FC236}">
                  <a16:creationId xmlns:a16="http://schemas.microsoft.com/office/drawing/2014/main" id="{023DE17D-8A13-4F74-9C7E-AF1BF5DF7705}"/>
                </a:ext>
              </a:extLst>
            </p:cNvPr>
            <p:cNvSpPr/>
            <p:nvPr/>
          </p:nvSpPr>
          <p:spPr>
            <a:xfrm>
              <a:off x="5229049" y="4631768"/>
              <a:ext cx="506367" cy="506367"/>
            </a:xfrm>
            <a:prstGeom prst="ellipse">
              <a:avLst/>
            </a:prstGeom>
            <a:solidFill>
              <a:srgbClr val="6A4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5</a:t>
              </a:r>
              <a:endParaRPr lang="en-US" b="1" dirty="0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F48C67E-7261-47D5-AD2A-10BD4D145FB0}"/>
                </a:ext>
              </a:extLst>
            </p:cNvPr>
            <p:cNvSpPr txBox="1"/>
            <p:nvPr/>
          </p:nvSpPr>
          <p:spPr>
            <a:xfrm>
              <a:off x="-124136" y="4625509"/>
              <a:ext cx="53016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A" sz="3200" dirty="0">
                  <a:solidFill>
                    <a:srgbClr val="6245F5"/>
                  </a:solidFill>
                  <a:cs typeface="Fanan" pitchFamily="2" charset="-78"/>
                </a:rPr>
                <a:t>الرسم على طبقات الصورة باستخدام الأدوات المناسبة.</a:t>
              </a:r>
              <a:endParaRPr lang="en-GB" sz="3200" b="1" dirty="0">
                <a:solidFill>
                  <a:srgbClr val="6245F5"/>
                </a:solidFill>
                <a:latin typeface="Segoe UI Semibold" panose="020B0702040204020203" pitchFamily="34" charset="0"/>
                <a:ea typeface="Noto Sans" panose="020B0502040504020204" pitchFamily="34"/>
                <a:cs typeface="Fanan" pitchFamily="2" charset="-78"/>
              </a:endParaRP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EE730A79-6601-4666-823F-0A2AFFF9F805}"/>
                </a:ext>
              </a:extLst>
            </p:cNvPr>
            <p:cNvSpPr txBox="1"/>
            <p:nvPr/>
          </p:nvSpPr>
          <p:spPr>
            <a:xfrm>
              <a:off x="232560" y="3631738"/>
              <a:ext cx="48752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3200" dirty="0">
                  <a:solidFill>
                    <a:schemeClr val="bg1">
                      <a:lumMod val="50000"/>
                    </a:schemeClr>
                  </a:solidFill>
                  <a:cs typeface="Fanan" pitchFamily="2" charset="-78"/>
                </a:rPr>
                <a:t>إضافة أو حذف الطبقات والمفاتيح </a:t>
              </a:r>
              <a:endParaRPr lang="ar-SA" sz="3200" b="1" dirty="0">
                <a:solidFill>
                  <a:schemeClr val="bg1">
                    <a:lumMod val="50000"/>
                  </a:schemeClr>
                </a:solidFill>
                <a:cs typeface="Fanan" pitchFamily="2" charset="-78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93BB23-CE90-AD22-66D0-2A17FD054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" y="90435"/>
            <a:ext cx="1786313" cy="47635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1D0CB695-6502-632A-BC0C-3466BA57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5251311"/>
            <a:ext cx="12203151" cy="1624154"/>
          </a:xfrm>
          <a:prstGeom prst="rect">
            <a:avLst/>
          </a:prstGeom>
        </p:spPr>
      </p:pic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B45DE8D-AFD6-7D6F-C472-81DF1F07C1F1}"/>
              </a:ext>
            </a:extLst>
          </p:cNvPr>
          <p:cNvSpPr/>
          <p:nvPr/>
        </p:nvSpPr>
        <p:spPr>
          <a:xfrm>
            <a:off x="6197082" y="1612583"/>
            <a:ext cx="5216848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الخامس</a:t>
            </a:r>
          </a:p>
          <a:p>
            <a:pPr algn="ctr"/>
            <a:r>
              <a:rPr lang="ar-SA" sz="4400" b="1" u="sng" dirty="0">
                <a:solidFill>
                  <a:schemeClr val="accent1"/>
                </a:solidFill>
                <a:cs typeface="Fanan" pitchFamily="2" charset="-78"/>
              </a:rPr>
              <a:t>الجزء الأول</a:t>
            </a:r>
          </a:p>
        </p:txBody>
      </p:sp>
    </p:spTree>
    <p:extLst>
      <p:ext uri="{BB962C8B-B14F-4D97-AF65-F5344CB8AC3E}">
        <p14:creationId xmlns:p14="http://schemas.microsoft.com/office/powerpoint/2010/main" val="85961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916138"/>
            <a:ext cx="12203151" cy="941862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04D481F-2B09-4F36-A6F3-AD19ADB446CF}"/>
              </a:ext>
            </a:extLst>
          </p:cNvPr>
          <p:cNvSpPr/>
          <p:nvPr/>
        </p:nvSpPr>
        <p:spPr>
          <a:xfrm>
            <a:off x="280804" y="286611"/>
            <a:ext cx="8671726" cy="120077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  <a:cs typeface="Fanan" pitchFamily="2" charset="-78"/>
              </a:rPr>
              <a:t>هل تساءلت يوما عن كيفية إنشاء الرسومات المتحركة</a:t>
            </a:r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 ؟؟!</a:t>
            </a:r>
            <a:endParaRPr lang="ar-SA" sz="3600" dirty="0">
              <a:cs typeface="Fanan" pitchFamily="2" charset="-78"/>
            </a:endParaRPr>
          </a:p>
        </p:txBody>
      </p:sp>
      <p:pic>
        <p:nvPicPr>
          <p:cNvPr id="1028" name="Picture 4" descr="الغاز حسابية للاذكياء مع الحل لتختبر مستواك |">
            <a:extLst>
              <a:ext uri="{FF2B5EF4-FFF2-40B4-BE49-F238E27FC236}">
                <a16:creationId xmlns:a16="http://schemas.microsoft.com/office/drawing/2014/main" id="{D9483185-C8DF-4A7A-BB9F-C7635AB5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78" y="1306286"/>
            <a:ext cx="2304693" cy="3647552"/>
          </a:xfrm>
          <a:prstGeom prst="rect">
            <a:avLst/>
          </a:prstGeom>
          <a:ln w="317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BB6F67B-6381-41F3-A484-7D362576AA4D}"/>
              </a:ext>
            </a:extLst>
          </p:cNvPr>
          <p:cNvSpPr/>
          <p:nvPr/>
        </p:nvSpPr>
        <p:spPr>
          <a:xfrm>
            <a:off x="280804" y="1832376"/>
            <a:ext cx="8671726" cy="120077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dirty="0">
                <a:solidFill>
                  <a:schemeClr val="tx1"/>
                </a:solidFill>
                <a:cs typeface="Fanan" pitchFamily="2" charset="-78"/>
              </a:rPr>
              <a:t>وهل لديك طموح بإنشاء رسوماتك المتحركة بنفسك؟</a:t>
            </a:r>
            <a:r>
              <a:rPr lang="ar-SA" sz="3600" dirty="0">
                <a:solidFill>
                  <a:schemeClr val="tx1"/>
                </a:solidFill>
                <a:cs typeface="Fanan" pitchFamily="2" charset="-78"/>
              </a:rPr>
              <a:t>؟!</a:t>
            </a:r>
            <a:endParaRPr lang="ar-SA" sz="3600" dirty="0">
              <a:cs typeface="Fanan" pitchFamily="2" charset="-78"/>
            </a:endParaRPr>
          </a:p>
        </p:txBody>
      </p:sp>
      <p:pic>
        <p:nvPicPr>
          <p:cNvPr id="5128" name="Picture 8" descr="معرض لإنجازات تطور قطاع الرسوم المتحركة منذ المؤتمر الـ17 للحزب يقام في  بكين (5)">
            <a:extLst>
              <a:ext uri="{FF2B5EF4-FFF2-40B4-BE49-F238E27FC236}">
                <a16:creationId xmlns:a16="http://schemas.microsoft.com/office/drawing/2014/main" id="{BBF2CA75-38D4-4A25-A927-31E9F056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9" y="3391996"/>
            <a:ext cx="3801417" cy="2524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30" name="Picture 10" descr="أفضل أنظمة وتطبيقات الرسوم المتحركة ثنائية الأبعاد | تقنيات ديزاد">
            <a:extLst>
              <a:ext uri="{FF2B5EF4-FFF2-40B4-BE49-F238E27FC236}">
                <a16:creationId xmlns:a16="http://schemas.microsoft.com/office/drawing/2014/main" id="{FFA95A00-7C9C-4B28-B6A0-B379EAC1E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58" y="3420999"/>
            <a:ext cx="3801417" cy="259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10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321548" y="2620080"/>
            <a:ext cx="11635990" cy="34390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5727560"/>
            <a:ext cx="12203151" cy="113044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337677"/>
              </p:ext>
            </p:extLst>
          </p:nvPr>
        </p:nvGraphicFramePr>
        <p:xfrm>
          <a:off x="321548" y="193942"/>
          <a:ext cx="11635990" cy="2163900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908997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3885648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2526836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2314509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1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2د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0" dirty="0">
                          <a:cs typeface="Fanan" pitchFamily="2" charset="-78"/>
                        </a:rPr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0" dirty="0">
                          <a:solidFill>
                            <a:srgbClr val="FF0000"/>
                          </a:solidFill>
                          <a:cs typeface="Fanan" pitchFamily="2" charset="-78"/>
                        </a:rPr>
                        <a:t>باستخدام استراتيجية (  قراءة الصور )</a:t>
                      </a:r>
                    </a:p>
                    <a:p>
                      <a:pPr algn="r"/>
                      <a:r>
                        <a:rPr lang="ar-SA" sz="2400" b="0" dirty="0">
                          <a:latin typeface="Sakkal Majalla" panose="02000000000000000000" pitchFamily="2" charset="-78"/>
                          <a:cs typeface="Fanan" pitchFamily="2" charset="-78"/>
                        </a:rPr>
                        <a:t>س1) أذكر أمثلة على برامج إنشاء رسومات ثنائية الابعاد؟   </a:t>
                      </a:r>
                    </a:p>
                    <a:p>
                      <a:pPr algn="r"/>
                      <a:r>
                        <a:rPr lang="ar-SA" sz="2400" b="0" dirty="0">
                          <a:latin typeface="Sakkal Majalla" panose="02000000000000000000" pitchFamily="2" charset="-78"/>
                          <a:cs typeface="Fanan" pitchFamily="2" charset="-78"/>
                        </a:rPr>
                        <a:t>س2) هل سبق لك استخدامها ؟ وما طبيعة استخدامها؟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rgbClr val="FF7995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ar-SA" sz="1800" b="0" dirty="0">
                        <a:solidFill>
                          <a:schemeClr val="tx1"/>
                        </a:solidFill>
                        <a:cs typeface="Fanan" pitchFamily="2" charset="-78"/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pic>
        <p:nvPicPr>
          <p:cNvPr id="37" name="صورة 36">
            <a:extLst>
              <a:ext uri="{FF2B5EF4-FFF2-40B4-BE49-F238E27FC236}">
                <a16:creationId xmlns:a16="http://schemas.microsoft.com/office/drawing/2014/main" id="{F7636873-4B36-47F5-A187-1A2C702A6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19" y="3334947"/>
            <a:ext cx="1666962" cy="1648913"/>
          </a:xfrm>
          <a:prstGeom prst="rect">
            <a:avLst/>
          </a:prstGeom>
        </p:spPr>
      </p:pic>
      <p:pic>
        <p:nvPicPr>
          <p:cNvPr id="2052" name="Picture 4" descr="TupiTube - Wikipedia">
            <a:extLst>
              <a:ext uri="{FF2B5EF4-FFF2-40B4-BE49-F238E27FC236}">
                <a16:creationId xmlns:a16="http://schemas.microsoft.com/office/drawing/2014/main" id="{5E1F67B3-E5A4-42D7-9946-48D35B76E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67" y="2904257"/>
            <a:ext cx="1666962" cy="24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ipaclip animations - Home | Facebook">
            <a:extLst>
              <a:ext uri="{FF2B5EF4-FFF2-40B4-BE49-F238E27FC236}">
                <a16:creationId xmlns:a16="http://schemas.microsoft.com/office/drawing/2014/main" id="{953119B3-3DB4-4B6D-B938-EE6E04644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9" y="3081837"/>
            <a:ext cx="1869159" cy="223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en Source Project &amp;quot;OpenToonz&amp;quot; - New Logo Proposal — Steemit">
            <a:extLst>
              <a:ext uri="{FF2B5EF4-FFF2-40B4-BE49-F238E27FC236}">
                <a16:creationId xmlns:a16="http://schemas.microsoft.com/office/drawing/2014/main" id="{B57F40D8-100E-42CA-BAF9-E2559F82C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6" t="31195" r="27962" b="29244"/>
          <a:stretch/>
        </p:blipFill>
        <p:spPr bwMode="auto">
          <a:xfrm>
            <a:off x="5911390" y="3334947"/>
            <a:ext cx="2968968" cy="15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9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4092</TotalTime>
  <Words>936</Words>
  <Application>Microsoft Office PowerPoint</Application>
  <PresentationFormat>شاشة عريضة</PresentationFormat>
  <Paragraphs>161</Paragraphs>
  <Slides>27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9" baseType="lpstr">
      <vt:lpstr>A Jannat LT</vt:lpstr>
      <vt:lpstr>Arial</vt:lpstr>
      <vt:lpstr>Calibri</vt:lpstr>
      <vt:lpstr>Calibri Light</vt:lpstr>
      <vt:lpstr>Century Gothic</vt:lpstr>
      <vt:lpstr>Dubai</vt:lpstr>
      <vt:lpstr>Fanan</vt:lpstr>
      <vt:lpstr>Montserrat</vt:lpstr>
      <vt:lpstr>Pangolin</vt:lpstr>
      <vt:lpstr>Sakkal Majalla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210</cp:revision>
  <dcterms:created xsi:type="dcterms:W3CDTF">2019-03-07T14:05:00Z</dcterms:created>
  <dcterms:modified xsi:type="dcterms:W3CDTF">2022-12-11T18:55:32Z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