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3EA7E-9F04-4BBA-8A3B-7785B198173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921B2F-DAA5-448C-98C9-0CADD6AAD34A}">
      <dgm:prSet/>
      <dgm:spPr/>
      <dgm:t>
        <a:bodyPr/>
        <a:lstStyle/>
        <a:p>
          <a:pPr algn="ctr"/>
          <a:r>
            <a:rPr lang="ar-SA" dirty="0"/>
            <a:t>ما هي الخلايا البدائية ؟</a:t>
          </a:r>
          <a:endParaRPr lang="en-US" dirty="0"/>
        </a:p>
      </dgm:t>
    </dgm:pt>
    <dgm:pt modelId="{FDFB7942-A773-4509-AB56-CDCDAF0111FA}" type="parTrans" cxnId="{37243925-F1B8-41C3-A645-2E7EDCF026C4}">
      <dgm:prSet/>
      <dgm:spPr/>
      <dgm:t>
        <a:bodyPr/>
        <a:lstStyle/>
        <a:p>
          <a:endParaRPr lang="en-US"/>
        </a:p>
      </dgm:t>
    </dgm:pt>
    <dgm:pt modelId="{0D181EEA-E351-4056-8AEA-E61E87A57CE8}" type="sibTrans" cxnId="{37243925-F1B8-41C3-A645-2E7EDCF026C4}">
      <dgm:prSet/>
      <dgm:spPr/>
      <dgm:t>
        <a:bodyPr/>
        <a:lstStyle/>
        <a:p>
          <a:endParaRPr lang="en-US"/>
        </a:p>
      </dgm:t>
    </dgm:pt>
    <dgm:pt modelId="{0CA16851-0F0D-4F36-90A6-6C72AE7D6779}">
      <dgm:prSet/>
      <dgm:spPr/>
      <dgm:t>
        <a:bodyPr/>
        <a:lstStyle/>
        <a:p>
          <a:pPr algn="ctr"/>
          <a:r>
            <a:rPr lang="ar-SA" dirty="0"/>
            <a:t>ما الفرق بين البكتريا البدائية والبكتريا الحقيقية ؟</a:t>
          </a:r>
          <a:endParaRPr lang="en-US" dirty="0"/>
        </a:p>
      </dgm:t>
    </dgm:pt>
    <dgm:pt modelId="{86C65D72-5C72-4E58-99D3-35A0F3F59EFD}" type="parTrans" cxnId="{8E93C8A5-C526-45B2-8B17-56E0CF761F10}">
      <dgm:prSet/>
      <dgm:spPr/>
      <dgm:t>
        <a:bodyPr/>
        <a:lstStyle/>
        <a:p>
          <a:endParaRPr lang="en-US"/>
        </a:p>
      </dgm:t>
    </dgm:pt>
    <dgm:pt modelId="{814D3FDD-9C25-45CA-8437-DCDB0D099F9D}" type="sibTrans" cxnId="{8E93C8A5-C526-45B2-8B17-56E0CF761F10}">
      <dgm:prSet/>
      <dgm:spPr/>
      <dgm:t>
        <a:bodyPr/>
        <a:lstStyle/>
        <a:p>
          <a:endParaRPr lang="en-US"/>
        </a:p>
      </dgm:t>
    </dgm:pt>
    <dgm:pt modelId="{1DC89C68-13E1-40D1-BF47-BF42108DAA21}">
      <dgm:prSet/>
      <dgm:spPr/>
      <dgm:t>
        <a:bodyPr/>
        <a:lstStyle/>
        <a:p>
          <a:pPr algn="ctr"/>
          <a:r>
            <a:rPr lang="ar-SA" dirty="0"/>
            <a:t>اذكر تراكيب البدائيات ؟</a:t>
          </a:r>
          <a:endParaRPr lang="en-US" dirty="0"/>
        </a:p>
      </dgm:t>
    </dgm:pt>
    <dgm:pt modelId="{BB40A242-7F4A-4848-AF17-48785734D8AD}" type="parTrans" cxnId="{8E53A3D9-74EE-4D37-87EF-11E947C810FB}">
      <dgm:prSet/>
      <dgm:spPr/>
      <dgm:t>
        <a:bodyPr/>
        <a:lstStyle/>
        <a:p>
          <a:endParaRPr lang="en-US"/>
        </a:p>
      </dgm:t>
    </dgm:pt>
    <dgm:pt modelId="{569F2A19-FCAE-4DBC-9830-1C209DCD1439}" type="sibTrans" cxnId="{8E53A3D9-74EE-4D37-87EF-11E947C810FB}">
      <dgm:prSet/>
      <dgm:spPr/>
      <dgm:t>
        <a:bodyPr/>
        <a:lstStyle/>
        <a:p>
          <a:endParaRPr lang="en-US"/>
        </a:p>
      </dgm:t>
    </dgm:pt>
    <dgm:pt modelId="{28A03A28-AA47-4E71-9AD0-126CC0F90D0C}" type="pres">
      <dgm:prSet presAssocID="{CD03EA7E-9F04-4BBA-8A3B-7785B198173A}" presName="linear" presStyleCnt="0">
        <dgm:presLayoutVars>
          <dgm:animLvl val="lvl"/>
          <dgm:resizeHandles val="exact"/>
        </dgm:presLayoutVars>
      </dgm:prSet>
      <dgm:spPr/>
    </dgm:pt>
    <dgm:pt modelId="{9E50A8FB-B115-4147-8BD7-2B04883C6D8A}" type="pres">
      <dgm:prSet presAssocID="{FF921B2F-DAA5-448C-98C9-0CADD6AAD3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0C060B-EE6B-4ABD-8CB5-2704701C443E}" type="pres">
      <dgm:prSet presAssocID="{0D181EEA-E351-4056-8AEA-E61E87A57CE8}" presName="spacer" presStyleCnt="0"/>
      <dgm:spPr/>
    </dgm:pt>
    <dgm:pt modelId="{8837E832-AAAB-492A-A4E6-7BECB33D8CB5}" type="pres">
      <dgm:prSet presAssocID="{0CA16851-0F0D-4F36-90A6-6C72AE7D67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884662-2F59-47E9-BA0E-9180E27472FA}" type="pres">
      <dgm:prSet presAssocID="{814D3FDD-9C25-45CA-8437-DCDB0D099F9D}" presName="spacer" presStyleCnt="0"/>
      <dgm:spPr/>
    </dgm:pt>
    <dgm:pt modelId="{226D39D8-E135-48E7-8B7B-01513E8DA469}" type="pres">
      <dgm:prSet presAssocID="{1DC89C68-13E1-40D1-BF47-BF42108DAA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933C50D-6AA3-4AF3-A2D0-C8179B3EE7DC}" type="presOf" srcId="{1DC89C68-13E1-40D1-BF47-BF42108DAA21}" destId="{226D39D8-E135-48E7-8B7B-01513E8DA469}" srcOrd="0" destOrd="0" presId="urn:microsoft.com/office/officeart/2005/8/layout/vList2"/>
    <dgm:cxn modelId="{793B7A18-668A-4F4A-BC3F-BB281D528596}" type="presOf" srcId="{0CA16851-0F0D-4F36-90A6-6C72AE7D6779}" destId="{8837E832-AAAB-492A-A4E6-7BECB33D8CB5}" srcOrd="0" destOrd="0" presId="urn:microsoft.com/office/officeart/2005/8/layout/vList2"/>
    <dgm:cxn modelId="{37243925-F1B8-41C3-A645-2E7EDCF026C4}" srcId="{CD03EA7E-9F04-4BBA-8A3B-7785B198173A}" destId="{FF921B2F-DAA5-448C-98C9-0CADD6AAD34A}" srcOrd="0" destOrd="0" parTransId="{FDFB7942-A773-4509-AB56-CDCDAF0111FA}" sibTransId="{0D181EEA-E351-4056-8AEA-E61E87A57CE8}"/>
    <dgm:cxn modelId="{8E93C8A5-C526-45B2-8B17-56E0CF761F10}" srcId="{CD03EA7E-9F04-4BBA-8A3B-7785B198173A}" destId="{0CA16851-0F0D-4F36-90A6-6C72AE7D6779}" srcOrd="1" destOrd="0" parTransId="{86C65D72-5C72-4E58-99D3-35A0F3F59EFD}" sibTransId="{814D3FDD-9C25-45CA-8437-DCDB0D099F9D}"/>
    <dgm:cxn modelId="{A6E3E8BB-0055-47D2-A812-CEB250CAC96C}" type="presOf" srcId="{FF921B2F-DAA5-448C-98C9-0CADD6AAD34A}" destId="{9E50A8FB-B115-4147-8BD7-2B04883C6D8A}" srcOrd="0" destOrd="0" presId="urn:microsoft.com/office/officeart/2005/8/layout/vList2"/>
    <dgm:cxn modelId="{8E53A3D9-74EE-4D37-87EF-11E947C810FB}" srcId="{CD03EA7E-9F04-4BBA-8A3B-7785B198173A}" destId="{1DC89C68-13E1-40D1-BF47-BF42108DAA21}" srcOrd="2" destOrd="0" parTransId="{BB40A242-7F4A-4848-AF17-48785734D8AD}" sibTransId="{569F2A19-FCAE-4DBC-9830-1C209DCD1439}"/>
    <dgm:cxn modelId="{16C9F5FB-101D-492C-BF12-F9BBB558DEE7}" type="presOf" srcId="{CD03EA7E-9F04-4BBA-8A3B-7785B198173A}" destId="{28A03A28-AA47-4E71-9AD0-126CC0F90D0C}" srcOrd="0" destOrd="0" presId="urn:microsoft.com/office/officeart/2005/8/layout/vList2"/>
    <dgm:cxn modelId="{BCFFB94C-5463-4D9B-8584-1C7B5C28A462}" type="presParOf" srcId="{28A03A28-AA47-4E71-9AD0-126CC0F90D0C}" destId="{9E50A8FB-B115-4147-8BD7-2B04883C6D8A}" srcOrd="0" destOrd="0" presId="urn:microsoft.com/office/officeart/2005/8/layout/vList2"/>
    <dgm:cxn modelId="{3830BDBA-EE9F-4F3B-AE6F-D1D924C0F91F}" type="presParOf" srcId="{28A03A28-AA47-4E71-9AD0-126CC0F90D0C}" destId="{E00C060B-EE6B-4ABD-8CB5-2704701C443E}" srcOrd="1" destOrd="0" presId="urn:microsoft.com/office/officeart/2005/8/layout/vList2"/>
    <dgm:cxn modelId="{468C493E-BC45-43B5-B999-4D3260DB570A}" type="presParOf" srcId="{28A03A28-AA47-4E71-9AD0-126CC0F90D0C}" destId="{8837E832-AAAB-492A-A4E6-7BECB33D8CB5}" srcOrd="2" destOrd="0" presId="urn:microsoft.com/office/officeart/2005/8/layout/vList2"/>
    <dgm:cxn modelId="{85240233-C761-4BD2-8334-B2850E969EB1}" type="presParOf" srcId="{28A03A28-AA47-4E71-9AD0-126CC0F90D0C}" destId="{00884662-2F59-47E9-BA0E-9180E27472FA}" srcOrd="3" destOrd="0" presId="urn:microsoft.com/office/officeart/2005/8/layout/vList2"/>
    <dgm:cxn modelId="{4A8112D0-838D-4772-8B8C-193BF1B32DC8}" type="presParOf" srcId="{28A03A28-AA47-4E71-9AD0-126CC0F90D0C}" destId="{226D39D8-E135-48E7-8B7B-01513E8DA4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0A8FB-B115-4147-8BD7-2B04883C6D8A}">
      <dsp:nvSpPr>
        <dsp:cNvPr id="0" name=""/>
        <dsp:cNvSpPr/>
      </dsp:nvSpPr>
      <dsp:spPr>
        <a:xfrm>
          <a:off x="0" y="67142"/>
          <a:ext cx="5141912" cy="1673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ما هي الخلايا البدائية ؟</a:t>
          </a:r>
          <a:endParaRPr lang="en-US" sz="4400" kern="1200" dirty="0"/>
        </a:p>
      </dsp:txBody>
      <dsp:txXfrm>
        <a:off x="81674" y="148816"/>
        <a:ext cx="4978564" cy="1509752"/>
      </dsp:txXfrm>
    </dsp:sp>
    <dsp:sp modelId="{8837E832-AAAB-492A-A4E6-7BECB33D8CB5}">
      <dsp:nvSpPr>
        <dsp:cNvPr id="0" name=""/>
        <dsp:cNvSpPr/>
      </dsp:nvSpPr>
      <dsp:spPr>
        <a:xfrm>
          <a:off x="0" y="1866962"/>
          <a:ext cx="5141912" cy="1673100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ما الفرق بين البكتريا البدائية والبكتريا الحقيقية ؟</a:t>
          </a:r>
          <a:endParaRPr lang="en-US" sz="4400" kern="1200" dirty="0"/>
        </a:p>
      </dsp:txBody>
      <dsp:txXfrm>
        <a:off x="81674" y="1948636"/>
        <a:ext cx="4978564" cy="1509752"/>
      </dsp:txXfrm>
    </dsp:sp>
    <dsp:sp modelId="{226D39D8-E135-48E7-8B7B-01513E8DA469}">
      <dsp:nvSpPr>
        <dsp:cNvPr id="0" name=""/>
        <dsp:cNvSpPr/>
      </dsp:nvSpPr>
      <dsp:spPr>
        <a:xfrm>
          <a:off x="0" y="3666782"/>
          <a:ext cx="5141912" cy="167310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اذكر تراكيب البدائيات ؟</a:t>
          </a:r>
          <a:endParaRPr lang="en-US" sz="4400" kern="1200" dirty="0"/>
        </a:p>
      </dsp:txBody>
      <dsp:txXfrm>
        <a:off x="81674" y="3748456"/>
        <a:ext cx="4978564" cy="1509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9/18/2022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9DA8CF-736B-42B7-88F2-ADD984682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/>
              <a:t>الفيروسات </a:t>
            </a:r>
            <a:r>
              <a:rPr lang="ar-SA" dirty="0" err="1"/>
              <a:t>والبريونات</a:t>
            </a: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E804835-99F5-433D-B537-2191D7872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SA" dirty="0"/>
              <a:t>الدرس الثاني </a:t>
            </a:r>
          </a:p>
          <a:p>
            <a:pPr algn="r"/>
            <a:r>
              <a:rPr lang="ar-SA" dirty="0"/>
              <a:t>الوحدة 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155942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37A14A-A5B3-4063-BE3C-5CFF00AD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48859"/>
          </a:xfrm>
        </p:spPr>
        <p:txBody>
          <a:bodyPr/>
          <a:lstStyle/>
          <a:p>
            <a:pPr algn="ctr"/>
            <a:r>
              <a:rPr lang="ar-SA" dirty="0" err="1"/>
              <a:t>البريونات</a:t>
            </a:r>
            <a:r>
              <a:rPr lang="ar-SA" dirty="0"/>
              <a:t>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927272-3611-4A97-A6CD-389EA0B7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82571"/>
            <a:ext cx="10052304" cy="4890797"/>
          </a:xfrm>
        </p:spPr>
        <p:txBody>
          <a:bodyPr>
            <a:normAutofit fontScale="25000" lnSpcReduction="20000"/>
          </a:bodyPr>
          <a:lstStyle/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8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البريونات</a:t>
            </a:r>
            <a:r>
              <a:rPr lang="ar-SA" sz="8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80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هي </a:t>
            </a:r>
            <a:r>
              <a:rPr lang="ar-SA" sz="80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الدقيقة البروتينية المعدية واختصاراً يسمى بريون.</a:t>
            </a:r>
            <a:endParaRPr lang="en-US" sz="8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8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مكتشفها</a:t>
            </a:r>
            <a:r>
              <a:rPr lang="ar-SA" sz="80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80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توصل لها </a:t>
            </a:r>
            <a:r>
              <a:rPr lang="ar-SA" sz="80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بروزاينر</a:t>
            </a:r>
            <a:r>
              <a:rPr lang="ar-SA" sz="80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وحدد ان الدقائق المعدية هي البروتينات </a:t>
            </a:r>
            <a:endParaRPr lang="en-US" sz="8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8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وجودها</a:t>
            </a: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80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توجد </a:t>
            </a:r>
            <a:r>
              <a:rPr lang="ar-SA" sz="80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البريونات</a:t>
            </a:r>
            <a:r>
              <a:rPr lang="ar-SA" sz="80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بشكل طبيعي في الخلايا ولكن وظيفتها غير معروفة </a:t>
            </a:r>
            <a:endParaRPr lang="en-US" sz="8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8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شكلها</a:t>
            </a:r>
            <a:r>
              <a:rPr lang="ar-SA" sz="80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80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وتشبه اللولب وعند حدوث طفرة ينطوي البروتين ويتغير شكله ويسمى بريون </a:t>
            </a:r>
            <a:endParaRPr lang="en-US" sz="8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8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مثال</a:t>
            </a:r>
            <a:r>
              <a:rPr lang="ar-SA" sz="80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اعتلال الدماغ الاسفنجي المعدي ، جنون البقر، </a:t>
            </a: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683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4C3ED0-D70D-45CC-B814-CBF222247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u="sng" dirty="0">
                <a:solidFill>
                  <a:srgbClr val="FF0000"/>
                </a:solidFill>
              </a:rPr>
              <a:t>العدوى </a:t>
            </a:r>
            <a:r>
              <a:rPr lang="ar-SA" b="1" u="sng" dirty="0" err="1">
                <a:solidFill>
                  <a:srgbClr val="FF0000"/>
                </a:solidFill>
              </a:rPr>
              <a:t>بالبريونات</a:t>
            </a:r>
            <a:r>
              <a:rPr lang="ar-SA" b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E28466-E6D1-4AFA-9700-B18A9EA8D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البريون يسبب طفرة في البروتينات الطبيعية التي تصيب الخلايا العصبية مما تسبب انفجارها ويحدث فراغ في الدماغ ويسمى اعتلال الدماغ الاسفنجي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0888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F846DB-1806-46A5-8A7A-DEB8E00F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50" y="844902"/>
            <a:ext cx="5818858" cy="51681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ar-SA" b="1" dirty="0"/>
              <a:t>س/ عرف الفيروس والبريون ؟</a:t>
            </a:r>
          </a:p>
          <a:p>
            <a:pPr marL="0" indent="0">
              <a:buNone/>
            </a:pPr>
            <a:endParaRPr lang="ar-SA" b="1" dirty="0"/>
          </a:p>
          <a:p>
            <a:pPr marL="0" indent="0">
              <a:buNone/>
            </a:pPr>
            <a:r>
              <a:rPr lang="ar-SA" b="1" dirty="0"/>
              <a:t>س/اذكر خطوات دورة الاندماج والتحلل للفيروس ؟</a:t>
            </a:r>
          </a:p>
          <a:p>
            <a:pPr marL="0" indent="0">
              <a:buNone/>
            </a:pPr>
            <a:endParaRPr lang="ar-SA" b="1" dirty="0"/>
          </a:p>
          <a:p>
            <a:pPr marL="0" indent="0">
              <a:buNone/>
            </a:pPr>
            <a:r>
              <a:rPr lang="ar-SA" b="1" dirty="0"/>
              <a:t>س/ ارسم دورة حياة الفيروس؟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859" y="1679571"/>
            <a:ext cx="3498864" cy="3498858"/>
            <a:chOff x="7942859" y="1679571"/>
            <a:chExt cx="3498864" cy="349885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ABCFBC89-2D1F-4D0A-967D-43423985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968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ar-SA" sz="7200" u="sng" dirty="0">
                <a:solidFill>
                  <a:schemeClr val="bg1">
                    <a:shade val="97000"/>
                    <a:satMod val="150000"/>
                  </a:schemeClr>
                </a:solidFill>
              </a:rPr>
              <a:t>الواجب</a:t>
            </a:r>
          </a:p>
        </p:txBody>
      </p:sp>
    </p:spTree>
    <p:extLst>
      <p:ext uri="{BB962C8B-B14F-4D97-AF65-F5344CB8AC3E}">
        <p14:creationId xmlns:p14="http://schemas.microsoft.com/office/powerpoint/2010/main" val="296541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6D9A4CC4-B64E-4009-88FF-F5AB0376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ar-SA" sz="3000" dirty="0">
                <a:solidFill>
                  <a:srgbClr val="FFFFFF"/>
                </a:solidFill>
              </a:rPr>
              <a:t>قبل بداية درسنا يجب ان نتذكر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B02EA228-132C-4038-9299-47BB70D07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796776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205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AC526F6A-EC7D-45E1-AADD-E248BBF7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178" y="3022337"/>
            <a:ext cx="4869179" cy="1517984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solidFill>
                  <a:srgbClr val="000000"/>
                </a:solidFill>
              </a:rPr>
              <a:t>هل سمعت بالفايروس ؟</a:t>
            </a:r>
          </a:p>
        </p:txBody>
      </p:sp>
      <p:pic>
        <p:nvPicPr>
          <p:cNvPr id="5" name="عنصر نائب للمحتوى 4" descr="صورة تحتوي على بطاقة عمل, رسوم المتجهات&#10;&#10;تم إنشاء الوصف تلقائياً">
            <a:extLst>
              <a:ext uri="{FF2B5EF4-FFF2-40B4-BE49-F238E27FC236}">
                <a16:creationId xmlns:a16="http://schemas.microsoft.com/office/drawing/2014/main" id="{8E7DAD89-2840-4E10-B940-3EC8897FA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69" b="-2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C85C7-F4A0-405E-AC3B-1492F7E2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61521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CD2E7AEB-E041-4833-B5D0-7ADBD6E1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ar-SA" dirty="0"/>
              <a:t>الفيروسات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716A1B0-F140-4F46-BE7A-446211EF45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84" b="4229"/>
          <a:stretch/>
        </p:blipFill>
        <p:spPr>
          <a:xfrm>
            <a:off x="128307" y="2466210"/>
            <a:ext cx="5088800" cy="390715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242096-514C-4A7D-8AB9-758147B66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414" y="2320412"/>
            <a:ext cx="5782833" cy="4366469"/>
          </a:xfrm>
        </p:spPr>
        <p:txBody>
          <a:bodyPr anchor="ctr">
            <a:normAutofit/>
          </a:bodyPr>
          <a:lstStyle/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الفيروس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هو شريط غير حي من مادة وراثية يقع ضمن غلاف بروتيني.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تصنيف الفيروس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اتفق معظم العلماء ان الفيروسات غير حية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السبب 1- لا يتحقق فيها خصائص الحياة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2-الفيروس ليس له </a:t>
            </a:r>
            <a:r>
              <a:rPr lang="ar-SA" sz="18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عضيات</a:t>
            </a: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ولا يستطيع تكوين بروتينات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3- لا تتكاثر بنفسها بل تعتمد على المخلوقات التي تدخلها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BD07BC-4ACD-41A7-9AEE-1B3BF124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u="sng" dirty="0"/>
              <a:t>حجم وتركيب الفيروس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65D867C-5BA3-4778-9306-88245726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حجم الفيروس:</a:t>
            </a:r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يتراوح حجمها من 5-300 نانومتر  صغير جداً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اصل الفيروسات </a:t>
            </a:r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يعتقد ان الفيروس نشأت من اجزاء من الخلايا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السبب</a:t>
            </a:r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لوجود المادة الوراثية التي يمكن ان تكون </a:t>
            </a:r>
            <a:r>
              <a:rPr lang="en-US" sz="24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 </a:t>
            </a:r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او </a:t>
            </a:r>
            <a:r>
              <a:rPr lang="en-US" sz="24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RNA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تركيب الفيروس: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الطبقة الخارجية بروتينات تسمى ( محفظة ) و المادة الوراثية داخلها  ويوصف الفيروس تبعاً لنوع المادة الوراثية الموجودة داخله.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155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3FE6A23C-0D66-4162-A13C-75E3CC61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696" y="2560454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sz="4800" dirty="0"/>
              <a:t>تركيب الفيروس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309626B-811C-487C-A6C3-0BC021A75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484633"/>
            <a:ext cx="7417085" cy="6059042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82EA7DE-A7E0-4FA8-AFC9-E6B44752F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9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372167-1543-43B2-81E8-8849D1E4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كيف تحدث  العدوى الفيروسية:-</a:t>
            </a:r>
            <a:br>
              <a:rPr lang="en-US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E6868D-5B23-4D53-89B9-2B97392BF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2" y="2121408"/>
            <a:ext cx="8731276" cy="4050792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637155" algn="ctr"/>
                <a:tab pos="5274310" algn="r"/>
              </a:tabLst>
            </a:pPr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لحدوث عدوى يجب دخول الفيروس الي خلية العائل لكي يتكاثر فيها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+mj-lt"/>
              <a:buAutoNum type="arabicPeriod"/>
              <a:tabLst>
                <a:tab pos="457200" algn="l"/>
                <a:tab pos="2637155" algn="ctr"/>
                <a:tab pos="5274310" algn="r"/>
              </a:tabLst>
            </a:pPr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يلتصق الفيروس بالخلية المضيفة باستخدام مستقبلات محددة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+mj-lt"/>
              <a:buAutoNum type="arabicPeriod"/>
              <a:tabLst>
                <a:tab pos="457200" algn="l"/>
                <a:tab pos="2637155" algn="ctr"/>
                <a:tab pos="5274310" algn="r"/>
              </a:tabLst>
            </a:pPr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لكل فيروس خلايا عائل معينة ولذلك لا ينتقل من نوع لأخر 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+mj-lt"/>
              <a:buAutoNum type="arabicPeriod"/>
              <a:tabLst>
                <a:tab pos="457200" algn="l"/>
                <a:tab pos="2637155" algn="ctr"/>
                <a:tab pos="5274310" algn="r"/>
              </a:tabLst>
            </a:pPr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بعد الالتصاق تدخل المادة الوراثية الى سيتوبلازم الخلية واحياناً يدخل الفيروس كاملاً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+mj-lt"/>
              <a:buAutoNum type="arabicPeriod"/>
              <a:tabLst>
                <a:tab pos="457200" algn="l"/>
                <a:tab pos="2637155" algn="ctr"/>
                <a:tab pos="5274310" algn="r"/>
              </a:tabLst>
            </a:pPr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تتحطم المحفظة فتتعرى المادة الوراثية  ثم يقوم الفيروس بالتضاعف  اما عن طريق دورة التحلل او الدورة الاندماجية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+mj-lt"/>
              <a:buAutoNum type="arabicPeriod"/>
              <a:tabLst>
                <a:tab pos="457200" algn="l"/>
                <a:tab pos="2637155" algn="ctr"/>
                <a:tab pos="5274310" algn="r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1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4EE24BF-7BB0-43EA-A959-F613A9BB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sz="4800" b="1" u="sng" dirty="0"/>
              <a:t>دورة التحلل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A18735F-FA91-4A63-A68D-58179CBF3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075" y="328474"/>
            <a:ext cx="5576109" cy="6329215"/>
          </a:xfrm>
          <a:prstGeom prst="rect">
            <a:avLst/>
          </a:prstGeom>
          <a:noFill/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4000B5-1E25-44BA-901D-29318DAE1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دورة التحلل :</a:t>
            </a:r>
            <a:endParaRPr lang="en-US" sz="24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يلتصق الفيروس بخلية العائل 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يدخل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الفيروسي الى خلية العائل 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تبدأ خلية العائل بصناعة أجزاء الفيروس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تجميع مكونات الفيروسات الجديدة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خروج الفيروسات عن طريق الانفجار الخلوي </a:t>
            </a:r>
          </a:p>
          <a:p>
            <a:pPr marL="0" indent="0">
              <a:buNone/>
            </a:pPr>
            <a:endParaRPr lang="ar-SA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1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9459B2A-C1C2-40CF-B2B0-3D07C4E2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sz="4000" b="1" u="sng" dirty="0"/>
              <a:t>الدورة  الاندماجية 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C506C384-7B02-42FC-8793-993E4F152A8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075" y="390617"/>
            <a:ext cx="5574886" cy="6267072"/>
          </a:xfrm>
          <a:prstGeom prst="rect">
            <a:avLst/>
          </a:prstGeom>
          <a:noFill/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5D3FCC4-57FB-4132-849A-BB6405568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7"/>
            <a:ext cx="5299585" cy="4430313"/>
          </a:xfrm>
        </p:spPr>
        <p:txBody>
          <a:bodyPr>
            <a:normAutofit fontScale="92500" lnSpcReduction="20000"/>
          </a:bodyPr>
          <a:lstStyle/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33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دورة الاندماج :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يلتصق الفيروس بخلية العائل 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يدخل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 </a:t>
            </a: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الفيروسي الى خلية العائل 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يندمج 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 </a:t>
            </a:r>
            <a:r>
              <a:rPr lang="ar-SA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الفيروسي مع 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</a:t>
            </a:r>
            <a:r>
              <a:rPr lang="ar-SA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خلية العائل 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تمر الخلية بعدة انقسامات 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ينفصل 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</a:t>
            </a:r>
            <a:r>
              <a:rPr lang="ar-SA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الفيروسي عن 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</a:t>
            </a:r>
            <a:r>
              <a:rPr lang="ar-SA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خلية العائل 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ar-S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تبدأ خلية العائل بصناعة أجزاء الفيروس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 تجميع مكونات الفيروسات الجديدة</a:t>
            </a:r>
          </a:p>
          <a:p>
            <a:pPr marL="0" indent="0" rtl="1"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ar-S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خروج الفيروسات عن طريق الانفجار الخلوي </a:t>
            </a:r>
          </a:p>
          <a:p>
            <a:pPr marL="0" indent="0">
              <a:buNone/>
            </a:pPr>
            <a:endParaRPr lang="ar-SA" sz="1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4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الخشب</Template>
  <TotalTime>180</TotalTime>
  <Words>406</Words>
  <Application>Microsoft Office PowerPoint</Application>
  <PresentationFormat>شاشة عريضة</PresentationFormat>
  <Paragraphs>64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Calibri</vt:lpstr>
      <vt:lpstr>Rockwell</vt:lpstr>
      <vt:lpstr>Rockwell Condensed</vt:lpstr>
      <vt:lpstr>Rockwell Extra Bold</vt:lpstr>
      <vt:lpstr>Wingdings</vt:lpstr>
      <vt:lpstr>نوع الخشب</vt:lpstr>
      <vt:lpstr>الفيروسات والبريونات</vt:lpstr>
      <vt:lpstr>قبل بداية درسنا يجب ان نتذكر</vt:lpstr>
      <vt:lpstr>هل سمعت بالفايروس ؟</vt:lpstr>
      <vt:lpstr>الفيروسات </vt:lpstr>
      <vt:lpstr>حجم وتركيب الفيروس</vt:lpstr>
      <vt:lpstr>تركيب الفيروس</vt:lpstr>
      <vt:lpstr>كيف تحدث  العدوى الفيروسية:- </vt:lpstr>
      <vt:lpstr>دورة التحلل</vt:lpstr>
      <vt:lpstr>الدورة  الاندماجية </vt:lpstr>
      <vt:lpstr>البريونات </vt:lpstr>
      <vt:lpstr>العدوى بالبريونات </vt:lpstr>
      <vt:lpstr>الواجب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الفيروسات والبريونات</dc:title>
  <dc:creator>☺</dc:creator>
  <cp:lastModifiedBy>☺</cp:lastModifiedBy>
  <cp:revision>3</cp:revision>
  <dcterms:created xsi:type="dcterms:W3CDTF">2021-09-18T21:54:52Z</dcterms:created>
  <dcterms:modified xsi:type="dcterms:W3CDTF">2022-09-18T06:57:15Z</dcterms:modified>
</cp:coreProperties>
</file>