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58" r:id="rId6"/>
    <p:sldId id="259" r:id="rId7"/>
    <p:sldId id="286" r:id="rId8"/>
    <p:sldId id="257" r:id="rId9"/>
    <p:sldId id="287" r:id="rId10"/>
    <p:sldId id="290" r:id="rId11"/>
    <p:sldId id="285" r:id="rId12"/>
    <p:sldId id="289" r:id="rId13"/>
    <p:sldId id="291" r:id="rId14"/>
    <p:sldId id="293" r:id="rId15"/>
    <p:sldId id="294" r:id="rId16"/>
    <p:sldId id="276" r:id="rId17"/>
    <p:sldId id="277" r:id="rId18"/>
    <p:sldId id="292" r:id="rId19"/>
    <p:sldId id="281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1B4"/>
    <a:srgbClr val="AFAFAF"/>
    <a:srgbClr val="8C8C8C"/>
    <a:srgbClr val="FEC3C5"/>
    <a:srgbClr val="32AEAD"/>
    <a:srgbClr val="F2F2F2"/>
    <a:srgbClr val="4472C4"/>
    <a:srgbClr val="BE5108"/>
    <a:srgbClr val="82CCCA"/>
    <a:srgbClr val="C38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ags" Target="tags/tag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A3684-5A5A-4CC8-BEC8-C71331751171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B0557F69-299A-4FF5-9220-74A7D29100B8}">
      <dgm:prSet phldrT="[نص]" custT="1"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1"/>
          <a:endParaRPr lang="ar-SA" sz="20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1D116EA-77B9-4F80-9846-B08677EB8A52}" type="parTrans" cxnId="{1211DB7F-F028-4684-9F38-449D1F93AD95}">
      <dgm:prSet/>
      <dgm:spPr/>
      <dgm:t>
        <a:bodyPr/>
        <a:lstStyle/>
        <a:p>
          <a:pPr rtl="1"/>
          <a:endParaRPr lang="ar-SA"/>
        </a:p>
      </dgm:t>
    </dgm:pt>
    <dgm:pt modelId="{75AF8E15-5398-47AC-AD47-123A88ABDC05}" type="sibTrans" cxnId="{1211DB7F-F028-4684-9F38-449D1F93AD95}">
      <dgm:prSet/>
      <dgm:spPr/>
      <dgm:t>
        <a:bodyPr/>
        <a:lstStyle/>
        <a:p>
          <a:pPr rtl="1"/>
          <a:endParaRPr lang="ar-SA"/>
        </a:p>
      </dgm:t>
    </dgm:pt>
    <dgm:pt modelId="{658B5704-6329-42C7-AE6E-6E52F5F5B5BA}">
      <dgm:prSet phldrT="[نص]" custT="1"/>
      <dgm:spPr>
        <a:solidFill>
          <a:srgbClr val="FEC3C5"/>
        </a:solidFill>
        <a:ln>
          <a:solidFill>
            <a:srgbClr val="FEC3C5"/>
          </a:solidFill>
        </a:ln>
      </dgm:spPr>
      <dgm:t>
        <a:bodyPr/>
        <a:lstStyle/>
        <a:p>
          <a:pPr rtl="1"/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27DF401-423D-4EA4-BDBC-FE7EE80F0A9F}" type="parTrans" cxnId="{DD07943A-D555-4273-8F85-97A3A73E909A}">
      <dgm:prSet/>
      <dgm:spPr/>
      <dgm:t>
        <a:bodyPr/>
        <a:lstStyle/>
        <a:p>
          <a:pPr rtl="1"/>
          <a:endParaRPr lang="ar-SA"/>
        </a:p>
      </dgm:t>
    </dgm:pt>
    <dgm:pt modelId="{4B9E6DD4-0A3E-4CB3-9559-03ABE2B6AC39}" type="sibTrans" cxnId="{DD07943A-D555-4273-8F85-97A3A73E909A}">
      <dgm:prSet/>
      <dgm:spPr/>
      <dgm:t>
        <a:bodyPr/>
        <a:lstStyle/>
        <a:p>
          <a:pPr rtl="1"/>
          <a:endParaRPr lang="ar-SA"/>
        </a:p>
      </dgm:t>
    </dgm:pt>
    <dgm:pt modelId="{3874C5ED-B075-4C12-9155-3AA7302B1C79}">
      <dgm:prSet phldrT="[نص]" custT="1"/>
      <dgm:spPr>
        <a:solidFill>
          <a:srgbClr val="9BC1B4"/>
        </a:solidFill>
        <a:ln>
          <a:solidFill>
            <a:srgbClr val="9BC1B4"/>
          </a:solidFill>
        </a:ln>
      </dgm:spPr>
      <dgm:t>
        <a:bodyPr/>
        <a:lstStyle/>
        <a:p>
          <a:pPr rtl="1"/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319E0E3-DFC2-4A88-AE9A-FA2C2875FF74}" type="parTrans" cxnId="{D3412CBD-6FF9-413C-B6B4-1B098BC787E9}">
      <dgm:prSet/>
      <dgm:spPr/>
      <dgm:t>
        <a:bodyPr/>
        <a:lstStyle/>
        <a:p>
          <a:pPr rtl="1"/>
          <a:endParaRPr lang="ar-SA"/>
        </a:p>
      </dgm:t>
    </dgm:pt>
    <dgm:pt modelId="{B7D2F0D5-B836-456F-892F-F39E65888DE6}" type="sibTrans" cxnId="{D3412CBD-6FF9-413C-B6B4-1B098BC787E9}">
      <dgm:prSet/>
      <dgm:spPr/>
      <dgm:t>
        <a:bodyPr/>
        <a:lstStyle/>
        <a:p>
          <a:pPr rtl="1"/>
          <a:endParaRPr lang="ar-SA"/>
        </a:p>
      </dgm:t>
    </dgm:pt>
    <dgm:pt modelId="{8E14CDEB-07C5-4FA8-A0AB-C6C3782970F1}">
      <dgm:prSet phldrT="[نص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rtl="1"/>
          <a:endParaRPr lang="ar-SA" sz="2000" b="1" dirty="0">
            <a:solidFill>
              <a:schemeClr val="tx1"/>
            </a:solidFill>
          </a:endParaRPr>
        </a:p>
      </dgm:t>
    </dgm:pt>
    <dgm:pt modelId="{8862BECA-54C1-4B5C-9EE1-3AA873B24CFE}" type="parTrans" cxnId="{09E35A90-866D-44FE-B22A-4F3CE4C29110}">
      <dgm:prSet/>
      <dgm:spPr/>
      <dgm:t>
        <a:bodyPr/>
        <a:lstStyle/>
        <a:p>
          <a:pPr rtl="1"/>
          <a:endParaRPr lang="ar-SA"/>
        </a:p>
      </dgm:t>
    </dgm:pt>
    <dgm:pt modelId="{C7742A78-381F-4801-8D03-FF06CDA7391A}" type="sibTrans" cxnId="{09E35A90-866D-44FE-B22A-4F3CE4C29110}">
      <dgm:prSet/>
      <dgm:spPr/>
      <dgm:t>
        <a:bodyPr/>
        <a:lstStyle/>
        <a:p>
          <a:pPr rtl="1"/>
          <a:endParaRPr lang="ar-SA"/>
        </a:p>
      </dgm:t>
    </dgm:pt>
    <dgm:pt modelId="{E7B9616F-F024-4BBD-BF5C-C3754993CAD6}" type="pres">
      <dgm:prSet presAssocID="{A7BA3684-5A5A-4CC8-BEC8-C71331751171}" presName="Name0" presStyleCnt="0">
        <dgm:presLayoutVars>
          <dgm:dir/>
          <dgm:resizeHandles val="exact"/>
        </dgm:presLayoutVars>
      </dgm:prSet>
      <dgm:spPr/>
    </dgm:pt>
    <dgm:pt modelId="{104E25BA-5AC2-4B32-9AFD-8B9FDBAE2691}" type="pres">
      <dgm:prSet presAssocID="{A7BA3684-5A5A-4CC8-BEC8-C71331751171}" presName="bkgdShp" presStyleLbl="alignAccFollowNode1" presStyleIdx="0" presStyleCnt="1" custLinFactNeighborX="135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  <dgm:pt modelId="{4474858D-E790-4045-B5CE-BA2C3D845011}" type="pres">
      <dgm:prSet presAssocID="{A7BA3684-5A5A-4CC8-BEC8-C71331751171}" presName="linComp" presStyleCnt="0"/>
      <dgm:spPr/>
    </dgm:pt>
    <dgm:pt modelId="{CE04B1A0-7FAA-4F43-8A3D-FDB2A70CD33B}" type="pres">
      <dgm:prSet presAssocID="{B0557F69-299A-4FF5-9220-74A7D29100B8}" presName="compNode" presStyleCnt="0"/>
      <dgm:spPr/>
    </dgm:pt>
    <dgm:pt modelId="{E4C370A2-3739-4F92-8C7F-E89626750F94}" type="pres">
      <dgm:prSet presAssocID="{B0557F69-299A-4FF5-9220-74A7D29100B8}" presName="node" presStyleLbl="node1" presStyleIdx="0" presStyleCnt="4">
        <dgm:presLayoutVars>
          <dgm:bulletEnabled val="1"/>
        </dgm:presLayoutVars>
      </dgm:prSet>
      <dgm:spPr/>
    </dgm:pt>
    <dgm:pt modelId="{1FF29137-7DB2-4C21-B56B-18E66FB06AF6}" type="pres">
      <dgm:prSet presAssocID="{B0557F69-299A-4FF5-9220-74A7D29100B8}" presName="invisiNode" presStyleLbl="node1" presStyleIdx="0" presStyleCnt="4"/>
      <dgm:spPr/>
    </dgm:pt>
    <dgm:pt modelId="{73FB59F9-5C14-4E5C-BB61-4CC8746271F3}" type="pres">
      <dgm:prSet presAssocID="{B0557F69-299A-4FF5-9220-74A7D29100B8}" presName="imagNode" presStyleLbl="fgImgPlace1" presStyleIdx="0" presStyleCnt="4"/>
      <dgm:spPr>
        <a:solidFill>
          <a:schemeClr val="bg1">
            <a:lumMod val="85000"/>
            <a:alpha val="70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9EC8BF88-891C-47AB-8A7C-892709F3DF17}" type="pres">
      <dgm:prSet presAssocID="{75AF8E15-5398-47AC-AD47-123A88ABDC05}" presName="sibTrans" presStyleLbl="sibTrans2D1" presStyleIdx="0" presStyleCnt="0"/>
      <dgm:spPr/>
    </dgm:pt>
    <dgm:pt modelId="{811B447A-7B1B-49BD-9879-AD81BEC93EC8}" type="pres">
      <dgm:prSet presAssocID="{658B5704-6329-42C7-AE6E-6E52F5F5B5BA}" presName="compNode" presStyleCnt="0"/>
      <dgm:spPr/>
    </dgm:pt>
    <dgm:pt modelId="{F9C7E624-3A49-4C53-9A94-9719AAA8BDAE}" type="pres">
      <dgm:prSet presAssocID="{658B5704-6329-42C7-AE6E-6E52F5F5B5BA}" presName="node" presStyleLbl="node1" presStyleIdx="1" presStyleCnt="4">
        <dgm:presLayoutVars>
          <dgm:bulletEnabled val="1"/>
        </dgm:presLayoutVars>
      </dgm:prSet>
      <dgm:spPr/>
    </dgm:pt>
    <dgm:pt modelId="{501B18C9-0C1B-4481-990D-6DF2A668357C}" type="pres">
      <dgm:prSet presAssocID="{658B5704-6329-42C7-AE6E-6E52F5F5B5BA}" presName="invisiNode" presStyleLbl="node1" presStyleIdx="1" presStyleCnt="4"/>
      <dgm:spPr/>
    </dgm:pt>
    <dgm:pt modelId="{B3DFAB9E-2F95-4F70-BC45-A5FC23D72E8F}" type="pres">
      <dgm:prSet presAssocID="{658B5704-6329-42C7-AE6E-6E52F5F5B5BA}" presName="imagNode" presStyleLbl="fgImgPlace1" presStyleIdx="1" presStyleCnt="4"/>
      <dgm:spPr>
        <a:solidFill>
          <a:srgbClr val="FEC3C5">
            <a:alpha val="70000"/>
          </a:srgbClr>
        </a:solidFill>
        <a:ln>
          <a:solidFill>
            <a:srgbClr val="FEC3C5"/>
          </a:solidFill>
        </a:ln>
      </dgm:spPr>
    </dgm:pt>
    <dgm:pt modelId="{ACD5DC0C-F782-420C-9097-ACA3C07E9B97}" type="pres">
      <dgm:prSet presAssocID="{4B9E6DD4-0A3E-4CB3-9559-03ABE2B6AC39}" presName="sibTrans" presStyleLbl="sibTrans2D1" presStyleIdx="0" presStyleCnt="0"/>
      <dgm:spPr/>
    </dgm:pt>
    <dgm:pt modelId="{4914B9A8-AF67-4F1A-A682-BE4F2960D769}" type="pres">
      <dgm:prSet presAssocID="{3874C5ED-B075-4C12-9155-3AA7302B1C79}" presName="compNode" presStyleCnt="0"/>
      <dgm:spPr/>
    </dgm:pt>
    <dgm:pt modelId="{57491B24-1EF6-45AE-A56D-D63952708D34}" type="pres">
      <dgm:prSet presAssocID="{3874C5ED-B075-4C12-9155-3AA7302B1C79}" presName="node" presStyleLbl="node1" presStyleIdx="2" presStyleCnt="4">
        <dgm:presLayoutVars>
          <dgm:bulletEnabled val="1"/>
        </dgm:presLayoutVars>
      </dgm:prSet>
      <dgm:spPr/>
    </dgm:pt>
    <dgm:pt modelId="{05A0FBAD-3F02-493C-AAB5-0504F6AB46DA}" type="pres">
      <dgm:prSet presAssocID="{3874C5ED-B075-4C12-9155-3AA7302B1C79}" presName="invisiNode" presStyleLbl="node1" presStyleIdx="2" presStyleCnt="4"/>
      <dgm:spPr/>
    </dgm:pt>
    <dgm:pt modelId="{5B34E778-26AD-4F3A-ACBC-8E48AFB3F71B}" type="pres">
      <dgm:prSet presAssocID="{3874C5ED-B075-4C12-9155-3AA7302B1C79}" presName="imagNode" presStyleLbl="fgImgPlace1" presStyleIdx="2" presStyleCnt="4"/>
      <dgm:spPr>
        <a:solidFill>
          <a:srgbClr val="9BC1B4">
            <a:alpha val="70000"/>
          </a:srgbClr>
        </a:solidFill>
        <a:ln>
          <a:solidFill>
            <a:srgbClr val="9BC1B4"/>
          </a:solidFill>
        </a:ln>
      </dgm:spPr>
    </dgm:pt>
    <dgm:pt modelId="{F301FEA3-A8ED-4DD2-AAF5-9FB00BDD6BE3}" type="pres">
      <dgm:prSet presAssocID="{B7D2F0D5-B836-456F-892F-F39E65888DE6}" presName="sibTrans" presStyleLbl="sibTrans2D1" presStyleIdx="0" presStyleCnt="0"/>
      <dgm:spPr/>
    </dgm:pt>
    <dgm:pt modelId="{5FB0ABA8-71CF-4F2A-85BD-6D19F8D251FC}" type="pres">
      <dgm:prSet presAssocID="{8E14CDEB-07C5-4FA8-A0AB-C6C3782970F1}" presName="compNode" presStyleCnt="0"/>
      <dgm:spPr/>
    </dgm:pt>
    <dgm:pt modelId="{9ACA9F13-1220-44E1-A6FC-2D0144D45A55}" type="pres">
      <dgm:prSet presAssocID="{8E14CDEB-07C5-4FA8-A0AB-C6C3782970F1}" presName="node" presStyleLbl="node1" presStyleIdx="3" presStyleCnt="4">
        <dgm:presLayoutVars>
          <dgm:bulletEnabled val="1"/>
        </dgm:presLayoutVars>
      </dgm:prSet>
      <dgm:spPr/>
    </dgm:pt>
    <dgm:pt modelId="{A0C8E6B1-C6B4-4FF7-82BE-B220233689EA}" type="pres">
      <dgm:prSet presAssocID="{8E14CDEB-07C5-4FA8-A0AB-C6C3782970F1}" presName="invisiNode" presStyleLbl="node1" presStyleIdx="3" presStyleCnt="4"/>
      <dgm:spPr/>
    </dgm:pt>
    <dgm:pt modelId="{A1EDD36D-55C5-45A8-A474-97243AD9F32A}" type="pres">
      <dgm:prSet presAssocID="{8E14CDEB-07C5-4FA8-A0AB-C6C3782970F1}" presName="imagNode" presStyleLbl="fgImgPlace1" presStyleIdx="3" presStyleCnt="4"/>
      <dgm:spPr>
        <a:solidFill>
          <a:schemeClr val="accent5">
            <a:lumMod val="40000"/>
            <a:lumOff val="60000"/>
            <a:alpha val="7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</dgm:pt>
  </dgm:ptLst>
  <dgm:cxnLst>
    <dgm:cxn modelId="{3836F81E-5DEF-4015-A5D3-91DC03C86D2F}" type="presOf" srcId="{3874C5ED-B075-4C12-9155-3AA7302B1C79}" destId="{57491B24-1EF6-45AE-A56D-D63952708D34}" srcOrd="0" destOrd="0" presId="urn:microsoft.com/office/officeart/2005/8/layout/pList2"/>
    <dgm:cxn modelId="{A5CEC524-936F-4DDC-AE38-D57398F91909}" type="presOf" srcId="{8E14CDEB-07C5-4FA8-A0AB-C6C3782970F1}" destId="{9ACA9F13-1220-44E1-A6FC-2D0144D45A55}" srcOrd="0" destOrd="0" presId="urn:microsoft.com/office/officeart/2005/8/layout/pList2"/>
    <dgm:cxn modelId="{64A5D239-AF66-4A67-BE69-8E1C9BDFDE36}" type="presOf" srcId="{75AF8E15-5398-47AC-AD47-123A88ABDC05}" destId="{9EC8BF88-891C-47AB-8A7C-892709F3DF17}" srcOrd="0" destOrd="0" presId="urn:microsoft.com/office/officeart/2005/8/layout/pList2"/>
    <dgm:cxn modelId="{DD07943A-D555-4273-8F85-97A3A73E909A}" srcId="{A7BA3684-5A5A-4CC8-BEC8-C71331751171}" destId="{658B5704-6329-42C7-AE6E-6E52F5F5B5BA}" srcOrd="1" destOrd="0" parTransId="{327DF401-423D-4EA4-BDBC-FE7EE80F0A9F}" sibTransId="{4B9E6DD4-0A3E-4CB3-9559-03ABE2B6AC39}"/>
    <dgm:cxn modelId="{7E56CA56-D35A-458D-A89E-5A7CD8484306}" type="presOf" srcId="{A7BA3684-5A5A-4CC8-BEC8-C71331751171}" destId="{E7B9616F-F024-4BBD-BF5C-C3754993CAD6}" srcOrd="0" destOrd="0" presId="urn:microsoft.com/office/officeart/2005/8/layout/pList2"/>
    <dgm:cxn modelId="{1211DB7F-F028-4684-9F38-449D1F93AD95}" srcId="{A7BA3684-5A5A-4CC8-BEC8-C71331751171}" destId="{B0557F69-299A-4FF5-9220-74A7D29100B8}" srcOrd="0" destOrd="0" parTransId="{B1D116EA-77B9-4F80-9846-B08677EB8A52}" sibTransId="{75AF8E15-5398-47AC-AD47-123A88ABDC05}"/>
    <dgm:cxn modelId="{09E35A90-866D-44FE-B22A-4F3CE4C29110}" srcId="{A7BA3684-5A5A-4CC8-BEC8-C71331751171}" destId="{8E14CDEB-07C5-4FA8-A0AB-C6C3782970F1}" srcOrd="3" destOrd="0" parTransId="{8862BECA-54C1-4B5C-9EE1-3AA873B24CFE}" sibTransId="{C7742A78-381F-4801-8D03-FF06CDA7391A}"/>
    <dgm:cxn modelId="{786DB091-9C67-4A7F-B02C-2BC9B65A12CA}" type="presOf" srcId="{658B5704-6329-42C7-AE6E-6E52F5F5B5BA}" destId="{F9C7E624-3A49-4C53-9A94-9719AAA8BDAE}" srcOrd="0" destOrd="0" presId="urn:microsoft.com/office/officeart/2005/8/layout/pList2"/>
    <dgm:cxn modelId="{655B9798-E48B-4794-A8AC-D5D0408635B9}" type="presOf" srcId="{B0557F69-299A-4FF5-9220-74A7D29100B8}" destId="{E4C370A2-3739-4F92-8C7F-E89626750F94}" srcOrd="0" destOrd="0" presId="urn:microsoft.com/office/officeart/2005/8/layout/pList2"/>
    <dgm:cxn modelId="{D3412CBD-6FF9-413C-B6B4-1B098BC787E9}" srcId="{A7BA3684-5A5A-4CC8-BEC8-C71331751171}" destId="{3874C5ED-B075-4C12-9155-3AA7302B1C79}" srcOrd="2" destOrd="0" parTransId="{8319E0E3-DFC2-4A88-AE9A-FA2C2875FF74}" sibTransId="{B7D2F0D5-B836-456F-892F-F39E65888DE6}"/>
    <dgm:cxn modelId="{1F61AACD-C1D2-4AAA-AD28-53C3784B9131}" type="presOf" srcId="{4B9E6DD4-0A3E-4CB3-9559-03ABE2B6AC39}" destId="{ACD5DC0C-F782-420C-9097-ACA3C07E9B97}" srcOrd="0" destOrd="0" presId="urn:microsoft.com/office/officeart/2005/8/layout/pList2"/>
    <dgm:cxn modelId="{419A95F5-7AD0-4321-8416-A13C43CE9D2A}" type="presOf" srcId="{B7D2F0D5-B836-456F-892F-F39E65888DE6}" destId="{F301FEA3-A8ED-4DD2-AAF5-9FB00BDD6BE3}" srcOrd="0" destOrd="0" presId="urn:microsoft.com/office/officeart/2005/8/layout/pList2"/>
    <dgm:cxn modelId="{44422804-F401-41D7-923A-65B6E9A635EE}" type="presParOf" srcId="{E7B9616F-F024-4BBD-BF5C-C3754993CAD6}" destId="{104E25BA-5AC2-4B32-9AFD-8B9FDBAE2691}" srcOrd="0" destOrd="0" presId="urn:microsoft.com/office/officeart/2005/8/layout/pList2"/>
    <dgm:cxn modelId="{27D644CE-783A-4509-8399-75FD1CE33FD4}" type="presParOf" srcId="{E7B9616F-F024-4BBD-BF5C-C3754993CAD6}" destId="{4474858D-E790-4045-B5CE-BA2C3D845011}" srcOrd="1" destOrd="0" presId="urn:microsoft.com/office/officeart/2005/8/layout/pList2"/>
    <dgm:cxn modelId="{A5402EA1-4491-48CA-88BD-7AC462177C45}" type="presParOf" srcId="{4474858D-E790-4045-B5CE-BA2C3D845011}" destId="{CE04B1A0-7FAA-4F43-8A3D-FDB2A70CD33B}" srcOrd="0" destOrd="0" presId="urn:microsoft.com/office/officeart/2005/8/layout/pList2"/>
    <dgm:cxn modelId="{FC5EA8BC-0097-4CC3-9783-52600230A633}" type="presParOf" srcId="{CE04B1A0-7FAA-4F43-8A3D-FDB2A70CD33B}" destId="{E4C370A2-3739-4F92-8C7F-E89626750F94}" srcOrd="0" destOrd="0" presId="urn:microsoft.com/office/officeart/2005/8/layout/pList2"/>
    <dgm:cxn modelId="{794F05DF-FAFA-4167-A47A-42A369E6F601}" type="presParOf" srcId="{CE04B1A0-7FAA-4F43-8A3D-FDB2A70CD33B}" destId="{1FF29137-7DB2-4C21-B56B-18E66FB06AF6}" srcOrd="1" destOrd="0" presId="urn:microsoft.com/office/officeart/2005/8/layout/pList2"/>
    <dgm:cxn modelId="{9B1FB73C-1C0B-4A7B-A77B-C9AFB068A497}" type="presParOf" srcId="{CE04B1A0-7FAA-4F43-8A3D-FDB2A70CD33B}" destId="{73FB59F9-5C14-4E5C-BB61-4CC8746271F3}" srcOrd="2" destOrd="0" presId="urn:microsoft.com/office/officeart/2005/8/layout/pList2"/>
    <dgm:cxn modelId="{DFAF123C-45B1-4E7E-98C6-489ACE2BA1EE}" type="presParOf" srcId="{4474858D-E790-4045-B5CE-BA2C3D845011}" destId="{9EC8BF88-891C-47AB-8A7C-892709F3DF17}" srcOrd="1" destOrd="0" presId="urn:microsoft.com/office/officeart/2005/8/layout/pList2"/>
    <dgm:cxn modelId="{3D226FC7-8A10-4E17-904F-35ECF51C2FC2}" type="presParOf" srcId="{4474858D-E790-4045-B5CE-BA2C3D845011}" destId="{811B447A-7B1B-49BD-9879-AD81BEC93EC8}" srcOrd="2" destOrd="0" presId="urn:microsoft.com/office/officeart/2005/8/layout/pList2"/>
    <dgm:cxn modelId="{86A98645-3589-4061-AB0C-50BDBD0A2158}" type="presParOf" srcId="{811B447A-7B1B-49BD-9879-AD81BEC93EC8}" destId="{F9C7E624-3A49-4C53-9A94-9719AAA8BDAE}" srcOrd="0" destOrd="0" presId="urn:microsoft.com/office/officeart/2005/8/layout/pList2"/>
    <dgm:cxn modelId="{541A097D-35B5-4125-A748-EE183BAECA49}" type="presParOf" srcId="{811B447A-7B1B-49BD-9879-AD81BEC93EC8}" destId="{501B18C9-0C1B-4481-990D-6DF2A668357C}" srcOrd="1" destOrd="0" presId="urn:microsoft.com/office/officeart/2005/8/layout/pList2"/>
    <dgm:cxn modelId="{918B0ACB-3A88-4A8A-9B21-A4B6FB921EA4}" type="presParOf" srcId="{811B447A-7B1B-49BD-9879-AD81BEC93EC8}" destId="{B3DFAB9E-2F95-4F70-BC45-A5FC23D72E8F}" srcOrd="2" destOrd="0" presId="urn:microsoft.com/office/officeart/2005/8/layout/pList2"/>
    <dgm:cxn modelId="{BAF53BB6-0BC8-4DDC-B461-E0F5D4096D1D}" type="presParOf" srcId="{4474858D-E790-4045-B5CE-BA2C3D845011}" destId="{ACD5DC0C-F782-420C-9097-ACA3C07E9B97}" srcOrd="3" destOrd="0" presId="urn:microsoft.com/office/officeart/2005/8/layout/pList2"/>
    <dgm:cxn modelId="{052DFA58-3AF2-4077-99FB-8CFDE568C840}" type="presParOf" srcId="{4474858D-E790-4045-B5CE-BA2C3D845011}" destId="{4914B9A8-AF67-4F1A-A682-BE4F2960D769}" srcOrd="4" destOrd="0" presId="urn:microsoft.com/office/officeart/2005/8/layout/pList2"/>
    <dgm:cxn modelId="{3A1289F4-2F4C-411E-91C9-691702428797}" type="presParOf" srcId="{4914B9A8-AF67-4F1A-A682-BE4F2960D769}" destId="{57491B24-1EF6-45AE-A56D-D63952708D34}" srcOrd="0" destOrd="0" presId="urn:microsoft.com/office/officeart/2005/8/layout/pList2"/>
    <dgm:cxn modelId="{77A603D6-A1CD-4E63-9E3A-F68F73F89ED6}" type="presParOf" srcId="{4914B9A8-AF67-4F1A-A682-BE4F2960D769}" destId="{05A0FBAD-3F02-493C-AAB5-0504F6AB46DA}" srcOrd="1" destOrd="0" presId="urn:microsoft.com/office/officeart/2005/8/layout/pList2"/>
    <dgm:cxn modelId="{996C1080-7EFE-432E-BF6E-0BC5EC351EC4}" type="presParOf" srcId="{4914B9A8-AF67-4F1A-A682-BE4F2960D769}" destId="{5B34E778-26AD-4F3A-ACBC-8E48AFB3F71B}" srcOrd="2" destOrd="0" presId="urn:microsoft.com/office/officeart/2005/8/layout/pList2"/>
    <dgm:cxn modelId="{76785069-618B-4252-99FE-9600DB814007}" type="presParOf" srcId="{4474858D-E790-4045-B5CE-BA2C3D845011}" destId="{F301FEA3-A8ED-4DD2-AAF5-9FB00BDD6BE3}" srcOrd="5" destOrd="0" presId="urn:microsoft.com/office/officeart/2005/8/layout/pList2"/>
    <dgm:cxn modelId="{46EB1A3C-6F88-471B-B928-E60880C8FC80}" type="presParOf" srcId="{4474858D-E790-4045-B5CE-BA2C3D845011}" destId="{5FB0ABA8-71CF-4F2A-85BD-6D19F8D251FC}" srcOrd="6" destOrd="0" presId="urn:microsoft.com/office/officeart/2005/8/layout/pList2"/>
    <dgm:cxn modelId="{7D18C11B-B2F2-4A04-A6A0-FFFFF3BAFC61}" type="presParOf" srcId="{5FB0ABA8-71CF-4F2A-85BD-6D19F8D251FC}" destId="{9ACA9F13-1220-44E1-A6FC-2D0144D45A55}" srcOrd="0" destOrd="0" presId="urn:microsoft.com/office/officeart/2005/8/layout/pList2"/>
    <dgm:cxn modelId="{EE3D9C2D-206B-47B5-9D59-FAFEA5029645}" type="presParOf" srcId="{5FB0ABA8-71CF-4F2A-85BD-6D19F8D251FC}" destId="{A0C8E6B1-C6B4-4FF7-82BE-B220233689EA}" srcOrd="1" destOrd="0" presId="urn:microsoft.com/office/officeart/2005/8/layout/pList2"/>
    <dgm:cxn modelId="{C7FE554F-DC7C-418C-BE94-663116157FD4}" type="presParOf" srcId="{5FB0ABA8-71CF-4F2A-85BD-6D19F8D251FC}" destId="{A1EDD36D-55C5-45A8-A474-97243AD9F32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25BA-5AC2-4B32-9AFD-8B9FDBAE2691}">
      <dsp:nvSpPr>
        <dsp:cNvPr id="0" name=""/>
        <dsp:cNvSpPr/>
      </dsp:nvSpPr>
      <dsp:spPr>
        <a:xfrm>
          <a:off x="0" y="0"/>
          <a:ext cx="10764612" cy="239375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B59F9-5C14-4E5C-BB61-4CC8746271F3}">
      <dsp:nvSpPr>
        <dsp:cNvPr id="0" name=""/>
        <dsp:cNvSpPr/>
      </dsp:nvSpPr>
      <dsp:spPr>
        <a:xfrm>
          <a:off x="325902" y="319167"/>
          <a:ext cx="2351815" cy="175542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7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370A2-3739-4F92-8C7F-E89626750F94}">
      <dsp:nvSpPr>
        <dsp:cNvPr id="0" name=""/>
        <dsp:cNvSpPr/>
      </dsp:nvSpPr>
      <dsp:spPr>
        <a:xfrm rot="10800000">
          <a:off x="325902" y="2393757"/>
          <a:ext cx="2351815" cy="2925703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398228" y="2393757"/>
        <a:ext cx="2207163" cy="2853377"/>
      </dsp:txXfrm>
    </dsp:sp>
    <dsp:sp modelId="{B3DFAB9E-2F95-4F70-BC45-A5FC23D72E8F}">
      <dsp:nvSpPr>
        <dsp:cNvPr id="0" name=""/>
        <dsp:cNvSpPr/>
      </dsp:nvSpPr>
      <dsp:spPr>
        <a:xfrm>
          <a:off x="2912899" y="319167"/>
          <a:ext cx="2351815" cy="1755421"/>
        </a:xfrm>
        <a:prstGeom prst="roundRect">
          <a:avLst>
            <a:gd name="adj" fmla="val 10000"/>
          </a:avLst>
        </a:prstGeom>
        <a:solidFill>
          <a:srgbClr val="FEC3C5">
            <a:alpha val="70000"/>
          </a:srgbClr>
        </a:solidFill>
        <a:ln w="12700" cap="flat" cmpd="sng" algn="ctr">
          <a:solidFill>
            <a:srgbClr val="FEC3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7E624-3A49-4C53-9A94-9719AAA8BDAE}">
      <dsp:nvSpPr>
        <dsp:cNvPr id="0" name=""/>
        <dsp:cNvSpPr/>
      </dsp:nvSpPr>
      <dsp:spPr>
        <a:xfrm rot="10800000">
          <a:off x="2912899" y="2393757"/>
          <a:ext cx="2351815" cy="2925703"/>
        </a:xfrm>
        <a:prstGeom prst="round2SameRect">
          <a:avLst>
            <a:gd name="adj1" fmla="val 10500"/>
            <a:gd name="adj2" fmla="val 0"/>
          </a:avLst>
        </a:prstGeom>
        <a:solidFill>
          <a:srgbClr val="FEC3C5"/>
        </a:solidFill>
        <a:ln w="12700" cap="flat" cmpd="sng" algn="ctr">
          <a:solidFill>
            <a:srgbClr val="FEC3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2985225" y="2393757"/>
        <a:ext cx="2207163" cy="2853377"/>
      </dsp:txXfrm>
    </dsp:sp>
    <dsp:sp modelId="{5B34E778-26AD-4F3A-ACBC-8E48AFB3F71B}">
      <dsp:nvSpPr>
        <dsp:cNvPr id="0" name=""/>
        <dsp:cNvSpPr/>
      </dsp:nvSpPr>
      <dsp:spPr>
        <a:xfrm>
          <a:off x="5499896" y="319167"/>
          <a:ext cx="2351815" cy="1755421"/>
        </a:xfrm>
        <a:prstGeom prst="roundRect">
          <a:avLst>
            <a:gd name="adj" fmla="val 10000"/>
          </a:avLst>
        </a:prstGeom>
        <a:solidFill>
          <a:srgbClr val="9BC1B4">
            <a:alpha val="70000"/>
          </a:srgbClr>
        </a:solidFill>
        <a:ln w="12700" cap="flat" cmpd="sng" algn="ctr">
          <a:solidFill>
            <a:srgbClr val="9BC1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91B24-1EF6-45AE-A56D-D63952708D34}">
      <dsp:nvSpPr>
        <dsp:cNvPr id="0" name=""/>
        <dsp:cNvSpPr/>
      </dsp:nvSpPr>
      <dsp:spPr>
        <a:xfrm rot="10800000">
          <a:off x="5499896" y="2393757"/>
          <a:ext cx="2351815" cy="2925703"/>
        </a:xfrm>
        <a:prstGeom prst="round2SameRect">
          <a:avLst>
            <a:gd name="adj1" fmla="val 10500"/>
            <a:gd name="adj2" fmla="val 0"/>
          </a:avLst>
        </a:prstGeom>
        <a:solidFill>
          <a:srgbClr val="9BC1B4"/>
        </a:solidFill>
        <a:ln w="12700" cap="flat" cmpd="sng" algn="ctr">
          <a:solidFill>
            <a:srgbClr val="9BC1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5572222" y="2393757"/>
        <a:ext cx="2207163" cy="2853377"/>
      </dsp:txXfrm>
    </dsp:sp>
    <dsp:sp modelId="{A1EDD36D-55C5-45A8-A474-97243AD9F32A}">
      <dsp:nvSpPr>
        <dsp:cNvPr id="0" name=""/>
        <dsp:cNvSpPr/>
      </dsp:nvSpPr>
      <dsp:spPr>
        <a:xfrm>
          <a:off x="8086893" y="319167"/>
          <a:ext cx="2351815" cy="175542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7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A9F13-1220-44E1-A6FC-2D0144D45A55}">
      <dsp:nvSpPr>
        <dsp:cNvPr id="0" name=""/>
        <dsp:cNvSpPr/>
      </dsp:nvSpPr>
      <dsp:spPr>
        <a:xfrm rot="10800000">
          <a:off x="8086893" y="2393757"/>
          <a:ext cx="2351815" cy="29257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tx1"/>
            </a:solidFill>
          </a:endParaRPr>
        </a:p>
      </dsp:txBody>
      <dsp:txXfrm rot="10800000">
        <a:off x="8159219" y="2393757"/>
        <a:ext cx="2207163" cy="2853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014AF3-A6F9-4F79-8ED3-88913AFFC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7786DC3-D07E-4F87-A065-3FB5DD26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310560-CB10-47AB-87DA-27CF5A29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64355A-D965-437E-95A5-0D6493F3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2B97E0-024B-44C9-86F0-6CA38D16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71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2B6C23-07EB-46DE-9ECF-BD61E98C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1F2852-4D0E-499C-9018-50899C0DD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593302-8425-4BB9-9D56-A8567FC3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2E693F-832C-4502-B0F6-1989AF43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B48B2-1505-4C96-A1A7-6084CDAF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90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7C3B20-64E8-4341-BEC1-1026E5648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FB1A01E-3B40-4EBD-AA14-F5F8E69A2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CD9F15-DCAD-4DE8-913D-B3E2349B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408EA-F486-4B59-B8E8-CCB7F5CF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498DDB-17FE-4FEE-AFC7-B69B5D7A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21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4A2277-7A2D-4218-B882-01D0AD92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2476A0-2E37-4F85-9382-24FDB483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653025-9C7D-467B-B17A-2F0A6B54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F5BB13-B861-4823-8972-BEEB335B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8FF09-FD47-4CAC-A846-B1F70ED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27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146769-61F4-45D4-87A9-4A92FA9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A36435A-0275-4C09-A774-B23D28F74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BF5E4F-7E29-47CC-8C0F-E31173B5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A78EF4-0FE9-4FBF-83C3-022284A1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2B7A85-CF13-4812-9F95-4C462AD9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353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605EAA-9D23-4C94-A6B9-57160431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25652D-2BCD-4408-B8C2-CCD5D6CD3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20ADBA-3E09-40F7-A453-1F4ABAB56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D15A1E-29AE-4416-9397-767AEA72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5D3E249-CEE3-42AE-86D1-5F540CFF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69C2BE-9F01-4DB7-B92F-D94C4313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38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F42817-2835-4E9B-802E-92D84EA6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2DDBFB-CF53-4D3D-A543-387ACA760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F4FC0D-5945-4389-871D-9CB49794C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9013375-6AEC-4A63-90F8-10265578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5DF7C4-763E-4513-829D-B33658C7B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4678468-5A70-4036-A7A1-20507035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5C9399A-9BC8-412B-9D1E-7C15AC7E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C4CE75-FC8F-43D8-A421-E1CAA029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2CDF6B-6F2F-4AFA-A40E-E9118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CA16F2-0643-4AE5-B9EB-1F0C116E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1890C72-2B2C-4A1F-AF71-E57ADB0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81B225-D74A-44C7-B376-988B1AE1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82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B07EC8E-D712-450C-9729-1DE3EE74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D17F24-5260-4DF2-B69A-1F96DA4F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A3BC16-E89A-4A33-B718-F8999931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89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779512-D5B5-411E-A2C1-125C924D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1E3C23-7FB4-406C-8BF1-548E1CC0B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DDB0B5-A248-4CC6-95B2-9DCE3494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140CF9-584F-476A-83BB-52A52D2F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94225F-CD0F-4B17-873C-F4F7EA31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C49B2C-E31F-49B9-9AB1-164AB145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87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CBFA3D-09CD-4EF8-9999-3D09ADCB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959C4E-06E1-46C1-AE1F-0C9D039F2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656F27F-6AED-4635-AB8D-904989F7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C80337-4042-4335-A7A8-05E7CFE4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F68E6C-E3C4-4641-A017-C75F3A04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459A24-E4F1-4A03-B5BC-124509C6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06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3C40690-BBE8-4E5E-B038-DC800DC3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983950-27CF-4A0B-8329-4360C592C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353348-FB9D-4FD7-AC26-BE95B3180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6DC1-6C90-4B1A-89D4-1263FF4863E7}" type="datetimeFigureOut">
              <a:rPr lang="ar-SA" smtClean="0"/>
              <a:t>01/09/1443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71DBC5-F551-435A-96C2-36B022C62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9EA29A-C0A0-4375-83F0-2044AF35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62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2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1.xml" /><Relationship Id="rId5" Type="http://schemas.microsoft.com/office/2007/relationships/hdphoto" Target="../media/hdphoto1.wdp" /><Relationship Id="rId4" Type="http://schemas.openxmlformats.org/officeDocument/2006/relationships/image" Target="../media/image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16.emf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2.xml" /><Relationship Id="rId6" Type="http://schemas.microsoft.com/office/2007/relationships/hdphoto" Target="../media/hdphoto3.wdp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13" Type="http://schemas.microsoft.com/office/2007/relationships/hdphoto" Target="../media/hdphoto8.wdp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openxmlformats.org/officeDocument/2006/relationships/image" Target="../media/image19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3.xml" /><Relationship Id="rId6" Type="http://schemas.openxmlformats.org/officeDocument/2006/relationships/diagramColors" Target="../diagrams/colors1.xml" /><Relationship Id="rId11" Type="http://schemas.microsoft.com/office/2007/relationships/hdphoto" Target="../media/hdphoto7.wdp" /><Relationship Id="rId5" Type="http://schemas.openxmlformats.org/officeDocument/2006/relationships/diagramQuickStyle" Target="../diagrams/quickStyle1.xml" /><Relationship Id="rId10" Type="http://schemas.openxmlformats.org/officeDocument/2006/relationships/image" Target="../media/image18.png" /><Relationship Id="rId4" Type="http://schemas.openxmlformats.org/officeDocument/2006/relationships/diagramLayout" Target="../diagrams/layout1.xml" /><Relationship Id="rId9" Type="http://schemas.microsoft.com/office/2007/relationships/hdphoto" Target="../media/hdphoto6.wdp" /><Relationship Id="rId14" Type="http://schemas.openxmlformats.org/officeDocument/2006/relationships/image" Target="../media/image2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4.xml" /><Relationship Id="rId5" Type="http://schemas.microsoft.com/office/2007/relationships/hdphoto" Target="../media/hdphoto1.wdp" /><Relationship Id="rId4" Type="http://schemas.openxmlformats.org/officeDocument/2006/relationships/image" Target="../media/image6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5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6.xml" /><Relationship Id="rId5" Type="http://schemas.microsoft.com/office/2007/relationships/hdphoto" Target="../media/hdphoto1.wdp" /><Relationship Id="rId4" Type="http://schemas.openxmlformats.org/officeDocument/2006/relationships/image" Target="../media/image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7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8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9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0.xml" /><Relationship Id="rId4" Type="http://schemas.microsoft.com/office/2007/relationships/hdphoto" Target="../media/hdphoto9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3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4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microsoft.com/office/2007/relationships/hdphoto" Target="../media/hdphoto2.wdp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5.xml" /><Relationship Id="rId6" Type="http://schemas.openxmlformats.org/officeDocument/2006/relationships/image" Target="../media/image7.png" /><Relationship Id="rId5" Type="http://schemas.microsoft.com/office/2007/relationships/hdphoto" Target="../media/hdphoto1.wdp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7.xml" 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10.png" /><Relationship Id="rId7" Type="http://schemas.openxmlformats.org/officeDocument/2006/relationships/image" Target="../media/image13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8.xml" /><Relationship Id="rId6" Type="http://schemas.microsoft.com/office/2007/relationships/hdphoto" Target="../media/hdphoto3.wdp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0.xml" /><Relationship Id="rId4" Type="http://schemas.microsoft.com/office/2007/relationships/hdphoto" Target="../media/hdphoto5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CCC5CAA-E989-47D0-8AE9-0545412C7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>
          <a:xfrm>
            <a:off x="3324554" y="1554740"/>
            <a:ext cx="5238091" cy="423931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8EE0D17-F4A2-4AF2-A2D2-5646B99F13B3}"/>
              </a:ext>
            </a:extLst>
          </p:cNvPr>
          <p:cNvSpPr txBox="1"/>
          <p:nvPr/>
        </p:nvSpPr>
        <p:spPr>
          <a:xfrm>
            <a:off x="2294448" y="150320"/>
            <a:ext cx="78163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32AEAD"/>
                </a:solidFill>
              </a:rPr>
              <a:t>الوحدة الأولى مستندات و نماذج وتقارير الأعمال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5DA7378-DA48-4DDF-A642-77E88D3890F0}"/>
              </a:ext>
            </a:extLst>
          </p:cNvPr>
          <p:cNvSpPr txBox="1"/>
          <p:nvPr/>
        </p:nvSpPr>
        <p:spPr>
          <a:xfrm>
            <a:off x="2055545" y="890630"/>
            <a:ext cx="82525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32AEAD"/>
                </a:solidFill>
              </a:rPr>
              <a:t>الدرس الرابع نماذج الأعمال (2)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7EEC2A1-FA48-4547-B850-2AB92F1C5CDD}"/>
              </a:ext>
            </a:extLst>
          </p:cNvPr>
          <p:cNvSpPr txBox="1"/>
          <p:nvPr/>
        </p:nvSpPr>
        <p:spPr>
          <a:xfrm>
            <a:off x="1817306" y="6000381"/>
            <a:ext cx="82525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D77071"/>
                </a:solidFill>
              </a:rPr>
              <a:t>أ/اريج العنزي </a:t>
            </a:r>
            <a:r>
              <a:rPr lang="ar-SA" b="1" dirty="0">
                <a:solidFill>
                  <a:srgbClr val="D77071"/>
                </a:solidFill>
              </a:rPr>
              <a:t>"</a:t>
            </a:r>
            <a:r>
              <a:rPr lang="ar-SA" b="1" dirty="0" err="1">
                <a:solidFill>
                  <a:srgbClr val="D77071"/>
                </a:solidFill>
              </a:rPr>
              <a:t>لاتنسوني</a:t>
            </a:r>
            <a:r>
              <a:rPr lang="ar-SA" b="1" dirty="0">
                <a:solidFill>
                  <a:srgbClr val="D77071"/>
                </a:solidFill>
              </a:rPr>
              <a:t> من دعائكم"</a:t>
            </a:r>
            <a:endParaRPr lang="ar-SA" sz="3600" b="1" dirty="0">
              <a:solidFill>
                <a:srgbClr val="D77071"/>
              </a:solidFill>
            </a:endParaRPr>
          </a:p>
        </p:txBody>
      </p:sp>
      <p:sp>
        <p:nvSpPr>
          <p:cNvPr id="8" name="مخطط انسيابي: مهلة 7">
            <a:extLst>
              <a:ext uri="{FF2B5EF4-FFF2-40B4-BE49-F238E27FC236}">
                <a16:creationId xmlns:a16="http://schemas.microsoft.com/office/drawing/2014/main" id="{A265EFDB-CA8D-4407-A3CF-77583C49863F}"/>
              </a:ext>
            </a:extLst>
          </p:cNvPr>
          <p:cNvSpPr/>
          <p:nvPr/>
        </p:nvSpPr>
        <p:spPr>
          <a:xfrm>
            <a:off x="10769818" y="0"/>
            <a:ext cx="1390650" cy="6858000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خطط انسيابي: مهلة 8">
            <a:extLst>
              <a:ext uri="{FF2B5EF4-FFF2-40B4-BE49-F238E27FC236}">
                <a16:creationId xmlns:a16="http://schemas.microsoft.com/office/drawing/2014/main" id="{84C5B648-1CB9-4AB8-AB5C-10B47D82142F}"/>
              </a:ext>
            </a:extLst>
          </p:cNvPr>
          <p:cNvSpPr/>
          <p:nvPr/>
        </p:nvSpPr>
        <p:spPr>
          <a:xfrm flipH="1">
            <a:off x="61933" y="0"/>
            <a:ext cx="1390650" cy="6858000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هلة 9">
            <a:extLst>
              <a:ext uri="{FF2B5EF4-FFF2-40B4-BE49-F238E27FC236}">
                <a16:creationId xmlns:a16="http://schemas.microsoft.com/office/drawing/2014/main" id="{FACA133B-FA77-449C-AD08-8A79A72F61FB}"/>
              </a:ext>
            </a:extLst>
          </p:cNvPr>
          <p:cNvSpPr/>
          <p:nvPr/>
        </p:nvSpPr>
        <p:spPr>
          <a:xfrm flipH="1">
            <a:off x="518590" y="0"/>
            <a:ext cx="933993" cy="6858000"/>
          </a:xfrm>
          <a:prstGeom prst="flowChartDelay">
            <a:avLst/>
          </a:prstGeom>
          <a:solidFill>
            <a:srgbClr val="96C0C6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خطط انسيابي: مهلة 10">
            <a:extLst>
              <a:ext uri="{FF2B5EF4-FFF2-40B4-BE49-F238E27FC236}">
                <a16:creationId xmlns:a16="http://schemas.microsoft.com/office/drawing/2014/main" id="{BC27B4BA-B522-40FB-88B7-A7C8C1C7485E}"/>
              </a:ext>
            </a:extLst>
          </p:cNvPr>
          <p:cNvSpPr/>
          <p:nvPr/>
        </p:nvSpPr>
        <p:spPr>
          <a:xfrm>
            <a:off x="10801350" y="0"/>
            <a:ext cx="833768" cy="6858000"/>
          </a:xfrm>
          <a:prstGeom prst="flowChartDelay">
            <a:avLst/>
          </a:prstGeom>
          <a:solidFill>
            <a:srgbClr val="96C0C6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B0C4071-B54B-49C8-8755-3539B4BB27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2709"/>
          <a:stretch/>
        </p:blipFill>
        <p:spPr>
          <a:xfrm>
            <a:off x="9950020" y="0"/>
            <a:ext cx="2294448" cy="1699858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849CF0B-BC16-45D6-939B-11698DE59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2709"/>
          <a:stretch/>
        </p:blipFill>
        <p:spPr>
          <a:xfrm>
            <a:off x="0" y="0"/>
            <a:ext cx="2294448" cy="1699858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10330C-9F04-480F-86FE-877A4BD378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2709"/>
          <a:stretch/>
        </p:blipFill>
        <p:spPr>
          <a:xfrm>
            <a:off x="4796374" y="2918742"/>
            <a:ext cx="2294448" cy="1699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52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5F7A71DC-B9BE-479B-AEAA-BB77B2E7C2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4637978"/>
            <a:ext cx="2647950" cy="2358678"/>
          </a:xfrm>
          <a:prstGeom prst="rect">
            <a:avLst/>
          </a:prstGeom>
          <a:solidFill>
            <a:srgbClr val="FEC3C5"/>
          </a:solidFill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C093466-DD44-4B66-9144-E966137D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17290"/>
            <a:ext cx="2647950" cy="235867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1D071E2-3851-4388-A6CD-3B2AC495CA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-49367"/>
            <a:ext cx="2647950" cy="2358678"/>
          </a:xfrm>
          <a:prstGeom prst="rect">
            <a:avLst/>
          </a:prstGeom>
        </p:spPr>
      </p:pic>
      <p:sp>
        <p:nvSpPr>
          <p:cNvPr id="21" name="مخطط انسيابي: معالجة متعاقبة 20">
            <a:extLst>
              <a:ext uri="{FF2B5EF4-FFF2-40B4-BE49-F238E27FC236}">
                <a16:creationId xmlns:a16="http://schemas.microsoft.com/office/drawing/2014/main" id="{9595807B-90BC-4BDF-ACF0-BD8EB2379C28}"/>
              </a:ext>
            </a:extLst>
          </p:cNvPr>
          <p:cNvSpPr/>
          <p:nvPr/>
        </p:nvSpPr>
        <p:spPr>
          <a:xfrm>
            <a:off x="2400299" y="1661454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2" name="مخطط انسيابي: معالجة متعاقبة 21">
            <a:extLst>
              <a:ext uri="{FF2B5EF4-FFF2-40B4-BE49-F238E27FC236}">
                <a16:creationId xmlns:a16="http://schemas.microsoft.com/office/drawing/2014/main" id="{28EEE82F-C41F-413E-922D-14B033E7E640}"/>
              </a:ext>
            </a:extLst>
          </p:cNvPr>
          <p:cNvSpPr/>
          <p:nvPr/>
        </p:nvSpPr>
        <p:spPr>
          <a:xfrm>
            <a:off x="2400299" y="3467419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خطط انسيابي: معالجة متعاقبة 22">
            <a:extLst>
              <a:ext uri="{FF2B5EF4-FFF2-40B4-BE49-F238E27FC236}">
                <a16:creationId xmlns:a16="http://schemas.microsoft.com/office/drawing/2014/main" id="{360A6DC9-6C23-49E2-A985-B0C769097882}"/>
              </a:ext>
            </a:extLst>
          </p:cNvPr>
          <p:cNvSpPr/>
          <p:nvPr/>
        </p:nvSpPr>
        <p:spPr>
          <a:xfrm>
            <a:off x="2400299" y="5069105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DCC5281E-59B3-4A6E-A968-1FCD3A3B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97502"/>
            <a:ext cx="10515600" cy="1325563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BE51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أهـــــداف الـــــدرس </a:t>
            </a:r>
          </a:p>
        </p:txBody>
      </p:sp>
      <p:sp>
        <p:nvSpPr>
          <p:cNvPr id="25" name="عنصر نائب للمحتوى 2">
            <a:extLst>
              <a:ext uri="{FF2B5EF4-FFF2-40B4-BE49-F238E27FC236}">
                <a16:creationId xmlns:a16="http://schemas.microsoft.com/office/drawing/2014/main" id="{FC5233E1-2CF0-4CF0-BF6A-B897C8CD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70" y="1677031"/>
            <a:ext cx="10515600" cy="665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فهم مصطلح نماذج الاستطلاع </a:t>
            </a:r>
            <a:endParaRPr lang="ar-SA" sz="2600" dirty="0"/>
          </a:p>
        </p:txBody>
      </p:sp>
      <p:sp>
        <p:nvSpPr>
          <p:cNvPr id="26" name="عنصر نائب للمحتوى 2">
            <a:extLst>
              <a:ext uri="{FF2B5EF4-FFF2-40B4-BE49-F238E27FC236}">
                <a16:creationId xmlns:a16="http://schemas.microsoft.com/office/drawing/2014/main" id="{F2BDF3D0-A8C8-49FD-9349-C5D379F64453}"/>
              </a:ext>
            </a:extLst>
          </p:cNvPr>
          <p:cNvSpPr txBox="1">
            <a:spLocks/>
          </p:cNvSpPr>
          <p:nvPr/>
        </p:nvSpPr>
        <p:spPr>
          <a:xfrm>
            <a:off x="622300" y="3495994"/>
            <a:ext cx="10515600" cy="68897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التمييز بين أنواع الأسئلة المختلفة </a:t>
            </a:r>
            <a:endParaRPr lang="ar-SA" sz="2600" dirty="0"/>
          </a:p>
        </p:txBody>
      </p:sp>
      <p:sp>
        <p:nvSpPr>
          <p:cNvPr id="27" name="عنصر نائب للمحتوى 2">
            <a:extLst>
              <a:ext uri="{FF2B5EF4-FFF2-40B4-BE49-F238E27FC236}">
                <a16:creationId xmlns:a16="http://schemas.microsoft.com/office/drawing/2014/main" id="{F3D2D386-8743-4B9A-B7FE-B40AA852F45E}"/>
              </a:ext>
            </a:extLst>
          </p:cNvPr>
          <p:cNvSpPr txBox="1">
            <a:spLocks/>
          </p:cNvSpPr>
          <p:nvPr/>
        </p:nvSpPr>
        <p:spPr>
          <a:xfrm>
            <a:off x="717550" y="5196741"/>
            <a:ext cx="10515600" cy="13121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التعرف على استطلاع رضا العملاء وكيف يمكن إنشاؤه بواسطة برنامج </a:t>
            </a:r>
            <a:r>
              <a:rPr lang="ar-SA" sz="2600" dirty="0" err="1">
                <a:solidFill>
                  <a:schemeClr val="bg1"/>
                </a:solidFill>
              </a:rPr>
              <a:t>سكريبوس</a:t>
            </a:r>
            <a:endParaRPr lang="ar-SA" sz="2600" dirty="0">
              <a:solidFill>
                <a:schemeClr val="bg1"/>
              </a:solidFill>
            </a:endParaRPr>
          </a:p>
        </p:txBody>
      </p:sp>
      <p:sp>
        <p:nvSpPr>
          <p:cNvPr id="28" name="مخطط انسيابي: معالجة متعاقبة 27">
            <a:extLst>
              <a:ext uri="{FF2B5EF4-FFF2-40B4-BE49-F238E27FC236}">
                <a16:creationId xmlns:a16="http://schemas.microsoft.com/office/drawing/2014/main" id="{19F12CFD-8139-4131-8479-0FC899143132}"/>
              </a:ext>
            </a:extLst>
          </p:cNvPr>
          <p:cNvSpPr/>
          <p:nvPr/>
        </p:nvSpPr>
        <p:spPr>
          <a:xfrm>
            <a:off x="11258550" y="1634596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1</a:t>
            </a:r>
          </a:p>
        </p:txBody>
      </p:sp>
      <p:sp>
        <p:nvSpPr>
          <p:cNvPr id="29" name="مخطط انسيابي: معالجة متعاقبة 28">
            <a:extLst>
              <a:ext uri="{FF2B5EF4-FFF2-40B4-BE49-F238E27FC236}">
                <a16:creationId xmlns:a16="http://schemas.microsoft.com/office/drawing/2014/main" id="{BEC3E992-F63E-4749-9CF1-BF8B3D7DC562}"/>
              </a:ext>
            </a:extLst>
          </p:cNvPr>
          <p:cNvSpPr/>
          <p:nvPr/>
        </p:nvSpPr>
        <p:spPr>
          <a:xfrm>
            <a:off x="11258550" y="3472203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2</a:t>
            </a:r>
          </a:p>
        </p:txBody>
      </p:sp>
      <p:sp>
        <p:nvSpPr>
          <p:cNvPr id="30" name="مخطط انسيابي: معالجة متعاقبة 29">
            <a:extLst>
              <a:ext uri="{FF2B5EF4-FFF2-40B4-BE49-F238E27FC236}">
                <a16:creationId xmlns:a16="http://schemas.microsoft.com/office/drawing/2014/main" id="{FF0D4421-C711-4E28-932E-957326DC39F7}"/>
              </a:ext>
            </a:extLst>
          </p:cNvPr>
          <p:cNvSpPr/>
          <p:nvPr/>
        </p:nvSpPr>
        <p:spPr>
          <a:xfrm>
            <a:off x="11268075" y="5057361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3</a:t>
            </a:r>
          </a:p>
        </p:txBody>
      </p:sp>
      <p:pic>
        <p:nvPicPr>
          <p:cNvPr id="31" name="صورة 30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D0596030-E65B-40F5-B5E5-14211B5AE8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50701"/>
            <a:ext cx="819150" cy="81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1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B572A5C-1E1F-44D3-8C37-25AF5A9D1B0E}"/>
              </a:ext>
            </a:extLst>
          </p:cNvPr>
          <p:cNvSpPr/>
          <p:nvPr/>
        </p:nvSpPr>
        <p:spPr>
          <a:xfrm>
            <a:off x="0" y="1088570"/>
            <a:ext cx="4630058" cy="5769429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A818249-DD40-4CFD-AADA-58A9D7BE05C0}"/>
              </a:ext>
            </a:extLst>
          </p:cNvPr>
          <p:cNvSpPr/>
          <p:nvPr/>
        </p:nvSpPr>
        <p:spPr>
          <a:xfrm>
            <a:off x="8657304" y="225745"/>
            <a:ext cx="3168645" cy="716472"/>
          </a:xfrm>
          <a:prstGeom prst="roundRect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C07C44CB-6EF6-477B-904B-A8C98FA4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428" y="-42605"/>
            <a:ext cx="2679535" cy="1325563"/>
          </a:xfrm>
        </p:spPr>
        <p:txBody>
          <a:bodyPr>
            <a:normAutofit/>
          </a:bodyPr>
          <a:lstStyle/>
          <a:p>
            <a:r>
              <a:rPr lang="ar-SA" sz="2400" dirty="0">
                <a:solidFill>
                  <a:schemeClr val="bg1"/>
                </a:solidFill>
              </a:rPr>
              <a:t>استراتيجية قراءة الصور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5A8BF30-48B5-41A9-8EDF-2F05E2AFA5EF}"/>
              </a:ext>
            </a:extLst>
          </p:cNvPr>
          <p:cNvSpPr/>
          <p:nvPr/>
        </p:nvSpPr>
        <p:spPr>
          <a:xfrm>
            <a:off x="4648539" y="225745"/>
            <a:ext cx="3168645" cy="716472"/>
          </a:xfrm>
          <a:prstGeom prst="roundRect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F1DEB7DA-D997-4514-B16C-C0EC4316D861}"/>
              </a:ext>
            </a:extLst>
          </p:cNvPr>
          <p:cNvSpPr txBox="1">
            <a:spLocks/>
          </p:cNvSpPr>
          <p:nvPr/>
        </p:nvSpPr>
        <p:spPr>
          <a:xfrm>
            <a:off x="4376434" y="-2785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دقــيــقــتــان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FCADEDE-9CE9-4792-81B6-4335F69D40EE}"/>
              </a:ext>
            </a:extLst>
          </p:cNvPr>
          <p:cNvSpPr/>
          <p:nvPr/>
        </p:nvSpPr>
        <p:spPr>
          <a:xfrm>
            <a:off x="398455" y="225745"/>
            <a:ext cx="3168645" cy="716472"/>
          </a:xfrm>
          <a:prstGeom prst="roundRect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D86055F8-3464-4387-9B03-F3C033C6CDF9}"/>
              </a:ext>
            </a:extLst>
          </p:cNvPr>
          <p:cNvSpPr txBox="1">
            <a:spLocks/>
          </p:cNvSpPr>
          <p:nvPr/>
        </p:nvSpPr>
        <p:spPr>
          <a:xfrm>
            <a:off x="126350" y="-72101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جـــــمــاعــــي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0F254E0-AE7C-403B-8454-744592925E6B}"/>
              </a:ext>
            </a:extLst>
          </p:cNvPr>
          <p:cNvSpPr/>
          <p:nvPr/>
        </p:nvSpPr>
        <p:spPr>
          <a:xfrm>
            <a:off x="11207042" y="281862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C447006-199D-4E97-8851-107D005A2685}"/>
              </a:ext>
            </a:extLst>
          </p:cNvPr>
          <p:cNvSpPr/>
          <p:nvPr/>
        </p:nvSpPr>
        <p:spPr>
          <a:xfrm>
            <a:off x="7189112" y="304775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AACCC7C-38A2-414D-B8B7-CE07E433FC90}"/>
              </a:ext>
            </a:extLst>
          </p:cNvPr>
          <p:cNvSpPr/>
          <p:nvPr/>
        </p:nvSpPr>
        <p:spPr>
          <a:xfrm>
            <a:off x="2881089" y="311699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3" name="صورة 22" descr="صورة تحتوي على نص, ساعة حائط, ساعة&#10;&#10;تم إنشاء الوصف تلقائياً">
            <a:extLst>
              <a:ext uri="{FF2B5EF4-FFF2-40B4-BE49-F238E27FC236}">
                <a16:creationId xmlns:a16="http://schemas.microsoft.com/office/drawing/2014/main" id="{FF52F144-667D-4EBB-A9D5-8A550C272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64" y="298648"/>
            <a:ext cx="512190" cy="62916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9CBCB96-D59A-4F0A-8402-E0FCB52067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10" y="198503"/>
            <a:ext cx="622744" cy="722382"/>
          </a:xfrm>
          <a:prstGeom prst="rect">
            <a:avLst/>
          </a:prstGeom>
        </p:spPr>
      </p:pic>
      <p:pic>
        <p:nvPicPr>
          <p:cNvPr id="25" name="Picture 4" descr="Team Svg Png Icon Free Download (#288547) - OnlineWebFonts.COM">
            <a:extLst>
              <a:ext uri="{FF2B5EF4-FFF2-40B4-BE49-F238E27FC236}">
                <a16:creationId xmlns:a16="http://schemas.microsoft.com/office/drawing/2014/main" id="{6FC31E9F-0942-41AE-B272-4A2FC57D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6" b="97689" l="9990" r="89602">
                        <a14:foregroundMark x1="49134" y1="70438" x2="49134" y2="70438"/>
                        <a14:foregroundMark x1="66361" y1="56813" x2="37003" y2="81995"/>
                        <a14:foregroundMark x1="37003" y1="81995" x2="62487" y2="63625"/>
                        <a14:foregroundMark x1="62487" y1="63625" x2="24975" y2="86618"/>
                        <a14:foregroundMark x1="24975" y1="86618" x2="64832" y2="79075"/>
                        <a14:foregroundMark x1="64832" y1="79075" x2="54944" y2="39903"/>
                        <a14:foregroundMark x1="54944" y1="39903" x2="31600" y2="86375"/>
                        <a14:foregroundMark x1="31600" y1="86375" x2="31091" y2="94282"/>
                        <a14:foregroundMark x1="38736" y1="89781" x2="71865" y2="81144"/>
                        <a14:foregroundMark x1="71865" y1="81144" x2="54944" y2="81752"/>
                        <a14:foregroundMark x1="54944" y1="81752" x2="69215" y2="94282"/>
                        <a14:foregroundMark x1="57798" y1="93187" x2="77778" y2="94282"/>
                        <a14:foregroundMark x1="46279" y1="93187" x2="50153" y2="976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33" y="267914"/>
            <a:ext cx="682534" cy="571867"/>
          </a:xfrm>
          <a:prstGeom prst="rect">
            <a:avLst/>
          </a:prstGeom>
          <a:noFill/>
        </p:spPr>
      </p:pic>
      <p:sp>
        <p:nvSpPr>
          <p:cNvPr id="26" name="عنوان 1">
            <a:extLst>
              <a:ext uri="{FF2B5EF4-FFF2-40B4-BE49-F238E27FC236}">
                <a16:creationId xmlns:a16="http://schemas.microsoft.com/office/drawing/2014/main" id="{94599BCD-EB1E-4B9E-9EB6-5A67BB4E8091}"/>
              </a:ext>
            </a:extLst>
          </p:cNvPr>
          <p:cNvSpPr txBox="1">
            <a:spLocks/>
          </p:cNvSpPr>
          <p:nvPr/>
        </p:nvSpPr>
        <p:spPr>
          <a:xfrm>
            <a:off x="4626428" y="2867668"/>
            <a:ext cx="7565571" cy="19401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7" name="عنوان 1">
            <a:extLst>
              <a:ext uri="{FF2B5EF4-FFF2-40B4-BE49-F238E27FC236}">
                <a16:creationId xmlns:a16="http://schemas.microsoft.com/office/drawing/2014/main" id="{BF421F39-19C6-4598-87B0-714FEAD98FCE}"/>
              </a:ext>
            </a:extLst>
          </p:cNvPr>
          <p:cNvSpPr txBox="1">
            <a:spLocks/>
          </p:cNvSpPr>
          <p:nvPr/>
        </p:nvSpPr>
        <p:spPr>
          <a:xfrm>
            <a:off x="4626427" y="2852918"/>
            <a:ext cx="7565571" cy="19401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</a:rPr>
              <a:t>من خلال الصورة الموجودة أمامك </a:t>
            </a:r>
          </a:p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</a:rPr>
              <a:t>استنتجي أنواع الأسئلة في استطلاع رضا العملاء!!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63A0218-C84F-4A38-B724-FFB9D8B55F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64" y="1253930"/>
            <a:ext cx="4270358" cy="546950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6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9C66083A-BB4D-4963-AE98-2EBBBEC0F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034897"/>
              </p:ext>
            </p:extLst>
          </p:nvPr>
        </p:nvGraphicFramePr>
        <p:xfrm>
          <a:off x="610505" y="1268911"/>
          <a:ext cx="10764612" cy="531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497 Multiple Choice Questionnaire Stock Vector Illustration and Royalty  Free Multiple Choice Questionnaire Clipart">
            <a:extLst>
              <a:ext uri="{FF2B5EF4-FFF2-40B4-BE49-F238E27FC236}">
                <a16:creationId xmlns:a16="http://schemas.microsoft.com/office/drawing/2014/main" id="{91980847-31FD-4B93-8624-C5AAEB7F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22" b="90222" l="10000" r="90000">
                        <a14:foregroundMark x1="35111" y1="58000" x2="35111" y2="58000"/>
                        <a14:foregroundMark x1="32000" y1="47556" x2="32000" y2="47556"/>
                        <a14:foregroundMark x1="32000" y1="30000" x2="32000" y2="30000"/>
                        <a14:foregroundMark x1="60889" y1="13333" x2="16889" y2="81778"/>
                        <a14:foregroundMark x1="20444" y1="81778" x2="36222" y2="81111"/>
                        <a14:foregroundMark x1="36222" y1="81111" x2="51556" y2="83556"/>
                        <a14:foregroundMark x1="51556" y1="83556" x2="37333" y2="85778"/>
                        <a14:foregroundMark x1="37333" y1="85778" x2="64444" y2="82222"/>
                        <a14:foregroundMark x1="64444" y1="82222" x2="65556" y2="33111"/>
                        <a14:foregroundMark x1="65556" y1="33111" x2="57111" y2="16222"/>
                        <a14:foregroundMark x1="57111" y1="16222" x2="26000" y2="17111"/>
                        <a14:foregroundMark x1="26000" y1="17111" x2="18889" y2="27556"/>
                        <a14:foregroundMark x1="18889" y1="27556" x2="23556" y2="74222"/>
                        <a14:foregroundMark x1="19556" y1="78667" x2="19111" y2="23556"/>
                        <a14:foregroundMark x1="19111" y1="23556" x2="57778" y2="13333"/>
                        <a14:foregroundMark x1="57778" y1="13333" x2="69556" y2="26444"/>
                        <a14:foregroundMark x1="69556" y1="26444" x2="69778" y2="68444"/>
                        <a14:foregroundMark x1="69778" y1="68444" x2="63333" y2="79333"/>
                        <a14:foregroundMark x1="63333" y1="79333" x2="45333" y2="79556"/>
                        <a14:foregroundMark x1="45333" y1="79556" x2="46222" y2="60889"/>
                        <a14:foregroundMark x1="46222" y1="60889" x2="52889" y2="46889"/>
                        <a14:foregroundMark x1="52889" y1="46889" x2="54444" y2="28222"/>
                        <a14:foregroundMark x1="54444" y1="28222" x2="59111" y2="74889"/>
                        <a14:foregroundMark x1="59111" y1="74889" x2="26000" y2="33333"/>
                        <a14:foregroundMark x1="26000" y1="33333" x2="18667" y2="16667"/>
                        <a14:foregroundMark x1="18667" y1="16667" x2="38744" y2="10527"/>
                        <a14:foregroundMark x1="51462" y1="11906" x2="52000" y2="12222"/>
                        <a14:foregroundMark x1="50667" y1="90222" x2="50667" y2="90222"/>
                        <a14:foregroundMark x1="30444" y1="24222" x2="30444" y2="24222"/>
                        <a14:backgroundMark x1="44889" y1="10000" x2="44889" y2="10000"/>
                        <a14:backgroundMark x1="45333" y1="8889" x2="45333" y2="8889"/>
                        <a14:backgroundMark x1="45333" y1="8889" x2="45333" y2="8889"/>
                        <a14:backgroundMark x1="45333" y1="8889" x2="45333" y2="8889"/>
                        <a14:backgroundMark x1="43556" y1="7556" x2="39778" y2="9333"/>
                        <a14:backgroundMark x1="39778" y1="8889" x2="56889" y2="8667"/>
                        <a14:backgroundMark x1="56889" y1="8667" x2="60222" y2="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59" y="1641159"/>
            <a:ext cx="1737845" cy="17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125EEB1-8258-45F3-A8CB-EACD54D03433}"/>
              </a:ext>
            </a:extLst>
          </p:cNvPr>
          <p:cNvSpPr/>
          <p:nvPr/>
        </p:nvSpPr>
        <p:spPr>
          <a:xfrm>
            <a:off x="8870258" y="3751251"/>
            <a:ext cx="1993449" cy="751118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أسئلة الاختيار من متعدد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86FB7B9-3C1B-4863-B216-C9AAB0400224}"/>
              </a:ext>
            </a:extLst>
          </p:cNvPr>
          <p:cNvSpPr/>
          <p:nvPr/>
        </p:nvSpPr>
        <p:spPr>
          <a:xfrm>
            <a:off x="6263365" y="3765767"/>
            <a:ext cx="1993449" cy="751118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أسئلة المقياس</a:t>
            </a:r>
          </a:p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الثنائي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C7948B8-D82C-49D1-BB23-182A3CFFFBA4}"/>
              </a:ext>
            </a:extLst>
          </p:cNvPr>
          <p:cNvSpPr/>
          <p:nvPr/>
        </p:nvSpPr>
        <p:spPr>
          <a:xfrm>
            <a:off x="3687533" y="3736737"/>
            <a:ext cx="1993449" cy="751118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أسئلة مقياس </a:t>
            </a:r>
            <a:r>
              <a:rPr lang="ar-SA" sz="2400" b="1" dirty="0" err="1">
                <a:solidFill>
                  <a:schemeClr val="bg1"/>
                </a:solidFill>
              </a:rPr>
              <a:t>ليكرت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CE87EC5-43DC-4E3C-829A-763C436500C5}"/>
              </a:ext>
            </a:extLst>
          </p:cNvPr>
          <p:cNvSpPr/>
          <p:nvPr/>
        </p:nvSpPr>
        <p:spPr>
          <a:xfrm>
            <a:off x="1078610" y="3765767"/>
            <a:ext cx="1993449" cy="751118"/>
          </a:xfrm>
          <a:prstGeom prst="round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أسئلة مفتوحة النهاية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30AD3D3-8129-441E-A601-3D16B454A9EA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F598A09A-EBFF-40B7-A63C-F1263B2E2D5D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7C0D19E-2EF2-440C-8A17-96C4656870F7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AD8CF72-1E04-4ADD-A4CA-557C463DD99F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FDE7D0DE-5182-420B-BA07-156CF96D9090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أنواع الأسئلة</a:t>
            </a:r>
          </a:p>
        </p:txBody>
      </p:sp>
      <p:pic>
        <p:nvPicPr>
          <p:cNvPr id="2052" name="Picture 4" descr="False Vector Art, Icons, and Graphics for Free Download">
            <a:extLst>
              <a:ext uri="{FF2B5EF4-FFF2-40B4-BE49-F238E27FC236}">
                <a16:creationId xmlns:a16="http://schemas.microsoft.com/office/drawing/2014/main" id="{447E3448-6AF9-48F3-9867-389875DE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644" y1="31500" x2="38644" y2="31500"/>
                        <a14:foregroundMark x1="42712" y1="32500" x2="42712" y2="32500"/>
                        <a14:foregroundMark x1="42712" y1="32500" x2="42712" y2="32500"/>
                        <a14:foregroundMark x1="37627" y1="27000" x2="67797" y2="30000"/>
                        <a14:foregroundMark x1="67797" y1="30000" x2="81017" y2="23000"/>
                        <a14:foregroundMark x1="30847" y1="30000" x2="22712" y2="14000"/>
                        <a14:foregroundMark x1="56271" y1="21500" x2="56271" y2="2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10" y="1679767"/>
            <a:ext cx="2463560" cy="16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9D3AFBA-67AD-4595-85EE-2BDAAE776EC0}"/>
              </a:ext>
            </a:extLst>
          </p:cNvPr>
          <p:cNvGrpSpPr/>
          <p:nvPr/>
        </p:nvGrpSpPr>
        <p:grpSpPr>
          <a:xfrm>
            <a:off x="3223994" y="1957463"/>
            <a:ext cx="2615014" cy="1319944"/>
            <a:chOff x="3281146" y="2143207"/>
            <a:chExt cx="2615014" cy="1319944"/>
          </a:xfrm>
        </p:grpSpPr>
        <p:pic>
          <p:nvPicPr>
            <p:cNvPr id="2054" name="Picture 6" descr="افضل 10 امثلة على مقياس ليكرت لاستقصاءك القادم | QuestionPro">
              <a:extLst>
                <a:ext uri="{FF2B5EF4-FFF2-40B4-BE49-F238E27FC236}">
                  <a16:creationId xmlns:a16="http://schemas.microsoft.com/office/drawing/2014/main" id="{CCCCBEDA-C41D-4A74-B84C-9A1814BBB7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43" b="73230" l="19091" r="785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1" t="30382" r="31844" b="22009"/>
            <a:stretch/>
          </p:blipFill>
          <p:spPr bwMode="auto">
            <a:xfrm>
              <a:off x="3281146" y="2143207"/>
              <a:ext cx="2615014" cy="131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16B23C28-B5E2-4DD2-B054-68B097B2F463}"/>
                </a:ext>
              </a:extLst>
            </p:cNvPr>
            <p:cNvSpPr/>
            <p:nvPr/>
          </p:nvSpPr>
          <p:spPr>
            <a:xfrm>
              <a:off x="5500914" y="2933952"/>
              <a:ext cx="164650" cy="164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A89F9ADC-A785-4CFD-9769-3C45544CA85D}"/>
                </a:ext>
              </a:extLst>
            </p:cNvPr>
            <p:cNvSpPr/>
            <p:nvPr/>
          </p:nvSpPr>
          <p:spPr>
            <a:xfrm>
              <a:off x="4942116" y="2941212"/>
              <a:ext cx="164650" cy="164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78877843-6C59-4657-9D58-B7EB9C7AD43D}"/>
                </a:ext>
              </a:extLst>
            </p:cNvPr>
            <p:cNvSpPr/>
            <p:nvPr/>
          </p:nvSpPr>
          <p:spPr>
            <a:xfrm>
              <a:off x="4397832" y="2948471"/>
              <a:ext cx="164650" cy="164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7357586C-1A1D-464C-AC50-BE90D59E3576}"/>
                </a:ext>
              </a:extLst>
            </p:cNvPr>
            <p:cNvSpPr/>
            <p:nvPr/>
          </p:nvSpPr>
          <p:spPr>
            <a:xfrm>
              <a:off x="3824520" y="2955728"/>
              <a:ext cx="164650" cy="164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056" name="Picture 8" descr="🥇 ▷ أفضل أسئلة الاستطلاع لطرح + أمثلة (دليل 2020) ✓">
            <a:extLst>
              <a:ext uri="{FF2B5EF4-FFF2-40B4-BE49-F238E27FC236}">
                <a16:creationId xmlns:a16="http://schemas.microsoft.com/office/drawing/2014/main" id="{0D7BBB46-5A28-4BD0-AF65-F8825530F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2" t="24662" r="25238" b="59864"/>
          <a:stretch/>
        </p:blipFill>
        <p:spPr bwMode="auto">
          <a:xfrm flipH="1">
            <a:off x="1057276" y="2030837"/>
            <a:ext cx="2143121" cy="8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8912C83-48D3-4378-AAF4-3DE95636A43D}"/>
              </a:ext>
            </a:extLst>
          </p:cNvPr>
          <p:cNvSpPr txBox="1"/>
          <p:nvPr/>
        </p:nvSpPr>
        <p:spPr>
          <a:xfrm>
            <a:off x="8758010" y="4101696"/>
            <a:ext cx="224107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endParaRPr lang="ar-S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توجد إجابات </a:t>
            </a:r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محددة يتم تقديمها ويجب على المستخدم أن يختار </a:t>
            </a:r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أحدها بناءً على رأيه</a:t>
            </a:r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08FD1A5-1740-475D-B807-C724A5F3313D}"/>
              </a:ext>
            </a:extLst>
          </p:cNvPr>
          <p:cNvSpPr txBox="1"/>
          <p:nvPr/>
        </p:nvSpPr>
        <p:spPr>
          <a:xfrm>
            <a:off x="6198504" y="4021451"/>
            <a:ext cx="2241076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2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تقتصر الإجابة في هذا المقياس على الاختيار بين إجابتين محتملتين </a:t>
            </a:r>
            <a:r>
              <a:rPr lang="ar-SA" sz="24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مثل </a:t>
            </a:r>
            <a:r>
              <a:rPr lang="ar-SA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"نعم/لا"</a:t>
            </a:r>
            <a:r>
              <a:rPr lang="ar-SA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أو </a:t>
            </a:r>
            <a:r>
              <a:rPr lang="ar-SA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"موافق/غير موافق"</a:t>
            </a:r>
            <a:endParaRPr lang="ar-SA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A956372-1E67-4DE3-AAC3-28D44A5739C8}"/>
              </a:ext>
            </a:extLst>
          </p:cNvPr>
          <p:cNvSpPr txBox="1"/>
          <p:nvPr/>
        </p:nvSpPr>
        <p:spPr>
          <a:xfrm>
            <a:off x="3417703" y="4118702"/>
            <a:ext cx="251001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مثال "ما مدى رضاك؟" ويختار المستخدم رقماً من 1 إلى 5 </a:t>
            </a:r>
          </a:p>
          <a:p>
            <a:pPr lvl="0" algn="ctr" rtl="1"/>
            <a:r>
              <a:rPr lang="ar-SA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الرقم 1 يعني عدم الرضى </a:t>
            </a:r>
          </a:p>
          <a:p>
            <a:pPr lvl="0" algn="ctr" rtl="1"/>
            <a:r>
              <a:rPr lang="ar-SA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الرقم 5 يعني الرضا تماماً .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15D7B4-4A22-4A3E-8E81-B4232A87B74D}"/>
              </a:ext>
            </a:extLst>
          </p:cNvPr>
          <p:cNvSpPr txBox="1"/>
          <p:nvPr/>
        </p:nvSpPr>
        <p:spPr>
          <a:xfrm>
            <a:off x="984705" y="4225383"/>
            <a:ext cx="2266558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endParaRPr lang="ar-SA" sz="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/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يمنح هذا النوع من الأسئلة المستجيبين </a:t>
            </a:r>
            <a:r>
              <a:rPr lang="ar-SA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الحرية الكاملة </a:t>
            </a:r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في كتابة ما يحلو لهم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1EDD36D-55C5-45A8-A474-97243AD9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9ACA9F13-1220-44E1-A6FC-2D0144D4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5B34E778-26AD-4F3A-ACBC-8E48AFB3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57491B24-1EF6-45AE-A56D-D6395270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B3DFAB9E-2F95-4F70-BC45-A5FC23D7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F9C7E624-3A49-4C53-9A94-9719AAA8B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FB59F9-5C14-4E5C-BB61-4CC8746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73FB59F9-5C14-4E5C-BB61-4CC874627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73FB59F9-5C14-4E5C-BB61-4CC8746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73FB59F9-5C14-4E5C-BB61-4CC87462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C370A2-3739-4F92-8C7F-E89626750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4C370A2-3739-4F92-8C7F-E89626750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4C370A2-3739-4F92-8C7F-E89626750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4C370A2-3739-4F92-8C7F-E89626750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104E25BA-5AC2-4B32-9AFD-8B9FDBAE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  <p:bldP spid="6" grpId="0" animBg="1"/>
      <p:bldP spid="8" grpId="0" animBg="1"/>
      <p:bldP spid="9" grpId="0" animBg="1"/>
      <p:bldP spid="10" grpId="0" animBg="1"/>
      <p:bldP spid="15" grpId="0"/>
      <p:bldP spid="17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09D2D0B1-95F5-43DE-97C6-05B3556D64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4637978"/>
            <a:ext cx="2647950" cy="2358678"/>
          </a:xfrm>
          <a:prstGeom prst="rect">
            <a:avLst/>
          </a:prstGeom>
          <a:solidFill>
            <a:srgbClr val="FEC3C5"/>
          </a:solidFill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DA776D3-D9CE-441D-B9E4-EB1F4CF769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17290"/>
            <a:ext cx="2647950" cy="23586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9BBDADB-5C33-4981-9312-68E2403933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-49367"/>
            <a:ext cx="2647950" cy="2358678"/>
          </a:xfrm>
          <a:prstGeom prst="rect">
            <a:avLst/>
          </a:prstGeom>
        </p:spPr>
      </p:pic>
      <p:sp>
        <p:nvSpPr>
          <p:cNvPr id="22" name="مخطط انسيابي: معالجة متعاقبة 21">
            <a:extLst>
              <a:ext uri="{FF2B5EF4-FFF2-40B4-BE49-F238E27FC236}">
                <a16:creationId xmlns:a16="http://schemas.microsoft.com/office/drawing/2014/main" id="{1EA7D40D-864A-4056-8000-074D31DC19BC}"/>
              </a:ext>
            </a:extLst>
          </p:cNvPr>
          <p:cNvSpPr/>
          <p:nvPr/>
        </p:nvSpPr>
        <p:spPr>
          <a:xfrm>
            <a:off x="2400299" y="1661454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3" name="مخطط انسيابي: معالجة متعاقبة 22">
            <a:extLst>
              <a:ext uri="{FF2B5EF4-FFF2-40B4-BE49-F238E27FC236}">
                <a16:creationId xmlns:a16="http://schemas.microsoft.com/office/drawing/2014/main" id="{D924C7F5-92E6-4DD8-B120-2B12CB6C7204}"/>
              </a:ext>
            </a:extLst>
          </p:cNvPr>
          <p:cNvSpPr/>
          <p:nvPr/>
        </p:nvSpPr>
        <p:spPr>
          <a:xfrm>
            <a:off x="2400299" y="3467419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خطط انسيابي: معالجة متعاقبة 23">
            <a:extLst>
              <a:ext uri="{FF2B5EF4-FFF2-40B4-BE49-F238E27FC236}">
                <a16:creationId xmlns:a16="http://schemas.microsoft.com/office/drawing/2014/main" id="{BB6A4CA3-D344-463A-94FD-3C0126B2F24D}"/>
              </a:ext>
            </a:extLst>
          </p:cNvPr>
          <p:cNvSpPr/>
          <p:nvPr/>
        </p:nvSpPr>
        <p:spPr>
          <a:xfrm>
            <a:off x="2400299" y="5069105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id="{EAECE8D3-12E3-4C71-8576-FB1EEED1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97502"/>
            <a:ext cx="10515600" cy="1325563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BE51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أهـــــداف الـــــدرس </a:t>
            </a:r>
          </a:p>
        </p:txBody>
      </p:sp>
      <p:sp>
        <p:nvSpPr>
          <p:cNvPr id="26" name="عنصر نائب للمحتوى 2">
            <a:extLst>
              <a:ext uri="{FF2B5EF4-FFF2-40B4-BE49-F238E27FC236}">
                <a16:creationId xmlns:a16="http://schemas.microsoft.com/office/drawing/2014/main" id="{5734E4C5-6FE3-4D54-AC94-95E7E3594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70" y="1677031"/>
            <a:ext cx="10515600" cy="665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فهم مصطلح نماذج الاستطلاع </a:t>
            </a:r>
            <a:endParaRPr lang="ar-SA" sz="2600" dirty="0"/>
          </a:p>
        </p:txBody>
      </p:sp>
      <p:sp>
        <p:nvSpPr>
          <p:cNvPr id="27" name="عنصر نائب للمحتوى 2">
            <a:extLst>
              <a:ext uri="{FF2B5EF4-FFF2-40B4-BE49-F238E27FC236}">
                <a16:creationId xmlns:a16="http://schemas.microsoft.com/office/drawing/2014/main" id="{D635669C-8486-45DC-BAA4-448154C3C8D1}"/>
              </a:ext>
            </a:extLst>
          </p:cNvPr>
          <p:cNvSpPr txBox="1">
            <a:spLocks/>
          </p:cNvSpPr>
          <p:nvPr/>
        </p:nvSpPr>
        <p:spPr>
          <a:xfrm>
            <a:off x="622300" y="3495994"/>
            <a:ext cx="10515600" cy="68897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التمييز بين أنواع الأسئلة المختلفة </a:t>
            </a:r>
            <a:endParaRPr lang="ar-SA" sz="2600" dirty="0"/>
          </a:p>
        </p:txBody>
      </p:sp>
      <p:sp>
        <p:nvSpPr>
          <p:cNvPr id="28" name="عنصر نائب للمحتوى 2">
            <a:extLst>
              <a:ext uri="{FF2B5EF4-FFF2-40B4-BE49-F238E27FC236}">
                <a16:creationId xmlns:a16="http://schemas.microsoft.com/office/drawing/2014/main" id="{6233F4FC-7FE7-45C6-97F7-18FDFCB34E29}"/>
              </a:ext>
            </a:extLst>
          </p:cNvPr>
          <p:cNvSpPr txBox="1">
            <a:spLocks/>
          </p:cNvSpPr>
          <p:nvPr/>
        </p:nvSpPr>
        <p:spPr>
          <a:xfrm>
            <a:off x="717550" y="5196741"/>
            <a:ext cx="10515600" cy="13121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التعرف على استطلاع رضا العملاء وكيف يمكن إنشاؤه بواسطة برنامج </a:t>
            </a:r>
            <a:r>
              <a:rPr lang="ar-SA" sz="2600" dirty="0" err="1">
                <a:solidFill>
                  <a:schemeClr val="bg1"/>
                </a:solidFill>
              </a:rPr>
              <a:t>سكريبوس</a:t>
            </a:r>
            <a:endParaRPr lang="ar-SA" sz="2600" dirty="0">
              <a:solidFill>
                <a:schemeClr val="bg1"/>
              </a:solidFill>
            </a:endParaRPr>
          </a:p>
        </p:txBody>
      </p:sp>
      <p:sp>
        <p:nvSpPr>
          <p:cNvPr id="29" name="مخطط انسيابي: معالجة متعاقبة 28">
            <a:extLst>
              <a:ext uri="{FF2B5EF4-FFF2-40B4-BE49-F238E27FC236}">
                <a16:creationId xmlns:a16="http://schemas.microsoft.com/office/drawing/2014/main" id="{74989463-63EC-436A-B890-CDB85933AA54}"/>
              </a:ext>
            </a:extLst>
          </p:cNvPr>
          <p:cNvSpPr/>
          <p:nvPr/>
        </p:nvSpPr>
        <p:spPr>
          <a:xfrm>
            <a:off x="11258550" y="1634596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1</a:t>
            </a:r>
          </a:p>
        </p:txBody>
      </p:sp>
      <p:sp>
        <p:nvSpPr>
          <p:cNvPr id="30" name="مخطط انسيابي: معالجة متعاقبة 29">
            <a:extLst>
              <a:ext uri="{FF2B5EF4-FFF2-40B4-BE49-F238E27FC236}">
                <a16:creationId xmlns:a16="http://schemas.microsoft.com/office/drawing/2014/main" id="{80B961BF-CEAD-464F-951C-365CCFF8334C}"/>
              </a:ext>
            </a:extLst>
          </p:cNvPr>
          <p:cNvSpPr/>
          <p:nvPr/>
        </p:nvSpPr>
        <p:spPr>
          <a:xfrm>
            <a:off x="11258550" y="3472203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2</a:t>
            </a:r>
          </a:p>
        </p:txBody>
      </p:sp>
      <p:sp>
        <p:nvSpPr>
          <p:cNvPr id="31" name="مخطط انسيابي: معالجة متعاقبة 30">
            <a:extLst>
              <a:ext uri="{FF2B5EF4-FFF2-40B4-BE49-F238E27FC236}">
                <a16:creationId xmlns:a16="http://schemas.microsoft.com/office/drawing/2014/main" id="{BC02140E-13F6-4B7C-9431-85855686D70A}"/>
              </a:ext>
            </a:extLst>
          </p:cNvPr>
          <p:cNvSpPr/>
          <p:nvPr/>
        </p:nvSpPr>
        <p:spPr>
          <a:xfrm>
            <a:off x="11268075" y="5057361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3</a:t>
            </a:r>
          </a:p>
        </p:txBody>
      </p:sp>
      <p:pic>
        <p:nvPicPr>
          <p:cNvPr id="32" name="صورة 3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909698B8-0773-493C-96BF-2049A07250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50701"/>
            <a:ext cx="819150" cy="819150"/>
          </a:xfrm>
          <a:prstGeom prst="rect">
            <a:avLst/>
          </a:prstGeom>
        </p:spPr>
      </p:pic>
      <p:pic>
        <p:nvPicPr>
          <p:cNvPr id="33" name="صورة 3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B4904331-8A5B-4F76-BF59-9685AA1C4F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04" y="3503757"/>
            <a:ext cx="819150" cy="81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5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8A3D0F12-3429-498F-BC2B-772FF8194B82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A07A0A5-2152-4CFA-BFF1-F8A7BB842A09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80E10E9F-63AB-4C24-A29E-C882E647F9A4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F553868A-9BCC-48A2-B3A4-A7B072BFF985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48AF5FE9-FDD8-415E-A91F-EB22374751EA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إنشاء استطلاع رضا العملاء في برنامج </a:t>
            </a:r>
            <a:r>
              <a:rPr lang="ar-SA" b="1" dirty="0" err="1">
                <a:solidFill>
                  <a:schemeClr val="bg1"/>
                </a:solidFill>
              </a:rPr>
              <a:t>سكريبوس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137,110 Using Laptop Illustrations &amp; Clip Art - iStock">
            <a:extLst>
              <a:ext uri="{FF2B5EF4-FFF2-40B4-BE49-F238E27FC236}">
                <a16:creationId xmlns:a16="http://schemas.microsoft.com/office/drawing/2014/main" id="{780AB24C-96D0-4001-B6F1-6566B793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30665"/>
            <a:ext cx="5862636" cy="39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4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E7903D2-40C5-4070-B039-12C24CCF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4637978"/>
            <a:ext cx="2647950" cy="2358678"/>
          </a:xfrm>
          <a:prstGeom prst="rect">
            <a:avLst/>
          </a:prstGeom>
          <a:solidFill>
            <a:srgbClr val="FEC3C5"/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868928-F5AA-47E6-B958-E7B6C1308B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17290"/>
            <a:ext cx="2647950" cy="23586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C157AB1-AAF9-4386-B50F-DF52E0E1E0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-49367"/>
            <a:ext cx="2647950" cy="2358678"/>
          </a:xfrm>
          <a:prstGeom prst="rect">
            <a:avLst/>
          </a:prstGeom>
        </p:spPr>
      </p:pic>
      <p:sp>
        <p:nvSpPr>
          <p:cNvPr id="7" name="مخطط انسيابي: معالجة متعاقبة 6">
            <a:extLst>
              <a:ext uri="{FF2B5EF4-FFF2-40B4-BE49-F238E27FC236}">
                <a16:creationId xmlns:a16="http://schemas.microsoft.com/office/drawing/2014/main" id="{CC962BFF-E20B-4DAF-9D67-9D74167F8801}"/>
              </a:ext>
            </a:extLst>
          </p:cNvPr>
          <p:cNvSpPr/>
          <p:nvPr/>
        </p:nvSpPr>
        <p:spPr>
          <a:xfrm>
            <a:off x="2400299" y="1661454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49886009-2789-490B-8CD2-7652072FACFA}"/>
              </a:ext>
            </a:extLst>
          </p:cNvPr>
          <p:cNvSpPr/>
          <p:nvPr/>
        </p:nvSpPr>
        <p:spPr>
          <a:xfrm>
            <a:off x="2400299" y="3467419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1EA2353C-CC35-4889-87DE-41D49E30992C}"/>
              </a:ext>
            </a:extLst>
          </p:cNvPr>
          <p:cNvSpPr/>
          <p:nvPr/>
        </p:nvSpPr>
        <p:spPr>
          <a:xfrm>
            <a:off x="2400299" y="5069105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BBF441B5-5DB3-4480-93EA-0657D9CC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97502"/>
            <a:ext cx="10515600" cy="1325563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BE51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أهـــــداف الـــــدرس </a:t>
            </a: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3600396-312C-4FD2-B0EB-0A6C31E25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70" y="1677031"/>
            <a:ext cx="10515600" cy="665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فهم مصطلح نماذج الاستطلاع </a:t>
            </a:r>
            <a:endParaRPr lang="ar-SA" sz="2600" dirty="0"/>
          </a:p>
        </p:txBody>
      </p:sp>
      <p:sp>
        <p:nvSpPr>
          <p:cNvPr id="12" name="عنصر نائب للمحتوى 2">
            <a:extLst>
              <a:ext uri="{FF2B5EF4-FFF2-40B4-BE49-F238E27FC236}">
                <a16:creationId xmlns:a16="http://schemas.microsoft.com/office/drawing/2014/main" id="{CEA93846-363A-468E-9D39-11C1387D1C45}"/>
              </a:ext>
            </a:extLst>
          </p:cNvPr>
          <p:cNvSpPr txBox="1">
            <a:spLocks/>
          </p:cNvSpPr>
          <p:nvPr/>
        </p:nvSpPr>
        <p:spPr>
          <a:xfrm>
            <a:off x="622300" y="3495994"/>
            <a:ext cx="10515600" cy="68897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التمييز بين أنواع الأسئلة المختلفة </a:t>
            </a:r>
            <a:endParaRPr lang="ar-SA" sz="2600" dirty="0"/>
          </a:p>
        </p:txBody>
      </p:sp>
      <p:sp>
        <p:nvSpPr>
          <p:cNvPr id="13" name="عنصر نائب للمحتوى 2">
            <a:extLst>
              <a:ext uri="{FF2B5EF4-FFF2-40B4-BE49-F238E27FC236}">
                <a16:creationId xmlns:a16="http://schemas.microsoft.com/office/drawing/2014/main" id="{F973A61F-BCB7-4B44-B3BD-064EB81B0289}"/>
              </a:ext>
            </a:extLst>
          </p:cNvPr>
          <p:cNvSpPr txBox="1">
            <a:spLocks/>
          </p:cNvSpPr>
          <p:nvPr/>
        </p:nvSpPr>
        <p:spPr>
          <a:xfrm>
            <a:off x="717550" y="5196741"/>
            <a:ext cx="10515600" cy="13121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التعرف على استطلاع رضا العملاء وكيف يمكن إنشاؤه بواسطة برنامج </a:t>
            </a:r>
            <a:r>
              <a:rPr lang="ar-SA" sz="2600" dirty="0" err="1">
                <a:solidFill>
                  <a:schemeClr val="bg1"/>
                </a:solidFill>
              </a:rPr>
              <a:t>سكريبوس</a:t>
            </a:r>
            <a:endParaRPr lang="ar-SA" sz="2600" dirty="0">
              <a:solidFill>
                <a:schemeClr val="bg1"/>
              </a:solidFill>
            </a:endParaRPr>
          </a:p>
        </p:txBody>
      </p:sp>
      <p:sp>
        <p:nvSpPr>
          <p:cNvPr id="14" name="مخطط انسيابي: معالجة متعاقبة 13">
            <a:extLst>
              <a:ext uri="{FF2B5EF4-FFF2-40B4-BE49-F238E27FC236}">
                <a16:creationId xmlns:a16="http://schemas.microsoft.com/office/drawing/2014/main" id="{B8AA96B1-7A08-435A-996E-CCDB9B9FA27C}"/>
              </a:ext>
            </a:extLst>
          </p:cNvPr>
          <p:cNvSpPr/>
          <p:nvPr/>
        </p:nvSpPr>
        <p:spPr>
          <a:xfrm>
            <a:off x="11258550" y="1634596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1</a:t>
            </a:r>
          </a:p>
        </p:txBody>
      </p:sp>
      <p:sp>
        <p:nvSpPr>
          <p:cNvPr id="15" name="مخطط انسيابي: معالجة متعاقبة 14">
            <a:extLst>
              <a:ext uri="{FF2B5EF4-FFF2-40B4-BE49-F238E27FC236}">
                <a16:creationId xmlns:a16="http://schemas.microsoft.com/office/drawing/2014/main" id="{36F7BBD6-45D3-4B11-A792-28C30DC39C3B}"/>
              </a:ext>
            </a:extLst>
          </p:cNvPr>
          <p:cNvSpPr/>
          <p:nvPr/>
        </p:nvSpPr>
        <p:spPr>
          <a:xfrm>
            <a:off x="11258550" y="3472203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2</a:t>
            </a:r>
          </a:p>
        </p:txBody>
      </p:sp>
      <p:sp>
        <p:nvSpPr>
          <p:cNvPr id="16" name="مخطط انسيابي: معالجة متعاقبة 15">
            <a:extLst>
              <a:ext uri="{FF2B5EF4-FFF2-40B4-BE49-F238E27FC236}">
                <a16:creationId xmlns:a16="http://schemas.microsoft.com/office/drawing/2014/main" id="{B4FE0A5D-BE16-4DB6-92E4-6499620D3493}"/>
              </a:ext>
            </a:extLst>
          </p:cNvPr>
          <p:cNvSpPr/>
          <p:nvPr/>
        </p:nvSpPr>
        <p:spPr>
          <a:xfrm>
            <a:off x="11268075" y="5057361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3</a:t>
            </a:r>
          </a:p>
        </p:txBody>
      </p:sp>
      <p:pic>
        <p:nvPicPr>
          <p:cNvPr id="17" name="صورة 1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78C87996-2AAA-4C61-8FBB-43A0B703B4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50701"/>
            <a:ext cx="819150" cy="819150"/>
          </a:xfrm>
          <a:prstGeom prst="rect">
            <a:avLst/>
          </a:prstGeom>
        </p:spPr>
      </p:pic>
      <p:pic>
        <p:nvPicPr>
          <p:cNvPr id="18" name="صورة 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59A53009-5D74-4089-9D58-05F97ADE39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04" y="3503757"/>
            <a:ext cx="819150" cy="819150"/>
          </a:xfrm>
          <a:prstGeom prst="rect">
            <a:avLst/>
          </a:prstGeom>
        </p:spPr>
      </p:pic>
      <p:pic>
        <p:nvPicPr>
          <p:cNvPr id="19" name="صورة 18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75DC9F3B-1A60-4DA4-A140-11DAE240A8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2" y="5116246"/>
            <a:ext cx="819150" cy="81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5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699A2C5D-5FA4-4A12-ACFA-AAD94A5EF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656" y="1357436"/>
            <a:ext cx="5852933" cy="553409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D5E52C1-3F01-4CA2-AB0A-A0BEB895209E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5616190-C5D7-4B90-8D76-FD797FB491B5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394F10D-DE95-4AD3-B9F6-84BE3EC44528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25C2723C-C3ED-4237-8F11-A429372A3E15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D6800F67-C88C-457F-A626-9C77EF997B68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ختامي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D510059A-6AC2-4B53-8C96-6585946B8F80}"/>
              </a:ext>
            </a:extLst>
          </p:cNvPr>
          <p:cNvSpPr txBox="1">
            <a:spLocks/>
          </p:cNvSpPr>
          <p:nvPr/>
        </p:nvSpPr>
        <p:spPr>
          <a:xfrm>
            <a:off x="113183" y="1157293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/>
              <a:t>اختاري الإجابة الصحيحة فيما يلي </a:t>
            </a:r>
          </a:p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5CC3C2"/>
                </a:solidFill>
              </a:rPr>
              <a:t>الاختيار بين إجابتين محتملتين يكون في أسئلة</a:t>
            </a:r>
          </a:p>
          <a:p>
            <a:pPr>
              <a:lnSpc>
                <a:spcPct val="150000"/>
              </a:lnSpc>
            </a:pPr>
            <a:endParaRPr lang="ar-SA" sz="3600" b="1" dirty="0">
              <a:solidFill>
                <a:srgbClr val="5CC3C2"/>
              </a:solidFill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D99549E-897D-49B2-8E23-51AE1059EB0D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52CDA585-EEFD-4528-9218-B48342E36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0FC24360-E418-42A4-9FFE-E5D56EC8F8D9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274DB33-2407-4936-B501-5C5821F43118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11ACA17-96C6-461C-A411-46B2A6585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ED6FDF96-1023-4E8F-B2B5-1BCBB9B7F8D7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EE640B7-AD83-4164-B068-C9F72BA5D954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C2664561-2035-4E12-A0BA-23D036273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D4C5E98D-D472-4F20-854C-33A858AC1C89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4" name="عنوان 1">
            <a:extLst>
              <a:ext uri="{FF2B5EF4-FFF2-40B4-BE49-F238E27FC236}">
                <a16:creationId xmlns:a16="http://schemas.microsoft.com/office/drawing/2014/main" id="{7A41BD08-9A32-466C-BF22-32A799A75097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المقياس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الثنائي</a:t>
            </a:r>
            <a:endParaRPr lang="ar-SA" sz="3200" dirty="0"/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id="{F43B88CA-5758-4691-9D12-3C21C4D94F80}"/>
              </a:ext>
            </a:extLst>
          </p:cNvPr>
          <p:cNvSpPr txBox="1">
            <a:spLocks/>
          </p:cNvSpPr>
          <p:nvPr/>
        </p:nvSpPr>
        <p:spPr>
          <a:xfrm>
            <a:off x="2538833" y="334006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الاختيار من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متعدد</a:t>
            </a:r>
            <a:endParaRPr lang="ar-SA" sz="3200" dirty="0"/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id="{C6AC7AF5-3CD8-45A4-B48B-2B753DCCC5AD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مقياس </a:t>
            </a:r>
          </a:p>
          <a:p>
            <a:pPr algn="ctr">
              <a:lnSpc>
                <a:spcPct val="150000"/>
              </a:lnSpc>
            </a:pPr>
            <a:r>
              <a:rPr lang="ar-SA" sz="3200" b="1" dirty="0" err="1"/>
              <a:t>ليكرت</a:t>
            </a:r>
            <a:endParaRPr lang="ar-SA" sz="3200" dirty="0"/>
          </a:p>
        </p:txBody>
      </p:sp>
      <p:pic>
        <p:nvPicPr>
          <p:cNvPr id="27" name="صورة 2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48CBAEEB-3EF9-4BAB-8BFE-284F7D067C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59" y="4882268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0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B50ACBB-6678-41F7-B492-9A38799A4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656" y="1357436"/>
            <a:ext cx="5852933" cy="553409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6095CB2-F166-4036-88CE-F8FA4BEC69C3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7ACB51FF-7670-48F7-A663-8DE8144A8A6A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9995ED5-F4EF-4B22-A2B6-DB62DB07EEF4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0DFC58B-7090-474C-ABA4-0FB1390DEDE1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47B6DFD-FC86-4C7B-8AC0-8BFE28C18469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ختامي</a:t>
            </a:r>
          </a:p>
        </p:txBody>
      </p:sp>
      <p:sp>
        <p:nvSpPr>
          <p:cNvPr id="31" name="عنوان 1">
            <a:extLst>
              <a:ext uri="{FF2B5EF4-FFF2-40B4-BE49-F238E27FC236}">
                <a16:creationId xmlns:a16="http://schemas.microsoft.com/office/drawing/2014/main" id="{D60A7FE2-8E7D-4D84-9864-27678A4CF44A}"/>
              </a:ext>
            </a:extLst>
          </p:cNvPr>
          <p:cNvSpPr txBox="1">
            <a:spLocks/>
          </p:cNvSpPr>
          <p:nvPr/>
        </p:nvSpPr>
        <p:spPr>
          <a:xfrm>
            <a:off x="113183" y="851721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5CC3C2"/>
                </a:solidFill>
              </a:rPr>
              <a:t>منح المستجيب الحرية في كتابة ما يحلو له في</a:t>
            </a:r>
          </a:p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5CC3C2"/>
                </a:solidFill>
              </a:rPr>
              <a:t>أسئلة...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EA1486EC-1CA0-4845-AFF3-8F0E38B971F1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B6C57E06-996A-403B-BD00-F24B667FF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CD758B7-D6EC-4A60-9242-2D656D93FFB3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0C90548-DAE6-4457-A44B-FE3A8A0085A6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92754F4-1DCD-4C68-B992-A038A20A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6CB9F765-8F63-4CC1-989B-7D02711A937F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41A3771B-1B3E-42A4-8427-841F5C8A5A06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CF9C8D28-ECEE-43C0-BD57-8CF95DA10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961D4CC4-6997-4950-825E-50D56C1D5D1F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1">
            <a:extLst>
              <a:ext uri="{FF2B5EF4-FFF2-40B4-BE49-F238E27FC236}">
                <a16:creationId xmlns:a16="http://schemas.microsoft.com/office/drawing/2014/main" id="{6835614B-FAC5-464D-8E03-3273F49BC088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مقياس </a:t>
            </a:r>
          </a:p>
          <a:p>
            <a:pPr algn="ctr">
              <a:lnSpc>
                <a:spcPct val="150000"/>
              </a:lnSpc>
            </a:pPr>
            <a:r>
              <a:rPr lang="ar-SA" sz="3200" b="1" dirty="0" err="1"/>
              <a:t>ليكرت</a:t>
            </a:r>
            <a:endParaRPr lang="ar-SA" sz="3200" dirty="0"/>
          </a:p>
        </p:txBody>
      </p:sp>
      <p:sp>
        <p:nvSpPr>
          <p:cNvPr id="42" name="عنوان 1">
            <a:extLst>
              <a:ext uri="{FF2B5EF4-FFF2-40B4-BE49-F238E27FC236}">
                <a16:creationId xmlns:a16="http://schemas.microsoft.com/office/drawing/2014/main" id="{3645E242-4F7D-4C46-A5E9-80AC18C49F80}"/>
              </a:ext>
            </a:extLst>
          </p:cNvPr>
          <p:cNvSpPr txBox="1">
            <a:spLocks/>
          </p:cNvSpPr>
          <p:nvPr/>
        </p:nvSpPr>
        <p:spPr>
          <a:xfrm>
            <a:off x="2538833" y="334006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المقياس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 الثنائي</a:t>
            </a:r>
            <a:endParaRPr lang="ar-SA" sz="3200" dirty="0"/>
          </a:p>
        </p:txBody>
      </p:sp>
      <p:sp>
        <p:nvSpPr>
          <p:cNvPr id="43" name="عنوان 1">
            <a:extLst>
              <a:ext uri="{FF2B5EF4-FFF2-40B4-BE49-F238E27FC236}">
                <a16:creationId xmlns:a16="http://schemas.microsoft.com/office/drawing/2014/main" id="{537CCCE1-3281-4084-BA11-429D14A5FA8C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مفتوحة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النهاية</a:t>
            </a:r>
            <a:endParaRPr lang="ar-SA" sz="3200" dirty="0"/>
          </a:p>
        </p:txBody>
      </p:sp>
      <p:pic>
        <p:nvPicPr>
          <p:cNvPr id="44" name="صورة 43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6A446AFC-1553-4BF3-B146-BA95231C33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97" y="4882268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2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918C3EB-7506-4C00-AF0D-26803647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656" y="1357436"/>
            <a:ext cx="5852933" cy="55340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3D5E64D-8EB1-48B2-AA7E-BD63706EAF9F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D25540-6D8D-447F-ACC8-F99782970861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0F3BF4B-357A-47FF-90AD-BF4E4793D4CA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A7E38A0-9425-46CB-94A4-9C6601863131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199A5DC7-E63D-48FC-9636-8A99072B3C99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ختامي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E213549E-CA5C-4BEC-AA3A-815075306C0B}"/>
              </a:ext>
            </a:extLst>
          </p:cNvPr>
          <p:cNvSpPr txBox="1">
            <a:spLocks/>
          </p:cNvSpPr>
          <p:nvPr/>
        </p:nvSpPr>
        <p:spPr>
          <a:xfrm>
            <a:off x="113183" y="765996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5CC3C2"/>
                </a:solidFill>
              </a:rPr>
              <a:t>نموذج لجمع البيانات لمساعدة الشركات على </a:t>
            </a:r>
          </a:p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5CC3C2"/>
                </a:solidFill>
              </a:rPr>
              <a:t>استطلاع الرأي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891FF90-7D9D-4224-A670-D89D02D2AFEB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54D4D59-50E5-4A0C-AAA0-90C80EDE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34B3ECB1-191C-4111-A864-CDB04E2F35C3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5C46BC03-4283-4C9D-A636-101585CF03D4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0EB2EBD-D917-4A8C-B87E-9ECA14E25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B3F680A2-04AC-4890-8101-A2EDBB91650C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7D35811-FA2E-4EB4-B544-A9EEB7D78E0D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0640ABC6-D733-4FE7-A3E2-B22FBF1D7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6F7840-2B82-4584-AE8A-0FC58AF3ECA1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" name="عنوان 1">
            <a:extLst>
              <a:ext uri="{FF2B5EF4-FFF2-40B4-BE49-F238E27FC236}">
                <a16:creationId xmlns:a16="http://schemas.microsoft.com/office/drawing/2014/main" id="{1BB979FA-9243-4A07-B8CA-4A17952ADAFA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تقارير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الأعمال</a:t>
            </a:r>
            <a:endParaRPr lang="ar-SA" sz="3200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2FDF4B66-0465-40E5-AD4D-1E7502498837}"/>
              </a:ext>
            </a:extLst>
          </p:cNvPr>
          <p:cNvSpPr txBox="1">
            <a:spLocks/>
          </p:cNvSpPr>
          <p:nvPr/>
        </p:nvSpPr>
        <p:spPr>
          <a:xfrm>
            <a:off x="2538833" y="334006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استطلاع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رضا العميل</a:t>
            </a:r>
            <a:endParaRPr lang="ar-SA" sz="3200" dirty="0"/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12BD5666-954A-443B-8E53-56E2BC3208EA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خطابات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الأعمال</a:t>
            </a:r>
            <a:endParaRPr lang="ar-SA" sz="3200" dirty="0"/>
          </a:p>
        </p:txBody>
      </p:sp>
      <p:pic>
        <p:nvPicPr>
          <p:cNvPr id="23" name="صورة 2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9FE6FB5F-6C7F-4F41-BB23-B7CEECF268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96" y="4956287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ank You clipart 8 - Clipart World">
            <a:extLst>
              <a:ext uri="{FF2B5EF4-FFF2-40B4-BE49-F238E27FC236}">
                <a16:creationId xmlns:a16="http://schemas.microsoft.com/office/drawing/2014/main" id="{91FDD34F-F4D1-4DDC-8C8A-A07DF6A7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06" y="3842990"/>
            <a:ext cx="4115188" cy="32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E042F9C8-B0DC-4D96-B15B-8610AAD173B0}"/>
              </a:ext>
            </a:extLst>
          </p:cNvPr>
          <p:cNvSpPr txBox="1">
            <a:spLocks/>
          </p:cNvSpPr>
          <p:nvPr/>
        </p:nvSpPr>
        <p:spPr>
          <a:xfrm>
            <a:off x="0" y="1279254"/>
            <a:ext cx="12192000" cy="2659762"/>
          </a:xfrm>
          <a:custGeom>
            <a:avLst/>
            <a:gdLst>
              <a:gd name="connsiteX0" fmla="*/ 0 w 12192000"/>
              <a:gd name="connsiteY0" fmla="*/ 0 h 2659762"/>
              <a:gd name="connsiteX1" fmla="*/ 12192000 w 12192000"/>
              <a:gd name="connsiteY1" fmla="*/ 0 h 2659762"/>
              <a:gd name="connsiteX2" fmla="*/ 12192000 w 12192000"/>
              <a:gd name="connsiteY2" fmla="*/ 2659762 h 2659762"/>
              <a:gd name="connsiteX3" fmla="*/ 0 w 12192000"/>
              <a:gd name="connsiteY3" fmla="*/ 2659762 h 2659762"/>
              <a:gd name="connsiteX4" fmla="*/ 0 w 12192000"/>
              <a:gd name="connsiteY4" fmla="*/ 0 h 26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59762" fill="none" extrusionOk="0">
                <a:moveTo>
                  <a:pt x="0" y="0"/>
                </a:moveTo>
                <a:cubicBezTo>
                  <a:pt x="1423799" y="58209"/>
                  <a:pt x="10019944" y="-141175"/>
                  <a:pt x="12192000" y="0"/>
                </a:cubicBezTo>
                <a:cubicBezTo>
                  <a:pt x="12145607" y="479063"/>
                  <a:pt x="12246913" y="2190912"/>
                  <a:pt x="12192000" y="2659762"/>
                </a:cubicBezTo>
                <a:cubicBezTo>
                  <a:pt x="10385387" y="2614214"/>
                  <a:pt x="4287481" y="2747128"/>
                  <a:pt x="0" y="2659762"/>
                </a:cubicBezTo>
                <a:cubicBezTo>
                  <a:pt x="-1101" y="1400767"/>
                  <a:pt x="-111605" y="345422"/>
                  <a:pt x="0" y="0"/>
                </a:cubicBezTo>
                <a:close/>
              </a:path>
              <a:path w="12192000" h="2659762" stroke="0" extrusionOk="0">
                <a:moveTo>
                  <a:pt x="0" y="0"/>
                </a:moveTo>
                <a:cubicBezTo>
                  <a:pt x="3590537" y="-32335"/>
                  <a:pt x="8877582" y="146684"/>
                  <a:pt x="12192000" y="0"/>
                </a:cubicBezTo>
                <a:cubicBezTo>
                  <a:pt x="12193877" y="537892"/>
                  <a:pt x="12251193" y="2280154"/>
                  <a:pt x="12192000" y="2659762"/>
                </a:cubicBezTo>
                <a:cubicBezTo>
                  <a:pt x="10880248" y="2641887"/>
                  <a:pt x="2714061" y="2509633"/>
                  <a:pt x="0" y="2659762"/>
                </a:cubicBezTo>
                <a:cubicBezTo>
                  <a:pt x="-122541" y="1546056"/>
                  <a:pt x="37353" y="1317133"/>
                  <a:pt x="0" y="0"/>
                </a:cubicBezTo>
                <a:close/>
              </a:path>
            </a:pathLst>
          </a:custGeom>
          <a:solidFill>
            <a:srgbClr val="9BC1B4"/>
          </a:solidFill>
          <a:ln w="381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7624665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انتــهى الدرس ،،</a:t>
            </a:r>
          </a:p>
          <a:p>
            <a:pPr algn="ctr">
              <a:lnSpc>
                <a:spcPct val="16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شــاكرة لكن حسن تفاعلكن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1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3F4C40B-9548-426C-B523-592F910B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656" y="1357436"/>
            <a:ext cx="5852933" cy="55340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40DC40AF-1E34-426E-84A4-B1E86D948A57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694962F-B9EF-4399-ABD0-A50EA090EBD5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D44B8DD-914F-41D4-B4BC-18ABEBAD4344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69900BC4-9DBD-4775-BDDD-D935A0C8E19D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216A0B68-44E0-459A-BDBD-3B6AC31C4457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مراجعة الدرس السابق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21CBFB21-6061-4704-9144-48ECC5660F8B}"/>
              </a:ext>
            </a:extLst>
          </p:cNvPr>
          <p:cNvSpPr txBox="1">
            <a:spLocks/>
          </p:cNvSpPr>
          <p:nvPr/>
        </p:nvSpPr>
        <p:spPr>
          <a:xfrm>
            <a:off x="498949" y="1543053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/>
              <a:t>اختاري الإجابة الصحيحة فيما يلي </a:t>
            </a:r>
          </a:p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5CC3C2"/>
                </a:solidFill>
              </a:rPr>
              <a:t>في النماذج .... لابد من وجود شخص لينقل البيانات</a:t>
            </a:r>
          </a:p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5CC3C2"/>
                </a:solidFill>
              </a:rPr>
              <a:t>من الورقة إلى قاعدة البيانات في الحاسب</a:t>
            </a:r>
          </a:p>
          <a:p>
            <a:pPr>
              <a:lnSpc>
                <a:spcPct val="150000"/>
              </a:lnSpc>
            </a:pPr>
            <a:endParaRPr lang="ar-SA" sz="3600" b="1" dirty="0">
              <a:solidFill>
                <a:srgbClr val="5CC3C2"/>
              </a:solidFill>
            </a:endParaRPr>
          </a:p>
          <a:p>
            <a:pPr>
              <a:lnSpc>
                <a:spcPct val="150000"/>
              </a:lnSpc>
            </a:pPr>
            <a:endParaRPr lang="ar-SA" sz="3600" b="1" dirty="0">
              <a:solidFill>
                <a:srgbClr val="5CC3C2"/>
              </a:solidFill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CE43A99-C7E6-4E23-8F00-77E1D7A1F3CD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8793C7D2-E1C7-43DE-934E-A6E1D6471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90D609D7-FA66-4CEB-9944-04D7DE1D4DC5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D443AEA-56BA-4359-9549-067C2389A6CD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F7709809-1044-49E3-882A-3E986C317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5A847A61-3E2E-454F-81A3-9E863D63C2DB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CDFB1F2-38CA-41A6-8896-5C5322086838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3C179A9-5933-4663-B4A2-90587385B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1A248B5-9A6C-4E59-BC46-8172EB29B09F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" name="عنوان 1">
            <a:extLst>
              <a:ext uri="{FF2B5EF4-FFF2-40B4-BE49-F238E27FC236}">
                <a16:creationId xmlns:a16="http://schemas.microsoft.com/office/drawing/2014/main" id="{FF467170-E1B7-4EB5-86E2-8418FE12E471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النماذج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الورقية</a:t>
            </a:r>
            <a:endParaRPr lang="ar-SA" sz="3200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6957E5FF-3B36-411B-B9B2-BBF3CA2D1076}"/>
              </a:ext>
            </a:extLst>
          </p:cNvPr>
          <p:cNvSpPr txBox="1">
            <a:spLocks/>
          </p:cNvSpPr>
          <p:nvPr/>
        </p:nvSpPr>
        <p:spPr>
          <a:xfrm>
            <a:off x="2538833" y="334006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نماذج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الأعمال</a:t>
            </a:r>
            <a:endParaRPr lang="ar-SA" sz="3200" dirty="0"/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BEEFF505-742B-41C1-B71A-0766E8071E0D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النماذج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المطبوعة</a:t>
            </a:r>
            <a:endParaRPr lang="ar-SA" sz="3200" dirty="0"/>
          </a:p>
        </p:txBody>
      </p:sp>
      <p:pic>
        <p:nvPicPr>
          <p:cNvPr id="23" name="صورة 2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BD0132FD-B5BF-42CB-9806-6F71AF7FCA9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81" y="4882268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5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2B37681-F406-4EA4-B62D-0736A3072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656" y="1357436"/>
            <a:ext cx="5852933" cy="55340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5917E27-91CE-4337-93C2-38FA30DD43BA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5C24848-7C5F-489C-9FA4-2DE00EB7F30C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365D1B1-0553-4349-BA54-8F0C43B2C95F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14A892F4-BAA5-4725-9955-498BF7561374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27B398EF-28B6-4388-B2A6-C88B537EB7DD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مراجعة الدرس السابق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B7114680-D54D-4A2F-813C-049E0ED69E53}"/>
              </a:ext>
            </a:extLst>
          </p:cNvPr>
          <p:cNvSpPr txBox="1">
            <a:spLocks/>
          </p:cNvSpPr>
          <p:nvPr/>
        </p:nvSpPr>
        <p:spPr>
          <a:xfrm>
            <a:off x="413222" y="700096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ar-SA" sz="3600" b="1" dirty="0">
                <a:solidFill>
                  <a:srgbClr val="5CC3C2"/>
                </a:solidFill>
              </a:rPr>
              <a:t>تحتاج النماذج .......إلى اتصال بالإنترنت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E2222E3-7D87-4328-B31E-217587011AFD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0B0598E-CF10-4BFF-B7C6-19445601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4452F7A6-9F90-4045-8629-2DA69D19E91E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889890A-8FC4-4915-BD82-E0B0485FD243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027BE95-FF18-417C-8099-CE2531266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0A8C1CCD-3C2C-4070-94F0-4A41068646AB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A61E32F-8CC2-4D31-BA35-ABCC1DEF88C6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89A28F9-19C3-4EF8-92A0-9502DF4D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5C102478-EC76-4CEA-9F3E-4CEB5B64C9A9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" name="عنوان 1">
            <a:extLst>
              <a:ext uri="{FF2B5EF4-FFF2-40B4-BE49-F238E27FC236}">
                <a16:creationId xmlns:a16="http://schemas.microsoft.com/office/drawing/2014/main" id="{59ED2640-7B11-4C53-B45E-0910C0F51B2C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النماذج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الورقية</a:t>
            </a:r>
            <a:endParaRPr lang="ar-SA" sz="3200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5CDC8724-E098-43F5-A0AA-6370612C1380}"/>
              </a:ext>
            </a:extLst>
          </p:cNvPr>
          <p:cNvSpPr txBox="1">
            <a:spLocks/>
          </p:cNvSpPr>
          <p:nvPr/>
        </p:nvSpPr>
        <p:spPr>
          <a:xfrm>
            <a:off x="2538833" y="334006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نماذج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الويب</a:t>
            </a:r>
            <a:endParaRPr lang="ar-SA" sz="3200" dirty="0"/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B4B153C6-2234-412C-9C80-91E2B4DA86EE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النماذج </a:t>
            </a:r>
          </a:p>
          <a:p>
            <a:pPr algn="ctr">
              <a:lnSpc>
                <a:spcPct val="150000"/>
              </a:lnSpc>
            </a:pPr>
            <a:r>
              <a:rPr lang="ar-SA" sz="3200" b="1" dirty="0"/>
              <a:t>المطبوعة</a:t>
            </a:r>
            <a:endParaRPr lang="ar-SA" sz="3200" dirty="0"/>
          </a:p>
        </p:txBody>
      </p:sp>
      <p:pic>
        <p:nvPicPr>
          <p:cNvPr id="23" name="صورة 2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F743D6B-FEAE-4BA2-8C3D-C0CE007924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74" y="4882268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1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DF68EE5D-6524-4DC1-80A0-0EFCECED5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656" y="1357436"/>
            <a:ext cx="5852933" cy="5534096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86DD36B-D75D-441C-B20F-6904892A84AF}"/>
              </a:ext>
            </a:extLst>
          </p:cNvPr>
          <p:cNvGrpSpPr/>
          <p:nvPr/>
        </p:nvGrpSpPr>
        <p:grpSpPr>
          <a:xfrm>
            <a:off x="3814763" y="4382243"/>
            <a:ext cx="7291387" cy="909344"/>
            <a:chOff x="3814763" y="3665550"/>
            <a:chExt cx="7291387" cy="795443"/>
          </a:xfrm>
        </p:grpSpPr>
        <p:sp>
          <p:nvSpPr>
            <p:cNvPr id="21" name="مخطط انسيابي: معالجة متعاقبة 20">
              <a:extLst>
                <a:ext uri="{FF2B5EF4-FFF2-40B4-BE49-F238E27FC236}">
                  <a16:creationId xmlns:a16="http://schemas.microsoft.com/office/drawing/2014/main" id="{518D48C5-CF0E-432B-81FE-674F77BA4C45}"/>
                </a:ext>
              </a:extLst>
            </p:cNvPr>
            <p:cNvSpPr/>
            <p:nvPr/>
          </p:nvSpPr>
          <p:spPr>
            <a:xfrm>
              <a:off x="3814763" y="3665550"/>
              <a:ext cx="7291387" cy="795443"/>
            </a:xfrm>
            <a:prstGeom prst="flowChartAlternateProcess">
              <a:avLst/>
            </a:prstGeom>
            <a:solidFill>
              <a:srgbClr val="9BC1B4"/>
            </a:solidFill>
            <a:ln>
              <a:solidFill>
                <a:srgbClr val="96C0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مخطط انسيابي: معالجة متعاقبة 21">
              <a:extLst>
                <a:ext uri="{FF2B5EF4-FFF2-40B4-BE49-F238E27FC236}">
                  <a16:creationId xmlns:a16="http://schemas.microsoft.com/office/drawing/2014/main" id="{2743973F-7170-4B35-B4EE-EF96460BBFAF}"/>
                </a:ext>
              </a:extLst>
            </p:cNvPr>
            <p:cNvSpPr/>
            <p:nvPr/>
          </p:nvSpPr>
          <p:spPr>
            <a:xfrm>
              <a:off x="3904542" y="3707739"/>
              <a:ext cx="819150" cy="711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400" b="1" dirty="0">
                <a:solidFill>
                  <a:srgbClr val="BE5108"/>
                </a:solidFill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4A3090C5-512D-4D18-8CBD-CFDEC226FE35}"/>
              </a:ext>
            </a:extLst>
          </p:cNvPr>
          <p:cNvGrpSpPr/>
          <p:nvPr/>
        </p:nvGrpSpPr>
        <p:grpSpPr>
          <a:xfrm>
            <a:off x="3814763" y="2486949"/>
            <a:ext cx="7291387" cy="909344"/>
            <a:chOff x="3814763" y="2233913"/>
            <a:chExt cx="7291387" cy="795443"/>
          </a:xfrm>
        </p:grpSpPr>
        <p:sp>
          <p:nvSpPr>
            <p:cNvPr id="24" name="مخطط انسيابي: معالجة متعاقبة 23">
              <a:extLst>
                <a:ext uri="{FF2B5EF4-FFF2-40B4-BE49-F238E27FC236}">
                  <a16:creationId xmlns:a16="http://schemas.microsoft.com/office/drawing/2014/main" id="{05D6ABD1-5C73-426D-B20A-4F37927E5754}"/>
                </a:ext>
              </a:extLst>
            </p:cNvPr>
            <p:cNvSpPr/>
            <p:nvPr/>
          </p:nvSpPr>
          <p:spPr>
            <a:xfrm>
              <a:off x="3814763" y="2233913"/>
              <a:ext cx="7291387" cy="795443"/>
            </a:xfrm>
            <a:prstGeom prst="flowChartAlternateProcess">
              <a:avLst/>
            </a:prstGeom>
            <a:solidFill>
              <a:srgbClr val="9BC1B4"/>
            </a:solidFill>
            <a:ln>
              <a:solidFill>
                <a:srgbClr val="96C0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5" name="مخطط انسيابي: معالجة متعاقبة 24">
              <a:extLst>
                <a:ext uri="{FF2B5EF4-FFF2-40B4-BE49-F238E27FC236}">
                  <a16:creationId xmlns:a16="http://schemas.microsoft.com/office/drawing/2014/main" id="{67BF10CF-B44D-4CBF-BCD9-2364D1869020}"/>
                </a:ext>
              </a:extLst>
            </p:cNvPr>
            <p:cNvSpPr/>
            <p:nvPr/>
          </p:nvSpPr>
          <p:spPr>
            <a:xfrm>
              <a:off x="3918830" y="2273335"/>
              <a:ext cx="819150" cy="711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400" b="1" dirty="0">
                <a:solidFill>
                  <a:srgbClr val="BE5108"/>
                </a:solidFill>
              </a:endParaRP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DDB44C8-EBBD-40CE-A5D7-67508100179D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8B871EC7-0A95-49C8-A33C-141181211C25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873D50B7-2C40-465D-9F01-85737E1F7E34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C0A8A4CC-5D8E-4DEF-BEDF-C6D53D75A5CC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عنوان 1">
            <a:extLst>
              <a:ext uri="{FF2B5EF4-FFF2-40B4-BE49-F238E27FC236}">
                <a16:creationId xmlns:a16="http://schemas.microsoft.com/office/drawing/2014/main" id="{A01A5123-4986-4DC7-A906-063B6CDA2D84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مراجعة الدرس السابق ،،</a:t>
            </a:r>
          </a:p>
        </p:txBody>
      </p:sp>
      <p:sp>
        <p:nvSpPr>
          <p:cNvPr id="31" name="عنصر نائب للمحتوى 2">
            <a:extLst>
              <a:ext uri="{FF2B5EF4-FFF2-40B4-BE49-F238E27FC236}">
                <a16:creationId xmlns:a16="http://schemas.microsoft.com/office/drawing/2014/main" id="{DB552B6B-703F-45EB-835C-A416291E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707316"/>
            <a:ext cx="10515600" cy="98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solidFill>
                  <a:schemeClr val="bg1"/>
                </a:solidFill>
              </a:rPr>
              <a:t>لا نستخدم الخط المائل في النموذج لأنه يجزئه</a:t>
            </a:r>
          </a:p>
        </p:txBody>
      </p:sp>
      <p:sp>
        <p:nvSpPr>
          <p:cNvPr id="32" name="عنصر نائب للمحتوى 2">
            <a:extLst>
              <a:ext uri="{FF2B5EF4-FFF2-40B4-BE49-F238E27FC236}">
                <a16:creationId xmlns:a16="http://schemas.microsoft.com/office/drawing/2014/main" id="{1E3D595C-1511-4E45-A69A-C1E1F2642014}"/>
              </a:ext>
            </a:extLst>
          </p:cNvPr>
          <p:cNvSpPr txBox="1">
            <a:spLocks/>
          </p:cNvSpPr>
          <p:nvPr/>
        </p:nvSpPr>
        <p:spPr>
          <a:xfrm>
            <a:off x="666756" y="4555384"/>
            <a:ext cx="10515600" cy="5301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>
                <a:solidFill>
                  <a:schemeClr val="bg1"/>
                </a:solidFill>
              </a:rPr>
              <a:t>يمكن لنماذج الويب التحقق تلقائيا من عدم ترك حقل فارغ</a:t>
            </a:r>
          </a:p>
        </p:txBody>
      </p:sp>
      <p:sp>
        <p:nvSpPr>
          <p:cNvPr id="33" name="مخطط انسيابي: معالجة متعاقبة 32">
            <a:extLst>
              <a:ext uri="{FF2B5EF4-FFF2-40B4-BE49-F238E27FC236}">
                <a16:creationId xmlns:a16="http://schemas.microsoft.com/office/drawing/2014/main" id="{0F0AC282-E7FC-4D50-8FE5-E58D3707DAF7}"/>
              </a:ext>
            </a:extLst>
          </p:cNvPr>
          <p:cNvSpPr/>
          <p:nvPr/>
        </p:nvSpPr>
        <p:spPr>
          <a:xfrm>
            <a:off x="11258550" y="2460091"/>
            <a:ext cx="819150" cy="84161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1</a:t>
            </a:r>
          </a:p>
        </p:txBody>
      </p:sp>
      <p:sp>
        <p:nvSpPr>
          <p:cNvPr id="34" name="مخطط انسيابي: معالجة متعاقبة 33">
            <a:extLst>
              <a:ext uri="{FF2B5EF4-FFF2-40B4-BE49-F238E27FC236}">
                <a16:creationId xmlns:a16="http://schemas.microsoft.com/office/drawing/2014/main" id="{D7F58E05-1FD1-4D75-8149-AA677C396E3C}"/>
              </a:ext>
            </a:extLst>
          </p:cNvPr>
          <p:cNvSpPr/>
          <p:nvPr/>
        </p:nvSpPr>
        <p:spPr>
          <a:xfrm>
            <a:off x="11258550" y="4387027"/>
            <a:ext cx="819150" cy="84161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2</a:t>
            </a:r>
          </a:p>
        </p:txBody>
      </p:sp>
      <p:pic>
        <p:nvPicPr>
          <p:cNvPr id="35" name="صورة 34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69A8E081-01A1-4FA2-9FD0-613E467B9B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42" y="4363396"/>
            <a:ext cx="819150" cy="819150"/>
          </a:xfrm>
          <a:prstGeom prst="rect">
            <a:avLst/>
          </a:prstGeom>
        </p:spPr>
      </p:pic>
      <p:pic>
        <p:nvPicPr>
          <p:cNvPr id="36" name="Picture 2" descr="عبر الخطأ, أحمر, صليب png">
            <a:extLst>
              <a:ext uri="{FF2B5EF4-FFF2-40B4-BE49-F238E27FC236}">
                <a16:creationId xmlns:a16="http://schemas.microsoft.com/office/drawing/2014/main" id="{8A523288-4290-4F6E-8EF4-58C45962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9" b="90000" l="10000" r="90000">
                        <a14:foregroundMark x1="24889" y1="9231" x2="24889" y2="9231"/>
                        <a14:foregroundMark x1="24889" y1="8000" x2="24889" y2="8000"/>
                        <a14:foregroundMark x1="22889" y1="2769" x2="22889" y2="2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2592852"/>
            <a:ext cx="1112457" cy="8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>
            <a:extLst>
              <a:ext uri="{FF2B5EF4-FFF2-40B4-BE49-F238E27FC236}">
                <a16:creationId xmlns:a16="http://schemas.microsoft.com/office/drawing/2014/main" id="{F468A754-0AD3-40AB-942F-8B5A75D532C0}"/>
              </a:ext>
            </a:extLst>
          </p:cNvPr>
          <p:cNvSpPr/>
          <p:nvPr/>
        </p:nvSpPr>
        <p:spPr>
          <a:xfrm>
            <a:off x="4838700" y="450054"/>
            <a:ext cx="7143750" cy="132556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5F3C0898-241F-44FE-86F2-57E363C56EFD}"/>
              </a:ext>
            </a:extLst>
          </p:cNvPr>
          <p:cNvSpPr/>
          <p:nvPr/>
        </p:nvSpPr>
        <p:spPr>
          <a:xfrm>
            <a:off x="4876800" y="2324099"/>
            <a:ext cx="7143750" cy="388620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ECE5CA74-CFFE-40A8-B579-BEB5381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6087"/>
            <a:ext cx="10515600" cy="1325563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z="5400" b="1" dirty="0">
                <a:solidFill>
                  <a:schemeClr val="bg1"/>
                </a:solidFill>
              </a:rPr>
              <a:t>الهدف العام لهذا الدرس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753652FE-26E9-46CC-BA82-9EDED367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753" y="332789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SA" sz="3600" dirty="0"/>
              <a:t>أن يتعلم الطلبة ماهية استطلاع رضا العملاء،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sz="3600" dirty="0"/>
              <a:t> وكيف يمكنهم إنشاؤه باستخدام برنامج </a:t>
            </a:r>
            <a:r>
              <a:rPr lang="ar-SA" sz="3600" dirty="0" err="1"/>
              <a:t>سكريبوس</a:t>
            </a:r>
            <a:r>
              <a:rPr lang="ar-SA" sz="3600" dirty="0"/>
              <a:t>.</a:t>
            </a:r>
            <a:endParaRPr lang="ar-SA" sz="28700" b="1" dirty="0"/>
          </a:p>
          <a:p>
            <a:pPr algn="ctr">
              <a:lnSpc>
                <a:spcPct val="150000"/>
              </a:lnSpc>
            </a:pPr>
            <a:endParaRPr lang="ar-SA" sz="3600" dirty="0"/>
          </a:p>
          <a:p>
            <a:pPr marL="0" indent="0">
              <a:lnSpc>
                <a:spcPct val="200000"/>
              </a:lnSpc>
              <a:buNone/>
            </a:pPr>
            <a:r>
              <a:rPr lang="ar-SA" sz="3600" dirty="0"/>
              <a:t>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D664F7F-C178-4CA7-83E7-93AEAA974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40" y="1272209"/>
            <a:ext cx="5881066" cy="5881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8B6C2918-EB7C-47EF-BC96-E17D1BE0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4637978"/>
            <a:ext cx="2647950" cy="2358678"/>
          </a:xfrm>
          <a:prstGeom prst="rect">
            <a:avLst/>
          </a:prstGeom>
          <a:solidFill>
            <a:srgbClr val="FEC3C5"/>
          </a:solidFill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3EB98EF-7DED-4F5B-9AB8-9E3200C98C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17290"/>
            <a:ext cx="2647950" cy="235867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92F55B7-7791-43C8-98FD-44D53950E7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-49367"/>
            <a:ext cx="2647950" cy="2358678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27D538DF-BBC8-4DAA-95FB-21C01DC9DC54}"/>
              </a:ext>
            </a:extLst>
          </p:cNvPr>
          <p:cNvSpPr/>
          <p:nvPr/>
        </p:nvSpPr>
        <p:spPr>
          <a:xfrm>
            <a:off x="2400299" y="1661454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5" name="مخطط انسيابي: معالجة متعاقبة 4">
            <a:extLst>
              <a:ext uri="{FF2B5EF4-FFF2-40B4-BE49-F238E27FC236}">
                <a16:creationId xmlns:a16="http://schemas.microsoft.com/office/drawing/2014/main" id="{3B298F9A-39E6-49A0-B9C1-151939015B5E}"/>
              </a:ext>
            </a:extLst>
          </p:cNvPr>
          <p:cNvSpPr/>
          <p:nvPr/>
        </p:nvSpPr>
        <p:spPr>
          <a:xfrm>
            <a:off x="2400299" y="3467419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22EA04E6-EAB6-4134-B820-5084F9730A85}"/>
              </a:ext>
            </a:extLst>
          </p:cNvPr>
          <p:cNvSpPr/>
          <p:nvPr/>
        </p:nvSpPr>
        <p:spPr>
          <a:xfrm>
            <a:off x="2400299" y="5069105"/>
            <a:ext cx="8783515" cy="795443"/>
          </a:xfrm>
          <a:prstGeom prst="flowChartAlternateProcess">
            <a:avLst/>
          </a:prstGeom>
          <a:solidFill>
            <a:srgbClr val="9BC1B4"/>
          </a:solidFill>
          <a:ln>
            <a:solidFill>
              <a:srgbClr val="9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91AD2C7E-8EF7-4E17-9875-5BFC68CD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97502"/>
            <a:ext cx="10515600" cy="1325563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BE51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أهـــــداف الـــــدرس </a:t>
            </a:r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10A51C51-FD20-42F2-A818-3AE69380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70" y="1677031"/>
            <a:ext cx="10515600" cy="665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فهم مصطلح نماذج الاستطلاع </a:t>
            </a:r>
            <a:endParaRPr lang="ar-SA" sz="2600" dirty="0"/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53CE5E93-9B91-47F9-9304-B221653CCAC8}"/>
              </a:ext>
            </a:extLst>
          </p:cNvPr>
          <p:cNvSpPr txBox="1">
            <a:spLocks/>
          </p:cNvSpPr>
          <p:nvPr/>
        </p:nvSpPr>
        <p:spPr>
          <a:xfrm>
            <a:off x="622300" y="3495994"/>
            <a:ext cx="10515600" cy="68897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التمييز بين أنواع الأسئلة المختلفة </a:t>
            </a:r>
            <a:endParaRPr lang="ar-SA" sz="2600" dirty="0"/>
          </a:p>
        </p:txBody>
      </p:sp>
      <p:sp>
        <p:nvSpPr>
          <p:cNvPr id="12" name="عنصر نائب للمحتوى 2">
            <a:extLst>
              <a:ext uri="{FF2B5EF4-FFF2-40B4-BE49-F238E27FC236}">
                <a16:creationId xmlns:a16="http://schemas.microsoft.com/office/drawing/2014/main" id="{CCC45972-2CC1-443E-9BB8-3CE061E5FA21}"/>
              </a:ext>
            </a:extLst>
          </p:cNvPr>
          <p:cNvSpPr txBox="1">
            <a:spLocks/>
          </p:cNvSpPr>
          <p:nvPr/>
        </p:nvSpPr>
        <p:spPr>
          <a:xfrm>
            <a:off x="717550" y="5196741"/>
            <a:ext cx="10515600" cy="13121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SA" sz="2600" dirty="0">
                <a:solidFill>
                  <a:schemeClr val="bg1"/>
                </a:solidFill>
              </a:rPr>
              <a:t>التعرف على استطلاع رضا العملاء وكيف يمكن إنشاؤه بواسطة برنامج </a:t>
            </a:r>
            <a:r>
              <a:rPr lang="ar-SA" sz="2600" dirty="0" err="1">
                <a:solidFill>
                  <a:schemeClr val="bg1"/>
                </a:solidFill>
              </a:rPr>
              <a:t>سكريبوس</a:t>
            </a:r>
            <a:endParaRPr lang="ar-SA" sz="2600" dirty="0">
              <a:solidFill>
                <a:schemeClr val="bg1"/>
              </a:solidFill>
            </a:endParaRPr>
          </a:p>
        </p:txBody>
      </p:sp>
      <p:sp>
        <p:nvSpPr>
          <p:cNvPr id="15" name="مخطط انسيابي: معالجة متعاقبة 14">
            <a:extLst>
              <a:ext uri="{FF2B5EF4-FFF2-40B4-BE49-F238E27FC236}">
                <a16:creationId xmlns:a16="http://schemas.microsoft.com/office/drawing/2014/main" id="{3A1DEE31-943D-4E4F-935D-E5C0018D5DDD}"/>
              </a:ext>
            </a:extLst>
          </p:cNvPr>
          <p:cNvSpPr/>
          <p:nvPr/>
        </p:nvSpPr>
        <p:spPr>
          <a:xfrm>
            <a:off x="11258550" y="1634596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1</a:t>
            </a:r>
          </a:p>
        </p:txBody>
      </p:sp>
      <p:sp>
        <p:nvSpPr>
          <p:cNvPr id="16" name="مخطط انسيابي: معالجة متعاقبة 15">
            <a:extLst>
              <a:ext uri="{FF2B5EF4-FFF2-40B4-BE49-F238E27FC236}">
                <a16:creationId xmlns:a16="http://schemas.microsoft.com/office/drawing/2014/main" id="{0D5FBFE2-2249-428B-BB38-DCA33E768769}"/>
              </a:ext>
            </a:extLst>
          </p:cNvPr>
          <p:cNvSpPr/>
          <p:nvPr/>
        </p:nvSpPr>
        <p:spPr>
          <a:xfrm>
            <a:off x="11258550" y="3472203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2</a:t>
            </a: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3FBD5DFA-3E14-4BE5-B1BF-FB91A37358D9}"/>
              </a:ext>
            </a:extLst>
          </p:cNvPr>
          <p:cNvSpPr/>
          <p:nvPr/>
        </p:nvSpPr>
        <p:spPr>
          <a:xfrm>
            <a:off x="11268075" y="5057361"/>
            <a:ext cx="819150" cy="73619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E5108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2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20C3CDB-B174-457D-99C5-29D69736B1AF}"/>
              </a:ext>
            </a:extLst>
          </p:cNvPr>
          <p:cNvSpPr/>
          <p:nvPr/>
        </p:nvSpPr>
        <p:spPr>
          <a:xfrm>
            <a:off x="8657304" y="327343"/>
            <a:ext cx="3168645" cy="716472"/>
          </a:xfrm>
          <a:prstGeom prst="roundRect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2F6088F4-9E61-4C24-8576-A2C7C4A0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456" y="58993"/>
            <a:ext cx="2679535" cy="1325563"/>
          </a:xfrm>
        </p:spPr>
        <p:txBody>
          <a:bodyPr>
            <a:normAutofit/>
          </a:bodyPr>
          <a:lstStyle/>
          <a:p>
            <a:r>
              <a:rPr lang="ar-SA" sz="2400" dirty="0">
                <a:solidFill>
                  <a:schemeClr val="bg1"/>
                </a:solidFill>
              </a:rPr>
              <a:t>استراتيجية سحابة الكلمات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166E6B-FDEB-4A0D-951A-06DFB2283E0D}"/>
              </a:ext>
            </a:extLst>
          </p:cNvPr>
          <p:cNvSpPr/>
          <p:nvPr/>
        </p:nvSpPr>
        <p:spPr>
          <a:xfrm>
            <a:off x="4648539" y="327343"/>
            <a:ext cx="3168645" cy="716472"/>
          </a:xfrm>
          <a:prstGeom prst="roundRect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3EFF3FCC-D81F-4472-B289-67E943687771}"/>
              </a:ext>
            </a:extLst>
          </p:cNvPr>
          <p:cNvSpPr txBox="1">
            <a:spLocks/>
          </p:cNvSpPr>
          <p:nvPr/>
        </p:nvSpPr>
        <p:spPr>
          <a:xfrm>
            <a:off x="4376434" y="73741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دقيـــقـــــــــة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60CAA98-DF58-4CFE-AEE9-292AFE308345}"/>
              </a:ext>
            </a:extLst>
          </p:cNvPr>
          <p:cNvSpPr/>
          <p:nvPr/>
        </p:nvSpPr>
        <p:spPr>
          <a:xfrm>
            <a:off x="398455" y="327343"/>
            <a:ext cx="3168645" cy="716472"/>
          </a:xfrm>
          <a:prstGeom prst="roundRect">
            <a:avLst/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A710F680-5818-41DE-A901-86F91BC4B8D2}"/>
              </a:ext>
            </a:extLst>
          </p:cNvPr>
          <p:cNvSpPr txBox="1">
            <a:spLocks/>
          </p:cNvSpPr>
          <p:nvPr/>
        </p:nvSpPr>
        <p:spPr>
          <a:xfrm>
            <a:off x="126350" y="2949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فـــــــــردي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6A83F32-D01E-4BF9-9F63-CBE80386190C}"/>
              </a:ext>
            </a:extLst>
          </p:cNvPr>
          <p:cNvSpPr/>
          <p:nvPr/>
        </p:nvSpPr>
        <p:spPr>
          <a:xfrm>
            <a:off x="11207042" y="383460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2B32A1C-89B9-4FEC-BEB1-983AA5810673}"/>
              </a:ext>
            </a:extLst>
          </p:cNvPr>
          <p:cNvSpPr/>
          <p:nvPr/>
        </p:nvSpPr>
        <p:spPr>
          <a:xfrm>
            <a:off x="7189112" y="406373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36895EEF-29FF-4857-93E3-589B24EC834C}"/>
              </a:ext>
            </a:extLst>
          </p:cNvPr>
          <p:cNvSpPr/>
          <p:nvPr/>
        </p:nvSpPr>
        <p:spPr>
          <a:xfrm>
            <a:off x="2881089" y="413297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3" name="صورة 12" descr="صورة تحتوي على نص, ساعة حائط, ساعة&#10;&#10;تم إنشاء الوصف تلقائياً">
            <a:extLst>
              <a:ext uri="{FF2B5EF4-FFF2-40B4-BE49-F238E27FC236}">
                <a16:creationId xmlns:a16="http://schemas.microsoft.com/office/drawing/2014/main" id="{B68AD7A3-D66B-41F4-90A7-3212E21553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64" y="400246"/>
            <a:ext cx="512190" cy="62916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53FC895-E20C-4457-9AA1-4490B1754C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10" y="300101"/>
            <a:ext cx="622744" cy="722382"/>
          </a:xfrm>
          <a:prstGeom prst="rect">
            <a:avLst/>
          </a:prstGeom>
        </p:spPr>
      </p:pic>
      <p:pic>
        <p:nvPicPr>
          <p:cNvPr id="15" name="Picture 4" descr="Team Svg Png Icon Free Download (#288547) - OnlineWebFonts.COM">
            <a:extLst>
              <a:ext uri="{FF2B5EF4-FFF2-40B4-BE49-F238E27FC236}">
                <a16:creationId xmlns:a16="http://schemas.microsoft.com/office/drawing/2014/main" id="{92295A08-F465-4675-9C47-9542F35E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6" b="97689" l="9990" r="89602">
                        <a14:foregroundMark x1="49134" y1="70438" x2="49134" y2="70438"/>
                        <a14:foregroundMark x1="66361" y1="56813" x2="37003" y2="81995"/>
                        <a14:foregroundMark x1="37003" y1="81995" x2="62487" y2="63625"/>
                        <a14:foregroundMark x1="62487" y1="63625" x2="24975" y2="86618"/>
                        <a14:foregroundMark x1="24975" y1="86618" x2="64832" y2="79075"/>
                        <a14:foregroundMark x1="64832" y1="79075" x2="54944" y2="39903"/>
                        <a14:foregroundMark x1="54944" y1="39903" x2="31600" y2="86375"/>
                        <a14:foregroundMark x1="31600" y1="86375" x2="31091" y2="94282"/>
                        <a14:foregroundMark x1="38736" y1="89781" x2="71865" y2="81144"/>
                        <a14:foregroundMark x1="71865" y1="81144" x2="54944" y2="81752"/>
                        <a14:foregroundMark x1="54944" y1="81752" x2="69215" y2="94282"/>
                        <a14:foregroundMark x1="57798" y1="93187" x2="77778" y2="94282"/>
                        <a14:foregroundMark x1="46279" y1="93187" x2="50153" y2="976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33" y="369512"/>
            <a:ext cx="682534" cy="571867"/>
          </a:xfrm>
          <a:prstGeom prst="rect">
            <a:avLst/>
          </a:prstGeom>
          <a:noFill/>
        </p:spPr>
      </p:pic>
      <p:pic>
        <p:nvPicPr>
          <p:cNvPr id="1026" name="Picture 2" descr="Blue cloud clipart PNG - Similar PNG">
            <a:extLst>
              <a:ext uri="{FF2B5EF4-FFF2-40B4-BE49-F238E27FC236}">
                <a16:creationId xmlns:a16="http://schemas.microsoft.com/office/drawing/2014/main" id="{758263F6-A441-4FC4-9EBD-89249E21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833" r="95500">
                        <a14:foregroundMark x1="91333" y1="72889" x2="91333" y2="72889"/>
                        <a14:foregroundMark x1="95500" y1="72667" x2="95500" y2="72667"/>
                        <a14:foregroundMark x1="93500" y1="72667" x2="93500" y2="72667"/>
                        <a14:foregroundMark x1="85500" y1="69556" x2="85500" y2="69556"/>
                        <a14:foregroundMark x1="81167" y1="60000" x2="81167" y2="60000"/>
                        <a14:foregroundMark x1="91333" y1="74889" x2="52833" y2="40000"/>
                        <a14:foregroundMark x1="52833" y1="40000" x2="23000" y2="56000"/>
                        <a14:foregroundMark x1="23000" y1="56000" x2="8167" y2="73556"/>
                        <a14:foregroundMark x1="8167" y1="73556" x2="6833" y2="74000"/>
                        <a14:foregroundMark x1="28167" y1="61333" x2="41167" y2="62889"/>
                        <a14:foregroundMark x1="41167" y1="62889" x2="68667" y2="62444"/>
                        <a14:foregroundMark x1="68667" y1="62444" x2="82833" y2="67111"/>
                        <a14:foregroundMark x1="82000" y1="53333" x2="55667" y2="37778"/>
                        <a14:foregroundMark x1="55667" y1="37778" x2="51833" y2="2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1" y="223219"/>
            <a:ext cx="10256880" cy="64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EB5283F-3887-4E81-87D0-E679C37F96DA}"/>
              </a:ext>
            </a:extLst>
          </p:cNvPr>
          <p:cNvSpPr txBox="1"/>
          <p:nvPr/>
        </p:nvSpPr>
        <p:spPr>
          <a:xfrm>
            <a:off x="4841765" y="2606281"/>
            <a:ext cx="29754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نموذج لجمع البيانات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F50BA57-6B2D-4228-8A0F-1393137B51B3}"/>
              </a:ext>
            </a:extLst>
          </p:cNvPr>
          <p:cNvSpPr txBox="1"/>
          <p:nvPr/>
        </p:nvSpPr>
        <p:spPr>
          <a:xfrm>
            <a:off x="4150888" y="3809519"/>
            <a:ext cx="29754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لمساعدة الشركات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06413DE-BA1C-4970-AC0F-58CFAC0C542F}"/>
              </a:ext>
            </a:extLst>
          </p:cNvPr>
          <p:cNvSpPr txBox="1"/>
          <p:nvPr/>
        </p:nvSpPr>
        <p:spPr>
          <a:xfrm>
            <a:off x="6780281" y="4223817"/>
            <a:ext cx="29754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2AEAD"/>
                </a:solidFill>
              </a:rPr>
              <a:t>على استطلاع آراء عملائهم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205B4A2-F20D-4F7B-AD8C-02EE40A0DFF2}"/>
              </a:ext>
            </a:extLst>
          </p:cNvPr>
          <p:cNvSpPr txBox="1"/>
          <p:nvPr/>
        </p:nvSpPr>
        <p:spPr>
          <a:xfrm>
            <a:off x="4637691" y="3235653"/>
            <a:ext cx="29754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2AEAD"/>
                </a:solidFill>
              </a:rPr>
              <a:t>بخصوص المنتجات أو الخدمات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E1095A-0030-4256-A936-C9E833157BB2}"/>
              </a:ext>
            </a:extLst>
          </p:cNvPr>
          <p:cNvSpPr txBox="1"/>
          <p:nvPr/>
        </p:nvSpPr>
        <p:spPr>
          <a:xfrm>
            <a:off x="2464398" y="4094288"/>
            <a:ext cx="29754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2AEAD"/>
                </a:solidFill>
              </a:rPr>
              <a:t>التي تقدمها الشركات</a:t>
            </a:r>
          </a:p>
        </p:txBody>
      </p:sp>
      <p:sp>
        <p:nvSpPr>
          <p:cNvPr id="23" name="عنوان 1">
            <a:extLst>
              <a:ext uri="{FF2B5EF4-FFF2-40B4-BE49-F238E27FC236}">
                <a16:creationId xmlns:a16="http://schemas.microsoft.com/office/drawing/2014/main" id="{C807B49B-CB01-4B3B-A6B0-ABEEE4DE1E8D}"/>
              </a:ext>
            </a:extLst>
          </p:cNvPr>
          <p:cNvSpPr txBox="1">
            <a:spLocks/>
          </p:cNvSpPr>
          <p:nvPr/>
        </p:nvSpPr>
        <p:spPr>
          <a:xfrm>
            <a:off x="0" y="4982415"/>
            <a:ext cx="12191999" cy="19401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dirty="0"/>
              <a:t>ما هو استطلاع رضا العملاء ؟!!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8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صر نائب للمحتوى 2">
            <a:extLst>
              <a:ext uri="{FF2B5EF4-FFF2-40B4-BE49-F238E27FC236}">
                <a16:creationId xmlns:a16="http://schemas.microsoft.com/office/drawing/2014/main" id="{08C90ED7-3B1C-4B90-B046-99833492FD4A}"/>
              </a:ext>
            </a:extLst>
          </p:cNvPr>
          <p:cNvSpPr txBox="1">
            <a:spLocks/>
          </p:cNvSpPr>
          <p:nvPr/>
        </p:nvSpPr>
        <p:spPr>
          <a:xfrm>
            <a:off x="-19878" y="1778985"/>
            <a:ext cx="11700387" cy="3064473"/>
          </a:xfrm>
          <a:prstGeom prst="rect">
            <a:avLst/>
          </a:prstGeom>
          <a:solidFill>
            <a:srgbClr val="9BC1B4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ar-SA" sz="3600" dirty="0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2B2CB1C8-6A42-430D-96DF-10D79D117AB2}"/>
              </a:ext>
            </a:extLst>
          </p:cNvPr>
          <p:cNvSpPr/>
          <p:nvPr/>
        </p:nvSpPr>
        <p:spPr>
          <a:xfrm>
            <a:off x="1" y="1774534"/>
            <a:ext cx="12221496" cy="3060334"/>
          </a:xfrm>
          <a:prstGeom prst="roundRect">
            <a:avLst>
              <a:gd name="adj" fmla="val 0"/>
            </a:avLst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960758C-22A6-4579-BA43-097F5536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456" y="58993"/>
            <a:ext cx="2679535" cy="1325563"/>
          </a:xfrm>
        </p:spPr>
        <p:txBody>
          <a:bodyPr>
            <a:normAutofit/>
          </a:bodyPr>
          <a:lstStyle/>
          <a:p>
            <a:r>
              <a:rPr lang="ar-SA" sz="2400" dirty="0">
                <a:solidFill>
                  <a:schemeClr val="bg1"/>
                </a:solidFill>
              </a:rPr>
              <a:t>استراتيجية سحابة الكلمات 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22CB3F2E-87CE-4CF5-A786-C320BF4ECE92}"/>
              </a:ext>
            </a:extLst>
          </p:cNvPr>
          <p:cNvSpPr txBox="1">
            <a:spLocks/>
          </p:cNvSpPr>
          <p:nvPr/>
        </p:nvSpPr>
        <p:spPr>
          <a:xfrm>
            <a:off x="4376434" y="73741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دقيـــقـــــــــة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22299010-9DF2-439D-85AF-5A2A68628B81}"/>
              </a:ext>
            </a:extLst>
          </p:cNvPr>
          <p:cNvSpPr txBox="1">
            <a:spLocks/>
          </p:cNvSpPr>
          <p:nvPr/>
        </p:nvSpPr>
        <p:spPr>
          <a:xfrm>
            <a:off x="126350" y="2949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فـــــــــردي</a:t>
            </a:r>
          </a:p>
        </p:txBody>
      </p:sp>
      <p:sp>
        <p:nvSpPr>
          <p:cNvPr id="35" name="عنصر نائب للمحتوى 2">
            <a:extLst>
              <a:ext uri="{FF2B5EF4-FFF2-40B4-BE49-F238E27FC236}">
                <a16:creationId xmlns:a16="http://schemas.microsoft.com/office/drawing/2014/main" id="{E426FD2F-7E1D-4BD5-844F-AD47A64C27A3}"/>
              </a:ext>
            </a:extLst>
          </p:cNvPr>
          <p:cNvSpPr txBox="1">
            <a:spLocks/>
          </p:cNvSpPr>
          <p:nvPr/>
        </p:nvSpPr>
        <p:spPr>
          <a:xfrm>
            <a:off x="398455" y="2006113"/>
            <a:ext cx="11297753" cy="476467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ar-SA" sz="3600" dirty="0"/>
              <a:t>نموذج </a:t>
            </a:r>
            <a:r>
              <a:rPr lang="ar-SA" sz="3600" b="1" dirty="0">
                <a:solidFill>
                  <a:schemeClr val="bg1"/>
                </a:solidFill>
              </a:rPr>
              <a:t>لجمع البيانات </a:t>
            </a:r>
            <a:r>
              <a:rPr lang="ar-SA" sz="3600" dirty="0"/>
              <a:t>لمساعدة الشركات على </a:t>
            </a:r>
            <a:r>
              <a:rPr lang="ar-SA" sz="3600" b="1" dirty="0">
                <a:solidFill>
                  <a:schemeClr val="bg1"/>
                </a:solidFill>
              </a:rPr>
              <a:t>استطلاع آراء عملائهم </a:t>
            </a:r>
            <a:r>
              <a:rPr lang="ar-SA" sz="3600" dirty="0"/>
              <a:t>بخصوص المنتجات أو الخدمات التي</a:t>
            </a:r>
            <a:r>
              <a:rPr lang="en-US" sz="3600" dirty="0"/>
              <a:t> </a:t>
            </a:r>
            <a:r>
              <a:rPr lang="ar-SA" sz="3600" dirty="0"/>
              <a:t>تقدمها تلك الشركات 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ar-SA" sz="3600" dirty="0"/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ar-SA" sz="3600" dirty="0"/>
          </a:p>
        </p:txBody>
      </p:sp>
      <p:pic>
        <p:nvPicPr>
          <p:cNvPr id="1026" name="Picture 2" descr="Premium Search 3D Illustration download in PNG, OBJ or Blend format">
            <a:extLst>
              <a:ext uri="{FF2B5EF4-FFF2-40B4-BE49-F238E27FC236}">
                <a16:creationId xmlns:a16="http://schemas.microsoft.com/office/drawing/2014/main" id="{24A17F79-68A7-4C0F-A7C0-60FC2601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3" y="3703410"/>
            <a:ext cx="4330986" cy="36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713A2ED2-D732-4B41-99F0-1B89D863BA78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9BC1B4"/>
          </a:solidFill>
          <a:ln>
            <a:solidFill>
              <a:srgbClr val="9BC1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4FED8E86-15A4-43DD-8861-BE84C309225A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ACE6C1EB-307E-4443-86F1-06068D23F5DE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52560451-453D-441E-B9FC-8A2695A659AB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CD6FF7EB-D969-473A-80CD-824B8480B455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استطلاع رضا العملاء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6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3EC2C0E5-EF2E-4BEE-90A2-A64A7F2AD3CE}"/>
              </a:ext>
            </a:extLst>
          </p:cNvPr>
          <p:cNvSpPr/>
          <p:nvPr/>
        </p:nvSpPr>
        <p:spPr>
          <a:xfrm>
            <a:off x="461551" y="1611086"/>
            <a:ext cx="11287125" cy="2960914"/>
          </a:xfrm>
          <a:prstGeom prst="wedgeRoundRectCallout">
            <a:avLst>
              <a:gd name="adj1" fmla="val -18175"/>
              <a:gd name="adj2" fmla="val 105118"/>
              <a:gd name="adj3" fmla="val 16667"/>
            </a:avLst>
          </a:prstGeom>
          <a:solidFill>
            <a:srgbClr val="9BC1B4"/>
          </a:solidFill>
          <a:ln>
            <a:solidFill>
              <a:srgbClr val="9BC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6DE974BE-8D8D-4A27-B5FF-1F212715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3729" y="3186115"/>
            <a:ext cx="4026932" cy="4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6F5B3FD-20DF-42FF-B2F4-12D505686A9B}"/>
              </a:ext>
            </a:extLst>
          </p:cNvPr>
          <p:cNvSpPr/>
          <p:nvPr/>
        </p:nvSpPr>
        <p:spPr>
          <a:xfrm>
            <a:off x="1825974" y="2469570"/>
            <a:ext cx="8573730" cy="9594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1"/>
                </a:solidFill>
              </a:rPr>
              <a:t>ما فــائــدة اســتطــلاع رضــا الــعمــــــلاء ؟؟!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7D37E45-A0BB-4086-BAB8-6D5D748267E6}"/>
              </a:ext>
            </a:extLst>
          </p:cNvPr>
          <p:cNvSpPr/>
          <p:nvPr/>
        </p:nvSpPr>
        <p:spPr>
          <a:xfrm>
            <a:off x="786015" y="2258240"/>
            <a:ext cx="10772194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تحسين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المنتجات والخدمات بشكل استراتيجي وذلك بناءً على متطلبات السوق</a:t>
            </a:r>
            <a:endParaRPr lang="en-US" sz="7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8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461</Words>
  <Application>Microsoft Office PowerPoint</Application>
  <PresentationFormat>شاشة عريضة</PresentationFormat>
  <Paragraphs>137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الهدف العام لهذا الدرس</vt:lpstr>
      <vt:lpstr>أهـــــداف الـــــدرس </vt:lpstr>
      <vt:lpstr>استراتيجية سحابة الكلمات </vt:lpstr>
      <vt:lpstr>استراتيجية سحابة الكلمات </vt:lpstr>
      <vt:lpstr>عرض تقديمي في PowerPoint</vt:lpstr>
      <vt:lpstr>أهـــــداف الـــــدرس </vt:lpstr>
      <vt:lpstr>استراتيجية قراءة الصور</vt:lpstr>
      <vt:lpstr>عرض تقديمي في PowerPoint</vt:lpstr>
      <vt:lpstr>أهـــــداف الـــــدرس </vt:lpstr>
      <vt:lpstr>عرض تقديمي في PowerPoint</vt:lpstr>
      <vt:lpstr>أهـــــداف الـــــدرس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فيصل العنزي</dc:creator>
  <cp:lastModifiedBy>ogi roO</cp:lastModifiedBy>
  <cp:revision>168</cp:revision>
  <dcterms:created xsi:type="dcterms:W3CDTF">2022-03-24T22:26:05Z</dcterms:created>
  <dcterms:modified xsi:type="dcterms:W3CDTF">2022-04-02T13:52:01Z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B7FB12C7-7038-4F03-9FEA-662C2CC69DDF</vt:lpwstr>
  </property>
  <property fmtid="{D5CDD505-2E9C-101B-9397-08002B2CF9AE}" pid="3" name="ArticulatePath">
    <vt:lpwstr>عرض تقديمي1</vt:lpwstr>
  </property>
</Properties>
</file>