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461" r:id="rId2"/>
    <p:sldId id="496" r:id="rId3"/>
    <p:sldId id="500" r:id="rId4"/>
    <p:sldId id="478" r:id="rId5"/>
    <p:sldId id="518" r:id="rId6"/>
    <p:sldId id="460" r:id="rId7"/>
    <p:sldId id="258" r:id="rId8"/>
    <p:sldId id="433" r:id="rId9"/>
    <p:sldId id="498" r:id="rId10"/>
    <p:sldId id="522" r:id="rId11"/>
    <p:sldId id="523" r:id="rId12"/>
    <p:sldId id="458" r:id="rId13"/>
    <p:sldId id="449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f alzahrani" initials="na" lastIdx="1" clrIdx="0">
    <p:extLst>
      <p:ext uri="{19B8F6BF-5375-455C-9EA6-DF929625EA0E}">
        <p15:presenceInfo xmlns:p15="http://schemas.microsoft.com/office/powerpoint/2012/main" userId="5c9abba9ffd618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0D"/>
    <a:srgbClr val="FFD653"/>
    <a:srgbClr val="EFFDBB"/>
    <a:srgbClr val="C9F91B"/>
    <a:srgbClr val="F1553B"/>
    <a:srgbClr val="FF5050"/>
    <a:srgbClr val="EEFDB5"/>
    <a:srgbClr val="E0FC78"/>
    <a:srgbClr val="DEEBF7"/>
    <a:srgbClr val="DAF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51" autoAdjust="0"/>
  </p:normalViewPr>
  <p:slideViewPr>
    <p:cSldViewPr snapToGrid="0">
      <p:cViewPr varScale="1">
        <p:scale>
          <a:sx n="90" d="100"/>
          <a:sy n="90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1C42E-D384-4C2F-9045-D54B0BE75B62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81697DC-4414-4757-B4A7-E4762B571A1C}">
      <dgm:prSet phldrT="[نص]" custT="1"/>
      <dgm:spPr/>
      <dgm:t>
        <a:bodyPr/>
        <a:lstStyle/>
        <a:p>
          <a:pPr marL="0" indent="0" algn="r" rtl="1"/>
          <a:r>
            <a:rPr lang="ar-SA" sz="3200" b="1" dirty="0"/>
            <a:t>   </a:t>
          </a:r>
          <a:r>
            <a:rPr lang="ar-SA" sz="3200" b="1" dirty="0">
              <a:highlight>
                <a:srgbClr val="FFFFD3"/>
              </a:highlight>
            </a:rPr>
            <a:t> </a:t>
          </a:r>
          <a:r>
            <a:rPr lang="ar-SA" sz="3200" b="1">
              <a:highlight>
                <a:srgbClr val="FFFFD3"/>
              </a:highlight>
            </a:rPr>
            <a:t>الطحالب الخضراء</a:t>
          </a:r>
        </a:p>
        <a:p>
          <a:pPr marL="0" algn="ctr" rtl="1"/>
          <a:endParaRPr lang="ar-SA" sz="2800" b="1">
            <a:highlight>
              <a:srgbClr val="FFFFD3"/>
            </a:highlight>
          </a:endParaRPr>
        </a:p>
        <a:p>
          <a:pPr marL="0" algn="ctr" rtl="1"/>
          <a:endParaRPr lang="ar-SA" sz="2800"/>
        </a:p>
        <a:p>
          <a:pPr marL="0" algn="ctr" rtl="1"/>
          <a:endParaRPr lang="ar-SA" sz="2800"/>
        </a:p>
        <a:p>
          <a:pPr marL="0" algn="ctr" rtl="1"/>
          <a:endParaRPr lang="ar-SA" sz="2800"/>
        </a:p>
        <a:p>
          <a:pPr marL="0" algn="ctr" rtl="1"/>
          <a:endParaRPr lang="ar-SA" sz="2800"/>
        </a:p>
        <a:p>
          <a:pPr marL="0" algn="ctr" rtl="1"/>
          <a:endParaRPr lang="ar-SA" sz="2800"/>
        </a:p>
        <a:p>
          <a:pPr marL="0" algn="ctr" rtl="1"/>
          <a:endParaRPr lang="ar-SA" sz="2800" dirty="0"/>
        </a:p>
      </dgm:t>
    </dgm:pt>
    <dgm:pt modelId="{A3A39389-1DD0-4FA0-935E-EEA67110479C}" type="parTrans" cxnId="{B881F132-5AFB-448A-93E8-C5BBD1DF2E4D}">
      <dgm:prSet/>
      <dgm:spPr/>
      <dgm:t>
        <a:bodyPr/>
        <a:lstStyle/>
        <a:p>
          <a:pPr rtl="1"/>
          <a:endParaRPr lang="ar-SA"/>
        </a:p>
      </dgm:t>
    </dgm:pt>
    <dgm:pt modelId="{EA610A1C-79F5-4709-87A7-729CADD68DB4}" type="sibTrans" cxnId="{B881F132-5AFB-448A-93E8-C5BBD1DF2E4D}">
      <dgm:prSet/>
      <dgm:spPr/>
      <dgm:t>
        <a:bodyPr/>
        <a:lstStyle/>
        <a:p>
          <a:pPr rtl="1"/>
          <a:endParaRPr lang="ar-SA"/>
        </a:p>
      </dgm:t>
    </dgm:pt>
    <dgm:pt modelId="{A8382661-5029-450A-8567-F8D7E11CEC67}">
      <dgm:prSet phldrT="[نص]" custT="1"/>
      <dgm:spPr/>
      <dgm:t>
        <a:bodyPr/>
        <a:lstStyle/>
        <a:p>
          <a:pPr algn="ctr" rtl="1"/>
          <a:r>
            <a:rPr lang="ar-SA" sz="4000" b="1" dirty="0"/>
            <a:t>     </a:t>
          </a:r>
          <a:r>
            <a:rPr lang="ar-SA" sz="4000" b="1" dirty="0">
              <a:highlight>
                <a:srgbClr val="FFFFD3"/>
              </a:highlight>
            </a:rPr>
            <a:t> </a:t>
          </a:r>
          <a:r>
            <a:rPr lang="ar-SA" sz="3600" b="1" dirty="0" err="1">
              <a:highlight>
                <a:srgbClr val="FFFFD3"/>
              </a:highlight>
            </a:rPr>
            <a:t>الدياتومات</a:t>
          </a:r>
          <a:endParaRPr lang="ar-SA" sz="4000" b="1" dirty="0">
            <a:highlight>
              <a:srgbClr val="FFFFD3"/>
            </a:highlight>
          </a:endParaRPr>
        </a:p>
        <a:p>
          <a:pPr algn="r" rtl="1"/>
          <a:r>
            <a:rPr lang="ar-SA" sz="4800" b="1" dirty="0"/>
            <a:t>                     </a:t>
          </a:r>
        </a:p>
        <a:p>
          <a:pPr algn="ctr" rtl="1"/>
          <a:endParaRPr lang="ar-SA" sz="4800" b="1" dirty="0">
            <a:highlight>
              <a:srgbClr val="FFFFD3"/>
            </a:highlight>
          </a:endParaRPr>
        </a:p>
        <a:p>
          <a:pPr algn="ctr" rtl="1"/>
          <a:endParaRPr lang="ar-SA" sz="2500" b="1" dirty="0">
            <a:highlight>
              <a:srgbClr val="FFFFD3"/>
            </a:highlight>
          </a:endParaRPr>
        </a:p>
        <a:p>
          <a:pPr algn="r" rtl="1"/>
          <a:r>
            <a:rPr lang="ar-SA" sz="2500" dirty="0"/>
            <a:t>	</a:t>
          </a:r>
        </a:p>
        <a:p>
          <a:pPr algn="ctr" rtl="1"/>
          <a:endParaRPr lang="ar-SA" sz="2500" dirty="0"/>
        </a:p>
        <a:p>
          <a:pPr algn="ctr" rtl="1"/>
          <a:endParaRPr lang="ar-SA" sz="2500" dirty="0"/>
        </a:p>
      </dgm:t>
    </dgm:pt>
    <dgm:pt modelId="{741E84A5-9366-47FB-906E-28121D96CC22}" type="parTrans" cxnId="{62809913-24DE-4071-8D91-2743E9F4C9EA}">
      <dgm:prSet/>
      <dgm:spPr/>
      <dgm:t>
        <a:bodyPr/>
        <a:lstStyle/>
        <a:p>
          <a:pPr rtl="1"/>
          <a:endParaRPr lang="ar-SA"/>
        </a:p>
      </dgm:t>
    </dgm:pt>
    <dgm:pt modelId="{1D8C1EC6-CC1D-4192-B61B-E5B40745F7AF}" type="sibTrans" cxnId="{62809913-24DE-4071-8D91-2743E9F4C9EA}">
      <dgm:prSet/>
      <dgm:spPr/>
      <dgm:t>
        <a:bodyPr/>
        <a:lstStyle/>
        <a:p>
          <a:pPr rtl="1"/>
          <a:endParaRPr lang="ar-SA"/>
        </a:p>
      </dgm:t>
    </dgm:pt>
    <dgm:pt modelId="{A151FA33-F460-4B1A-9960-97164657983B}" type="pres">
      <dgm:prSet presAssocID="{4221C42E-D384-4C2F-9045-D54B0BE75B62}" presName="compositeShape" presStyleCnt="0">
        <dgm:presLayoutVars>
          <dgm:chMax val="7"/>
          <dgm:dir/>
          <dgm:resizeHandles val="exact"/>
        </dgm:presLayoutVars>
      </dgm:prSet>
      <dgm:spPr/>
    </dgm:pt>
    <dgm:pt modelId="{8F9011C8-F234-42B4-BB6D-4312801FB0D7}" type="pres">
      <dgm:prSet presAssocID="{C81697DC-4414-4757-B4A7-E4762B571A1C}" presName="circ1" presStyleLbl="vennNode1" presStyleIdx="0" presStyleCnt="2" custScaleX="136374" custLinFactNeighborX="-12842" custLinFactNeighborY="2179"/>
      <dgm:spPr/>
    </dgm:pt>
    <dgm:pt modelId="{E5D5E8D9-C1D9-47AD-A02A-0C29F373EBE8}" type="pres">
      <dgm:prSet presAssocID="{C81697DC-4414-4757-B4A7-E4762B571A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2EE57D9-7F0D-41E1-A449-247FF990BAF0}" type="pres">
      <dgm:prSet presAssocID="{A8382661-5029-450A-8567-F8D7E11CEC67}" presName="circ2" presStyleLbl="vennNode1" presStyleIdx="1" presStyleCnt="2" custScaleX="136304" custLinFactNeighborX="17914" custLinFactNeighborY="-283"/>
      <dgm:spPr/>
    </dgm:pt>
    <dgm:pt modelId="{709B963C-29A1-47DC-ACFD-B80A867A6949}" type="pres">
      <dgm:prSet presAssocID="{A8382661-5029-450A-8567-F8D7E11CEC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809913-24DE-4071-8D91-2743E9F4C9EA}" srcId="{4221C42E-D384-4C2F-9045-D54B0BE75B62}" destId="{A8382661-5029-450A-8567-F8D7E11CEC67}" srcOrd="1" destOrd="0" parTransId="{741E84A5-9366-47FB-906E-28121D96CC22}" sibTransId="{1D8C1EC6-CC1D-4192-B61B-E5B40745F7AF}"/>
    <dgm:cxn modelId="{BD361B2C-408F-48E0-ACB4-A45828FB5971}" type="presOf" srcId="{A8382661-5029-450A-8567-F8D7E11CEC67}" destId="{709B963C-29A1-47DC-ACFD-B80A867A6949}" srcOrd="1" destOrd="0" presId="urn:microsoft.com/office/officeart/2005/8/layout/venn1"/>
    <dgm:cxn modelId="{B881F132-5AFB-448A-93E8-C5BBD1DF2E4D}" srcId="{4221C42E-D384-4C2F-9045-D54B0BE75B62}" destId="{C81697DC-4414-4757-B4A7-E4762B571A1C}" srcOrd="0" destOrd="0" parTransId="{A3A39389-1DD0-4FA0-935E-EEA67110479C}" sibTransId="{EA610A1C-79F5-4709-87A7-729CADD68DB4}"/>
    <dgm:cxn modelId="{DE61CB49-32C9-4193-9478-F2CB25C0C18F}" type="presOf" srcId="{A8382661-5029-450A-8567-F8D7E11CEC67}" destId="{F2EE57D9-7F0D-41E1-A449-247FF990BAF0}" srcOrd="0" destOrd="0" presId="urn:microsoft.com/office/officeart/2005/8/layout/venn1"/>
    <dgm:cxn modelId="{792EAC6D-28C2-42FB-88A0-5FE41BA05E5F}" type="presOf" srcId="{C81697DC-4414-4757-B4A7-E4762B571A1C}" destId="{E5D5E8D9-C1D9-47AD-A02A-0C29F373EBE8}" srcOrd="1" destOrd="0" presId="urn:microsoft.com/office/officeart/2005/8/layout/venn1"/>
    <dgm:cxn modelId="{08FC7356-016A-403B-8907-53CD51626BF6}" type="presOf" srcId="{4221C42E-D384-4C2F-9045-D54B0BE75B62}" destId="{A151FA33-F460-4B1A-9960-97164657983B}" srcOrd="0" destOrd="0" presId="urn:microsoft.com/office/officeart/2005/8/layout/venn1"/>
    <dgm:cxn modelId="{460B8385-C4F7-4647-AA9E-39D3939E8CC0}" type="presOf" srcId="{C81697DC-4414-4757-B4A7-E4762B571A1C}" destId="{8F9011C8-F234-42B4-BB6D-4312801FB0D7}" srcOrd="0" destOrd="0" presId="urn:microsoft.com/office/officeart/2005/8/layout/venn1"/>
    <dgm:cxn modelId="{F25A4793-ADBC-40D2-B49B-77AC54A1B75A}" type="presParOf" srcId="{A151FA33-F460-4B1A-9960-97164657983B}" destId="{8F9011C8-F234-42B4-BB6D-4312801FB0D7}" srcOrd="0" destOrd="0" presId="urn:microsoft.com/office/officeart/2005/8/layout/venn1"/>
    <dgm:cxn modelId="{786C6B7B-B47B-4211-8CC9-D5208B7D5CE6}" type="presParOf" srcId="{A151FA33-F460-4B1A-9960-97164657983B}" destId="{E5D5E8D9-C1D9-47AD-A02A-0C29F373EBE8}" srcOrd="1" destOrd="0" presId="urn:microsoft.com/office/officeart/2005/8/layout/venn1"/>
    <dgm:cxn modelId="{90A67942-8D9D-4B66-9AFC-AF0DF7587102}" type="presParOf" srcId="{A151FA33-F460-4B1A-9960-97164657983B}" destId="{F2EE57D9-7F0D-41E1-A449-247FF990BAF0}" srcOrd="2" destOrd="0" presId="urn:microsoft.com/office/officeart/2005/8/layout/venn1"/>
    <dgm:cxn modelId="{0334C3D5-0EE8-4C2B-A7BE-424892097042}" type="presParOf" srcId="{A151FA33-F460-4B1A-9960-97164657983B}" destId="{709B963C-29A1-47DC-ACFD-B80A867A694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011C8-F234-42B4-BB6D-4312801FB0D7}">
      <dsp:nvSpPr>
        <dsp:cNvPr id="0" name=""/>
        <dsp:cNvSpPr/>
      </dsp:nvSpPr>
      <dsp:spPr>
        <a:xfrm>
          <a:off x="-1983" y="27058"/>
          <a:ext cx="6746370" cy="49469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   </a:t>
          </a:r>
          <a:r>
            <a:rPr lang="ar-SA" sz="3200" b="1" kern="1200" dirty="0">
              <a:highlight>
                <a:srgbClr val="FFFFD3"/>
              </a:highlight>
            </a:rPr>
            <a:t> </a:t>
          </a:r>
          <a:r>
            <a:rPr lang="ar-SA" sz="3200" b="1" kern="1200">
              <a:highlight>
                <a:srgbClr val="FFFFD3"/>
              </a:highlight>
            </a:rPr>
            <a:t>الطحالب الخضراء</a:t>
          </a:r>
        </a:p>
        <a:p>
          <a:pPr marL="0"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b="1" kern="1200">
            <a:highlight>
              <a:srgbClr val="FFFFD3"/>
            </a:highlight>
          </a:endParaRPr>
        </a:p>
        <a:p>
          <a:pPr marL="0"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  <a:p>
          <a:pPr marL="0"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  <a:p>
          <a:pPr marL="0"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  <a:p>
          <a:pPr marL="0"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  <a:p>
          <a:pPr marL="0"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  <a:p>
          <a:pPr marL="0"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940077" y="610411"/>
        <a:ext cx="3889799" cy="3780255"/>
      </dsp:txXfrm>
    </dsp:sp>
    <dsp:sp modelId="{F2EE57D9-7F0D-41E1-A449-247FF990BAF0}">
      <dsp:nvSpPr>
        <dsp:cNvPr id="0" name=""/>
        <dsp:cNvSpPr/>
      </dsp:nvSpPr>
      <dsp:spPr>
        <a:xfrm>
          <a:off x="3565126" y="0"/>
          <a:ext cx="6742907" cy="494696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/>
            <a:t>     </a:t>
          </a:r>
          <a:r>
            <a:rPr lang="ar-SA" sz="4000" b="1" kern="1200" dirty="0">
              <a:highlight>
                <a:srgbClr val="FFFFD3"/>
              </a:highlight>
            </a:rPr>
            <a:t> </a:t>
          </a:r>
          <a:r>
            <a:rPr lang="ar-SA" sz="3600" b="1" kern="1200" dirty="0" err="1">
              <a:highlight>
                <a:srgbClr val="FFFFD3"/>
              </a:highlight>
            </a:rPr>
            <a:t>الدياتومات</a:t>
          </a:r>
          <a:endParaRPr lang="ar-SA" sz="4000" b="1" kern="1200" dirty="0">
            <a:highlight>
              <a:srgbClr val="FFFFD3"/>
            </a:highlight>
          </a:endParaRPr>
        </a:p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/>
            <a:t>                     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800" b="1" kern="1200" dirty="0">
            <a:highlight>
              <a:srgbClr val="FFFFD3"/>
            </a:highlight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500" b="1" kern="1200" dirty="0">
            <a:highlight>
              <a:srgbClr val="FFFFD3"/>
            </a:highlight>
          </a:endParaRPr>
        </a:p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	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500" kern="1200" dirty="0"/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500" kern="1200" dirty="0"/>
        </a:p>
      </dsp:txBody>
      <dsp:txXfrm>
        <a:off x="5478653" y="583353"/>
        <a:ext cx="3887802" cy="378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913BD1-7DBC-4511-B415-AF17D697F431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9F7060-339F-4398-92DE-A245D924C6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3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83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447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94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23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DA9623-3BB6-B71E-AB60-5A9945A3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03586-3625-4651-605A-372595AED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DF617C-E2B9-E3CA-07AA-ED85AA7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408518-CB31-8FD2-68C8-E2D626AC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CA15A8-9D57-0DCF-7938-34BF15A2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559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126F2E-146B-2057-4F26-45413A87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12D9C1-9094-360F-A018-5B9496744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7FD0A6-87F8-4B68-705E-63D8962D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17C299-2F6C-7AE4-D22F-A58A6742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E5627C-3046-82DB-F562-BA3BC180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95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C07BC2-C966-0759-8225-C1513F5F0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DF2E6E-D4FA-2CB1-74F9-AC33D1173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DF9C47-F55D-71F7-4B93-C132645B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ABEE73-FDA7-07CA-8F06-0BCFBFEC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2547-B656-6D6E-1F05-E4BED3E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59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F6204D-D57F-9B71-676B-8FBE4D09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013DD4-F533-B0C6-46D8-D84006D90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9805C8-146E-466D-AF2B-A8355661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46895F-602D-1638-6F09-E1D0F6F7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209F62-899D-3F54-47BC-16C0A0F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97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C777D-7F95-57A8-0B1F-DDCD5833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188C68-950E-B2AF-94FD-AAD638CF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C5FF43-5F43-3F7D-39D4-2D3FEA5C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765163-32AA-33DA-6A39-B52914D3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815722-084F-1D33-ACD5-84459BC1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6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458879-9DA6-1382-B351-8FB97171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A29313-C707-C875-F309-8E502EAA8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23BB3E-6646-C29B-6027-3D6AC47D2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BC558E-EBE6-F82A-D51A-834154C2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16F406-0B20-16E4-6C54-8ED82AAD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477DAC-8EEB-D921-31BB-342B2AAF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8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B07898-73E6-B3AE-BC3E-510400C0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E92EF4-8E5B-370C-A8D9-796E173CE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DC3733-774E-99BE-E0A1-8ECD6D2DB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E6043AF-2D77-70E5-8098-E79D6CC6F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BB1E702-493F-8A4A-9D3F-04D6D847A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338AB51-3039-E807-771E-6AD15477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F41E2F7-8F31-FE9D-2E98-6EE97584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89DA98-9DCE-6ED1-C075-D3AA5399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05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F091AC-9BC4-D6B8-7013-099B431D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20055FB-0DDB-A71F-D8B9-F8709B23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BB08A4-673F-D707-F81D-55FAABF4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C514C67-5E78-34B0-C80E-C54CEA73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54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216209-1F4E-6CEB-A516-F34A2890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1E4711-1145-5F8C-810F-1E89C558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5AC622-CA60-2C4E-D113-751C3D1D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81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A899ED-329F-A67F-B667-0F3DA293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A7DF3-F675-6C4C-392A-D605E9EB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6A46618-14B9-54A2-63D4-83D46E18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ECA43A-BB97-9C6C-BAEF-A6533512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2091EB-9F5F-0BEF-F12C-C0941410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D22D88-E2F1-0374-3D57-EAC7E217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3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DCEEB6-936B-47B4-ECC8-94779CCC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6B7590-C202-2371-0D71-B9C9A6B44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5DE47A-D3AA-9C56-EA65-2C1A36D3C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917995-0EFF-B8E2-C69E-F99A08C4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FF7B8D-C3BC-77B6-2B93-B2E1B7EE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9F21D1-264A-B48F-2634-353120D6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38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l="90000" t="9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43A1F59-6D02-11F5-4851-3B42B3F5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352B0F-BC3D-5F4F-4CE8-A04B2C96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BDD330-C685-5CE0-9945-8E20F29A7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10C3F4-E5D9-980C-5F87-8C6FDFF2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BF0013-6709-236A-2435-7E92467ED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506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788-target-png-fil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0"/>
            <a:ext cx="2592198" cy="873321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F261FC8C-D52C-5395-1EED-3E6C16100E68}"/>
              </a:ext>
            </a:extLst>
          </p:cNvPr>
          <p:cNvGraphicFramePr>
            <a:graphicFrameLocks noGrp="1"/>
          </p:cNvGraphicFramePr>
          <p:nvPr/>
        </p:nvGraphicFramePr>
        <p:xfrm>
          <a:off x="244927" y="1040075"/>
          <a:ext cx="11678945" cy="56524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8421">
                  <a:extLst>
                    <a:ext uri="{9D8B030D-6E8A-4147-A177-3AD203B41FA5}">
                      <a16:colId xmlns:a16="http://schemas.microsoft.com/office/drawing/2014/main" val="784555715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4126465059"/>
                    </a:ext>
                  </a:extLst>
                </a:gridCol>
                <a:gridCol w="1516761">
                  <a:extLst>
                    <a:ext uri="{9D8B030D-6E8A-4147-A177-3AD203B41FA5}">
                      <a16:colId xmlns:a16="http://schemas.microsoft.com/office/drawing/2014/main" val="2233199338"/>
                    </a:ext>
                  </a:extLst>
                </a:gridCol>
                <a:gridCol w="1820079">
                  <a:extLst>
                    <a:ext uri="{9D8B030D-6E8A-4147-A177-3AD203B41FA5}">
                      <a16:colId xmlns:a16="http://schemas.microsoft.com/office/drawing/2014/main" val="336854314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398740684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3388296425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2394207792"/>
                    </a:ext>
                  </a:extLst>
                </a:gridCol>
              </a:tblGrid>
              <a:tr h="674425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accent1"/>
                          </a:solidFill>
                        </a:rPr>
                        <a:t>خصائص المملكة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68694"/>
                  </a:ext>
                </a:extLst>
              </a:tr>
              <a:tr h="812931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فوق المملكة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البدائيات</a:t>
                      </a:r>
                      <a:r>
                        <a:rPr lang="ar-SA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البكتيريا</a:t>
                      </a:r>
                      <a:r>
                        <a:rPr lang="ar-SA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حقيقية النواة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74121"/>
                  </a:ext>
                </a:extLst>
              </a:tr>
              <a:tr h="81293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المملكة</a:t>
                      </a:r>
                      <a:endParaRPr lang="ar-SA" sz="3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البدائيات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البكتيريا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الطلائعيات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9242"/>
                          </a:solidFill>
                        </a:rPr>
                        <a:t>النباتات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الحيوانات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76654"/>
                  </a:ext>
                </a:extLst>
              </a:tr>
              <a:tr h="81293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نوع الخلايا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بدائية النوى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حقيقية النــوى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57216"/>
                  </a:ext>
                </a:extLst>
              </a:tr>
              <a:tr h="81293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جدار الخلية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بدون</a:t>
                      </a:r>
                      <a:r>
                        <a:rPr lang="ar-SA" sz="2400" b="1" dirty="0"/>
                        <a:t> </a:t>
                      </a:r>
                      <a:r>
                        <a:rPr lang="ar-SA" sz="2400" b="1" dirty="0" err="1"/>
                        <a:t>ببتيدوجلايكان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u="sng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يحتوي على </a:t>
                      </a:r>
                      <a:r>
                        <a:rPr lang="ar-SA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ببتيدوجلايكان</a:t>
                      </a:r>
                      <a:endParaRPr lang="ar-SA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B050"/>
                          </a:solidFill>
                        </a:rPr>
                        <a:t>السليلوز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/>
                        <a:t>الكايتين</a:t>
                      </a:r>
                      <a:endParaRPr lang="ar-SA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B050"/>
                          </a:solidFill>
                        </a:rPr>
                        <a:t>السليلوز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لا يوجد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44033"/>
                  </a:ext>
                </a:extLst>
              </a:tr>
              <a:tr h="83239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عدد الخلايا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وحيدة الخلية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وحيدة الخلية</a:t>
                      </a:r>
                      <a:br>
                        <a:rPr lang="ar-SA" sz="2400" b="1" dirty="0"/>
                      </a:br>
                      <a:r>
                        <a:rPr lang="ar-SA" sz="2400" b="1" dirty="0"/>
                        <a:t>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غالباً 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25430"/>
                  </a:ext>
                </a:extLst>
              </a:tr>
              <a:tr h="81293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التغذي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ذاتية أو غير ذاتية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غير ذاتية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غير ذاتية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/>
                        <a:t>ذاتية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38203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489C77CE-F1A6-85BB-0191-EF09F69D1BBB}"/>
              </a:ext>
            </a:extLst>
          </p:cNvPr>
          <p:cNvSpPr/>
          <p:nvPr/>
        </p:nvSpPr>
        <p:spPr>
          <a:xfrm>
            <a:off x="4967780" y="165436"/>
            <a:ext cx="2911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التصنيف الحديث</a:t>
            </a:r>
          </a:p>
        </p:txBody>
      </p:sp>
    </p:spTree>
    <p:extLst>
      <p:ext uri="{BB962C8B-B14F-4D97-AF65-F5344CB8AC3E}">
        <p14:creationId xmlns:p14="http://schemas.microsoft.com/office/powerpoint/2010/main" val="203596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855965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5952067" y="970664"/>
            <a:ext cx="5782733" cy="641402"/>
          </a:xfrm>
          <a:prstGeom prst="roundRect">
            <a:avLst/>
          </a:prstGeom>
          <a:solidFill>
            <a:srgbClr val="FFC50D">
              <a:alpha val="2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الطلائعيات الشبيهة بالفطريات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17F2FB5-C921-C5EE-C8E7-7920EF752B74}"/>
              </a:ext>
            </a:extLst>
          </p:cNvPr>
          <p:cNvSpPr/>
          <p:nvPr/>
        </p:nvSpPr>
        <p:spPr>
          <a:xfrm>
            <a:off x="4905689" y="-22757"/>
            <a:ext cx="3331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DF670F1-04C0-922B-1534-99D380B3BA9C}"/>
              </a:ext>
            </a:extLst>
          </p:cNvPr>
          <p:cNvSpPr/>
          <p:nvPr/>
        </p:nvSpPr>
        <p:spPr>
          <a:xfrm>
            <a:off x="1270777" y="2182969"/>
            <a:ext cx="307596" cy="3471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0AC8031-EDD3-DD57-15C1-B8AFD466A838}"/>
              </a:ext>
            </a:extLst>
          </p:cNvPr>
          <p:cNvSpPr/>
          <p:nvPr/>
        </p:nvSpPr>
        <p:spPr>
          <a:xfrm>
            <a:off x="5139267" y="1715134"/>
            <a:ext cx="6676052" cy="641402"/>
          </a:xfrm>
          <a:prstGeom prst="roundRect">
            <a:avLst/>
          </a:prstGeom>
          <a:solidFill>
            <a:srgbClr val="FFC50D">
              <a:alpha val="2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الفطر المائي و البياض الزغبي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: زوايا قطرية مقصوصة 5">
            <a:extLst>
              <a:ext uri="{FF2B5EF4-FFF2-40B4-BE49-F238E27FC236}">
                <a16:creationId xmlns:a16="http://schemas.microsoft.com/office/drawing/2014/main" id="{FFE53FF8-7AE9-9FA5-407C-FEF9A096CE23}"/>
              </a:ext>
            </a:extLst>
          </p:cNvPr>
          <p:cNvSpPr/>
          <p:nvPr/>
        </p:nvSpPr>
        <p:spPr>
          <a:xfrm>
            <a:off x="1593908" y="2459604"/>
            <a:ext cx="10352558" cy="3035260"/>
          </a:xfrm>
          <a:prstGeom prst="snip2DiagRect">
            <a:avLst>
              <a:gd name="adj1" fmla="val 15421"/>
              <a:gd name="adj2" fmla="val 16667"/>
            </a:avLst>
          </a:prstGeom>
          <a:solidFill>
            <a:srgbClr val="00B0F0">
              <a:alpha val="14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tabLst>
                <a:tab pos="271463" algn="l"/>
              </a:tabLst>
            </a:pPr>
            <a:endParaRPr lang="ar-SA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تغذيتها : </a:t>
            </a:r>
            <a:r>
              <a:rPr lang="ar-SA" sz="2800" b="1" dirty="0">
                <a:solidFill>
                  <a:schemeClr val="tx1"/>
                </a:solidFill>
              </a:rPr>
              <a:t>تحصل على غذائها من مخلوقات أخرى أو تمتصه من الماء أو التربة .</a:t>
            </a: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تشبه الفطريات </a:t>
            </a:r>
            <a:r>
              <a:rPr lang="ar-SA" sz="2800" b="1" dirty="0">
                <a:solidFill>
                  <a:schemeClr val="tx1"/>
                </a:solidFill>
              </a:rPr>
              <a:t>حيث تُحيط الغذاء بالخيوط ثم تُحلله ثم تمتصه من خلال الجدار الخلوي لكن تختلف عن الفطريات في تركيب الجدار الخلوي ، و تحتوي على خلايا تكاثرية سوطية تختلف عن الموجودة في الفطريات.</a:t>
            </a: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تعيش</a:t>
            </a:r>
            <a:r>
              <a:rPr lang="ar-SA" sz="2800" b="1" dirty="0">
                <a:solidFill>
                  <a:schemeClr val="tx1"/>
                </a:solidFill>
              </a:rPr>
              <a:t> في الماء و الأماكن الرطبة .</a:t>
            </a: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من أضرارها </a:t>
            </a:r>
            <a:r>
              <a:rPr lang="ar-SA" sz="2800" b="1" dirty="0">
                <a:solidFill>
                  <a:schemeClr val="tx1"/>
                </a:solidFill>
              </a:rPr>
              <a:t>تُدمر حصول البطاطس . </a:t>
            </a:r>
          </a:p>
          <a:p>
            <a:pPr marL="177800" indent="-177800">
              <a:buFont typeface="Wingdings" panose="05000000000000000000" pitchFamily="2" charset="2"/>
              <a:buChar char="q"/>
              <a:tabLst>
                <a:tab pos="271463" algn="l"/>
              </a:tabLst>
            </a:pP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855965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6536266" y="943988"/>
            <a:ext cx="5575385" cy="641402"/>
          </a:xfrm>
          <a:prstGeom prst="roundRect">
            <a:avLst/>
          </a:prstGeom>
          <a:solidFill>
            <a:srgbClr val="FFC50D">
              <a:alpha val="2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الطلائعيات الشبيهة بالفطريات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17F2FB5-C921-C5EE-C8E7-7920EF752B74}"/>
              </a:ext>
            </a:extLst>
          </p:cNvPr>
          <p:cNvSpPr/>
          <p:nvPr/>
        </p:nvSpPr>
        <p:spPr>
          <a:xfrm>
            <a:off x="4905689" y="-22757"/>
            <a:ext cx="3331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DF670F1-04C0-922B-1534-99D380B3BA9C}"/>
              </a:ext>
            </a:extLst>
          </p:cNvPr>
          <p:cNvSpPr/>
          <p:nvPr/>
        </p:nvSpPr>
        <p:spPr>
          <a:xfrm>
            <a:off x="1270777" y="2182969"/>
            <a:ext cx="307596" cy="3471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0AC8031-EDD3-DD57-15C1-B8AFD466A838}"/>
              </a:ext>
            </a:extLst>
          </p:cNvPr>
          <p:cNvSpPr/>
          <p:nvPr/>
        </p:nvSpPr>
        <p:spPr>
          <a:xfrm>
            <a:off x="0" y="943988"/>
            <a:ext cx="5842000" cy="641402"/>
          </a:xfrm>
          <a:prstGeom prst="roundRect">
            <a:avLst/>
          </a:prstGeom>
          <a:solidFill>
            <a:srgbClr val="FFC50D">
              <a:alpha val="2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الفطر المائي و البياض الزغبي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A648379-13DD-39CB-5763-383D612A7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0" y="4868350"/>
            <a:ext cx="3335867" cy="19331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C7F0D59-861E-4BDC-ECD1-BDDFF3DDA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3" y="4811860"/>
            <a:ext cx="2870509" cy="204614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4D03EE2-96EA-D029-4ED1-EAF23A46A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62" y="1742494"/>
            <a:ext cx="4047744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269F2A0-B985-126C-9162-1E8A33803876}"/>
              </a:ext>
            </a:extLst>
          </p:cNvPr>
          <p:cNvSpPr/>
          <p:nvPr/>
        </p:nvSpPr>
        <p:spPr>
          <a:xfrm>
            <a:off x="9199801" y="138215"/>
            <a:ext cx="2902591" cy="612396"/>
          </a:xfrm>
          <a:prstGeom prst="roundRect">
            <a:avLst/>
          </a:prstGeom>
          <a:solidFill>
            <a:srgbClr val="A6F5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التقويم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82CC0AD-F795-305C-D446-C6ADF36FB9E0}"/>
              </a:ext>
            </a:extLst>
          </p:cNvPr>
          <p:cNvSpPr/>
          <p:nvPr/>
        </p:nvSpPr>
        <p:spPr>
          <a:xfrm>
            <a:off x="3526278" y="848415"/>
            <a:ext cx="8301925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1"/>
                </a:solidFill>
              </a:rPr>
              <a:t>4-البريونات عبارة عن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49FB2E0-506A-E40D-0315-81A46BF930DF}"/>
              </a:ext>
            </a:extLst>
          </p:cNvPr>
          <p:cNvSpPr/>
          <p:nvPr/>
        </p:nvSpPr>
        <p:spPr>
          <a:xfrm>
            <a:off x="10210732" y="1544134"/>
            <a:ext cx="1292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بكتيريا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C2F2620-4209-7A2C-AA46-1B25174AE4E1}"/>
              </a:ext>
            </a:extLst>
          </p:cNvPr>
          <p:cNvSpPr/>
          <p:nvPr/>
        </p:nvSpPr>
        <p:spPr>
          <a:xfrm>
            <a:off x="7639474" y="1515419"/>
            <a:ext cx="16626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بروتينات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BDEB178-7470-C86C-E8A0-29D924BE0FC5}"/>
              </a:ext>
            </a:extLst>
          </p:cNvPr>
          <p:cNvSpPr/>
          <p:nvPr/>
        </p:nvSpPr>
        <p:spPr>
          <a:xfrm>
            <a:off x="4679632" y="1515419"/>
            <a:ext cx="1529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سكريات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5A6FF6E-439B-6388-AB2C-3F27682EF134}"/>
              </a:ext>
            </a:extLst>
          </p:cNvPr>
          <p:cNvSpPr/>
          <p:nvPr/>
        </p:nvSpPr>
        <p:spPr>
          <a:xfrm>
            <a:off x="1571469" y="1506775"/>
            <a:ext cx="1175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دهون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32DC884-37A8-FD13-B09D-E0F8961BAB7D}"/>
              </a:ext>
            </a:extLst>
          </p:cNvPr>
          <p:cNvSpPr/>
          <p:nvPr/>
        </p:nvSpPr>
        <p:spPr>
          <a:xfrm>
            <a:off x="6979847" y="1493120"/>
            <a:ext cx="2571479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B968CE-ADC6-4652-8B2F-BE505DD24605}"/>
              </a:ext>
            </a:extLst>
          </p:cNvPr>
          <p:cNvSpPr/>
          <p:nvPr/>
        </p:nvSpPr>
        <p:spPr>
          <a:xfrm>
            <a:off x="3526278" y="2816604"/>
            <a:ext cx="8108215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</a:rPr>
              <a:t>5- أي من الفيروسات التالية يُعتبر فيروساً ارتجاعياً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ACB2E93-85EF-6A20-C4AC-0FB58231E36D}"/>
              </a:ext>
            </a:extLst>
          </p:cNvPr>
          <p:cNvSpPr/>
          <p:nvPr/>
        </p:nvSpPr>
        <p:spPr>
          <a:xfrm>
            <a:off x="3165490" y="4701470"/>
            <a:ext cx="8469003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</a:rPr>
              <a:t>6- من الأمراض التي تُسببها </a:t>
            </a:r>
            <a:r>
              <a:rPr lang="ar-SA" sz="3600" b="1" dirty="0" err="1">
                <a:solidFill>
                  <a:schemeClr val="tx1"/>
                </a:solidFill>
              </a:rPr>
              <a:t>البريونات</a:t>
            </a:r>
            <a:r>
              <a:rPr lang="ar-SA" sz="3600" b="1" dirty="0">
                <a:solidFill>
                  <a:schemeClr val="tx1"/>
                </a:solidFill>
              </a:rPr>
              <a:t> 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940C4-4E01-0119-5E02-8DEA85E2517A}"/>
              </a:ext>
            </a:extLst>
          </p:cNvPr>
          <p:cNvSpPr/>
          <p:nvPr/>
        </p:nvSpPr>
        <p:spPr>
          <a:xfrm>
            <a:off x="9750241" y="3640216"/>
            <a:ext cx="21659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فيروس الرشح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208609F-7AC1-D558-EFEC-F291962A42BB}"/>
              </a:ext>
            </a:extLst>
          </p:cNvPr>
          <p:cNvSpPr/>
          <p:nvPr/>
        </p:nvSpPr>
        <p:spPr>
          <a:xfrm>
            <a:off x="7340884" y="3611501"/>
            <a:ext cx="2212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فيروس الإيدز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84BE70B-E37D-C526-95E6-89965FE51AE0}"/>
              </a:ext>
            </a:extLst>
          </p:cNvPr>
          <p:cNvSpPr/>
          <p:nvPr/>
        </p:nvSpPr>
        <p:spPr>
          <a:xfrm>
            <a:off x="4069262" y="3611501"/>
            <a:ext cx="2702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فيروس الإنفلونزا 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9DCC8DB-3B62-D9CD-ED8C-586BC480EBB3}"/>
              </a:ext>
            </a:extLst>
          </p:cNvPr>
          <p:cNvSpPr/>
          <p:nvPr/>
        </p:nvSpPr>
        <p:spPr>
          <a:xfrm>
            <a:off x="989145" y="3602857"/>
            <a:ext cx="2292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الفيروس الغُدي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955C9CE-87C3-6123-709C-712B00FFD03C}"/>
              </a:ext>
            </a:extLst>
          </p:cNvPr>
          <p:cNvSpPr/>
          <p:nvPr/>
        </p:nvSpPr>
        <p:spPr>
          <a:xfrm>
            <a:off x="8559478" y="5407191"/>
            <a:ext cx="3302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</a:t>
            </a:r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إعتلال</a:t>
            </a:r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الدماغ الإسفنجي 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417E3EC-5625-8696-3564-0885637C8B86}"/>
              </a:ext>
            </a:extLst>
          </p:cNvPr>
          <p:cNvSpPr/>
          <p:nvPr/>
        </p:nvSpPr>
        <p:spPr>
          <a:xfrm>
            <a:off x="6287190" y="5486381"/>
            <a:ext cx="1385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النكاف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0E7CCBB-0DC9-C71D-620F-4353DA0D562E}"/>
              </a:ext>
            </a:extLst>
          </p:cNvPr>
          <p:cNvSpPr/>
          <p:nvPr/>
        </p:nvSpPr>
        <p:spPr>
          <a:xfrm>
            <a:off x="3708160" y="5461847"/>
            <a:ext cx="14863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الحصبة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FC05D69C-75A1-D629-4C03-4C0B9D077F2D}"/>
              </a:ext>
            </a:extLst>
          </p:cNvPr>
          <p:cNvSpPr/>
          <p:nvPr/>
        </p:nvSpPr>
        <p:spPr>
          <a:xfrm>
            <a:off x="746930" y="5437329"/>
            <a:ext cx="1388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الجدري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46CD369-6116-E97E-948C-249224677989}"/>
              </a:ext>
            </a:extLst>
          </p:cNvPr>
          <p:cNvSpPr/>
          <p:nvPr/>
        </p:nvSpPr>
        <p:spPr>
          <a:xfrm>
            <a:off x="7060022" y="3522666"/>
            <a:ext cx="2571479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A45ABE4-75FF-5AE2-D80D-C20024DF241B}"/>
              </a:ext>
            </a:extLst>
          </p:cNvPr>
          <p:cNvSpPr/>
          <p:nvPr/>
        </p:nvSpPr>
        <p:spPr>
          <a:xfrm>
            <a:off x="8405728" y="5372671"/>
            <a:ext cx="3422475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28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8" grpId="0" animBg="1"/>
      <p:bldP spid="2" grpId="0"/>
      <p:bldP spid="11" grpId="0"/>
      <p:bldP spid="12" grpId="0"/>
      <p:bldP spid="24" grpId="0"/>
      <p:bldP spid="25" grpId="0"/>
      <p:bldP spid="26" grpId="0"/>
      <p:bldP spid="27" grpId="0"/>
      <p:bldP spid="28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269F2A0-B985-126C-9162-1E8A33803876}"/>
              </a:ext>
            </a:extLst>
          </p:cNvPr>
          <p:cNvSpPr/>
          <p:nvPr/>
        </p:nvSpPr>
        <p:spPr>
          <a:xfrm>
            <a:off x="9199801" y="138215"/>
            <a:ext cx="2902591" cy="612396"/>
          </a:xfrm>
          <a:prstGeom prst="roundRect">
            <a:avLst/>
          </a:prstGeom>
          <a:solidFill>
            <a:srgbClr val="A6F5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التقويم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82CC0AD-F795-305C-D446-C6ADF36FB9E0}"/>
              </a:ext>
            </a:extLst>
          </p:cNvPr>
          <p:cNvSpPr/>
          <p:nvPr/>
        </p:nvSpPr>
        <p:spPr>
          <a:xfrm>
            <a:off x="4431161" y="848415"/>
            <a:ext cx="7397042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1"/>
                </a:solidFill>
              </a:rPr>
              <a:t>1- ينتمي طحلب عشب البحر إلى الطحالب ؟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49FB2E0-506A-E40D-0315-81A46BF930DF}"/>
              </a:ext>
            </a:extLst>
          </p:cNvPr>
          <p:cNvSpPr/>
          <p:nvPr/>
        </p:nvSpPr>
        <p:spPr>
          <a:xfrm>
            <a:off x="10215543" y="1544134"/>
            <a:ext cx="12827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الذهبية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C2F2620-4209-7A2C-AA46-1B25174AE4E1}"/>
              </a:ext>
            </a:extLst>
          </p:cNvPr>
          <p:cNvSpPr/>
          <p:nvPr/>
        </p:nvSpPr>
        <p:spPr>
          <a:xfrm>
            <a:off x="7637071" y="1515419"/>
            <a:ext cx="1667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الخضراء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BDEB178-7470-C86C-E8A0-29D924BE0FC5}"/>
              </a:ext>
            </a:extLst>
          </p:cNvPr>
          <p:cNvSpPr/>
          <p:nvPr/>
        </p:nvSpPr>
        <p:spPr>
          <a:xfrm>
            <a:off x="4687648" y="1515419"/>
            <a:ext cx="1513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الحمراء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5A6FF6E-439B-6388-AB2C-3F27682EF134}"/>
              </a:ext>
            </a:extLst>
          </p:cNvPr>
          <p:cNvSpPr/>
          <p:nvPr/>
        </p:nvSpPr>
        <p:spPr>
          <a:xfrm>
            <a:off x="1592308" y="1506775"/>
            <a:ext cx="1133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البنية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32DC884-37A8-FD13-B09D-E0F8961BAB7D}"/>
              </a:ext>
            </a:extLst>
          </p:cNvPr>
          <p:cNvSpPr/>
          <p:nvPr/>
        </p:nvSpPr>
        <p:spPr>
          <a:xfrm>
            <a:off x="1110760" y="1454958"/>
            <a:ext cx="1964266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B968CE-ADC6-4652-8B2F-BE505DD24605}"/>
              </a:ext>
            </a:extLst>
          </p:cNvPr>
          <p:cNvSpPr/>
          <p:nvPr/>
        </p:nvSpPr>
        <p:spPr>
          <a:xfrm>
            <a:off x="2616200" y="2791195"/>
            <a:ext cx="9251523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</a:rPr>
              <a:t>2- أي من المخلوقات الحية له صفات النباتات و الحيوانات ؟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ACB2E93-85EF-6A20-C4AC-0FB58231E36D}"/>
              </a:ext>
            </a:extLst>
          </p:cNvPr>
          <p:cNvSpPr/>
          <p:nvPr/>
        </p:nvSpPr>
        <p:spPr>
          <a:xfrm>
            <a:off x="3394090" y="4739008"/>
            <a:ext cx="8469003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</a:rPr>
              <a:t>3- توجد صبغة </a:t>
            </a:r>
            <a:r>
              <a:rPr lang="ar-SA" sz="3600" b="1" dirty="0" err="1">
                <a:solidFill>
                  <a:schemeClr val="tx1"/>
                </a:solidFill>
              </a:rPr>
              <a:t>فيكوبلن</a:t>
            </a:r>
            <a:r>
              <a:rPr lang="ar-SA" sz="3600" b="1" dirty="0">
                <a:solidFill>
                  <a:schemeClr val="tx1"/>
                </a:solidFill>
              </a:rPr>
              <a:t> في  الطحالب 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940C4-4E01-0119-5E02-8DEA85E2517A}"/>
              </a:ext>
            </a:extLst>
          </p:cNvPr>
          <p:cNvSpPr/>
          <p:nvPr/>
        </p:nvSpPr>
        <p:spPr>
          <a:xfrm>
            <a:off x="10276820" y="3614807"/>
            <a:ext cx="1579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</a:t>
            </a:r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الفولفكس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208609F-7AC1-D558-EFEC-F291962A42BB}"/>
              </a:ext>
            </a:extLst>
          </p:cNvPr>
          <p:cNvSpPr/>
          <p:nvPr/>
        </p:nvSpPr>
        <p:spPr>
          <a:xfrm>
            <a:off x="7631832" y="3614807"/>
            <a:ext cx="15119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</a:t>
            </a:r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الدسميد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84BE70B-E37D-C526-95E6-89965FE51AE0}"/>
              </a:ext>
            </a:extLst>
          </p:cNvPr>
          <p:cNvSpPr/>
          <p:nvPr/>
        </p:nvSpPr>
        <p:spPr>
          <a:xfrm>
            <a:off x="4723280" y="3586092"/>
            <a:ext cx="18614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سبيروجيرا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9DCC8DB-3B62-D9CD-ED8C-586BC480EBB3}"/>
              </a:ext>
            </a:extLst>
          </p:cNvPr>
          <p:cNvSpPr/>
          <p:nvPr/>
        </p:nvSpPr>
        <p:spPr>
          <a:xfrm>
            <a:off x="1611101" y="3577448"/>
            <a:ext cx="1515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</a:t>
            </a:r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اليوجلينا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955C9CE-87C3-6123-709C-712B00FFD03C}"/>
              </a:ext>
            </a:extLst>
          </p:cNvPr>
          <p:cNvSpPr/>
          <p:nvPr/>
        </p:nvSpPr>
        <p:spPr>
          <a:xfrm>
            <a:off x="10239386" y="5446104"/>
            <a:ext cx="1385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الحمراء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417E3EC-5625-8696-3564-0885637C8B86}"/>
              </a:ext>
            </a:extLst>
          </p:cNvPr>
          <p:cNvSpPr/>
          <p:nvPr/>
        </p:nvSpPr>
        <p:spPr>
          <a:xfrm>
            <a:off x="7513209" y="5466524"/>
            <a:ext cx="1667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الخضراء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0E7CCBB-0DC9-C71D-620F-4353DA0D562E}"/>
              </a:ext>
            </a:extLst>
          </p:cNvPr>
          <p:cNvSpPr/>
          <p:nvPr/>
        </p:nvSpPr>
        <p:spPr>
          <a:xfrm>
            <a:off x="5069141" y="5456486"/>
            <a:ext cx="1217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البنية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FC05D69C-75A1-D629-4C03-4C0B9D077F2D}"/>
              </a:ext>
            </a:extLst>
          </p:cNvPr>
          <p:cNvSpPr/>
          <p:nvPr/>
        </p:nvSpPr>
        <p:spPr>
          <a:xfrm>
            <a:off x="1713757" y="5492904"/>
            <a:ext cx="1327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الذهبية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90A3C4FF-3A12-A6C5-9B35-47361562960E}"/>
              </a:ext>
            </a:extLst>
          </p:cNvPr>
          <p:cNvSpPr/>
          <p:nvPr/>
        </p:nvSpPr>
        <p:spPr>
          <a:xfrm>
            <a:off x="1110760" y="3543751"/>
            <a:ext cx="2571479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9D25818-9DF6-2D14-E068-01138A246993}"/>
              </a:ext>
            </a:extLst>
          </p:cNvPr>
          <p:cNvSpPr/>
          <p:nvPr/>
        </p:nvSpPr>
        <p:spPr>
          <a:xfrm>
            <a:off x="9728555" y="5410209"/>
            <a:ext cx="2189494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3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8" grpId="0" animBg="1"/>
      <p:bldP spid="2" grpId="0"/>
      <p:bldP spid="11" grpId="0"/>
      <p:bldP spid="12" grpId="0"/>
      <p:bldP spid="24" grpId="0"/>
      <p:bldP spid="25" grpId="0"/>
      <p:bldP spid="26" grpId="0"/>
      <p:bldP spid="27" grpId="0"/>
      <p:bldP spid="28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33058" y="70478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95" y="-14606"/>
            <a:ext cx="2592198" cy="830998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-63815" y="704784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5DF66B99-82BF-20C9-32D5-C2640626B0EB}"/>
              </a:ext>
            </a:extLst>
          </p:cNvPr>
          <p:cNvSpPr/>
          <p:nvPr/>
        </p:nvSpPr>
        <p:spPr>
          <a:xfrm>
            <a:off x="4819928" y="-22757"/>
            <a:ext cx="3502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 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0713259-3C33-97A5-06A9-4730255769ED}"/>
              </a:ext>
            </a:extLst>
          </p:cNvPr>
          <p:cNvSpPr/>
          <p:nvPr/>
        </p:nvSpPr>
        <p:spPr>
          <a:xfrm>
            <a:off x="8712688" y="911437"/>
            <a:ext cx="3398963" cy="641402"/>
          </a:xfrm>
          <a:prstGeom prst="roundRect">
            <a:avLst/>
          </a:prstGeom>
          <a:solidFill>
            <a:schemeClr val="bg1">
              <a:lumMod val="85000"/>
              <a:alpha val="3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جدول 5">
            <a:extLst>
              <a:ext uri="{FF2B5EF4-FFF2-40B4-BE49-F238E27FC236}">
                <a16:creationId xmlns:a16="http://schemas.microsoft.com/office/drawing/2014/main" id="{65D2749A-4BA5-B515-D4E7-E5747BEEB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3789"/>
              </p:ext>
            </p:extLst>
          </p:nvPr>
        </p:nvGraphicFramePr>
        <p:xfrm>
          <a:off x="432030" y="2028997"/>
          <a:ext cx="11509193" cy="42353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877298">
                  <a:extLst>
                    <a:ext uri="{9D8B030D-6E8A-4147-A177-3AD203B41FA5}">
                      <a16:colId xmlns:a16="http://schemas.microsoft.com/office/drawing/2014/main" val="1451877834"/>
                    </a:ext>
                  </a:extLst>
                </a:gridCol>
                <a:gridCol w="2740966">
                  <a:extLst>
                    <a:ext uri="{9D8B030D-6E8A-4147-A177-3AD203B41FA5}">
                      <a16:colId xmlns:a16="http://schemas.microsoft.com/office/drawing/2014/main" val="2005371849"/>
                    </a:ext>
                  </a:extLst>
                </a:gridCol>
                <a:gridCol w="3122193">
                  <a:extLst>
                    <a:ext uri="{9D8B030D-6E8A-4147-A177-3AD203B41FA5}">
                      <a16:colId xmlns:a16="http://schemas.microsoft.com/office/drawing/2014/main" val="2900374303"/>
                    </a:ext>
                  </a:extLst>
                </a:gridCol>
                <a:gridCol w="2768736">
                  <a:extLst>
                    <a:ext uri="{9D8B030D-6E8A-4147-A177-3AD203B41FA5}">
                      <a16:colId xmlns:a16="http://schemas.microsoft.com/office/drawing/2014/main" val="3459829778"/>
                    </a:ext>
                  </a:extLst>
                </a:gridCol>
              </a:tblGrid>
              <a:tr h="84706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الكائن الحي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المعيشة</a:t>
                      </a:r>
                      <a:r>
                        <a:rPr lang="ar-SA" dirty="0"/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وسيلة الحركة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الشُعبة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566671"/>
                  </a:ext>
                </a:extLst>
              </a:tr>
              <a:tr h="84706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C00000"/>
                          </a:solidFill>
                        </a:rPr>
                        <a:t>البراميسيوم</a:t>
                      </a:r>
                      <a:endParaRPr lang="ar-SA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7509"/>
                  </a:ext>
                </a:extLst>
              </a:tr>
              <a:tr h="847068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C00000"/>
                          </a:solidFill>
                        </a:rPr>
                        <a:t>البلازموديوم</a:t>
                      </a:r>
                      <a:endParaRPr lang="ar-SA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67303"/>
                  </a:ext>
                </a:extLst>
              </a:tr>
              <a:tr h="84706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C00000"/>
                          </a:solidFill>
                        </a:rPr>
                        <a:t>الأميبا</a:t>
                      </a:r>
                      <a:endParaRPr lang="ar-SA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824461"/>
                  </a:ext>
                </a:extLst>
              </a:tr>
              <a:tr h="84706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err="1">
                          <a:solidFill>
                            <a:srgbClr val="C00000"/>
                          </a:solidFill>
                        </a:rPr>
                        <a:t>التريبانوسوما</a:t>
                      </a:r>
                      <a:endParaRPr lang="ar-SA" sz="3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043900"/>
                  </a:ext>
                </a:extLst>
              </a:tr>
            </a:tbl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DF98027-529F-3590-C233-F3F4EFA64A11}"/>
              </a:ext>
            </a:extLst>
          </p:cNvPr>
          <p:cNvSpPr/>
          <p:nvPr/>
        </p:nvSpPr>
        <p:spPr>
          <a:xfrm>
            <a:off x="2023211" y="981387"/>
            <a:ext cx="6184497" cy="636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الطلائعيات الشبيهة بالحيوانات ( 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الأوليات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5D92801D-D05A-1BB7-4E0C-0D64B1B4FF5D}"/>
              </a:ext>
            </a:extLst>
          </p:cNvPr>
          <p:cNvSpPr/>
          <p:nvPr/>
        </p:nvSpPr>
        <p:spPr>
          <a:xfrm flipH="1" flipV="1">
            <a:off x="8207708" y="1115865"/>
            <a:ext cx="504980" cy="3675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42D7521-A382-9097-EC27-639CAF70C0CA}"/>
              </a:ext>
            </a:extLst>
          </p:cNvPr>
          <p:cNvSpPr/>
          <p:nvPr/>
        </p:nvSpPr>
        <p:spPr>
          <a:xfrm>
            <a:off x="7137876" y="2854280"/>
            <a:ext cx="11849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حُرة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39AC114-5FF5-1408-5743-2CCB103FA335}"/>
              </a:ext>
            </a:extLst>
          </p:cNvPr>
          <p:cNvSpPr/>
          <p:nvPr/>
        </p:nvSpPr>
        <p:spPr>
          <a:xfrm>
            <a:off x="3814787" y="2897705"/>
            <a:ext cx="20102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الأهداب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AECF4935-B1BA-8590-3987-438D83C0EE88}"/>
              </a:ext>
            </a:extLst>
          </p:cNvPr>
          <p:cNvSpPr/>
          <p:nvPr/>
        </p:nvSpPr>
        <p:spPr>
          <a:xfrm>
            <a:off x="862714" y="2854279"/>
            <a:ext cx="20928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الهُدبيات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9E12166-20CE-300A-3355-72A3E7D75BF9}"/>
              </a:ext>
            </a:extLst>
          </p:cNvPr>
          <p:cNvSpPr/>
          <p:nvPr/>
        </p:nvSpPr>
        <p:spPr>
          <a:xfrm>
            <a:off x="6856216" y="3685002"/>
            <a:ext cx="1689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متطفل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3CCF6A4-5A36-E30C-9B38-CCC4A3E04852}"/>
              </a:ext>
            </a:extLst>
          </p:cNvPr>
          <p:cNvSpPr/>
          <p:nvPr/>
        </p:nvSpPr>
        <p:spPr>
          <a:xfrm>
            <a:off x="3741736" y="3648130"/>
            <a:ext cx="2048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يمتلك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AEC3A45-8242-AF83-8315-3AB9B2B08A2C}"/>
              </a:ext>
            </a:extLst>
          </p:cNvPr>
          <p:cNvSpPr/>
          <p:nvPr/>
        </p:nvSpPr>
        <p:spPr>
          <a:xfrm>
            <a:off x="650536" y="3634691"/>
            <a:ext cx="2451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البوغيات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A52286A2-B1F6-EDE6-F94F-564789D16AFE}"/>
              </a:ext>
            </a:extLst>
          </p:cNvPr>
          <p:cNvSpPr/>
          <p:nvPr/>
        </p:nvSpPr>
        <p:spPr>
          <a:xfrm>
            <a:off x="7179439" y="4558021"/>
            <a:ext cx="1184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حُرة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58DC8C5-E879-BEC6-D051-4B8B17EBB73D}"/>
              </a:ext>
            </a:extLst>
          </p:cNvPr>
          <p:cNvSpPr/>
          <p:nvPr/>
        </p:nvSpPr>
        <p:spPr>
          <a:xfrm>
            <a:off x="3116033" y="4520875"/>
            <a:ext cx="329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الأقدام الكاذبة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B2DD864-1831-0402-5F7F-8AB6AB2BD302}"/>
              </a:ext>
            </a:extLst>
          </p:cNvPr>
          <p:cNvSpPr/>
          <p:nvPr/>
        </p:nvSpPr>
        <p:spPr>
          <a:xfrm>
            <a:off x="650536" y="4572514"/>
            <a:ext cx="2402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اللحميات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C396C00D-A3E1-F113-F93B-FE9D7C0A311B}"/>
              </a:ext>
            </a:extLst>
          </p:cNvPr>
          <p:cNvSpPr/>
          <p:nvPr/>
        </p:nvSpPr>
        <p:spPr>
          <a:xfrm>
            <a:off x="6927373" y="5339800"/>
            <a:ext cx="1689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متطفل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F672D3D-D23B-AF55-E007-D0A6EAC7453B}"/>
              </a:ext>
            </a:extLst>
          </p:cNvPr>
          <p:cNvSpPr/>
          <p:nvPr/>
        </p:nvSpPr>
        <p:spPr>
          <a:xfrm>
            <a:off x="3735276" y="5343273"/>
            <a:ext cx="2041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الأسواط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F261DDC6-7351-8CDF-FD6B-49D36AC1560C}"/>
              </a:ext>
            </a:extLst>
          </p:cNvPr>
          <p:cNvSpPr/>
          <p:nvPr/>
        </p:nvSpPr>
        <p:spPr>
          <a:xfrm>
            <a:off x="459576" y="5329121"/>
            <a:ext cx="2697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السوطيات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2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/>
      <p:bldP spid="16" grpId="0"/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855965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F17F2FB5-C921-C5EE-C8E7-7920EF752B74}"/>
              </a:ext>
            </a:extLst>
          </p:cNvPr>
          <p:cNvSpPr/>
          <p:nvPr/>
        </p:nvSpPr>
        <p:spPr>
          <a:xfrm>
            <a:off x="4905689" y="-22757"/>
            <a:ext cx="3331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A9708320-73AC-5175-D3A1-B029B54A1850}"/>
              </a:ext>
            </a:extLst>
          </p:cNvPr>
          <p:cNvSpPr/>
          <p:nvPr/>
        </p:nvSpPr>
        <p:spPr>
          <a:xfrm>
            <a:off x="7806261" y="2145894"/>
            <a:ext cx="4174068" cy="2551593"/>
          </a:xfrm>
          <a:prstGeom prst="ellipse">
            <a:avLst/>
          </a:prstGeom>
          <a:solidFill>
            <a:srgbClr val="EEFD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الطلائعيات الشبيهة بالنباتات ( </a:t>
            </a:r>
            <a:r>
              <a:rPr lang="ar-SA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الطحالب</a:t>
            </a:r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موصل: على شكل مرفق 43">
            <a:extLst>
              <a:ext uri="{FF2B5EF4-FFF2-40B4-BE49-F238E27FC236}">
                <a16:creationId xmlns:a16="http://schemas.microsoft.com/office/drawing/2014/main" id="{26AC2181-0A71-B9D4-B2D8-AF462C8B933A}"/>
              </a:ext>
            </a:extLst>
          </p:cNvPr>
          <p:cNvCxnSpPr>
            <a:cxnSpLocks/>
            <a:stCxn id="37" idx="2"/>
            <a:endCxn id="45" idx="3"/>
          </p:cNvCxnSpPr>
          <p:nvPr/>
        </p:nvCxnSpPr>
        <p:spPr>
          <a:xfrm rot="10800000">
            <a:off x="5799667" y="1517839"/>
            <a:ext cx="2006595" cy="190385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A8EC3B1C-4190-1D6D-F980-AE6D7F8C6C2E}"/>
              </a:ext>
            </a:extLst>
          </p:cNvPr>
          <p:cNvSpPr/>
          <p:nvPr/>
        </p:nvSpPr>
        <p:spPr>
          <a:xfrm>
            <a:off x="3657599" y="1197138"/>
            <a:ext cx="2142067" cy="64140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الدياتومات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7" name="موصل: على شكل مرفق 46">
            <a:extLst>
              <a:ext uri="{FF2B5EF4-FFF2-40B4-BE49-F238E27FC236}">
                <a16:creationId xmlns:a16="http://schemas.microsoft.com/office/drawing/2014/main" id="{C3E04C9C-FB70-571E-7867-A5FFF0259AFA}"/>
              </a:ext>
            </a:extLst>
          </p:cNvPr>
          <p:cNvCxnSpPr>
            <a:cxnSpLocks/>
            <a:stCxn id="37" idx="2"/>
            <a:endCxn id="48" idx="3"/>
          </p:cNvCxnSpPr>
          <p:nvPr/>
        </p:nvCxnSpPr>
        <p:spPr>
          <a:xfrm rot="10800000">
            <a:off x="5799667" y="2278567"/>
            <a:ext cx="2006595" cy="114312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3DCA4A7A-C53B-A65A-AF84-2FE29FCA13DD}"/>
              </a:ext>
            </a:extLst>
          </p:cNvPr>
          <p:cNvSpPr/>
          <p:nvPr/>
        </p:nvSpPr>
        <p:spPr>
          <a:xfrm>
            <a:off x="1954634" y="1957865"/>
            <a:ext cx="3845032" cy="641402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السوطيات الدوارة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3" name="موصل: على شكل مرفق 52">
            <a:extLst>
              <a:ext uri="{FF2B5EF4-FFF2-40B4-BE49-F238E27FC236}">
                <a16:creationId xmlns:a16="http://schemas.microsoft.com/office/drawing/2014/main" id="{372FC3E3-B19C-9703-1F18-800F4A563F14}"/>
              </a:ext>
            </a:extLst>
          </p:cNvPr>
          <p:cNvCxnSpPr>
            <a:cxnSpLocks/>
            <a:stCxn id="37" idx="2"/>
            <a:endCxn id="54" idx="3"/>
          </p:cNvCxnSpPr>
          <p:nvPr/>
        </p:nvCxnSpPr>
        <p:spPr>
          <a:xfrm rot="10800000">
            <a:off x="5799665" y="2994537"/>
            <a:ext cx="2006596" cy="42715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63365BB-FF64-1520-C61E-BA5DC340DABE}"/>
              </a:ext>
            </a:extLst>
          </p:cNvPr>
          <p:cNvSpPr/>
          <p:nvPr/>
        </p:nvSpPr>
        <p:spPr>
          <a:xfrm>
            <a:off x="3826933" y="2673835"/>
            <a:ext cx="1972732" cy="641402"/>
          </a:xfrm>
          <a:prstGeom prst="roundRect">
            <a:avLst/>
          </a:prstGeom>
          <a:solidFill>
            <a:srgbClr val="C9F91B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اليوجلينات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48E4C4BB-3D79-9615-1083-B40ECE6223D4}"/>
              </a:ext>
            </a:extLst>
          </p:cNvPr>
          <p:cNvCxnSpPr>
            <a:cxnSpLocks/>
            <a:stCxn id="37" idx="2"/>
            <a:endCxn id="59" idx="3"/>
          </p:cNvCxnSpPr>
          <p:nvPr/>
        </p:nvCxnSpPr>
        <p:spPr>
          <a:xfrm rot="10800000" flipV="1">
            <a:off x="5799665" y="3421691"/>
            <a:ext cx="2006597" cy="31362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655FF3D-EF40-2310-C2D0-0EEEE75D7EDA}"/>
              </a:ext>
            </a:extLst>
          </p:cNvPr>
          <p:cNvSpPr/>
          <p:nvPr/>
        </p:nvSpPr>
        <p:spPr>
          <a:xfrm>
            <a:off x="2294466" y="3414616"/>
            <a:ext cx="3505198" cy="641402"/>
          </a:xfrm>
          <a:prstGeom prst="roundRect">
            <a:avLst/>
          </a:prstGeom>
          <a:solidFill>
            <a:schemeClr val="accent4">
              <a:lumMod val="75000"/>
              <a:alpha val="3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الطحالب الذهبية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4" name="موصل: على شكل مرفق 63">
            <a:extLst>
              <a:ext uri="{FF2B5EF4-FFF2-40B4-BE49-F238E27FC236}">
                <a16:creationId xmlns:a16="http://schemas.microsoft.com/office/drawing/2014/main" id="{FB337BAD-EF03-2741-AD63-889ACF316794}"/>
              </a:ext>
            </a:extLst>
          </p:cNvPr>
          <p:cNvCxnSpPr>
            <a:cxnSpLocks/>
            <a:endCxn id="65" idx="3"/>
          </p:cNvCxnSpPr>
          <p:nvPr/>
        </p:nvCxnSpPr>
        <p:spPr>
          <a:xfrm rot="10800000" flipV="1">
            <a:off x="5808126" y="3410736"/>
            <a:ext cx="1972735" cy="113803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9F14DA7-D43C-6D31-C18C-5EFC135603E6}"/>
              </a:ext>
            </a:extLst>
          </p:cNvPr>
          <p:cNvSpPr/>
          <p:nvPr/>
        </p:nvSpPr>
        <p:spPr>
          <a:xfrm>
            <a:off x="2302927" y="4228075"/>
            <a:ext cx="3505198" cy="641402"/>
          </a:xfrm>
          <a:prstGeom prst="roundRect">
            <a:avLst/>
          </a:prstGeom>
          <a:solidFill>
            <a:schemeClr val="accent2">
              <a:lumMod val="75000"/>
              <a:alpha val="3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الطحالب البنية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0" name="موصل: على شكل مرفق 69">
            <a:extLst>
              <a:ext uri="{FF2B5EF4-FFF2-40B4-BE49-F238E27FC236}">
                <a16:creationId xmlns:a16="http://schemas.microsoft.com/office/drawing/2014/main" id="{705B61CD-F949-A9C3-68B0-8AA3BC4ACCC1}"/>
              </a:ext>
            </a:extLst>
          </p:cNvPr>
          <p:cNvCxnSpPr>
            <a:cxnSpLocks/>
            <a:endCxn id="71" idx="3"/>
          </p:cNvCxnSpPr>
          <p:nvPr/>
        </p:nvCxnSpPr>
        <p:spPr>
          <a:xfrm rot="10800000" flipV="1">
            <a:off x="5799664" y="3421688"/>
            <a:ext cx="1981198" cy="187703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C9C29E5B-1C94-F4E8-1D17-36EB1A2DDA50}"/>
              </a:ext>
            </a:extLst>
          </p:cNvPr>
          <p:cNvSpPr/>
          <p:nvPr/>
        </p:nvSpPr>
        <p:spPr>
          <a:xfrm>
            <a:off x="2294466" y="4978027"/>
            <a:ext cx="3505198" cy="641402"/>
          </a:xfrm>
          <a:prstGeom prst="roundRect">
            <a:avLst/>
          </a:prstGeom>
          <a:solidFill>
            <a:srgbClr val="92D05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الطحالب الخضراء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5" name="موصل: على شكل مرفق 74">
            <a:extLst>
              <a:ext uri="{FF2B5EF4-FFF2-40B4-BE49-F238E27FC236}">
                <a16:creationId xmlns:a16="http://schemas.microsoft.com/office/drawing/2014/main" id="{202BF2E9-E54E-264C-8EAF-463BE6DF5757}"/>
              </a:ext>
            </a:extLst>
          </p:cNvPr>
          <p:cNvCxnSpPr>
            <a:cxnSpLocks/>
            <a:stCxn id="37" idx="2"/>
            <a:endCxn id="76" idx="3"/>
          </p:cNvCxnSpPr>
          <p:nvPr/>
        </p:nvCxnSpPr>
        <p:spPr>
          <a:xfrm rot="10800000" flipV="1">
            <a:off x="5808125" y="3421691"/>
            <a:ext cx="1998136" cy="270279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75667F22-CB0F-FDDA-63B4-74152DC5D877}"/>
              </a:ext>
            </a:extLst>
          </p:cNvPr>
          <p:cNvSpPr/>
          <p:nvPr/>
        </p:nvSpPr>
        <p:spPr>
          <a:xfrm>
            <a:off x="2302927" y="5803782"/>
            <a:ext cx="3505198" cy="641402"/>
          </a:xfrm>
          <a:prstGeom prst="roundRect">
            <a:avLst/>
          </a:prstGeom>
          <a:solidFill>
            <a:srgbClr val="FF5050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الطحالب الحمراء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2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  <p:bldP spid="48" grpId="0" animBg="1"/>
      <p:bldP spid="54" grpId="0" animBg="1"/>
      <p:bldP spid="59" grpId="0" animBg="1"/>
      <p:bldP spid="65" grpId="0" animBg="1"/>
      <p:bldP spid="71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2294021" y="813732"/>
            <a:ext cx="9817630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6" y="41945"/>
            <a:ext cx="1882151" cy="861167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018674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7357411-253C-02BC-64E0-A4B9D8FB0945}"/>
              </a:ext>
            </a:extLst>
          </p:cNvPr>
          <p:cNvSpPr/>
          <p:nvPr/>
        </p:nvSpPr>
        <p:spPr>
          <a:xfrm>
            <a:off x="4978400" y="1013389"/>
            <a:ext cx="7133251" cy="792269"/>
          </a:xfrm>
          <a:prstGeom prst="roundRect">
            <a:avLst/>
          </a:prstGeom>
          <a:solidFill>
            <a:srgbClr val="EB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قارن بين </a:t>
            </a:r>
            <a:r>
              <a:rPr lang="ar-SA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الدياتومات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الطحالب الخضراء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82617250-CC9A-F39C-3096-90835A989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284728"/>
              </p:ext>
            </p:extLst>
          </p:nvPr>
        </p:nvGraphicFramePr>
        <p:xfrm>
          <a:off x="795867" y="1883979"/>
          <a:ext cx="10306050" cy="497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46C0AD31-BDCA-A544-24A6-687EB8397E7D}"/>
              </a:ext>
            </a:extLst>
          </p:cNvPr>
          <p:cNvSpPr/>
          <p:nvPr/>
        </p:nvSpPr>
        <p:spPr>
          <a:xfrm>
            <a:off x="3299663" y="41516"/>
            <a:ext cx="3765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/ تنوع الطلائعيات</a:t>
            </a:r>
            <a:b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الهدف / المقارنة بين </a:t>
            </a:r>
            <a:r>
              <a:rPr lang="ar-SA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الدياتومات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الطحالب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AFCB222-44DF-36F2-FFF9-9BF332BB972C}"/>
              </a:ext>
            </a:extLst>
          </p:cNvPr>
          <p:cNvSpPr/>
          <p:nvPr/>
        </p:nvSpPr>
        <p:spPr>
          <a:xfrm>
            <a:off x="7266544" y="13991"/>
            <a:ext cx="4925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الطالب /</a:t>
            </a:r>
            <a:b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 الأول ثانوي/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EEA0356-2C67-EA43-B02A-EF0EAEF133A5}"/>
              </a:ext>
            </a:extLst>
          </p:cNvPr>
          <p:cNvSpPr/>
          <p:nvPr/>
        </p:nvSpPr>
        <p:spPr>
          <a:xfrm>
            <a:off x="7802971" y="2875904"/>
            <a:ext cx="2032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*وحيدة الخلية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B6F99FB-FA17-FF06-F5CC-A737944FAE3A}"/>
              </a:ext>
            </a:extLst>
          </p:cNvPr>
          <p:cNvSpPr/>
          <p:nvPr/>
        </p:nvSpPr>
        <p:spPr>
          <a:xfrm>
            <a:off x="1378624" y="2937460"/>
            <a:ext cx="3409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*وحيدة الخلية-عديدة الخلايا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A5EBB80-A291-A687-D8A9-11A74A7F0FA5}"/>
              </a:ext>
            </a:extLst>
          </p:cNvPr>
          <p:cNvSpPr/>
          <p:nvPr/>
        </p:nvSpPr>
        <p:spPr>
          <a:xfrm>
            <a:off x="7502053" y="3429000"/>
            <a:ext cx="3401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*الكلوروفيل و </a:t>
            </a:r>
            <a:r>
              <a:rPr lang="ar-SA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الكاروتين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4813596-CCFF-DB73-206F-36603F9293C2}"/>
              </a:ext>
            </a:extLst>
          </p:cNvPr>
          <p:cNvSpPr/>
          <p:nvPr/>
        </p:nvSpPr>
        <p:spPr>
          <a:xfrm>
            <a:off x="2677508" y="3338629"/>
            <a:ext cx="17668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الكلوروفيل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672CB6B-D872-8059-B719-536849A8C059}"/>
              </a:ext>
            </a:extLst>
          </p:cNvPr>
          <p:cNvSpPr/>
          <p:nvPr/>
        </p:nvSpPr>
        <p:spPr>
          <a:xfrm>
            <a:off x="8013632" y="4048900"/>
            <a:ext cx="27174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*تخزن الغذاء على شكل زيوت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942B672-8577-2054-2B1A-04D92C2ED02E}"/>
              </a:ext>
            </a:extLst>
          </p:cNvPr>
          <p:cNvSpPr/>
          <p:nvPr/>
        </p:nvSpPr>
        <p:spPr>
          <a:xfrm>
            <a:off x="1687338" y="3875460"/>
            <a:ext cx="27174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*تخزن الغذاء على شكل كربوهيدرات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FB8A359-FF5E-3495-928B-9019A8346A21}"/>
              </a:ext>
            </a:extLst>
          </p:cNvPr>
          <p:cNvSpPr/>
          <p:nvPr/>
        </p:nvSpPr>
        <p:spPr>
          <a:xfrm>
            <a:off x="7656819" y="5161243"/>
            <a:ext cx="2765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*جدارها من السليكا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9281A9C-0DB3-9B4D-AE86-32A699D363C9}"/>
              </a:ext>
            </a:extLst>
          </p:cNvPr>
          <p:cNvSpPr/>
          <p:nvPr/>
        </p:nvSpPr>
        <p:spPr>
          <a:xfrm>
            <a:off x="1356523" y="4965827"/>
            <a:ext cx="2981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*جدارها من السليلوز</a:t>
            </a:r>
          </a:p>
        </p:txBody>
      </p:sp>
    </p:spTree>
    <p:extLst>
      <p:ext uri="{BB962C8B-B14F-4D97-AF65-F5344CB8AC3E}">
        <p14:creationId xmlns:p14="http://schemas.microsoft.com/office/powerpoint/2010/main" val="15381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2294021" y="813732"/>
            <a:ext cx="9817630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6" y="41945"/>
            <a:ext cx="1882151" cy="861167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018674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EAFCB222-44DF-36F2-FFF9-9BF332BB972C}"/>
              </a:ext>
            </a:extLst>
          </p:cNvPr>
          <p:cNvSpPr/>
          <p:nvPr/>
        </p:nvSpPr>
        <p:spPr>
          <a:xfrm>
            <a:off x="7266544" y="13991"/>
            <a:ext cx="4925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الطالب /</a:t>
            </a:r>
            <a:b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 الأول ثانوي/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C700C24-EA5F-31C1-8C9B-2A4FDD5C450F}"/>
              </a:ext>
            </a:extLst>
          </p:cNvPr>
          <p:cNvSpPr/>
          <p:nvPr/>
        </p:nvSpPr>
        <p:spPr>
          <a:xfrm>
            <a:off x="4978400" y="1013389"/>
            <a:ext cx="7133251" cy="572131"/>
          </a:xfrm>
          <a:prstGeom prst="roundRect">
            <a:avLst/>
          </a:prstGeom>
          <a:solidFill>
            <a:srgbClr val="EB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الطلائعيات الشبيهة بالنباتات ( </a:t>
            </a:r>
            <a:r>
              <a:rPr lang="ar-SA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الطحالب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34F51E6-62D9-90ED-F9DE-6928F41334B3}"/>
              </a:ext>
            </a:extLst>
          </p:cNvPr>
          <p:cNvSpPr/>
          <p:nvPr/>
        </p:nvSpPr>
        <p:spPr>
          <a:xfrm>
            <a:off x="3541715" y="41516"/>
            <a:ext cx="3523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/ تنوع الطلائعيات</a:t>
            </a:r>
            <a:b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الهدف / وصف خصائص شعب الطحالب </a:t>
            </a: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A0410105-FDEB-BF1B-968B-B919353D0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41979"/>
              </p:ext>
            </p:extLst>
          </p:nvPr>
        </p:nvGraphicFramePr>
        <p:xfrm>
          <a:off x="1490134" y="1785175"/>
          <a:ext cx="8928100" cy="481035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796282919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89138171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149220048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076698968"/>
                    </a:ext>
                  </a:extLst>
                </a:gridCol>
              </a:tblGrid>
              <a:tr h="80041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أقسام الطحالب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عدد الخلايا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الجدار الخلوي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الصبغة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08223"/>
                  </a:ext>
                </a:extLst>
              </a:tr>
              <a:tr h="5728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err="1"/>
                        <a:t>الدياتومات</a:t>
                      </a:r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253198"/>
                  </a:ext>
                </a:extLst>
              </a:tr>
              <a:tr h="5728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السوطيات الدوارة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315550"/>
                  </a:ext>
                </a:extLst>
              </a:tr>
              <a:tr h="5728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err="1"/>
                        <a:t>اليوجلينات</a:t>
                      </a:r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03807"/>
                  </a:ext>
                </a:extLst>
              </a:tr>
              <a:tr h="5728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الطحالب الذهبية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239000"/>
                  </a:ext>
                </a:extLst>
              </a:tr>
              <a:tr h="5728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الطحالب البنية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10917"/>
                  </a:ext>
                </a:extLst>
              </a:tr>
              <a:tr h="5728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الطحالب الخضراء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33564"/>
                  </a:ext>
                </a:extLst>
              </a:tr>
              <a:tr h="5728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الطحالب الحمراء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074393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7C008FEF-442B-24F7-DD71-5E0BCBDBF4FB}"/>
              </a:ext>
            </a:extLst>
          </p:cNvPr>
          <p:cNvSpPr/>
          <p:nvPr/>
        </p:nvSpPr>
        <p:spPr>
          <a:xfrm>
            <a:off x="6306794" y="2616231"/>
            <a:ext cx="16610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وحيدة الخلية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0E71DD2-0413-FB5E-12E0-F171F6AFFE44}"/>
              </a:ext>
            </a:extLst>
          </p:cNvPr>
          <p:cNvSpPr/>
          <p:nvPr/>
        </p:nvSpPr>
        <p:spPr>
          <a:xfrm>
            <a:off x="4437181" y="2619467"/>
            <a:ext cx="963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السليكا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7CBF976-6A6F-DFE0-70FA-198984CE6407}"/>
              </a:ext>
            </a:extLst>
          </p:cNvPr>
          <p:cNvSpPr/>
          <p:nvPr/>
        </p:nvSpPr>
        <p:spPr>
          <a:xfrm>
            <a:off x="2057362" y="2577132"/>
            <a:ext cx="1269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الكاروتين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30B66C1-E1AD-08E9-2D06-73036B4B1C27}"/>
              </a:ext>
            </a:extLst>
          </p:cNvPr>
          <p:cNvSpPr/>
          <p:nvPr/>
        </p:nvSpPr>
        <p:spPr>
          <a:xfrm>
            <a:off x="6324557" y="3192094"/>
            <a:ext cx="16610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وحيدة الخلية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C240B3B-06FB-B42C-7944-29869FAE9B5E}"/>
              </a:ext>
            </a:extLst>
          </p:cNvPr>
          <p:cNvSpPr/>
          <p:nvPr/>
        </p:nvSpPr>
        <p:spPr>
          <a:xfrm>
            <a:off x="4361169" y="3195330"/>
            <a:ext cx="1151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السليلوز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13E0EAD-3124-60D5-0F95-37B1EE9C9995}"/>
              </a:ext>
            </a:extLst>
          </p:cNvPr>
          <p:cNvSpPr/>
          <p:nvPr/>
        </p:nvSpPr>
        <p:spPr>
          <a:xfrm>
            <a:off x="1871546" y="3152995"/>
            <a:ext cx="1677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صبغة حمراء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4BD196D-8AEA-F994-B907-7E47E15933A1}"/>
              </a:ext>
            </a:extLst>
          </p:cNvPr>
          <p:cNvSpPr/>
          <p:nvPr/>
        </p:nvSpPr>
        <p:spPr>
          <a:xfrm>
            <a:off x="6324557" y="3754012"/>
            <a:ext cx="16610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وحيدة الخلية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736FBFE-CFFF-5795-E9FC-738C15621AFA}"/>
              </a:ext>
            </a:extLst>
          </p:cNvPr>
          <p:cNvSpPr/>
          <p:nvPr/>
        </p:nvSpPr>
        <p:spPr>
          <a:xfrm>
            <a:off x="4422084" y="3757248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يوجد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7CFA498-FF97-E8A9-CA3F-3AD3A19FB9AA}"/>
              </a:ext>
            </a:extLst>
          </p:cNvPr>
          <p:cNvSpPr/>
          <p:nvPr/>
        </p:nvSpPr>
        <p:spPr>
          <a:xfrm>
            <a:off x="2004596" y="3714913"/>
            <a:ext cx="1410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الكلوروفيل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2FB687C-F6FF-BAB7-F137-E193A0C5D5AD}"/>
              </a:ext>
            </a:extLst>
          </p:cNvPr>
          <p:cNvSpPr/>
          <p:nvPr/>
        </p:nvSpPr>
        <p:spPr>
          <a:xfrm>
            <a:off x="6324557" y="4309405"/>
            <a:ext cx="16610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وحيدة الخلية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97D4F7-EEA7-5C75-0A00-DE5372E27A7C}"/>
              </a:ext>
            </a:extLst>
          </p:cNvPr>
          <p:cNvSpPr/>
          <p:nvPr/>
        </p:nvSpPr>
        <p:spPr>
          <a:xfrm>
            <a:off x="4361170" y="4312641"/>
            <a:ext cx="1151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السليلوز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72DA166-6941-F636-7946-892FA78C3059}"/>
              </a:ext>
            </a:extLst>
          </p:cNvPr>
          <p:cNvSpPr/>
          <p:nvPr/>
        </p:nvSpPr>
        <p:spPr>
          <a:xfrm>
            <a:off x="2075130" y="4270306"/>
            <a:ext cx="1269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الكاروتين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8F15914-76C8-26D2-B675-FB4C194C55A2}"/>
              </a:ext>
            </a:extLst>
          </p:cNvPr>
          <p:cNvSpPr/>
          <p:nvPr/>
        </p:nvSpPr>
        <p:spPr>
          <a:xfrm>
            <a:off x="6294101" y="4875907"/>
            <a:ext cx="17219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عديدة الخلايا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94FEC81B-3032-532F-7DB5-FAF7EA6F0996}"/>
              </a:ext>
            </a:extLst>
          </p:cNvPr>
          <p:cNvSpPr/>
          <p:nvPr/>
        </p:nvSpPr>
        <p:spPr>
          <a:xfrm>
            <a:off x="4361170" y="4879143"/>
            <a:ext cx="1151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السليلوز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B647B45-3CA2-CDEF-39E3-81EFBE4F813E}"/>
              </a:ext>
            </a:extLst>
          </p:cNvPr>
          <p:cNvSpPr/>
          <p:nvPr/>
        </p:nvSpPr>
        <p:spPr>
          <a:xfrm>
            <a:off x="1922046" y="4836808"/>
            <a:ext cx="15760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الفيكوزانثين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A0090AA-04FB-14EC-63E4-0FA8F2B697DB}"/>
              </a:ext>
            </a:extLst>
          </p:cNvPr>
          <p:cNvSpPr/>
          <p:nvPr/>
        </p:nvSpPr>
        <p:spPr>
          <a:xfrm>
            <a:off x="6194716" y="5445527"/>
            <a:ext cx="1859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وحيدة - عديدة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9334BC62-3284-16EA-A3B3-3CC8F7F19603}"/>
              </a:ext>
            </a:extLst>
          </p:cNvPr>
          <p:cNvSpPr/>
          <p:nvPr/>
        </p:nvSpPr>
        <p:spPr>
          <a:xfrm>
            <a:off x="4330712" y="5448763"/>
            <a:ext cx="1151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السليلوز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793AC62-6F2E-C782-CBCD-3AA4DCAC396F}"/>
              </a:ext>
            </a:extLst>
          </p:cNvPr>
          <p:cNvSpPr/>
          <p:nvPr/>
        </p:nvSpPr>
        <p:spPr>
          <a:xfrm>
            <a:off x="1974143" y="5406428"/>
            <a:ext cx="1410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الكلوروفيل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66B1B55-E9FE-0329-4CD7-85446976D73D}"/>
              </a:ext>
            </a:extLst>
          </p:cNvPr>
          <p:cNvSpPr/>
          <p:nvPr/>
        </p:nvSpPr>
        <p:spPr>
          <a:xfrm>
            <a:off x="6207187" y="6023997"/>
            <a:ext cx="17860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عجيدة</a:t>
            </a:r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الخلايا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B8EDE45-A9A1-B94A-5FDA-F1CBAE3CC450}"/>
              </a:ext>
            </a:extLst>
          </p:cNvPr>
          <p:cNvSpPr/>
          <p:nvPr/>
        </p:nvSpPr>
        <p:spPr>
          <a:xfrm>
            <a:off x="3548608" y="6083701"/>
            <a:ext cx="25641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السليلوز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ar-SA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كربونات</a:t>
            </a:r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1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الكاسيوم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2F0FE99-9C2E-66B7-2E14-49E0CBC9C7DD}"/>
              </a:ext>
            </a:extLst>
          </p:cNvPr>
          <p:cNvSpPr/>
          <p:nvPr/>
        </p:nvSpPr>
        <p:spPr>
          <a:xfrm>
            <a:off x="2125272" y="5984898"/>
            <a:ext cx="10599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فيكوبلن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6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  <p:bldP spid="10" grpId="0"/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BEC50FE9-2F57-12EB-56DA-627FA659F1F5}"/>
              </a:ext>
            </a:extLst>
          </p:cNvPr>
          <p:cNvCxnSpPr>
            <a:cxnSpLocks/>
          </p:cNvCxnSpPr>
          <p:nvPr/>
        </p:nvCxnSpPr>
        <p:spPr>
          <a:xfrm flipH="1">
            <a:off x="3296873" y="720727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11571100-511D-870E-7DDC-AA3DA0948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94" y="-22756"/>
            <a:ext cx="2375653" cy="836488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2D4FE1D-80E8-9BE0-3CE7-BE4A792036C4}"/>
              </a:ext>
            </a:extLst>
          </p:cNvPr>
          <p:cNvCxnSpPr>
            <a:cxnSpLocks/>
          </p:cNvCxnSpPr>
          <p:nvPr/>
        </p:nvCxnSpPr>
        <p:spPr>
          <a:xfrm flipH="1">
            <a:off x="0" y="720727"/>
            <a:ext cx="1700894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: بشكل رتبة عسكرية 7">
            <a:extLst>
              <a:ext uri="{FF2B5EF4-FFF2-40B4-BE49-F238E27FC236}">
                <a16:creationId xmlns:a16="http://schemas.microsoft.com/office/drawing/2014/main" id="{6C62620C-C507-B453-72A3-7BDBDA5E4855}"/>
              </a:ext>
            </a:extLst>
          </p:cNvPr>
          <p:cNvSpPr/>
          <p:nvPr/>
        </p:nvSpPr>
        <p:spPr>
          <a:xfrm flipH="1">
            <a:off x="8965675" y="1278467"/>
            <a:ext cx="2286647" cy="644339"/>
          </a:xfrm>
          <a:prstGeom prst="chevron">
            <a:avLst/>
          </a:prstGeom>
          <a:solidFill>
            <a:srgbClr val="007193">
              <a:alpha val="60000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الفكرة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سهم: بشكل رتبة عسكرية 8">
            <a:extLst>
              <a:ext uri="{FF2B5EF4-FFF2-40B4-BE49-F238E27FC236}">
                <a16:creationId xmlns:a16="http://schemas.microsoft.com/office/drawing/2014/main" id="{BF645FF3-B9EF-431F-8F7A-17463AD1EFC7}"/>
              </a:ext>
            </a:extLst>
          </p:cNvPr>
          <p:cNvSpPr/>
          <p:nvPr/>
        </p:nvSpPr>
        <p:spPr>
          <a:xfrm flipH="1">
            <a:off x="7157475" y="1278467"/>
            <a:ext cx="2018270" cy="644339"/>
          </a:xfrm>
          <a:prstGeom prst="chevron">
            <a:avLst/>
          </a:prstGeom>
          <a:solidFill>
            <a:srgbClr val="73A03E">
              <a:alpha val="70000"/>
            </a:srgbClr>
          </a:solidFill>
          <a:ln>
            <a:solidFill>
              <a:srgbClr val="73A03E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العامة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282F897-BB12-9BD0-E126-3A48C3C173BC}"/>
              </a:ext>
            </a:extLst>
          </p:cNvPr>
          <p:cNvSpPr/>
          <p:nvPr/>
        </p:nvSpPr>
        <p:spPr>
          <a:xfrm>
            <a:off x="3810000" y="2235619"/>
            <a:ext cx="8180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الطلائعيات </a:t>
            </a:r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مجموعة متنوعة من المخلوقات الحية </a:t>
            </a:r>
            <a:r>
              <a:rPr lang="ar-SA" sz="36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الوحيدة الخلية أو المتعددة الخلايا </a:t>
            </a:r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</a:t>
            </a:r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حقيقية النواة </a:t>
            </a:r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تختلف في طُرق </a:t>
            </a:r>
            <a:r>
              <a:rPr lang="ar-SA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التغذية</a:t>
            </a:r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</a:t>
            </a:r>
            <a:r>
              <a:rPr lang="ar-SA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التكاثر</a:t>
            </a:r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1055402-25ED-1DEE-9B04-69EE77F62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" y="965200"/>
            <a:ext cx="4676001" cy="5892800"/>
          </a:xfrm>
          <a:prstGeom prst="rect">
            <a:avLst/>
          </a:prstGeom>
        </p:spPr>
      </p:pic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AD3F78E-B297-687D-6607-1AA3579AA565}"/>
              </a:ext>
            </a:extLst>
          </p:cNvPr>
          <p:cNvSpPr/>
          <p:nvPr/>
        </p:nvSpPr>
        <p:spPr>
          <a:xfrm>
            <a:off x="1589624" y="3692244"/>
            <a:ext cx="1156552" cy="92414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696DA042-9172-8368-FD27-0BCF0B835098}"/>
              </a:ext>
            </a:extLst>
          </p:cNvPr>
          <p:cNvSpPr/>
          <p:nvPr/>
        </p:nvSpPr>
        <p:spPr>
          <a:xfrm>
            <a:off x="1280159" y="2523632"/>
            <a:ext cx="1039953" cy="92414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3465D67C-E002-DFC7-1031-981AF04889E9}"/>
              </a:ext>
            </a:extLst>
          </p:cNvPr>
          <p:cNvSpPr/>
          <p:nvPr/>
        </p:nvSpPr>
        <p:spPr>
          <a:xfrm>
            <a:off x="1516888" y="1861305"/>
            <a:ext cx="441313" cy="4178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8D705F46-47CD-1C9E-79E7-A38A4EE31829}"/>
              </a:ext>
            </a:extLst>
          </p:cNvPr>
          <p:cNvCxnSpPr/>
          <p:nvPr/>
        </p:nvCxnSpPr>
        <p:spPr>
          <a:xfrm>
            <a:off x="1958201" y="2057400"/>
            <a:ext cx="884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0076A92F-E847-7056-BBDC-6F6AA79355CB}"/>
              </a:ext>
            </a:extLst>
          </p:cNvPr>
          <p:cNvSpPr/>
          <p:nvPr/>
        </p:nvSpPr>
        <p:spPr>
          <a:xfrm rot="17463801">
            <a:off x="1537531" y="4712016"/>
            <a:ext cx="1260739" cy="128883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124822D8-25DB-3F08-C2B8-BD904080BC8C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2320112" y="2985702"/>
            <a:ext cx="16499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FDC94965-6D81-1F49-3353-858EFB983A51}"/>
              </a:ext>
            </a:extLst>
          </p:cNvPr>
          <p:cNvCxnSpPr>
            <a:cxnSpLocks/>
            <a:stCxn id="22" idx="2"/>
          </p:cNvCxnSpPr>
          <p:nvPr/>
        </p:nvCxnSpPr>
        <p:spPr>
          <a:xfrm flipH="1" flipV="1">
            <a:off x="283518" y="4151939"/>
            <a:ext cx="1306106" cy="2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69A707A6-4C76-CEB7-3693-40BB46FF54C8}"/>
              </a:ext>
            </a:extLst>
          </p:cNvPr>
          <p:cNvSpPr/>
          <p:nvPr/>
        </p:nvSpPr>
        <p:spPr>
          <a:xfrm>
            <a:off x="1940240" y="1670122"/>
            <a:ext cx="13789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تل النمل الأبيض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14FE99C-AED6-6362-5C17-AEB4A1164C4A}"/>
              </a:ext>
            </a:extLst>
          </p:cNvPr>
          <p:cNvSpPr/>
          <p:nvPr/>
        </p:nvSpPr>
        <p:spPr>
          <a:xfrm>
            <a:off x="2249326" y="2633022"/>
            <a:ext cx="18694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مستعمرة النمل الأبيض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50DB3836-C139-269F-6F67-995A017AB83C}"/>
              </a:ext>
            </a:extLst>
          </p:cNvPr>
          <p:cNvSpPr/>
          <p:nvPr/>
        </p:nvSpPr>
        <p:spPr>
          <a:xfrm>
            <a:off x="283518" y="3813385"/>
            <a:ext cx="13468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بيت النمل الأبيض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366A834E-1670-0C64-439A-E25634713B01}"/>
              </a:ext>
            </a:extLst>
          </p:cNvPr>
          <p:cNvSpPr/>
          <p:nvPr/>
        </p:nvSpPr>
        <p:spPr>
          <a:xfrm>
            <a:off x="2746176" y="5123049"/>
            <a:ext cx="2029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طلائعيات في القناة الهضمية</a:t>
            </a:r>
          </a:p>
          <a:p>
            <a:pPr algn="ctr"/>
            <a:r>
              <a:rPr lang="ar-SA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للنمل الأبيض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6B39CE70-0329-1B6A-5584-AAA0B9032F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0" t="71816" r="4310" b="-149"/>
          <a:stretch/>
        </p:blipFill>
        <p:spPr>
          <a:xfrm>
            <a:off x="4687393" y="4747260"/>
            <a:ext cx="2817215" cy="2110740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02DD2CAC-2F52-61E7-5363-3C5F225F7C3B}"/>
              </a:ext>
            </a:extLst>
          </p:cNvPr>
          <p:cNvSpPr/>
          <p:nvPr/>
        </p:nvSpPr>
        <p:spPr>
          <a:xfrm>
            <a:off x="4424234" y="-110270"/>
            <a:ext cx="4243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الطلائعيات</a:t>
            </a:r>
          </a:p>
        </p:txBody>
      </p:sp>
    </p:spTree>
    <p:extLst>
      <p:ext uri="{BB962C8B-B14F-4D97-AF65-F5344CB8AC3E}">
        <p14:creationId xmlns:p14="http://schemas.microsoft.com/office/powerpoint/2010/main" val="51178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: بشكل رتبة عسكرية 5">
            <a:extLst>
              <a:ext uri="{FF2B5EF4-FFF2-40B4-BE49-F238E27FC236}">
                <a16:creationId xmlns:a16="http://schemas.microsoft.com/office/drawing/2014/main" id="{5C1191A0-E205-43DC-9701-21B05E91CC02}"/>
              </a:ext>
            </a:extLst>
          </p:cNvPr>
          <p:cNvSpPr/>
          <p:nvPr/>
        </p:nvSpPr>
        <p:spPr>
          <a:xfrm>
            <a:off x="9851571" y="1510462"/>
            <a:ext cx="1861457" cy="453200"/>
          </a:xfrm>
          <a:prstGeom prst="chevron">
            <a:avLst/>
          </a:prstGeom>
          <a:solidFill>
            <a:srgbClr val="E6A108"/>
          </a:solidFill>
          <a:ln>
            <a:solidFill>
              <a:srgbClr val="EFA60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الفكرة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5C11D03-F27B-D1A7-9ECA-16890D4C6495}"/>
              </a:ext>
            </a:extLst>
          </p:cNvPr>
          <p:cNvSpPr/>
          <p:nvPr/>
        </p:nvSpPr>
        <p:spPr>
          <a:xfrm>
            <a:off x="7973787" y="1510462"/>
            <a:ext cx="2097044" cy="453200"/>
          </a:xfrm>
          <a:prstGeom prst="chevron">
            <a:avLst/>
          </a:prstGeom>
          <a:solidFill>
            <a:srgbClr val="0E7594"/>
          </a:solidFill>
          <a:ln>
            <a:solidFill>
              <a:srgbClr val="0E75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الرئيسية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1E2C0CA7-23AF-2D63-A766-19FEF6903CC9}"/>
              </a:ext>
            </a:extLst>
          </p:cNvPr>
          <p:cNvSpPr/>
          <p:nvPr/>
        </p:nvSpPr>
        <p:spPr>
          <a:xfrm>
            <a:off x="7213417" y="2367644"/>
            <a:ext cx="4761820" cy="334941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الطلائعيات الشبيهة بالفطريات تحصل على غذائها عن طريق امتصاص الغذاء من المخلوقات الميتة أو المواد العضوية المتحللة 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32EDBC57-86B1-C436-8EE5-1900A1B12272}"/>
              </a:ext>
            </a:extLst>
          </p:cNvPr>
          <p:cNvSpPr/>
          <p:nvPr/>
        </p:nvSpPr>
        <p:spPr>
          <a:xfrm>
            <a:off x="287867" y="2703358"/>
            <a:ext cx="6993466" cy="263910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F0FF"/>
          </a:solidFill>
          <a:scene3d>
            <a:camera prst="isometricOffAxis1Left">
              <a:rot lat="1200000" lon="20040000" rev="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tx1"/>
                </a:solidFill>
              </a:rPr>
              <a:t>تشرح كيفية حصول </a:t>
            </a:r>
            <a:r>
              <a:rPr lang="ar-SA" sz="3600" b="1" dirty="0">
                <a:solidFill>
                  <a:schemeClr val="tx1"/>
                </a:solidFill>
                <a:highlight>
                  <a:srgbClr val="00FFFF"/>
                </a:highlight>
              </a:rPr>
              <a:t>الفطريات المائية </a:t>
            </a:r>
            <a:r>
              <a:rPr lang="ar-SA" sz="3600" b="1" dirty="0">
                <a:solidFill>
                  <a:schemeClr val="tx1"/>
                </a:solidFill>
              </a:rPr>
              <a:t>على غذائها </a:t>
            </a:r>
            <a:r>
              <a:rPr lang="ar-SA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FAC283F-4179-54D4-6C25-9D0E3B5A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383" y="1806052"/>
            <a:ext cx="1758309" cy="1130147"/>
          </a:xfrm>
          <a:prstGeom prst="rect">
            <a:avLst/>
          </a:prstGeom>
        </p:spPr>
      </p:pic>
      <p:sp>
        <p:nvSpPr>
          <p:cNvPr id="17" name="سهم: مخطط إلى اليمين 16">
            <a:extLst>
              <a:ext uri="{FF2B5EF4-FFF2-40B4-BE49-F238E27FC236}">
                <a16:creationId xmlns:a16="http://schemas.microsoft.com/office/drawing/2014/main" id="{FD44BA40-280E-078D-81AE-0B38DB801646}"/>
              </a:ext>
            </a:extLst>
          </p:cNvPr>
          <p:cNvSpPr/>
          <p:nvPr/>
        </p:nvSpPr>
        <p:spPr>
          <a:xfrm rot="21066109" flipH="1">
            <a:off x="2425939" y="1414307"/>
            <a:ext cx="2545025" cy="1303686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أهداف الدرس</a:t>
            </a:r>
          </a:p>
        </p:txBody>
      </p:sp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BEC50FE9-2F57-12EB-56DA-627FA659F1F5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11571100-511D-870E-7DDC-AA3DA0948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94" y="-22756"/>
            <a:ext cx="2375653" cy="979490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2D4FE1D-80E8-9BE0-3CE7-BE4A792036C4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5049000-3C8A-57AE-B169-38B4E867E989}"/>
              </a:ext>
            </a:extLst>
          </p:cNvPr>
          <p:cNvSpPr/>
          <p:nvPr/>
        </p:nvSpPr>
        <p:spPr>
          <a:xfrm>
            <a:off x="4449634" y="-22757"/>
            <a:ext cx="4243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الطلائعيات</a:t>
            </a:r>
          </a:p>
        </p:txBody>
      </p:sp>
    </p:spTree>
    <p:extLst>
      <p:ext uri="{BB962C8B-B14F-4D97-AF65-F5344CB8AC3E}">
        <p14:creationId xmlns:p14="http://schemas.microsoft.com/office/powerpoint/2010/main" val="66310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33058" y="70478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82" y="-14605"/>
            <a:ext cx="2592198" cy="830998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-63815" y="704784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>
            <a:extLst>
              <a:ext uri="{FF2B5EF4-FFF2-40B4-BE49-F238E27FC236}">
                <a16:creationId xmlns:a16="http://schemas.microsoft.com/office/drawing/2014/main" id="{887BDB0A-1BC2-4E5B-E1A9-CD28B82D45F8}"/>
              </a:ext>
            </a:extLst>
          </p:cNvPr>
          <p:cNvSpPr/>
          <p:nvPr/>
        </p:nvSpPr>
        <p:spPr>
          <a:xfrm>
            <a:off x="4905688" y="-22757"/>
            <a:ext cx="3331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6D55EC9-142B-8A64-6317-530B1AAEEE28}"/>
              </a:ext>
            </a:extLst>
          </p:cNvPr>
          <p:cNvSpPr/>
          <p:nvPr/>
        </p:nvSpPr>
        <p:spPr>
          <a:xfrm>
            <a:off x="4309533" y="899241"/>
            <a:ext cx="3572934" cy="5249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الطلائعيات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0" name="موصل: على شكل مرفق 19">
            <a:extLst>
              <a:ext uri="{FF2B5EF4-FFF2-40B4-BE49-F238E27FC236}">
                <a16:creationId xmlns:a16="http://schemas.microsoft.com/office/drawing/2014/main" id="{A9AC7C8B-8B10-5061-B5F0-926265FCDF1C}"/>
              </a:ext>
            </a:extLst>
          </p:cNvPr>
          <p:cNvCxnSpPr>
            <a:cxnSpLocks/>
            <a:stCxn id="19" idx="3"/>
            <a:endCxn id="23" idx="0"/>
          </p:cNvCxnSpPr>
          <p:nvPr/>
        </p:nvCxnSpPr>
        <p:spPr>
          <a:xfrm>
            <a:off x="7882467" y="1161708"/>
            <a:ext cx="2467567" cy="236816"/>
          </a:xfrm>
          <a:prstGeom prst="bent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موصل: على شكل مرفق 20">
            <a:extLst>
              <a:ext uri="{FF2B5EF4-FFF2-40B4-BE49-F238E27FC236}">
                <a16:creationId xmlns:a16="http://schemas.microsoft.com/office/drawing/2014/main" id="{58ADD8BA-AC82-2652-0B20-169B247B2F9F}"/>
              </a:ext>
            </a:extLst>
          </p:cNvPr>
          <p:cNvCxnSpPr>
            <a:cxnSpLocks/>
            <a:stCxn id="19" idx="1"/>
            <a:endCxn id="28" idx="0"/>
          </p:cNvCxnSpPr>
          <p:nvPr/>
        </p:nvCxnSpPr>
        <p:spPr>
          <a:xfrm rot="10800000" flipV="1">
            <a:off x="1630179" y="1161708"/>
            <a:ext cx="2679354" cy="262466"/>
          </a:xfrm>
          <a:prstGeom prst="bent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C22A22D-37FF-5B5D-9D56-91E671236B4E}"/>
              </a:ext>
            </a:extLst>
          </p:cNvPr>
          <p:cNvSpPr/>
          <p:nvPr/>
        </p:nvSpPr>
        <p:spPr>
          <a:xfrm>
            <a:off x="8626310" y="1398524"/>
            <a:ext cx="3447447" cy="5249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الطلائعيات الشبيهة بالحيوانات ( الأوليات )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A542F5F-1BF3-9A2E-8A70-09619826374B}"/>
              </a:ext>
            </a:extLst>
          </p:cNvPr>
          <p:cNvSpPr/>
          <p:nvPr/>
        </p:nvSpPr>
        <p:spPr>
          <a:xfrm>
            <a:off x="3917254" y="2135374"/>
            <a:ext cx="4332482" cy="5249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الطلائعيات الشبيهة بالنباتات ( الطحالب )</a:t>
            </a: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81130772-B52C-E297-9310-FFBEF318D9B9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 flipH="1">
            <a:off x="6083495" y="1424174"/>
            <a:ext cx="12505" cy="7112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93647FC9-30CD-2E35-46CF-D839A987C4FA}"/>
              </a:ext>
            </a:extLst>
          </p:cNvPr>
          <p:cNvSpPr/>
          <p:nvPr/>
        </p:nvSpPr>
        <p:spPr>
          <a:xfrm>
            <a:off x="350042" y="1424174"/>
            <a:ext cx="2560273" cy="5249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الطلائعيات الشبيهة بالفطريات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EFDBE650-C8B5-EAD4-BFCC-2A646AF1DF92}"/>
              </a:ext>
            </a:extLst>
          </p:cNvPr>
          <p:cNvSpPr/>
          <p:nvPr/>
        </p:nvSpPr>
        <p:spPr>
          <a:xfrm>
            <a:off x="8809562" y="2353728"/>
            <a:ext cx="694036" cy="1972734"/>
          </a:xfrm>
          <a:prstGeom prst="rect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السوطيات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6F7E54E1-17F9-CF9F-31EC-075E84A026DA}"/>
              </a:ext>
            </a:extLst>
          </p:cNvPr>
          <p:cNvSpPr/>
          <p:nvPr/>
        </p:nvSpPr>
        <p:spPr>
          <a:xfrm>
            <a:off x="11290295" y="2353727"/>
            <a:ext cx="694036" cy="1972734"/>
          </a:xfrm>
          <a:prstGeom prst="rect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الهُدبيات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84E4C687-D8B1-CF05-6495-4248463A0E3E}"/>
              </a:ext>
            </a:extLst>
          </p:cNvPr>
          <p:cNvSpPr/>
          <p:nvPr/>
        </p:nvSpPr>
        <p:spPr>
          <a:xfrm>
            <a:off x="10406280" y="2353725"/>
            <a:ext cx="694036" cy="1972735"/>
          </a:xfrm>
          <a:prstGeom prst="rect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اللحميات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( جذريات القدم)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C5136319-01EB-5CAA-94B3-6686F4436019}"/>
              </a:ext>
            </a:extLst>
          </p:cNvPr>
          <p:cNvSpPr/>
          <p:nvPr/>
        </p:nvSpPr>
        <p:spPr>
          <a:xfrm>
            <a:off x="9598465" y="2353725"/>
            <a:ext cx="694036" cy="1972736"/>
          </a:xfrm>
          <a:prstGeom prst="rect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 err="1">
                <a:solidFill>
                  <a:schemeClr val="tx1"/>
                </a:solidFill>
              </a:rPr>
              <a:t>البوغيات</a:t>
            </a:r>
            <a:r>
              <a:rPr lang="ar-SA" sz="2800" b="1" dirty="0">
                <a:solidFill>
                  <a:schemeClr val="tx1"/>
                </a:solidFill>
              </a:rPr>
              <a:t> </a:t>
            </a:r>
            <a:r>
              <a:rPr lang="ar-SA" sz="2800" b="1" dirty="0" err="1">
                <a:solidFill>
                  <a:schemeClr val="tx1"/>
                </a:solidFill>
              </a:rPr>
              <a:t>القمية</a:t>
            </a:r>
            <a:r>
              <a:rPr lang="ar-SA" sz="28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45" name="موصل: على شكل مرفق 44">
            <a:extLst>
              <a:ext uri="{FF2B5EF4-FFF2-40B4-BE49-F238E27FC236}">
                <a16:creationId xmlns:a16="http://schemas.microsoft.com/office/drawing/2014/main" id="{D71DE01F-FC4F-B4E5-1E95-13B9FB692E64}"/>
              </a:ext>
            </a:extLst>
          </p:cNvPr>
          <p:cNvCxnSpPr>
            <a:cxnSpLocks/>
            <a:stCxn id="23" idx="2"/>
            <a:endCxn id="39" idx="0"/>
          </p:cNvCxnSpPr>
          <p:nvPr/>
        </p:nvCxnSpPr>
        <p:spPr>
          <a:xfrm rot="5400000">
            <a:off x="9538172" y="1541865"/>
            <a:ext cx="430271" cy="1193454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موصل: على شكل مرفق 45">
            <a:extLst>
              <a:ext uri="{FF2B5EF4-FFF2-40B4-BE49-F238E27FC236}">
                <a16:creationId xmlns:a16="http://schemas.microsoft.com/office/drawing/2014/main" id="{660EC556-671D-C0E1-5D7E-9028E22C34F4}"/>
              </a:ext>
            </a:extLst>
          </p:cNvPr>
          <p:cNvCxnSpPr>
            <a:cxnSpLocks/>
            <a:stCxn id="23" idx="2"/>
            <a:endCxn id="43" idx="0"/>
          </p:cNvCxnSpPr>
          <p:nvPr/>
        </p:nvCxnSpPr>
        <p:spPr>
          <a:xfrm rot="5400000">
            <a:off x="9932625" y="1936316"/>
            <a:ext cx="430268" cy="40455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موصل: على شكل مرفق 48">
            <a:extLst>
              <a:ext uri="{FF2B5EF4-FFF2-40B4-BE49-F238E27FC236}">
                <a16:creationId xmlns:a16="http://schemas.microsoft.com/office/drawing/2014/main" id="{99F72A08-A7E6-0473-B994-49B8F613BBAE}"/>
              </a:ext>
            </a:extLst>
          </p:cNvPr>
          <p:cNvCxnSpPr>
            <a:cxnSpLocks/>
            <a:stCxn id="23" idx="2"/>
            <a:endCxn id="42" idx="0"/>
          </p:cNvCxnSpPr>
          <p:nvPr/>
        </p:nvCxnSpPr>
        <p:spPr>
          <a:xfrm rot="16200000" flipH="1">
            <a:off x="10336532" y="1936959"/>
            <a:ext cx="430268" cy="4032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موصل: على شكل مرفق 51">
            <a:extLst>
              <a:ext uri="{FF2B5EF4-FFF2-40B4-BE49-F238E27FC236}">
                <a16:creationId xmlns:a16="http://schemas.microsoft.com/office/drawing/2014/main" id="{8FD04CB7-D3B5-3B5C-DA3D-3B1842B03E63}"/>
              </a:ext>
            </a:extLst>
          </p:cNvPr>
          <p:cNvCxnSpPr>
            <a:cxnSpLocks/>
            <a:stCxn id="23" idx="2"/>
            <a:endCxn id="40" idx="0"/>
          </p:cNvCxnSpPr>
          <p:nvPr/>
        </p:nvCxnSpPr>
        <p:spPr>
          <a:xfrm rot="16200000" flipH="1">
            <a:off x="10778538" y="1494952"/>
            <a:ext cx="430270" cy="128727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65D8367F-26B3-CB38-1BA1-9B9D1A0F3C72}"/>
              </a:ext>
            </a:extLst>
          </p:cNvPr>
          <p:cNvSpPr/>
          <p:nvPr/>
        </p:nvSpPr>
        <p:spPr>
          <a:xfrm>
            <a:off x="5616129" y="4098118"/>
            <a:ext cx="694036" cy="2302931"/>
          </a:xfrm>
          <a:prstGeom prst="rect">
            <a:avLst/>
          </a:prstGeom>
          <a:solidFill>
            <a:srgbClr val="E0F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الطحالب الذهبية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831BD95C-93B9-4904-5213-8FA975968623}"/>
              </a:ext>
            </a:extLst>
          </p:cNvPr>
          <p:cNvSpPr/>
          <p:nvPr/>
        </p:nvSpPr>
        <p:spPr>
          <a:xfrm>
            <a:off x="8020659" y="4098117"/>
            <a:ext cx="694036" cy="2302931"/>
          </a:xfrm>
          <a:prstGeom prst="rect">
            <a:avLst/>
          </a:prstGeom>
          <a:solidFill>
            <a:srgbClr val="E0F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 err="1">
                <a:solidFill>
                  <a:schemeClr val="tx1"/>
                </a:solidFill>
              </a:rPr>
              <a:t>الدياتومات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4EA8DB11-4C9B-BC1A-AAE0-84C364FFC7F6}"/>
              </a:ext>
            </a:extLst>
          </p:cNvPr>
          <p:cNvSpPr/>
          <p:nvPr/>
        </p:nvSpPr>
        <p:spPr>
          <a:xfrm>
            <a:off x="7229780" y="4098116"/>
            <a:ext cx="670510" cy="2302931"/>
          </a:xfrm>
          <a:prstGeom prst="rect">
            <a:avLst/>
          </a:prstGeom>
          <a:solidFill>
            <a:srgbClr val="E0F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السوطيات الدوارة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A7A34A17-42DA-A7D7-2885-F404CAD334C6}"/>
              </a:ext>
            </a:extLst>
          </p:cNvPr>
          <p:cNvSpPr/>
          <p:nvPr/>
        </p:nvSpPr>
        <p:spPr>
          <a:xfrm>
            <a:off x="6412000" y="4101413"/>
            <a:ext cx="694036" cy="2302931"/>
          </a:xfrm>
          <a:prstGeom prst="rect">
            <a:avLst/>
          </a:prstGeom>
          <a:solidFill>
            <a:srgbClr val="E0F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 err="1">
                <a:solidFill>
                  <a:schemeClr val="tx1"/>
                </a:solidFill>
              </a:rPr>
              <a:t>اليوجلينات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60" name="موصل: على شكل مرفق 59">
            <a:extLst>
              <a:ext uri="{FF2B5EF4-FFF2-40B4-BE49-F238E27FC236}">
                <a16:creationId xmlns:a16="http://schemas.microsoft.com/office/drawing/2014/main" id="{DCF60F07-FC76-EC05-5821-7C51392E73C2}"/>
              </a:ext>
            </a:extLst>
          </p:cNvPr>
          <p:cNvCxnSpPr>
            <a:cxnSpLocks/>
            <a:stCxn id="24" idx="2"/>
            <a:endCxn id="56" idx="0"/>
          </p:cNvCxnSpPr>
          <p:nvPr/>
        </p:nvCxnSpPr>
        <p:spPr>
          <a:xfrm rot="5400000">
            <a:off x="5304416" y="3319038"/>
            <a:ext cx="1437811" cy="1203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موصل: على شكل مرفق 60">
            <a:extLst>
              <a:ext uri="{FF2B5EF4-FFF2-40B4-BE49-F238E27FC236}">
                <a16:creationId xmlns:a16="http://schemas.microsoft.com/office/drawing/2014/main" id="{88C86AFF-08B7-E16C-8889-A8AB176F6F10}"/>
              </a:ext>
            </a:extLst>
          </p:cNvPr>
          <p:cNvCxnSpPr>
            <a:cxnSpLocks/>
            <a:stCxn id="24" idx="2"/>
            <a:endCxn id="59" idx="0"/>
          </p:cNvCxnSpPr>
          <p:nvPr/>
        </p:nvCxnSpPr>
        <p:spPr>
          <a:xfrm rot="16200000" flipH="1">
            <a:off x="5700703" y="3043098"/>
            <a:ext cx="1441106" cy="67552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موصل: على شكل مرفق 61">
            <a:extLst>
              <a:ext uri="{FF2B5EF4-FFF2-40B4-BE49-F238E27FC236}">
                <a16:creationId xmlns:a16="http://schemas.microsoft.com/office/drawing/2014/main" id="{58E32442-B716-B04E-DA92-E59DACA46609}"/>
              </a:ext>
            </a:extLst>
          </p:cNvPr>
          <p:cNvCxnSpPr>
            <a:cxnSpLocks/>
            <a:stCxn id="24" idx="2"/>
            <a:endCxn id="58" idx="0"/>
          </p:cNvCxnSpPr>
          <p:nvPr/>
        </p:nvCxnSpPr>
        <p:spPr>
          <a:xfrm rot="16200000" flipH="1">
            <a:off x="6105361" y="2638441"/>
            <a:ext cx="1437809" cy="14815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موصل: على شكل مرفق 62">
            <a:extLst>
              <a:ext uri="{FF2B5EF4-FFF2-40B4-BE49-F238E27FC236}">
                <a16:creationId xmlns:a16="http://schemas.microsoft.com/office/drawing/2014/main" id="{BAA8B898-AAAB-2E5A-0655-65B512E2930C}"/>
              </a:ext>
            </a:extLst>
          </p:cNvPr>
          <p:cNvCxnSpPr>
            <a:cxnSpLocks/>
            <a:stCxn id="24" idx="2"/>
            <a:endCxn id="57" idx="0"/>
          </p:cNvCxnSpPr>
          <p:nvPr/>
        </p:nvCxnSpPr>
        <p:spPr>
          <a:xfrm rot="16200000" flipH="1">
            <a:off x="6506681" y="2237121"/>
            <a:ext cx="1437810" cy="22841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E9633E46-4342-4519-2BD7-BBCCD6A3354F}"/>
              </a:ext>
            </a:extLst>
          </p:cNvPr>
          <p:cNvSpPr/>
          <p:nvPr/>
        </p:nvSpPr>
        <p:spPr>
          <a:xfrm>
            <a:off x="4802423" y="4098115"/>
            <a:ext cx="694036" cy="2302931"/>
          </a:xfrm>
          <a:prstGeom prst="rect">
            <a:avLst/>
          </a:prstGeom>
          <a:solidFill>
            <a:srgbClr val="E0F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الطحالب البنية</a:t>
            </a:r>
          </a:p>
        </p:txBody>
      </p:sp>
      <p:cxnSp>
        <p:nvCxnSpPr>
          <p:cNvPr id="4" name="موصل: على شكل مرفق 3">
            <a:extLst>
              <a:ext uri="{FF2B5EF4-FFF2-40B4-BE49-F238E27FC236}">
                <a16:creationId xmlns:a16="http://schemas.microsoft.com/office/drawing/2014/main" id="{DED59397-F333-A733-D7EE-53BF4305FA5E}"/>
              </a:ext>
            </a:extLst>
          </p:cNvPr>
          <p:cNvCxnSpPr>
            <a:cxnSpLocks/>
            <a:stCxn id="24" idx="2"/>
            <a:endCxn id="3" idx="0"/>
          </p:cNvCxnSpPr>
          <p:nvPr/>
        </p:nvCxnSpPr>
        <p:spPr>
          <a:xfrm rot="5400000">
            <a:off x="4897564" y="2912184"/>
            <a:ext cx="1437808" cy="93405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1A6C12-9DEF-E34F-6B68-FD86033357E7}"/>
              </a:ext>
            </a:extLst>
          </p:cNvPr>
          <p:cNvSpPr/>
          <p:nvPr/>
        </p:nvSpPr>
        <p:spPr>
          <a:xfrm>
            <a:off x="4009165" y="4098115"/>
            <a:ext cx="694036" cy="2302931"/>
          </a:xfrm>
          <a:prstGeom prst="rect">
            <a:avLst/>
          </a:prstGeom>
          <a:solidFill>
            <a:srgbClr val="E0F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الطحالب الخضراء</a:t>
            </a:r>
          </a:p>
        </p:txBody>
      </p:sp>
      <p:cxnSp>
        <p:nvCxnSpPr>
          <p:cNvPr id="14" name="موصل: على شكل مرفق 13">
            <a:extLst>
              <a:ext uri="{FF2B5EF4-FFF2-40B4-BE49-F238E27FC236}">
                <a16:creationId xmlns:a16="http://schemas.microsoft.com/office/drawing/2014/main" id="{942242E3-3A29-DF81-36E9-C7B7AB23578B}"/>
              </a:ext>
            </a:extLst>
          </p:cNvPr>
          <p:cNvCxnSpPr>
            <a:cxnSpLocks/>
            <a:stCxn id="24" idx="2"/>
            <a:endCxn id="12" idx="0"/>
          </p:cNvCxnSpPr>
          <p:nvPr/>
        </p:nvCxnSpPr>
        <p:spPr>
          <a:xfrm rot="5400000">
            <a:off x="4500935" y="2515555"/>
            <a:ext cx="1437808" cy="172731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9A885A1-2AC0-4631-2E2D-C4948E907F53}"/>
              </a:ext>
            </a:extLst>
          </p:cNvPr>
          <p:cNvSpPr/>
          <p:nvPr/>
        </p:nvSpPr>
        <p:spPr>
          <a:xfrm>
            <a:off x="3188651" y="4098115"/>
            <a:ext cx="694036" cy="2302931"/>
          </a:xfrm>
          <a:prstGeom prst="rect">
            <a:avLst/>
          </a:prstGeom>
          <a:solidFill>
            <a:srgbClr val="E0F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الطحالب </a:t>
            </a:r>
            <a:r>
              <a:rPr lang="ar-SA" sz="2800" b="1" dirty="0" err="1">
                <a:solidFill>
                  <a:schemeClr val="tx1"/>
                </a:solidFill>
              </a:rPr>
              <a:t>الحممراء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18" name="موصل: على شكل مرفق 17">
            <a:extLst>
              <a:ext uri="{FF2B5EF4-FFF2-40B4-BE49-F238E27FC236}">
                <a16:creationId xmlns:a16="http://schemas.microsoft.com/office/drawing/2014/main" id="{976791FB-74BF-B4DB-FC41-B7FAF4B2D107}"/>
              </a:ext>
            </a:extLst>
          </p:cNvPr>
          <p:cNvCxnSpPr>
            <a:cxnSpLocks/>
            <a:stCxn id="24" idx="2"/>
            <a:endCxn id="17" idx="0"/>
          </p:cNvCxnSpPr>
          <p:nvPr/>
        </p:nvCxnSpPr>
        <p:spPr>
          <a:xfrm rot="5400000">
            <a:off x="4090678" y="2105298"/>
            <a:ext cx="1437808" cy="254782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ADE1883C-B8EA-E9EB-0955-A216B7279ED6}"/>
              </a:ext>
            </a:extLst>
          </p:cNvPr>
          <p:cNvSpPr/>
          <p:nvPr/>
        </p:nvSpPr>
        <p:spPr>
          <a:xfrm>
            <a:off x="499536" y="2329223"/>
            <a:ext cx="1004058" cy="2302931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الفطر المائي و البياض الزغبي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1CBD9622-8918-DE00-A3D3-0DD22D45D02C}"/>
              </a:ext>
            </a:extLst>
          </p:cNvPr>
          <p:cNvSpPr/>
          <p:nvPr/>
        </p:nvSpPr>
        <p:spPr>
          <a:xfrm>
            <a:off x="1750968" y="2329223"/>
            <a:ext cx="694036" cy="2302931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الفطريات الغروية</a:t>
            </a:r>
          </a:p>
        </p:txBody>
      </p:sp>
      <p:cxnSp>
        <p:nvCxnSpPr>
          <p:cNvPr id="48" name="موصل: على شكل مرفق 47">
            <a:extLst>
              <a:ext uri="{FF2B5EF4-FFF2-40B4-BE49-F238E27FC236}">
                <a16:creationId xmlns:a16="http://schemas.microsoft.com/office/drawing/2014/main" id="{F77C8007-581C-F6EA-AB4B-E6B07EAB44A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1674024" y="1905261"/>
            <a:ext cx="380116" cy="46780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موصل: على شكل مرفق 52">
            <a:extLst>
              <a:ext uri="{FF2B5EF4-FFF2-40B4-BE49-F238E27FC236}">
                <a16:creationId xmlns:a16="http://schemas.microsoft.com/office/drawing/2014/main" id="{45442FD1-B002-471E-AE03-35C285932EDD}"/>
              </a:ext>
            </a:extLst>
          </p:cNvPr>
          <p:cNvCxnSpPr>
            <a:cxnSpLocks/>
            <a:stCxn id="28" idx="2"/>
            <a:endCxn id="44" idx="0"/>
          </p:cNvCxnSpPr>
          <p:nvPr/>
        </p:nvCxnSpPr>
        <p:spPr>
          <a:xfrm rot="5400000">
            <a:off x="1125814" y="1824858"/>
            <a:ext cx="380116" cy="62861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8" grpId="0" animBg="1"/>
      <p:bldP spid="39" grpId="0" animBg="1"/>
      <p:bldP spid="40" grpId="0" animBg="1"/>
      <p:bldP spid="42" grpId="0" animBg="1"/>
      <p:bldP spid="43" grpId="0" animBg="1"/>
      <p:bldP spid="56" grpId="0" animBg="1"/>
      <p:bldP spid="57" grpId="0" animBg="1"/>
      <p:bldP spid="58" grpId="0" animBg="1"/>
      <p:bldP spid="59" grpId="0" animBg="1"/>
      <p:bldP spid="3" grpId="0" animBg="1"/>
      <p:bldP spid="12" grpId="0" animBg="1"/>
      <p:bldP spid="17" grpId="0" animBg="1"/>
      <p:bldP spid="44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855965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5952067" y="970664"/>
            <a:ext cx="5782733" cy="641402"/>
          </a:xfrm>
          <a:prstGeom prst="roundRect">
            <a:avLst/>
          </a:prstGeom>
          <a:solidFill>
            <a:srgbClr val="FFC50D">
              <a:alpha val="2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الطلائعيات الشبيهة بالفطريات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17F2FB5-C921-C5EE-C8E7-7920EF752B74}"/>
              </a:ext>
            </a:extLst>
          </p:cNvPr>
          <p:cNvSpPr/>
          <p:nvPr/>
        </p:nvSpPr>
        <p:spPr>
          <a:xfrm>
            <a:off x="4905689" y="-22757"/>
            <a:ext cx="3331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</a:t>
            </a:r>
          </a:p>
        </p:txBody>
      </p:sp>
      <p:sp>
        <p:nvSpPr>
          <p:cNvPr id="3" name="مستطيل: زوايا قطرية مقصوصة 2">
            <a:extLst>
              <a:ext uri="{FF2B5EF4-FFF2-40B4-BE49-F238E27FC236}">
                <a16:creationId xmlns:a16="http://schemas.microsoft.com/office/drawing/2014/main" id="{60C3ED15-4EDB-AE8D-4B09-99017CE98B6A}"/>
              </a:ext>
            </a:extLst>
          </p:cNvPr>
          <p:cNvSpPr/>
          <p:nvPr/>
        </p:nvSpPr>
        <p:spPr>
          <a:xfrm>
            <a:off x="1593908" y="2459604"/>
            <a:ext cx="10352558" cy="3427732"/>
          </a:xfrm>
          <a:prstGeom prst="snip2DiagRect">
            <a:avLst>
              <a:gd name="adj1" fmla="val 15421"/>
              <a:gd name="adj2" fmla="val 16667"/>
            </a:avLst>
          </a:prstGeom>
          <a:solidFill>
            <a:srgbClr val="00B0F0">
              <a:alpha val="14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tabLst>
                <a:tab pos="271463" algn="l"/>
              </a:tabLst>
            </a:pPr>
            <a:endParaRPr lang="ar-SA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تغذيتها : </a:t>
            </a:r>
            <a:r>
              <a:rPr lang="ar-SA" sz="2800" b="1" dirty="0">
                <a:solidFill>
                  <a:schemeClr val="tx1"/>
                </a:solidFill>
              </a:rPr>
              <a:t>غير ذاتية ، تمتص المواد المتحللة من الجدار الخلوي و تتكاثر بالأبواغ و بذلك </a:t>
            </a:r>
            <a:r>
              <a:rPr lang="ar-SA" sz="2800" b="1" dirty="0">
                <a:solidFill>
                  <a:srgbClr val="FF0000"/>
                </a:solidFill>
              </a:rPr>
              <a:t>تشبه الفطريات</a:t>
            </a:r>
            <a:r>
              <a:rPr lang="ar-SA" sz="2800" b="1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جدارها الخلوي </a:t>
            </a:r>
            <a:r>
              <a:rPr lang="ar-SA" sz="2800" b="1" dirty="0">
                <a:solidFill>
                  <a:schemeClr val="tx1"/>
                </a:solidFill>
              </a:rPr>
              <a:t>: من </a:t>
            </a:r>
            <a:r>
              <a:rPr lang="ar-SA" sz="2800" b="1" dirty="0">
                <a:solidFill>
                  <a:srgbClr val="00B050"/>
                </a:solidFill>
              </a:rPr>
              <a:t>السليلوز</a:t>
            </a:r>
            <a:r>
              <a:rPr lang="ar-SA" sz="2800" b="1" dirty="0">
                <a:solidFill>
                  <a:schemeClr val="tx1"/>
                </a:solidFill>
              </a:rPr>
              <a:t> ، و الفطريات من </a:t>
            </a:r>
            <a:r>
              <a:rPr lang="ar-SA" sz="2800" b="1" dirty="0" err="1">
                <a:solidFill>
                  <a:schemeClr val="tx1"/>
                </a:solidFill>
              </a:rPr>
              <a:t>الكايتين</a:t>
            </a:r>
            <a:r>
              <a:rPr lang="ar-SA" sz="2800" b="1" dirty="0">
                <a:solidFill>
                  <a:schemeClr val="tx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تعيش</a:t>
            </a:r>
            <a:r>
              <a:rPr lang="ar-SA" sz="2800" b="1" dirty="0">
                <a:solidFill>
                  <a:schemeClr val="tx1"/>
                </a:solidFill>
              </a:rPr>
              <a:t> في الأماكن الرطبة الظليلة لوفرة المواد العضوية مثل أكوام ورق الشجر و جذوعه.</a:t>
            </a: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لها ألوان مختلفة </a:t>
            </a:r>
            <a:r>
              <a:rPr lang="ar-SA" sz="2800" b="1" dirty="0">
                <a:solidFill>
                  <a:schemeClr val="tx1"/>
                </a:solidFill>
              </a:rPr>
              <a:t>، أزرق ، أحمر ، أصفر ، برتقالي .</a:t>
            </a:r>
          </a:p>
          <a:p>
            <a:pPr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ar-SA" sz="2800" b="1" dirty="0">
                <a:solidFill>
                  <a:srgbClr val="FF0000"/>
                </a:solidFill>
              </a:rPr>
              <a:t>تنقسم</a:t>
            </a:r>
            <a:r>
              <a:rPr lang="ar-SA" sz="2800" b="1" dirty="0">
                <a:solidFill>
                  <a:schemeClr val="tx1"/>
                </a:solidFill>
              </a:rPr>
              <a:t> إلى مجموعتين ( </a:t>
            </a:r>
            <a:r>
              <a:rPr lang="ar-SA" sz="2800" b="1" dirty="0">
                <a:solidFill>
                  <a:srgbClr val="FF0000"/>
                </a:solidFill>
              </a:rPr>
              <a:t>الفطريات الخلوي </a:t>
            </a:r>
            <a:r>
              <a:rPr lang="ar-SA" sz="2800" b="1" dirty="0">
                <a:solidFill>
                  <a:schemeClr val="tx1"/>
                </a:solidFill>
              </a:rPr>
              <a:t>و </a:t>
            </a:r>
            <a:r>
              <a:rPr lang="ar-SA" sz="2800" b="1" dirty="0">
                <a:solidFill>
                  <a:srgbClr val="FF0000"/>
                </a:solidFill>
              </a:rPr>
              <a:t>الفطريات </a:t>
            </a:r>
            <a:r>
              <a:rPr lang="ar-SA" sz="2800" b="1" dirty="0" err="1">
                <a:solidFill>
                  <a:srgbClr val="FF0000"/>
                </a:solidFill>
              </a:rPr>
              <a:t>اللاخلوية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)</a:t>
            </a:r>
          </a:p>
          <a:p>
            <a:pPr marL="177800" indent="-177800">
              <a:buFont typeface="Wingdings" panose="05000000000000000000" pitchFamily="2" charset="2"/>
              <a:buChar char="q"/>
              <a:tabLst>
                <a:tab pos="271463" algn="l"/>
              </a:tabLst>
            </a:pP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DF670F1-04C0-922B-1534-99D380B3BA9C}"/>
              </a:ext>
            </a:extLst>
          </p:cNvPr>
          <p:cNvSpPr/>
          <p:nvPr/>
        </p:nvSpPr>
        <p:spPr>
          <a:xfrm>
            <a:off x="1270777" y="2182969"/>
            <a:ext cx="307596" cy="3471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0AC8031-EDD3-DD57-15C1-B8AFD466A838}"/>
              </a:ext>
            </a:extLst>
          </p:cNvPr>
          <p:cNvSpPr/>
          <p:nvPr/>
        </p:nvSpPr>
        <p:spPr>
          <a:xfrm>
            <a:off x="7772401" y="1715134"/>
            <a:ext cx="4042918" cy="641402"/>
          </a:xfrm>
          <a:prstGeom prst="roundRect">
            <a:avLst/>
          </a:prstGeom>
          <a:solidFill>
            <a:srgbClr val="FFC50D">
              <a:alpha val="2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الفطريات الغروية 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0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647</Words>
  <Application>Microsoft Office PowerPoint</Application>
  <PresentationFormat>شاشة عريضة</PresentationFormat>
  <Paragraphs>214</Paragraphs>
  <Slides>13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naif alzahrani</dc:creator>
  <cp:lastModifiedBy>naif alzahrani</cp:lastModifiedBy>
  <cp:revision>215</cp:revision>
  <dcterms:created xsi:type="dcterms:W3CDTF">2022-09-09T11:27:51Z</dcterms:created>
  <dcterms:modified xsi:type="dcterms:W3CDTF">2025-08-26T03:59:38Z</dcterms:modified>
</cp:coreProperties>
</file>