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5" r:id="rId1"/>
  </p:sldMasterIdLst>
  <p:sldIdLst>
    <p:sldId id="256" r:id="rId2"/>
    <p:sldId id="265" r:id="rId3"/>
    <p:sldId id="257" r:id="rId4"/>
    <p:sldId id="258" r:id="rId5"/>
    <p:sldId id="260" r:id="rId6"/>
    <p:sldId id="261"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23C4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29" autoAdjust="0"/>
    <p:restoredTop sz="94660"/>
  </p:normalViewPr>
  <p:slideViewPr>
    <p:cSldViewPr snapToGrid="0">
      <p:cViewPr varScale="1">
        <p:scale>
          <a:sx n="85" d="100"/>
          <a:sy n="85" d="100"/>
        </p:scale>
        <p:origin x="138"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CDD0092-4229-4098-9AD6-251578637F47}" type="datetimeFigureOut">
              <a:rPr lang="en-US" smtClean="0"/>
              <a:t>10/28/2020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0CA786-CC32-44BE-AF76-56F1456A53AE}" type="slidenum">
              <a:rPr lang="en-US" smtClean="0"/>
              <a:t>‹#›</a:t>
            </a:fld>
            <a:endParaRPr lang="en-US"/>
          </a:p>
        </p:txBody>
      </p:sp>
    </p:spTree>
    <p:extLst>
      <p:ext uri="{BB962C8B-B14F-4D97-AF65-F5344CB8AC3E}">
        <p14:creationId xmlns:p14="http://schemas.microsoft.com/office/powerpoint/2010/main" val="26679500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CDD0092-4229-4098-9AD6-251578637F47}" type="datetimeFigureOut">
              <a:rPr lang="en-US" smtClean="0"/>
              <a:t>10/28/2020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0CA786-CC32-44BE-AF76-56F1456A53AE}" type="slidenum">
              <a:rPr lang="en-US" smtClean="0"/>
              <a:t>‹#›</a:t>
            </a:fld>
            <a:endParaRPr lang="en-US"/>
          </a:p>
        </p:txBody>
      </p:sp>
    </p:spTree>
    <p:extLst>
      <p:ext uri="{BB962C8B-B14F-4D97-AF65-F5344CB8AC3E}">
        <p14:creationId xmlns:p14="http://schemas.microsoft.com/office/powerpoint/2010/main" val="31658929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CDD0092-4229-4098-9AD6-251578637F47}" type="datetimeFigureOut">
              <a:rPr lang="en-US" smtClean="0"/>
              <a:t>10/28/2020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0CA786-CC32-44BE-AF76-56F1456A53AE}"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7267298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CDD0092-4229-4098-9AD6-251578637F47}" type="datetimeFigureOut">
              <a:rPr lang="en-US" smtClean="0"/>
              <a:t>10/28/2020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0CA786-CC32-44BE-AF76-56F1456A53AE}" type="slidenum">
              <a:rPr lang="en-US" smtClean="0"/>
              <a:t>‹#›</a:t>
            </a:fld>
            <a:endParaRPr lang="en-US"/>
          </a:p>
        </p:txBody>
      </p:sp>
    </p:spTree>
    <p:extLst>
      <p:ext uri="{BB962C8B-B14F-4D97-AF65-F5344CB8AC3E}">
        <p14:creationId xmlns:p14="http://schemas.microsoft.com/office/powerpoint/2010/main" val="166953168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CDD0092-4229-4098-9AD6-251578637F47}" type="datetimeFigureOut">
              <a:rPr lang="en-US" smtClean="0"/>
              <a:t>10/28/2020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0CA786-CC32-44BE-AF76-56F1456A53AE}"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3556437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CDD0092-4229-4098-9AD6-251578637F47}" type="datetimeFigureOut">
              <a:rPr lang="en-US" smtClean="0"/>
              <a:t>10/28/2020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0CA786-CC32-44BE-AF76-56F1456A53AE}" type="slidenum">
              <a:rPr lang="en-US" smtClean="0"/>
              <a:t>‹#›</a:t>
            </a:fld>
            <a:endParaRPr lang="en-US"/>
          </a:p>
        </p:txBody>
      </p:sp>
    </p:spTree>
    <p:extLst>
      <p:ext uri="{BB962C8B-B14F-4D97-AF65-F5344CB8AC3E}">
        <p14:creationId xmlns:p14="http://schemas.microsoft.com/office/powerpoint/2010/main" val="213565745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CDD0092-4229-4098-9AD6-251578637F47}" type="datetimeFigureOut">
              <a:rPr lang="en-US" smtClean="0"/>
              <a:t>10/28/2020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0CA786-CC32-44BE-AF76-56F1456A53AE}" type="slidenum">
              <a:rPr lang="en-US" smtClean="0"/>
              <a:t>‹#›</a:t>
            </a:fld>
            <a:endParaRPr lang="en-US"/>
          </a:p>
        </p:txBody>
      </p:sp>
    </p:spTree>
    <p:extLst>
      <p:ext uri="{BB962C8B-B14F-4D97-AF65-F5344CB8AC3E}">
        <p14:creationId xmlns:p14="http://schemas.microsoft.com/office/powerpoint/2010/main" val="376360185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CDD0092-4229-4098-9AD6-251578637F47}" type="datetimeFigureOut">
              <a:rPr lang="en-US" smtClean="0"/>
              <a:t>10/28/2020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0CA786-CC32-44BE-AF76-56F1456A53AE}" type="slidenum">
              <a:rPr lang="en-US" smtClean="0"/>
              <a:t>‹#›</a:t>
            </a:fld>
            <a:endParaRPr lang="en-US"/>
          </a:p>
        </p:txBody>
      </p:sp>
    </p:spTree>
    <p:extLst>
      <p:ext uri="{BB962C8B-B14F-4D97-AF65-F5344CB8AC3E}">
        <p14:creationId xmlns:p14="http://schemas.microsoft.com/office/powerpoint/2010/main" val="4564599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CDD0092-4229-4098-9AD6-251578637F47}" type="datetimeFigureOut">
              <a:rPr lang="en-US" smtClean="0"/>
              <a:t>10/28/2020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0CA786-CC32-44BE-AF76-56F1456A53AE}" type="slidenum">
              <a:rPr lang="en-US" smtClean="0"/>
              <a:t>‹#›</a:t>
            </a:fld>
            <a:endParaRPr lang="en-US"/>
          </a:p>
        </p:txBody>
      </p:sp>
    </p:spTree>
    <p:extLst>
      <p:ext uri="{BB962C8B-B14F-4D97-AF65-F5344CB8AC3E}">
        <p14:creationId xmlns:p14="http://schemas.microsoft.com/office/powerpoint/2010/main" val="37674735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CDD0092-4229-4098-9AD6-251578637F47}" type="datetimeFigureOut">
              <a:rPr lang="en-US" smtClean="0"/>
              <a:t>10/28/2020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0CA786-CC32-44BE-AF76-56F1456A53AE}" type="slidenum">
              <a:rPr lang="en-US" smtClean="0"/>
              <a:t>‹#›</a:t>
            </a:fld>
            <a:endParaRPr lang="en-US"/>
          </a:p>
        </p:txBody>
      </p:sp>
    </p:spTree>
    <p:extLst>
      <p:ext uri="{BB962C8B-B14F-4D97-AF65-F5344CB8AC3E}">
        <p14:creationId xmlns:p14="http://schemas.microsoft.com/office/powerpoint/2010/main" val="11344397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CDD0092-4229-4098-9AD6-251578637F47}" type="datetimeFigureOut">
              <a:rPr lang="en-US" smtClean="0"/>
              <a:t>10/28/2020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0CA786-CC32-44BE-AF76-56F1456A53AE}" type="slidenum">
              <a:rPr lang="en-US" smtClean="0"/>
              <a:t>‹#›</a:t>
            </a:fld>
            <a:endParaRPr lang="en-US"/>
          </a:p>
        </p:txBody>
      </p:sp>
    </p:spTree>
    <p:extLst>
      <p:ext uri="{BB962C8B-B14F-4D97-AF65-F5344CB8AC3E}">
        <p14:creationId xmlns:p14="http://schemas.microsoft.com/office/powerpoint/2010/main" val="25575850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CDD0092-4229-4098-9AD6-251578637F47}" type="datetimeFigureOut">
              <a:rPr lang="en-US" smtClean="0"/>
              <a:t>10/28/2020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90CA786-CC32-44BE-AF76-56F1456A53AE}" type="slidenum">
              <a:rPr lang="en-US" smtClean="0"/>
              <a:t>‹#›</a:t>
            </a:fld>
            <a:endParaRPr lang="en-US"/>
          </a:p>
        </p:txBody>
      </p:sp>
    </p:spTree>
    <p:extLst>
      <p:ext uri="{BB962C8B-B14F-4D97-AF65-F5344CB8AC3E}">
        <p14:creationId xmlns:p14="http://schemas.microsoft.com/office/powerpoint/2010/main" val="4221354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CDD0092-4229-4098-9AD6-251578637F47}" type="datetimeFigureOut">
              <a:rPr lang="en-US" smtClean="0"/>
              <a:t>10/28/2020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90CA786-CC32-44BE-AF76-56F1456A53AE}" type="slidenum">
              <a:rPr lang="en-US" smtClean="0"/>
              <a:t>‹#›</a:t>
            </a:fld>
            <a:endParaRPr lang="en-US"/>
          </a:p>
        </p:txBody>
      </p:sp>
    </p:spTree>
    <p:extLst>
      <p:ext uri="{BB962C8B-B14F-4D97-AF65-F5344CB8AC3E}">
        <p14:creationId xmlns:p14="http://schemas.microsoft.com/office/powerpoint/2010/main" val="28894570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CDD0092-4229-4098-9AD6-251578637F47}" type="datetimeFigureOut">
              <a:rPr lang="en-US" smtClean="0"/>
              <a:t>10/28/2020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90CA786-CC32-44BE-AF76-56F1456A53AE}" type="slidenum">
              <a:rPr lang="en-US" smtClean="0"/>
              <a:t>‹#›</a:t>
            </a:fld>
            <a:endParaRPr lang="en-US"/>
          </a:p>
        </p:txBody>
      </p:sp>
    </p:spTree>
    <p:extLst>
      <p:ext uri="{BB962C8B-B14F-4D97-AF65-F5344CB8AC3E}">
        <p14:creationId xmlns:p14="http://schemas.microsoft.com/office/powerpoint/2010/main" val="10107330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CDD0092-4229-4098-9AD6-251578637F47}" type="datetimeFigureOut">
              <a:rPr lang="en-US" smtClean="0"/>
              <a:t>10/28/2020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0CA786-CC32-44BE-AF76-56F1456A53AE}" type="slidenum">
              <a:rPr lang="en-US" smtClean="0"/>
              <a:t>‹#›</a:t>
            </a:fld>
            <a:endParaRPr lang="en-US"/>
          </a:p>
        </p:txBody>
      </p:sp>
    </p:spTree>
    <p:extLst>
      <p:ext uri="{BB962C8B-B14F-4D97-AF65-F5344CB8AC3E}">
        <p14:creationId xmlns:p14="http://schemas.microsoft.com/office/powerpoint/2010/main" val="2141595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CDD0092-4229-4098-9AD6-251578637F47}" type="datetimeFigureOut">
              <a:rPr lang="en-US" smtClean="0"/>
              <a:t>10/28/2020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0CA786-CC32-44BE-AF76-56F1456A53AE}" type="slidenum">
              <a:rPr lang="en-US" smtClean="0"/>
              <a:t>‹#›</a:t>
            </a:fld>
            <a:endParaRPr lang="en-US"/>
          </a:p>
        </p:txBody>
      </p:sp>
    </p:spTree>
    <p:extLst>
      <p:ext uri="{BB962C8B-B14F-4D97-AF65-F5344CB8AC3E}">
        <p14:creationId xmlns:p14="http://schemas.microsoft.com/office/powerpoint/2010/main" val="28871413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ECDD0092-4229-4098-9AD6-251578637F47}" type="datetimeFigureOut">
              <a:rPr lang="en-US" smtClean="0"/>
              <a:t>10/28/2020</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B90CA786-CC32-44BE-AF76-56F1456A53AE}" type="slidenum">
              <a:rPr lang="en-US" smtClean="0"/>
              <a:t>‹#›</a:t>
            </a:fld>
            <a:endParaRPr lang="en-US"/>
          </a:p>
        </p:txBody>
      </p:sp>
    </p:spTree>
    <p:extLst>
      <p:ext uri="{BB962C8B-B14F-4D97-AF65-F5344CB8AC3E}">
        <p14:creationId xmlns:p14="http://schemas.microsoft.com/office/powerpoint/2010/main" val="4195042345"/>
      </p:ext>
    </p:extLst>
  </p:cSld>
  <p:clrMap bg1="lt1" tx1="dk1" bg2="lt2" tx2="dk2" accent1="accent1" accent2="accent2" accent3="accent3" accent4="accent4" accent5="accent5" accent6="accent6" hlink="hlink" folHlink="folHlink"/>
  <p:sldLayoutIdLst>
    <p:sldLayoutId id="2147483736" r:id="rId1"/>
    <p:sldLayoutId id="2147483737" r:id="rId2"/>
    <p:sldLayoutId id="2147483738" r:id="rId3"/>
    <p:sldLayoutId id="2147483739" r:id="rId4"/>
    <p:sldLayoutId id="2147483740" r:id="rId5"/>
    <p:sldLayoutId id="2147483741" r:id="rId6"/>
    <p:sldLayoutId id="2147483742" r:id="rId7"/>
    <p:sldLayoutId id="2147483743" r:id="rId8"/>
    <p:sldLayoutId id="2147483744" r:id="rId9"/>
    <p:sldLayoutId id="2147483745" r:id="rId10"/>
    <p:sldLayoutId id="2147483746" r:id="rId11"/>
    <p:sldLayoutId id="2147483747" r:id="rId12"/>
    <p:sldLayoutId id="2147483748" r:id="rId13"/>
    <p:sldLayoutId id="2147483749" r:id="rId14"/>
    <p:sldLayoutId id="2147483750" r:id="rId15"/>
    <p:sldLayoutId id="2147483751"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81F2EA-8152-4610-9529-907952F90ECE}"/>
              </a:ext>
            </a:extLst>
          </p:cNvPr>
          <p:cNvSpPr>
            <a:spLocks noGrp="1"/>
          </p:cNvSpPr>
          <p:nvPr>
            <p:ph type="ctrTitle"/>
          </p:nvPr>
        </p:nvSpPr>
        <p:spPr>
          <a:xfrm>
            <a:off x="2410178" y="914400"/>
            <a:ext cx="7766936" cy="1275643"/>
          </a:xfrm>
        </p:spPr>
        <p:txBody>
          <a:bodyPr/>
          <a:lstStyle/>
          <a:p>
            <a:r>
              <a:rPr lang="ar-SA" dirty="0">
                <a:solidFill>
                  <a:schemeClr val="accent2">
                    <a:lumMod val="75000"/>
                  </a:schemeClr>
                </a:solidFill>
              </a:rPr>
              <a:t>مهارات بناء الموضوع </a:t>
            </a:r>
            <a:endParaRPr lang="en-US" dirty="0">
              <a:solidFill>
                <a:schemeClr val="accent2">
                  <a:lumMod val="75000"/>
                </a:schemeClr>
              </a:solidFill>
            </a:endParaRPr>
          </a:p>
        </p:txBody>
      </p:sp>
      <p:sp>
        <p:nvSpPr>
          <p:cNvPr id="3" name="Subtitle 2">
            <a:extLst>
              <a:ext uri="{FF2B5EF4-FFF2-40B4-BE49-F238E27FC236}">
                <a16:creationId xmlns:a16="http://schemas.microsoft.com/office/drawing/2014/main" id="{01B8DEBA-FB3F-47FB-BE6A-9B3C480E8916}"/>
              </a:ext>
            </a:extLst>
          </p:cNvPr>
          <p:cNvSpPr>
            <a:spLocks noGrp="1"/>
          </p:cNvSpPr>
          <p:nvPr>
            <p:ph type="subTitle" idx="1"/>
          </p:nvPr>
        </p:nvSpPr>
        <p:spPr>
          <a:xfrm>
            <a:off x="598311" y="3592689"/>
            <a:ext cx="9578803" cy="3265311"/>
          </a:xfrm>
        </p:spPr>
        <p:txBody>
          <a:bodyPr>
            <a:normAutofit/>
          </a:bodyPr>
          <a:lstStyle/>
          <a:p>
            <a:r>
              <a:rPr lang="ar-SA" sz="2400" dirty="0">
                <a:solidFill>
                  <a:schemeClr val="accent1">
                    <a:lumMod val="75000"/>
                  </a:schemeClr>
                </a:solidFill>
              </a:rPr>
              <a:t>الوحدة التدريبية الرابعة _ كفاية الاتصال الكتابي </a:t>
            </a:r>
          </a:p>
          <a:p>
            <a:endParaRPr lang="ar-SA" sz="2400" dirty="0">
              <a:solidFill>
                <a:schemeClr val="accent1">
                  <a:lumMod val="75000"/>
                </a:schemeClr>
              </a:solidFill>
            </a:endParaRPr>
          </a:p>
          <a:p>
            <a:r>
              <a:rPr lang="ar-SA" sz="2400" dirty="0">
                <a:solidFill>
                  <a:schemeClr val="accent1">
                    <a:lumMod val="75000"/>
                  </a:schemeClr>
                </a:solidFill>
              </a:rPr>
              <a:t>رقم الصفحة في الكتاب :163  </a:t>
            </a:r>
          </a:p>
          <a:p>
            <a:pPr algn="l"/>
            <a:endParaRPr lang="ar-SA" sz="1200" dirty="0">
              <a:solidFill>
                <a:schemeClr val="tx1"/>
              </a:solidFill>
            </a:endParaRPr>
          </a:p>
          <a:p>
            <a:pPr algn="l"/>
            <a:r>
              <a:rPr lang="ar-SA" sz="1200" dirty="0">
                <a:solidFill>
                  <a:schemeClr val="tx1"/>
                </a:solidFill>
              </a:rPr>
              <a:t>رقية العلي 1-4</a:t>
            </a:r>
          </a:p>
        </p:txBody>
      </p:sp>
    </p:spTree>
    <p:extLst>
      <p:ext uri="{BB962C8B-B14F-4D97-AF65-F5344CB8AC3E}">
        <p14:creationId xmlns:p14="http://schemas.microsoft.com/office/powerpoint/2010/main" val="9657686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 calcmode="lin" valueType="num">
                                      <p:cBhvr additive="base">
                                        <p:cTn id="18"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 calcmode="lin" valueType="num">
                                      <p:cBhvr additive="base">
                                        <p:cTn id="24"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D8047C-D92C-48BB-9DB3-98F8A020EF35}"/>
              </a:ext>
            </a:extLst>
          </p:cNvPr>
          <p:cNvSpPr>
            <a:spLocks noGrp="1"/>
          </p:cNvSpPr>
          <p:nvPr>
            <p:ph type="title"/>
          </p:nvPr>
        </p:nvSpPr>
        <p:spPr/>
        <p:txBody>
          <a:bodyPr>
            <a:normAutofit/>
          </a:bodyPr>
          <a:lstStyle/>
          <a:p>
            <a:pPr algn="r"/>
            <a:r>
              <a:rPr lang="ar-SA" sz="3200" u="sng" dirty="0">
                <a:solidFill>
                  <a:schemeClr val="accent2">
                    <a:lumMod val="75000"/>
                  </a:schemeClr>
                </a:solidFill>
              </a:rPr>
              <a:t>الأهداف :</a:t>
            </a:r>
            <a:endParaRPr lang="en-US" sz="3200" u="sng" dirty="0">
              <a:solidFill>
                <a:schemeClr val="accent2">
                  <a:lumMod val="75000"/>
                </a:schemeClr>
              </a:solidFill>
            </a:endParaRPr>
          </a:p>
        </p:txBody>
      </p:sp>
      <p:sp>
        <p:nvSpPr>
          <p:cNvPr id="3" name="Content Placeholder 2">
            <a:extLst>
              <a:ext uri="{FF2B5EF4-FFF2-40B4-BE49-F238E27FC236}">
                <a16:creationId xmlns:a16="http://schemas.microsoft.com/office/drawing/2014/main" id="{15116F26-CB4B-4076-82E5-FCD4DA62042D}"/>
              </a:ext>
            </a:extLst>
          </p:cNvPr>
          <p:cNvSpPr>
            <a:spLocks noGrp="1"/>
          </p:cNvSpPr>
          <p:nvPr>
            <p:ph idx="1"/>
          </p:nvPr>
        </p:nvSpPr>
        <p:spPr>
          <a:xfrm>
            <a:off x="857956" y="1630011"/>
            <a:ext cx="8596668" cy="3880773"/>
          </a:xfrm>
        </p:spPr>
        <p:txBody>
          <a:bodyPr/>
          <a:lstStyle/>
          <a:p>
            <a:pPr marL="0" marR="0" lvl="0" indent="0" algn="r" defTabSz="457200" rtl="0" eaLnBrk="1" fontAlgn="auto" latinLnBrk="0" hangingPunct="1">
              <a:lnSpc>
                <a:spcPct val="100000"/>
              </a:lnSpc>
              <a:spcBef>
                <a:spcPts val="1000"/>
              </a:spcBef>
              <a:spcAft>
                <a:spcPts val="0"/>
              </a:spcAft>
              <a:buClr>
                <a:srgbClr val="90C226"/>
              </a:buClr>
              <a:buSzPct val="80000"/>
              <a:buFont typeface="Wingdings 3" charset="2"/>
              <a:buNone/>
              <a:tabLst/>
              <a:defRPr/>
            </a:pPr>
            <a:r>
              <a:rPr kumimoji="0" lang="ar-SA" sz="2400" b="0" i="0" u="none" strike="noStrike" kern="1200" cap="none" spc="0" normalizeH="0" baseline="0" noProof="0" dirty="0">
                <a:ln>
                  <a:noFill/>
                </a:ln>
                <a:solidFill>
                  <a:srgbClr val="90C226">
                    <a:lumMod val="75000"/>
                  </a:srgbClr>
                </a:solidFill>
                <a:effectLst/>
                <a:uLnTx/>
                <a:uFillTx/>
                <a:latin typeface="Trebuchet MS" panose="020B0603020202020204"/>
                <a:ea typeface="+mn-ea"/>
                <a:cs typeface="Tahoma" panose="020B0604030504040204" pitchFamily="34" charset="0"/>
              </a:rPr>
              <a:t>-تتعرف الطالبة على مهارات بناء الموضوع .</a:t>
            </a:r>
          </a:p>
          <a:p>
            <a:pPr marL="0" marR="0" lvl="0" indent="0" algn="r" defTabSz="457200" rtl="0" eaLnBrk="1" fontAlgn="auto" latinLnBrk="0" hangingPunct="1">
              <a:lnSpc>
                <a:spcPct val="100000"/>
              </a:lnSpc>
              <a:spcBef>
                <a:spcPts val="1000"/>
              </a:spcBef>
              <a:spcAft>
                <a:spcPts val="0"/>
              </a:spcAft>
              <a:buClr>
                <a:srgbClr val="90C226"/>
              </a:buClr>
              <a:buSzPct val="80000"/>
              <a:buFont typeface="Wingdings 3" charset="2"/>
              <a:buNone/>
              <a:tabLst/>
              <a:defRPr/>
            </a:pPr>
            <a:r>
              <a:rPr kumimoji="0" lang="ar-SA" sz="2400" b="0" i="0" u="none" strike="noStrike" kern="1200" cap="none" spc="0" normalizeH="0" baseline="0" noProof="0" dirty="0">
                <a:ln>
                  <a:noFill/>
                </a:ln>
                <a:solidFill>
                  <a:srgbClr val="90C226">
                    <a:lumMod val="75000"/>
                  </a:srgbClr>
                </a:solidFill>
                <a:effectLst/>
                <a:uLnTx/>
                <a:uFillTx/>
                <a:latin typeface="Trebuchet MS" panose="020B0603020202020204"/>
                <a:ea typeface="+mn-ea"/>
                <a:cs typeface="Tahoma" panose="020B0604030504040204" pitchFamily="34" charset="0"/>
              </a:rPr>
              <a:t>-تطبق الطالبة مهارات بناء الموضوع بشكل صحيح .</a:t>
            </a:r>
          </a:p>
          <a:p>
            <a:pPr marL="0" marR="0" lvl="0" indent="0" algn="r" defTabSz="457200" rtl="0" eaLnBrk="1" fontAlgn="auto" latinLnBrk="0" hangingPunct="1">
              <a:lnSpc>
                <a:spcPct val="100000"/>
              </a:lnSpc>
              <a:spcBef>
                <a:spcPts val="1000"/>
              </a:spcBef>
              <a:spcAft>
                <a:spcPts val="0"/>
              </a:spcAft>
              <a:buClr>
                <a:srgbClr val="90C226"/>
              </a:buClr>
              <a:buSzPct val="80000"/>
              <a:buFont typeface="Wingdings 3" charset="2"/>
              <a:buNone/>
              <a:tabLst/>
              <a:defRPr/>
            </a:pPr>
            <a:r>
              <a:rPr kumimoji="0" lang="ar-SA" sz="2400" b="0" i="0" u="none" strike="noStrike" kern="1200" cap="none" spc="0" normalizeH="0" baseline="0" noProof="0" dirty="0">
                <a:ln>
                  <a:noFill/>
                </a:ln>
                <a:solidFill>
                  <a:srgbClr val="90C226">
                    <a:lumMod val="75000"/>
                  </a:srgbClr>
                </a:solidFill>
                <a:effectLst/>
                <a:uLnTx/>
                <a:uFillTx/>
                <a:latin typeface="Trebuchet MS" panose="020B0603020202020204"/>
                <a:ea typeface="+mn-ea"/>
                <a:cs typeface="Tahoma" panose="020B0604030504040204" pitchFamily="34" charset="0"/>
              </a:rPr>
              <a:t>-تذكر الطالبة أهمية مهارات بناء الموضوع .</a:t>
            </a:r>
          </a:p>
          <a:p>
            <a:pPr marL="0" marR="0" lvl="0" indent="0" algn="r" defTabSz="457200" rtl="0" eaLnBrk="1" fontAlgn="auto" latinLnBrk="0" hangingPunct="1">
              <a:lnSpc>
                <a:spcPct val="100000"/>
              </a:lnSpc>
              <a:spcBef>
                <a:spcPts val="1000"/>
              </a:spcBef>
              <a:spcAft>
                <a:spcPts val="0"/>
              </a:spcAft>
              <a:buClr>
                <a:srgbClr val="90C226"/>
              </a:buClr>
              <a:buSzPct val="80000"/>
              <a:buFont typeface="Wingdings 3" charset="2"/>
              <a:buNone/>
              <a:tabLst/>
              <a:defRPr/>
            </a:pPr>
            <a:r>
              <a:rPr kumimoji="0" lang="ar-SA" sz="2400" b="0" i="0" u="none" strike="noStrike" kern="1200" cap="none" spc="0" normalizeH="0" baseline="0" noProof="0" dirty="0">
                <a:ln>
                  <a:noFill/>
                </a:ln>
                <a:solidFill>
                  <a:srgbClr val="90C226">
                    <a:lumMod val="75000"/>
                  </a:srgbClr>
                </a:solidFill>
                <a:effectLst/>
                <a:uLnTx/>
                <a:uFillTx/>
                <a:latin typeface="Trebuchet MS" panose="020B0603020202020204"/>
                <a:ea typeface="+mn-ea"/>
                <a:cs typeface="Tahoma" panose="020B0604030504040204" pitchFamily="34" charset="0"/>
              </a:rPr>
              <a:t>-تعدد الطالبة فوائد مهارات بناء الموضوع .</a:t>
            </a:r>
          </a:p>
          <a:p>
            <a:endParaRPr lang="en-US" dirty="0"/>
          </a:p>
        </p:txBody>
      </p:sp>
    </p:spTree>
    <p:extLst>
      <p:ext uri="{BB962C8B-B14F-4D97-AF65-F5344CB8AC3E}">
        <p14:creationId xmlns:p14="http://schemas.microsoft.com/office/powerpoint/2010/main" val="37992775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additive="base">
                                        <p:cTn id="2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nodeType="click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 calcmode="lin" valueType="num">
                                      <p:cBhvr additive="base">
                                        <p:cTn id="30"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F7F110-6F1E-4BD8-84CC-4375DC51050A}"/>
              </a:ext>
            </a:extLst>
          </p:cNvPr>
          <p:cNvSpPr>
            <a:spLocks noGrp="1"/>
          </p:cNvSpPr>
          <p:nvPr>
            <p:ph type="title"/>
          </p:nvPr>
        </p:nvSpPr>
        <p:spPr>
          <a:xfrm>
            <a:off x="677334" y="609600"/>
            <a:ext cx="8596668" cy="677333"/>
          </a:xfrm>
        </p:spPr>
        <p:txBody>
          <a:bodyPr>
            <a:normAutofit fontScale="90000"/>
          </a:bodyPr>
          <a:lstStyle/>
          <a:p>
            <a:pPr algn="r"/>
            <a:r>
              <a:rPr lang="ar-SA" u="sng" dirty="0">
                <a:solidFill>
                  <a:schemeClr val="accent2">
                    <a:lumMod val="75000"/>
                  </a:schemeClr>
                </a:solidFill>
              </a:rPr>
              <a:t>ما هي مهارات بناء الموضوع ؟</a:t>
            </a:r>
            <a:br>
              <a:rPr lang="ar-SA" sz="2800" dirty="0">
                <a:solidFill>
                  <a:schemeClr val="accent2">
                    <a:lumMod val="75000"/>
                  </a:schemeClr>
                </a:solidFill>
              </a:rPr>
            </a:br>
            <a:endParaRPr lang="en-US" sz="2800" dirty="0">
              <a:solidFill>
                <a:schemeClr val="accent2">
                  <a:lumMod val="75000"/>
                </a:schemeClr>
              </a:solidFill>
            </a:endParaRPr>
          </a:p>
        </p:txBody>
      </p:sp>
      <p:sp>
        <p:nvSpPr>
          <p:cNvPr id="3" name="Content Placeholder 2">
            <a:extLst>
              <a:ext uri="{FF2B5EF4-FFF2-40B4-BE49-F238E27FC236}">
                <a16:creationId xmlns:a16="http://schemas.microsoft.com/office/drawing/2014/main" id="{DA0D31D3-F8B6-4D07-A867-A0CE185915DD}"/>
              </a:ext>
            </a:extLst>
          </p:cNvPr>
          <p:cNvSpPr>
            <a:spLocks noGrp="1"/>
          </p:cNvSpPr>
          <p:nvPr>
            <p:ph idx="1"/>
          </p:nvPr>
        </p:nvSpPr>
        <p:spPr>
          <a:xfrm>
            <a:off x="677334" y="1365957"/>
            <a:ext cx="8596668" cy="4675406"/>
          </a:xfrm>
        </p:spPr>
        <p:txBody>
          <a:bodyPr>
            <a:normAutofit/>
          </a:bodyPr>
          <a:lstStyle/>
          <a:p>
            <a:pPr algn="r"/>
            <a:r>
              <a:rPr lang="ar-SA" sz="2400" b="0" i="0" dirty="0">
                <a:solidFill>
                  <a:schemeClr val="accent1">
                    <a:lumMod val="75000"/>
                  </a:schemeClr>
                </a:solidFill>
                <a:effectLst/>
                <a:latin typeface="Noto Sans Kufi Arabic"/>
              </a:rPr>
              <a:t>لكي يتم كتابة موضوع بطريقة صحيحة ويخرج في صورة إيجابية مشرفة لكاتبه فأنه لابد أن يسير على خطوات معينة يتبعها الكاتب وصولا إلى الصورة النهائية للموضوع وتلك الخطوات هي :</a:t>
            </a:r>
          </a:p>
          <a:p>
            <a:pPr marL="0" indent="0" algn="r">
              <a:buNone/>
            </a:pPr>
            <a:endParaRPr lang="ar-SA" sz="2400" b="0" i="0" dirty="0">
              <a:solidFill>
                <a:schemeClr val="accent1">
                  <a:lumMod val="75000"/>
                </a:schemeClr>
              </a:solidFill>
              <a:effectLst/>
              <a:latin typeface="Noto Sans Kufi Arabic"/>
            </a:endParaRPr>
          </a:p>
          <a:p>
            <a:pPr marL="0" indent="0" algn="r">
              <a:buNone/>
            </a:pPr>
            <a:r>
              <a:rPr lang="ar-SA" sz="2400" dirty="0">
                <a:solidFill>
                  <a:schemeClr val="tx1"/>
                </a:solidFill>
              </a:rPr>
              <a:t>-</a:t>
            </a:r>
            <a:r>
              <a:rPr lang="ar-SA" sz="2400" dirty="0">
                <a:solidFill>
                  <a:schemeClr val="accent1">
                    <a:lumMod val="75000"/>
                  </a:schemeClr>
                </a:solidFill>
              </a:rPr>
              <a:t>اختيار العنوان                                        </a:t>
            </a:r>
          </a:p>
          <a:p>
            <a:pPr marL="0" indent="0" algn="r">
              <a:buNone/>
            </a:pPr>
            <a:r>
              <a:rPr lang="ar-SA" sz="2400" dirty="0">
                <a:solidFill>
                  <a:schemeClr val="tx1"/>
                </a:solidFill>
              </a:rPr>
              <a:t>-</a:t>
            </a:r>
            <a:r>
              <a:rPr lang="ar-SA" sz="2400" dirty="0">
                <a:solidFill>
                  <a:schemeClr val="accent1">
                    <a:lumMod val="75000"/>
                  </a:schemeClr>
                </a:solidFill>
              </a:rPr>
              <a:t>بناء المقدّمة </a:t>
            </a:r>
          </a:p>
          <a:p>
            <a:pPr marL="0" indent="0" algn="r">
              <a:buNone/>
            </a:pPr>
            <a:r>
              <a:rPr lang="ar-SA" sz="2400" dirty="0">
                <a:solidFill>
                  <a:schemeClr val="tx1"/>
                </a:solidFill>
              </a:rPr>
              <a:t>-</a:t>
            </a:r>
            <a:r>
              <a:rPr lang="ar-SA" sz="2400" dirty="0">
                <a:solidFill>
                  <a:schemeClr val="accent1">
                    <a:lumMod val="75000"/>
                  </a:schemeClr>
                </a:solidFill>
              </a:rPr>
              <a:t>الكتابة في فقرات </a:t>
            </a:r>
          </a:p>
          <a:p>
            <a:pPr marL="0" indent="0" algn="r">
              <a:buNone/>
            </a:pPr>
            <a:r>
              <a:rPr lang="ar-SA" sz="2400" dirty="0">
                <a:solidFill>
                  <a:schemeClr val="tx1"/>
                </a:solidFill>
              </a:rPr>
              <a:t>-</a:t>
            </a:r>
            <a:r>
              <a:rPr lang="ar-SA" sz="2400" dirty="0">
                <a:solidFill>
                  <a:schemeClr val="accent1">
                    <a:lumMod val="75000"/>
                  </a:schemeClr>
                </a:solidFill>
              </a:rPr>
              <a:t>تسلسل الأفكار </a:t>
            </a:r>
          </a:p>
          <a:p>
            <a:pPr marL="0" indent="0" algn="r">
              <a:buNone/>
            </a:pPr>
            <a:r>
              <a:rPr lang="ar-SA" sz="2400" dirty="0">
                <a:solidFill>
                  <a:schemeClr val="tx1"/>
                </a:solidFill>
              </a:rPr>
              <a:t>-</a:t>
            </a:r>
            <a:r>
              <a:rPr lang="ar-SA" sz="2400" dirty="0">
                <a:solidFill>
                  <a:schemeClr val="accent1">
                    <a:lumMod val="75000"/>
                  </a:schemeClr>
                </a:solidFill>
              </a:rPr>
              <a:t>بناء الخاتمة </a:t>
            </a:r>
            <a:endParaRPr lang="en-US" sz="2400" dirty="0">
              <a:solidFill>
                <a:schemeClr val="accent1">
                  <a:lumMod val="75000"/>
                </a:schemeClr>
              </a:solidFill>
            </a:endParaRPr>
          </a:p>
        </p:txBody>
      </p:sp>
      <p:pic>
        <p:nvPicPr>
          <p:cNvPr id="5" name="Picture 4">
            <a:extLst>
              <a:ext uri="{FF2B5EF4-FFF2-40B4-BE49-F238E27FC236}">
                <a16:creationId xmlns:a16="http://schemas.microsoft.com/office/drawing/2014/main" id="{FE91E693-8BA1-4FC5-8D29-6F94AE53F52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2401" y="3200400"/>
            <a:ext cx="4629150" cy="3048000"/>
          </a:xfrm>
          <a:prstGeom prst="rect">
            <a:avLst/>
          </a:prstGeom>
        </p:spPr>
      </p:pic>
    </p:spTree>
    <p:extLst>
      <p:ext uri="{BB962C8B-B14F-4D97-AF65-F5344CB8AC3E}">
        <p14:creationId xmlns:p14="http://schemas.microsoft.com/office/powerpoint/2010/main" val="109256906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p:cTn id="12"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4" dur="5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53" presetClass="entr" presetSubtype="16" fill="hold"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p:cTn id="25"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6"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7" dur="500"/>
                                        <p:tgtEl>
                                          <p:spTgt spid="3">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53" presetClass="entr" presetSubtype="16" fill="hold" nodeType="clickEffect">
                                  <p:stCondLst>
                                    <p:cond delay="0"/>
                                  </p:stCondLst>
                                  <p:childTnLst>
                                    <p:set>
                                      <p:cBhvr>
                                        <p:cTn id="31" dur="1" fill="hold">
                                          <p:stCondLst>
                                            <p:cond delay="0"/>
                                          </p:stCondLst>
                                        </p:cTn>
                                        <p:tgtEl>
                                          <p:spTgt spid="3">
                                            <p:txEl>
                                              <p:pRg st="3" end="3"/>
                                            </p:txEl>
                                          </p:spTgt>
                                        </p:tgtEl>
                                        <p:attrNameLst>
                                          <p:attrName>style.visibility</p:attrName>
                                        </p:attrNameLst>
                                      </p:cBhvr>
                                      <p:to>
                                        <p:strVal val="visible"/>
                                      </p:to>
                                    </p:set>
                                    <p:anim calcmode="lin" valueType="num">
                                      <p:cBhvr>
                                        <p:cTn id="32"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3"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4" dur="500"/>
                                        <p:tgtEl>
                                          <p:spTgt spid="3">
                                            <p:txEl>
                                              <p:pRg st="3" end="3"/>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53" presetClass="entr" presetSubtype="16" fill="hold" nodeType="clickEffect">
                                  <p:stCondLst>
                                    <p:cond delay="0"/>
                                  </p:stCondLst>
                                  <p:childTnLst>
                                    <p:set>
                                      <p:cBhvr>
                                        <p:cTn id="38" dur="1" fill="hold">
                                          <p:stCondLst>
                                            <p:cond delay="0"/>
                                          </p:stCondLst>
                                        </p:cTn>
                                        <p:tgtEl>
                                          <p:spTgt spid="3">
                                            <p:txEl>
                                              <p:pRg st="4" end="4"/>
                                            </p:txEl>
                                          </p:spTgt>
                                        </p:tgtEl>
                                        <p:attrNameLst>
                                          <p:attrName>style.visibility</p:attrName>
                                        </p:attrNameLst>
                                      </p:cBhvr>
                                      <p:to>
                                        <p:strVal val="visible"/>
                                      </p:to>
                                    </p:set>
                                    <p:anim calcmode="lin" valueType="num">
                                      <p:cBhvr>
                                        <p:cTn id="39"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40"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41" dur="500"/>
                                        <p:tgtEl>
                                          <p:spTgt spid="3">
                                            <p:txEl>
                                              <p:pRg st="4" end="4"/>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53" presetClass="entr" presetSubtype="16" fill="hold" nodeType="clickEffect">
                                  <p:stCondLst>
                                    <p:cond delay="0"/>
                                  </p:stCondLst>
                                  <p:childTnLst>
                                    <p:set>
                                      <p:cBhvr>
                                        <p:cTn id="45" dur="1" fill="hold">
                                          <p:stCondLst>
                                            <p:cond delay="0"/>
                                          </p:stCondLst>
                                        </p:cTn>
                                        <p:tgtEl>
                                          <p:spTgt spid="3">
                                            <p:txEl>
                                              <p:pRg st="5" end="5"/>
                                            </p:txEl>
                                          </p:spTgt>
                                        </p:tgtEl>
                                        <p:attrNameLst>
                                          <p:attrName>style.visibility</p:attrName>
                                        </p:attrNameLst>
                                      </p:cBhvr>
                                      <p:to>
                                        <p:strVal val="visible"/>
                                      </p:to>
                                    </p:set>
                                    <p:anim calcmode="lin" valueType="num">
                                      <p:cBhvr>
                                        <p:cTn id="46"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7"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48" dur="500"/>
                                        <p:tgtEl>
                                          <p:spTgt spid="3">
                                            <p:txEl>
                                              <p:pRg st="5" end="5"/>
                                            </p:txEl>
                                          </p:spTgt>
                                        </p:tgtEl>
                                      </p:cBhvr>
                                    </p:animEffect>
                                  </p:childTnLst>
                                </p:cTn>
                              </p:par>
                            </p:childTnLst>
                          </p:cTn>
                        </p:par>
                      </p:childTnLst>
                    </p:cTn>
                  </p:par>
                  <p:par>
                    <p:cTn id="49" fill="hold">
                      <p:stCondLst>
                        <p:cond delay="indefinite"/>
                      </p:stCondLst>
                      <p:childTnLst>
                        <p:par>
                          <p:cTn id="50" fill="hold">
                            <p:stCondLst>
                              <p:cond delay="0"/>
                            </p:stCondLst>
                            <p:childTnLst>
                              <p:par>
                                <p:cTn id="51" presetID="53" presetClass="entr" presetSubtype="16" fill="hold" nodeType="clickEffect">
                                  <p:stCondLst>
                                    <p:cond delay="0"/>
                                  </p:stCondLst>
                                  <p:childTnLst>
                                    <p:set>
                                      <p:cBhvr>
                                        <p:cTn id="52" dur="1" fill="hold">
                                          <p:stCondLst>
                                            <p:cond delay="0"/>
                                          </p:stCondLst>
                                        </p:cTn>
                                        <p:tgtEl>
                                          <p:spTgt spid="3">
                                            <p:txEl>
                                              <p:pRg st="6" end="6"/>
                                            </p:txEl>
                                          </p:spTgt>
                                        </p:tgtEl>
                                        <p:attrNameLst>
                                          <p:attrName>style.visibility</p:attrName>
                                        </p:attrNameLst>
                                      </p:cBhvr>
                                      <p:to>
                                        <p:strVal val="visible"/>
                                      </p:to>
                                    </p:set>
                                    <p:anim calcmode="lin" valueType="num">
                                      <p:cBhvr>
                                        <p:cTn id="53"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54"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55"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F17BDF-ADAE-47D6-A934-8EFB9B9AFB32}"/>
              </a:ext>
            </a:extLst>
          </p:cNvPr>
          <p:cNvSpPr>
            <a:spLocks noGrp="1"/>
          </p:cNvSpPr>
          <p:nvPr>
            <p:ph type="title"/>
          </p:nvPr>
        </p:nvSpPr>
        <p:spPr>
          <a:xfrm>
            <a:off x="677334" y="609600"/>
            <a:ext cx="8596668" cy="767644"/>
          </a:xfrm>
        </p:spPr>
        <p:txBody>
          <a:bodyPr>
            <a:normAutofit/>
          </a:bodyPr>
          <a:lstStyle/>
          <a:p>
            <a:pPr algn="r"/>
            <a:r>
              <a:rPr lang="ar-SA" sz="3200" u="sng" dirty="0">
                <a:solidFill>
                  <a:schemeClr val="accent2">
                    <a:lumMod val="75000"/>
                  </a:schemeClr>
                </a:solidFill>
              </a:rPr>
              <a:t>اختيار العنوان </a:t>
            </a:r>
            <a:endParaRPr lang="en-US" sz="3200" u="sng" dirty="0">
              <a:solidFill>
                <a:schemeClr val="accent2">
                  <a:lumMod val="75000"/>
                </a:schemeClr>
              </a:solidFill>
            </a:endParaRPr>
          </a:p>
        </p:txBody>
      </p:sp>
      <p:sp>
        <p:nvSpPr>
          <p:cNvPr id="3" name="Content Placeholder 2">
            <a:extLst>
              <a:ext uri="{FF2B5EF4-FFF2-40B4-BE49-F238E27FC236}">
                <a16:creationId xmlns:a16="http://schemas.microsoft.com/office/drawing/2014/main" id="{6ACF2C66-9987-4038-B368-FB37B87D9351}"/>
              </a:ext>
            </a:extLst>
          </p:cNvPr>
          <p:cNvSpPr>
            <a:spLocks noGrp="1"/>
          </p:cNvSpPr>
          <p:nvPr>
            <p:ph idx="1"/>
          </p:nvPr>
        </p:nvSpPr>
        <p:spPr>
          <a:xfrm>
            <a:off x="801511" y="1377244"/>
            <a:ext cx="8596668" cy="5113867"/>
          </a:xfrm>
        </p:spPr>
        <p:txBody>
          <a:bodyPr>
            <a:normAutofit/>
          </a:bodyPr>
          <a:lstStyle/>
          <a:p>
            <a:pPr marL="0" indent="0" algn="r">
              <a:buNone/>
            </a:pPr>
            <a:r>
              <a:rPr lang="ar-SA" sz="2400" b="0" i="0" dirty="0">
                <a:solidFill>
                  <a:schemeClr val="accent1">
                    <a:lumMod val="75000"/>
                  </a:schemeClr>
                </a:solidFill>
                <a:effectLst/>
                <a:latin typeface="-apple-system"/>
              </a:rPr>
              <a:t>وهو من أهم مكونات الموضوع ، ويتطلب اختيار العنوان التحلي بمهارات كتابية جيدة ، كما أنه يحتاج إلى دقة في اختيار الألفاظ ، و قد يكون المحفز الأول للقارئ على قراءة الموضوع .</a:t>
            </a:r>
          </a:p>
          <a:p>
            <a:pPr algn="r"/>
            <a:r>
              <a:rPr lang="ar-SA" sz="2400" dirty="0">
                <a:solidFill>
                  <a:schemeClr val="accent1">
                    <a:lumMod val="75000"/>
                  </a:schemeClr>
                </a:solidFill>
                <a:latin typeface="-apple-system"/>
              </a:rPr>
              <a:t>و العنوان الجيد يكون :</a:t>
            </a:r>
            <a:endParaRPr lang="ar-SA" sz="2400" b="0" i="0" dirty="0">
              <a:solidFill>
                <a:schemeClr val="accent1">
                  <a:lumMod val="75000"/>
                </a:schemeClr>
              </a:solidFill>
              <a:effectLst/>
              <a:latin typeface="-apple-system"/>
            </a:endParaRPr>
          </a:p>
          <a:p>
            <a:pPr lvl="4" algn="r"/>
            <a:endParaRPr lang="ar-SA" sz="2200" b="0" i="0" dirty="0">
              <a:solidFill>
                <a:schemeClr val="accent1">
                  <a:lumMod val="75000"/>
                </a:schemeClr>
              </a:solidFill>
              <a:effectLst/>
              <a:latin typeface="-apple-system"/>
            </a:endParaRPr>
          </a:p>
        </p:txBody>
      </p:sp>
      <p:pic>
        <p:nvPicPr>
          <p:cNvPr id="5" name="Picture 4">
            <a:extLst>
              <a:ext uri="{FF2B5EF4-FFF2-40B4-BE49-F238E27FC236}">
                <a16:creationId xmlns:a16="http://schemas.microsoft.com/office/drawing/2014/main" id="{D92479FF-D239-4697-99DF-ED4B6DC78E3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22868" y="3194756"/>
            <a:ext cx="6705600" cy="3053644"/>
          </a:xfrm>
          <a:prstGeom prst="rect">
            <a:avLst/>
          </a:prstGeom>
        </p:spPr>
      </p:pic>
    </p:spTree>
    <p:extLst>
      <p:ext uri="{BB962C8B-B14F-4D97-AF65-F5344CB8AC3E}">
        <p14:creationId xmlns:p14="http://schemas.microsoft.com/office/powerpoint/2010/main" val="38964840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p:cTn id="12"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4" dur="5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53" presetClass="entr" presetSubtype="16" fill="hold"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 calcmode="lin" valueType="num">
                                      <p:cBhvr>
                                        <p:cTn id="25"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6"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2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973FE9-D372-4325-96E7-3F4FDAF6D5E4}"/>
              </a:ext>
            </a:extLst>
          </p:cNvPr>
          <p:cNvSpPr>
            <a:spLocks noGrp="1"/>
          </p:cNvSpPr>
          <p:nvPr>
            <p:ph type="title"/>
          </p:nvPr>
        </p:nvSpPr>
        <p:spPr>
          <a:xfrm>
            <a:off x="677334" y="609600"/>
            <a:ext cx="8596668" cy="869244"/>
          </a:xfrm>
        </p:spPr>
        <p:txBody>
          <a:bodyPr/>
          <a:lstStyle/>
          <a:p>
            <a:pPr algn="r"/>
            <a:r>
              <a:rPr lang="ar-SA" sz="3200" u="sng" dirty="0">
                <a:solidFill>
                  <a:schemeClr val="accent2">
                    <a:lumMod val="75000"/>
                  </a:schemeClr>
                </a:solidFill>
              </a:rPr>
              <a:t>بناء المقدمّة </a:t>
            </a:r>
            <a:endParaRPr lang="en-US" u="sng" dirty="0"/>
          </a:p>
        </p:txBody>
      </p:sp>
      <p:sp>
        <p:nvSpPr>
          <p:cNvPr id="3" name="Content Placeholder 2">
            <a:extLst>
              <a:ext uri="{FF2B5EF4-FFF2-40B4-BE49-F238E27FC236}">
                <a16:creationId xmlns:a16="http://schemas.microsoft.com/office/drawing/2014/main" id="{7E84FBF1-C6C3-4BA7-B5AA-0B27A68A7485}"/>
              </a:ext>
            </a:extLst>
          </p:cNvPr>
          <p:cNvSpPr>
            <a:spLocks noGrp="1"/>
          </p:cNvSpPr>
          <p:nvPr>
            <p:ph idx="1"/>
          </p:nvPr>
        </p:nvSpPr>
        <p:spPr>
          <a:xfrm>
            <a:off x="677334" y="1388533"/>
            <a:ext cx="8596668" cy="4652830"/>
          </a:xfrm>
        </p:spPr>
        <p:txBody>
          <a:bodyPr>
            <a:normAutofit/>
          </a:bodyPr>
          <a:lstStyle/>
          <a:p>
            <a:pPr algn="r"/>
            <a:r>
              <a:rPr lang="ar-SA" sz="2400" b="0" i="0" dirty="0">
                <a:solidFill>
                  <a:schemeClr val="accent1">
                    <a:lumMod val="75000"/>
                  </a:schemeClr>
                </a:solidFill>
                <a:effectLst/>
                <a:latin typeface="-apple-system"/>
              </a:rPr>
              <a:t>تعد المقدمة بمثابة عرض مختصر وتشويقي لما يحتوي عليه الموضوع من أفكار ومعلومات ، على أن لا تتضمن المقدمة كافة الأفكار حتى لا يكتفي بها القارئ ، لذا يجب كتابة المقدمة بعناية شديدة .</a:t>
            </a:r>
          </a:p>
          <a:p>
            <a:pPr algn="r"/>
            <a:r>
              <a:rPr lang="ar-SA" sz="2400" dirty="0">
                <a:solidFill>
                  <a:schemeClr val="accent1">
                    <a:lumMod val="75000"/>
                  </a:schemeClr>
                </a:solidFill>
                <a:latin typeface="-apple-system"/>
              </a:rPr>
              <a:t>عند بناء المقدمة يجب أن تكون :</a:t>
            </a:r>
            <a:endParaRPr lang="en-US" sz="2400" dirty="0">
              <a:solidFill>
                <a:schemeClr val="accent1">
                  <a:lumMod val="75000"/>
                </a:schemeClr>
              </a:solidFill>
            </a:endParaRPr>
          </a:p>
        </p:txBody>
      </p:sp>
      <p:pic>
        <p:nvPicPr>
          <p:cNvPr id="5" name="Picture 4">
            <a:extLst>
              <a:ext uri="{FF2B5EF4-FFF2-40B4-BE49-F238E27FC236}">
                <a16:creationId xmlns:a16="http://schemas.microsoft.com/office/drawing/2014/main" id="{BD8DE18C-D533-4CA5-9A95-8E089FFF3F6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61066" y="3429000"/>
            <a:ext cx="6615289" cy="2926644"/>
          </a:xfrm>
          <a:prstGeom prst="rect">
            <a:avLst/>
          </a:prstGeom>
        </p:spPr>
      </p:pic>
    </p:spTree>
    <p:extLst>
      <p:ext uri="{BB962C8B-B14F-4D97-AF65-F5344CB8AC3E}">
        <p14:creationId xmlns:p14="http://schemas.microsoft.com/office/powerpoint/2010/main" val="25408956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p:cTn id="12"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4" dur="5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53" presetClass="entr" presetSubtype="16" fill="hold"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 calcmode="lin" valueType="num">
                                      <p:cBhvr>
                                        <p:cTn id="25"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6"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2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290C12-9102-44FF-AF06-0552BDB05A93}"/>
              </a:ext>
            </a:extLst>
          </p:cNvPr>
          <p:cNvSpPr>
            <a:spLocks noGrp="1"/>
          </p:cNvSpPr>
          <p:nvPr>
            <p:ph type="title"/>
          </p:nvPr>
        </p:nvSpPr>
        <p:spPr>
          <a:xfrm>
            <a:off x="677334" y="609600"/>
            <a:ext cx="8596668" cy="733778"/>
          </a:xfrm>
        </p:spPr>
        <p:txBody>
          <a:bodyPr>
            <a:normAutofit/>
          </a:bodyPr>
          <a:lstStyle/>
          <a:p>
            <a:pPr algn="r"/>
            <a:r>
              <a:rPr lang="ar-SA" sz="3200" u="sng" dirty="0">
                <a:solidFill>
                  <a:schemeClr val="accent2">
                    <a:lumMod val="75000"/>
                  </a:schemeClr>
                </a:solidFill>
              </a:rPr>
              <a:t>الكتابة في فقرات </a:t>
            </a:r>
            <a:endParaRPr lang="en-US" sz="3200" u="sng" dirty="0">
              <a:solidFill>
                <a:schemeClr val="accent2">
                  <a:lumMod val="75000"/>
                </a:schemeClr>
              </a:solidFill>
            </a:endParaRPr>
          </a:p>
        </p:txBody>
      </p:sp>
      <p:sp>
        <p:nvSpPr>
          <p:cNvPr id="3" name="Content Placeholder 2">
            <a:extLst>
              <a:ext uri="{FF2B5EF4-FFF2-40B4-BE49-F238E27FC236}">
                <a16:creationId xmlns:a16="http://schemas.microsoft.com/office/drawing/2014/main" id="{31E5894D-A7EC-495B-94BA-1BD030181089}"/>
              </a:ext>
            </a:extLst>
          </p:cNvPr>
          <p:cNvSpPr>
            <a:spLocks noGrp="1"/>
          </p:cNvSpPr>
          <p:nvPr>
            <p:ph idx="1"/>
          </p:nvPr>
        </p:nvSpPr>
        <p:spPr>
          <a:xfrm>
            <a:off x="790223" y="1343378"/>
            <a:ext cx="8596668" cy="4427051"/>
          </a:xfrm>
        </p:spPr>
        <p:txBody>
          <a:bodyPr>
            <a:normAutofit/>
          </a:bodyPr>
          <a:lstStyle/>
          <a:p>
            <a:pPr algn="r"/>
            <a:r>
              <a:rPr lang="ar-SA" sz="2400" b="0" i="0" dirty="0">
                <a:solidFill>
                  <a:schemeClr val="accent1">
                    <a:lumMod val="75000"/>
                  </a:schemeClr>
                </a:solidFill>
                <a:effectLst/>
                <a:latin typeface="-apple-system"/>
              </a:rPr>
              <a:t>تتضمن الفقرات كافة تفاصيل الموضوع الذي يعرضه الكاتب ، وقد تكون الأفكار مرتبة زمنيًا ، أو تعتمد على تسلسل الأحداث ، أو تتضمن العودة إلى الخلف ثم مناقشة الحاضر مرة أخرى ، حسب ما يراه الكاتب مناسبًا لطبيعة الموضوع .</a:t>
            </a:r>
          </a:p>
          <a:p>
            <a:pPr algn="r"/>
            <a:r>
              <a:rPr lang="ar-SA" sz="2400" dirty="0">
                <a:solidFill>
                  <a:schemeClr val="accent1">
                    <a:lumMod val="75000"/>
                  </a:schemeClr>
                </a:solidFill>
                <a:latin typeface="-apple-system"/>
              </a:rPr>
              <a:t>الكتابة في فقرات تكون :</a:t>
            </a:r>
            <a:endParaRPr lang="en-US" sz="2400" dirty="0">
              <a:solidFill>
                <a:schemeClr val="accent1">
                  <a:lumMod val="75000"/>
                </a:schemeClr>
              </a:solidFill>
            </a:endParaRPr>
          </a:p>
        </p:txBody>
      </p:sp>
      <p:pic>
        <p:nvPicPr>
          <p:cNvPr id="5" name="Picture 4">
            <a:extLst>
              <a:ext uri="{FF2B5EF4-FFF2-40B4-BE49-F238E27FC236}">
                <a16:creationId xmlns:a16="http://schemas.microsoft.com/office/drawing/2014/main" id="{0A27A814-81B7-45DE-AFC3-7DD8B860B6C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38488" y="3429000"/>
            <a:ext cx="7236177" cy="3095977"/>
          </a:xfrm>
          <a:prstGeom prst="rect">
            <a:avLst/>
          </a:prstGeom>
        </p:spPr>
      </p:pic>
    </p:spTree>
    <p:extLst>
      <p:ext uri="{BB962C8B-B14F-4D97-AF65-F5344CB8AC3E}">
        <p14:creationId xmlns:p14="http://schemas.microsoft.com/office/powerpoint/2010/main" val="12304826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p:cTn id="12"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4" dur="5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53" presetClass="entr" presetSubtype="16" fill="hold"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 calcmode="lin" valueType="num">
                                      <p:cBhvr>
                                        <p:cTn id="25"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6"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2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524740-7BAB-4C4E-9DA2-37D8587BA940}"/>
              </a:ext>
            </a:extLst>
          </p:cNvPr>
          <p:cNvSpPr>
            <a:spLocks noGrp="1"/>
          </p:cNvSpPr>
          <p:nvPr>
            <p:ph type="title"/>
          </p:nvPr>
        </p:nvSpPr>
        <p:spPr>
          <a:xfrm>
            <a:off x="677334" y="609600"/>
            <a:ext cx="8596668" cy="699911"/>
          </a:xfrm>
        </p:spPr>
        <p:txBody>
          <a:bodyPr>
            <a:normAutofit/>
          </a:bodyPr>
          <a:lstStyle/>
          <a:p>
            <a:pPr algn="r"/>
            <a:r>
              <a:rPr lang="ar-SA" sz="3200" u="sng" dirty="0">
                <a:solidFill>
                  <a:schemeClr val="accent2">
                    <a:lumMod val="75000"/>
                  </a:schemeClr>
                </a:solidFill>
              </a:rPr>
              <a:t>تسلسل الأفكار </a:t>
            </a:r>
            <a:endParaRPr lang="en-US" sz="3200" u="sng" dirty="0">
              <a:solidFill>
                <a:schemeClr val="accent2">
                  <a:lumMod val="75000"/>
                </a:schemeClr>
              </a:solidFill>
            </a:endParaRPr>
          </a:p>
        </p:txBody>
      </p:sp>
      <p:sp>
        <p:nvSpPr>
          <p:cNvPr id="3" name="Content Placeholder 2">
            <a:extLst>
              <a:ext uri="{FF2B5EF4-FFF2-40B4-BE49-F238E27FC236}">
                <a16:creationId xmlns:a16="http://schemas.microsoft.com/office/drawing/2014/main" id="{87D4DA1F-CB7D-45A1-A352-326035C143DA}"/>
              </a:ext>
            </a:extLst>
          </p:cNvPr>
          <p:cNvSpPr>
            <a:spLocks noGrp="1"/>
          </p:cNvSpPr>
          <p:nvPr>
            <p:ph idx="1"/>
          </p:nvPr>
        </p:nvSpPr>
        <p:spPr>
          <a:xfrm>
            <a:off x="677334" y="1309511"/>
            <a:ext cx="8596668" cy="2698045"/>
          </a:xfrm>
        </p:spPr>
        <p:txBody>
          <a:bodyPr>
            <a:normAutofit fontScale="62500" lnSpcReduction="20000"/>
          </a:bodyPr>
          <a:lstStyle/>
          <a:p>
            <a:pPr algn="r"/>
            <a:r>
              <a:rPr lang="ar-SA" sz="3500" dirty="0">
                <a:solidFill>
                  <a:schemeClr val="accent1">
                    <a:lumMod val="75000"/>
                  </a:schemeClr>
                </a:solidFill>
              </a:rPr>
              <a:t>ترتيب الأفكار وتنسيقها وتنظيمها في وحدة مترابطة مع الموضوع يعتبر من الخطوات الأساسية في بناء الموضوع ، ويتم خلق الأفكار المناسبة من خلال تخيل الكاتب لما سيكتبه ،ورغبته في أسلوب العرض الذي سيقدمه للقارئ ، كما أنه يتم تنظيم الأفكار من خلال وضع الخرائط الذهنية أو الرسوم الإيضاحية أو العصف الذهني وغيرها من الطرق المختلفة بشرط أن تكون الأفكار منطقية ،وكل فكرة تكون ممهدة للتي بعدها ، ومكملة لما قبلها .</a:t>
            </a:r>
          </a:p>
          <a:p>
            <a:pPr algn="r"/>
            <a:r>
              <a:rPr lang="ar-SA" sz="3500" dirty="0">
                <a:solidFill>
                  <a:schemeClr val="accent1">
                    <a:lumMod val="75000"/>
                  </a:schemeClr>
                </a:solidFill>
              </a:rPr>
              <a:t>تسلسل الأفكار يكون :</a:t>
            </a:r>
          </a:p>
          <a:p>
            <a:pPr algn="r"/>
            <a:r>
              <a:rPr lang="ar-SA" sz="2400" dirty="0">
                <a:solidFill>
                  <a:schemeClr val="accent1">
                    <a:lumMod val="75000"/>
                  </a:schemeClr>
                </a:solidFill>
              </a:rPr>
              <a:t> </a:t>
            </a:r>
            <a:endParaRPr lang="en-US" sz="2400" dirty="0">
              <a:solidFill>
                <a:schemeClr val="accent1">
                  <a:lumMod val="75000"/>
                </a:schemeClr>
              </a:solidFill>
            </a:endParaRPr>
          </a:p>
        </p:txBody>
      </p:sp>
      <p:pic>
        <p:nvPicPr>
          <p:cNvPr id="5" name="Picture 4">
            <a:extLst>
              <a:ext uri="{FF2B5EF4-FFF2-40B4-BE49-F238E27FC236}">
                <a16:creationId xmlns:a16="http://schemas.microsoft.com/office/drawing/2014/main" id="{C33C1896-5D3F-406E-A9D0-07C0F669B35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64267" y="3657600"/>
            <a:ext cx="6355644" cy="3038518"/>
          </a:xfrm>
          <a:prstGeom prst="rect">
            <a:avLst/>
          </a:prstGeom>
        </p:spPr>
      </p:pic>
    </p:spTree>
    <p:extLst>
      <p:ext uri="{BB962C8B-B14F-4D97-AF65-F5344CB8AC3E}">
        <p14:creationId xmlns:p14="http://schemas.microsoft.com/office/powerpoint/2010/main" val="40979116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p:cTn id="12"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4" dur="5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53" presetClass="entr" presetSubtype="16" fill="hold"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 calcmode="lin" valueType="num">
                                      <p:cBhvr>
                                        <p:cTn id="25"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6"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2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03512A-245A-4677-A115-FF81C4C1D496}"/>
              </a:ext>
            </a:extLst>
          </p:cNvPr>
          <p:cNvSpPr>
            <a:spLocks noGrp="1"/>
          </p:cNvSpPr>
          <p:nvPr>
            <p:ph type="title"/>
          </p:nvPr>
        </p:nvSpPr>
        <p:spPr>
          <a:xfrm>
            <a:off x="677334" y="609600"/>
            <a:ext cx="8596668" cy="733778"/>
          </a:xfrm>
        </p:spPr>
        <p:txBody>
          <a:bodyPr>
            <a:normAutofit/>
          </a:bodyPr>
          <a:lstStyle/>
          <a:p>
            <a:pPr algn="r"/>
            <a:r>
              <a:rPr lang="ar-SA" sz="3200" u="sng" dirty="0">
                <a:solidFill>
                  <a:schemeClr val="accent2">
                    <a:lumMod val="75000"/>
                  </a:schemeClr>
                </a:solidFill>
              </a:rPr>
              <a:t>بناء الخاتمة </a:t>
            </a:r>
            <a:endParaRPr lang="en-US" sz="3200" u="sng" dirty="0">
              <a:solidFill>
                <a:schemeClr val="accent2">
                  <a:lumMod val="75000"/>
                </a:schemeClr>
              </a:solidFill>
            </a:endParaRPr>
          </a:p>
        </p:txBody>
      </p:sp>
      <p:sp>
        <p:nvSpPr>
          <p:cNvPr id="3" name="Content Placeholder 2">
            <a:extLst>
              <a:ext uri="{FF2B5EF4-FFF2-40B4-BE49-F238E27FC236}">
                <a16:creationId xmlns:a16="http://schemas.microsoft.com/office/drawing/2014/main" id="{1CE38971-D755-4112-B7F1-6EBD862EBB9F}"/>
              </a:ext>
            </a:extLst>
          </p:cNvPr>
          <p:cNvSpPr>
            <a:spLocks noGrp="1"/>
          </p:cNvSpPr>
          <p:nvPr>
            <p:ph idx="1"/>
          </p:nvPr>
        </p:nvSpPr>
        <p:spPr>
          <a:xfrm>
            <a:off x="677334" y="1343379"/>
            <a:ext cx="8596668" cy="4697984"/>
          </a:xfrm>
        </p:spPr>
        <p:txBody>
          <a:bodyPr>
            <a:normAutofit/>
          </a:bodyPr>
          <a:lstStyle/>
          <a:p>
            <a:pPr algn="r"/>
            <a:r>
              <a:rPr lang="ar-SA" sz="2400" b="0" i="0" dirty="0">
                <a:solidFill>
                  <a:schemeClr val="accent1">
                    <a:lumMod val="75000"/>
                  </a:schemeClr>
                </a:solidFill>
                <a:effectLst/>
                <a:latin typeface="-apple-system"/>
              </a:rPr>
              <a:t>هي آخر شئ يتم كتابته في الموضوع ، ويصل فيها الكاتب إلى الهدف من الموضوع ، وقد تتضمن بعض التوصيات أو الحلول ، وقد تكون بمثابة نافذة جديدة على سلسلة من الموضوعات الأخرى التي سيتم مناقشتها لاحقًا .</a:t>
            </a:r>
          </a:p>
          <a:p>
            <a:pPr algn="r"/>
            <a:r>
              <a:rPr lang="ar-SA" sz="2400" dirty="0">
                <a:solidFill>
                  <a:schemeClr val="accent1">
                    <a:lumMod val="75000"/>
                  </a:schemeClr>
                </a:solidFill>
                <a:latin typeface="-apple-system"/>
              </a:rPr>
              <a:t>بناء الخاتمة يجب أن يكون :</a:t>
            </a:r>
            <a:endParaRPr lang="en-US" sz="2400" dirty="0">
              <a:solidFill>
                <a:schemeClr val="accent1">
                  <a:lumMod val="75000"/>
                </a:schemeClr>
              </a:solidFill>
            </a:endParaRPr>
          </a:p>
        </p:txBody>
      </p:sp>
      <p:pic>
        <p:nvPicPr>
          <p:cNvPr id="5" name="Picture 4">
            <a:extLst>
              <a:ext uri="{FF2B5EF4-FFF2-40B4-BE49-F238E27FC236}">
                <a16:creationId xmlns:a16="http://schemas.microsoft.com/office/drawing/2014/main" id="{7A2901C4-457D-4B21-900E-66D267074A6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43289" y="3429000"/>
            <a:ext cx="6931378" cy="2819399"/>
          </a:xfrm>
          <a:prstGeom prst="rect">
            <a:avLst/>
          </a:prstGeom>
        </p:spPr>
      </p:pic>
    </p:spTree>
    <p:extLst>
      <p:ext uri="{BB962C8B-B14F-4D97-AF65-F5344CB8AC3E}">
        <p14:creationId xmlns:p14="http://schemas.microsoft.com/office/powerpoint/2010/main" val="35023673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p:cTn id="12"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4" dur="5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53" presetClass="entr" presetSubtype="16" fill="hold"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 calcmode="lin" valueType="num">
                                      <p:cBhvr>
                                        <p:cTn id="25"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6"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2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6F00CC-B6B8-407A-A1EF-33CD4C886114}"/>
              </a:ext>
            </a:extLst>
          </p:cNvPr>
          <p:cNvSpPr>
            <a:spLocks noGrp="1"/>
          </p:cNvSpPr>
          <p:nvPr>
            <p:ph type="title"/>
          </p:nvPr>
        </p:nvSpPr>
        <p:spPr>
          <a:xfrm>
            <a:off x="677334" y="609600"/>
            <a:ext cx="8596668" cy="767644"/>
          </a:xfrm>
        </p:spPr>
        <p:txBody>
          <a:bodyPr>
            <a:normAutofit/>
          </a:bodyPr>
          <a:lstStyle/>
          <a:p>
            <a:pPr algn="r"/>
            <a:r>
              <a:rPr lang="ar-SA" sz="3200" u="sng" dirty="0">
                <a:solidFill>
                  <a:schemeClr val="accent2">
                    <a:lumMod val="75000"/>
                  </a:schemeClr>
                </a:solidFill>
              </a:rPr>
              <a:t>اسئلة للتأكد من فهم الدرس </a:t>
            </a:r>
            <a:endParaRPr lang="en-US" sz="3200" u="sng" dirty="0">
              <a:solidFill>
                <a:schemeClr val="accent2">
                  <a:lumMod val="75000"/>
                </a:schemeClr>
              </a:solidFill>
            </a:endParaRPr>
          </a:p>
        </p:txBody>
      </p:sp>
      <p:sp>
        <p:nvSpPr>
          <p:cNvPr id="3" name="Content Placeholder 2">
            <a:extLst>
              <a:ext uri="{FF2B5EF4-FFF2-40B4-BE49-F238E27FC236}">
                <a16:creationId xmlns:a16="http://schemas.microsoft.com/office/drawing/2014/main" id="{67EFBFAE-0F47-49A0-8C6D-39A4FD6417EC}"/>
              </a:ext>
            </a:extLst>
          </p:cNvPr>
          <p:cNvSpPr>
            <a:spLocks noGrp="1"/>
          </p:cNvSpPr>
          <p:nvPr>
            <p:ph idx="1"/>
          </p:nvPr>
        </p:nvSpPr>
        <p:spPr>
          <a:xfrm>
            <a:off x="677334" y="1478845"/>
            <a:ext cx="8596668" cy="4955822"/>
          </a:xfrm>
        </p:spPr>
        <p:txBody>
          <a:bodyPr>
            <a:normAutofit fontScale="85000" lnSpcReduction="10000"/>
          </a:bodyPr>
          <a:lstStyle/>
          <a:p>
            <a:pPr marL="0" indent="0" algn="r">
              <a:buNone/>
            </a:pPr>
            <a:r>
              <a:rPr lang="ar-SA" sz="2400" dirty="0">
                <a:solidFill>
                  <a:schemeClr val="accent1">
                    <a:lumMod val="75000"/>
                  </a:schemeClr>
                </a:solidFill>
              </a:rPr>
              <a:t>س)ما هي مهارات بناء الموضوع ؟</a:t>
            </a:r>
          </a:p>
          <a:p>
            <a:pPr marL="0" indent="0" algn="r">
              <a:buNone/>
            </a:pPr>
            <a:r>
              <a:rPr lang="ar-SA" sz="2400" dirty="0">
                <a:solidFill>
                  <a:schemeClr val="accent5">
                    <a:lumMod val="60000"/>
                    <a:lumOff val="40000"/>
                  </a:schemeClr>
                </a:solidFill>
              </a:rPr>
              <a:t>ج)اختيار العنوان-بناء المقدّمة-الكتابة في فقرات-تسلسل الأفكار-بناء الخاتمة.</a:t>
            </a:r>
          </a:p>
          <a:p>
            <a:pPr algn="r"/>
            <a:r>
              <a:rPr lang="ar-SA" sz="2400" dirty="0">
                <a:solidFill>
                  <a:schemeClr val="accent1">
                    <a:lumMod val="75000"/>
                  </a:schemeClr>
                </a:solidFill>
              </a:rPr>
              <a:t> س)أيّ مهارة من مهارات بناء الموضوع يجب أن تكون مشوقة، وقصيرة، وممهدة للموضوع ؟ </a:t>
            </a:r>
          </a:p>
          <a:p>
            <a:pPr marL="0" indent="0" algn="r">
              <a:buNone/>
            </a:pPr>
            <a:r>
              <a:rPr lang="ar-SA" sz="2400" dirty="0">
                <a:solidFill>
                  <a:schemeClr val="accent5">
                    <a:lumMod val="60000"/>
                    <a:lumOff val="40000"/>
                  </a:schemeClr>
                </a:solidFill>
              </a:rPr>
              <a:t>ج)بناء المقدّمة .</a:t>
            </a:r>
          </a:p>
          <a:p>
            <a:pPr marL="0" indent="0" algn="r">
              <a:buNone/>
            </a:pPr>
            <a:r>
              <a:rPr lang="ar-SA" sz="2400" dirty="0">
                <a:solidFill>
                  <a:schemeClr val="accent1">
                    <a:lumMod val="75000"/>
                  </a:schemeClr>
                </a:solidFill>
              </a:rPr>
              <a:t>س)كيف تفيد مهارات بناء الموضوع الكاتب أثناء الكتابة ؟</a:t>
            </a:r>
          </a:p>
          <a:p>
            <a:pPr marL="0" indent="0" algn="r">
              <a:buNone/>
            </a:pPr>
            <a:r>
              <a:rPr lang="ar-SA" sz="2400" b="0" i="0" dirty="0">
                <a:solidFill>
                  <a:schemeClr val="accent5">
                    <a:lumMod val="60000"/>
                    <a:lumOff val="40000"/>
                  </a:schemeClr>
                </a:solidFill>
                <a:effectLst/>
                <a:latin typeface="Noto Sans Kufi Arabic"/>
              </a:rPr>
              <a:t>ج)تساعد في كتابة موضوع بطريقة صحيحة وإخراجه في صورة إيجابية مشرفة لكاتبه ،و شيقة وممتعة للقارئين .</a:t>
            </a:r>
            <a:endParaRPr lang="ar-SA" sz="2400" dirty="0">
              <a:solidFill>
                <a:schemeClr val="accent5">
                  <a:lumMod val="60000"/>
                  <a:lumOff val="40000"/>
                </a:schemeClr>
              </a:solidFill>
            </a:endParaRPr>
          </a:p>
          <a:p>
            <a:pPr marL="0" indent="0" algn="r">
              <a:buNone/>
            </a:pPr>
            <a:r>
              <a:rPr lang="ar-SA" sz="2400" dirty="0">
                <a:solidFill>
                  <a:schemeClr val="accent1">
                    <a:lumMod val="75000"/>
                  </a:schemeClr>
                </a:solidFill>
              </a:rPr>
              <a:t>س)بماذا يجب أن يتميز العنوان ؟</a:t>
            </a:r>
          </a:p>
          <a:p>
            <a:pPr marL="0" indent="0" algn="r">
              <a:buNone/>
            </a:pPr>
            <a:r>
              <a:rPr lang="ar-SA" sz="2400" dirty="0">
                <a:solidFill>
                  <a:schemeClr val="accent5">
                    <a:lumMod val="60000"/>
                    <a:lumOff val="40000"/>
                  </a:schemeClr>
                </a:solidFill>
              </a:rPr>
              <a:t>ج)بأن يكون قصير ، مثير ، دال على محتوى .</a:t>
            </a:r>
          </a:p>
          <a:p>
            <a:pPr marL="0" indent="0" algn="r">
              <a:buNone/>
            </a:pPr>
            <a:r>
              <a:rPr lang="ar-SA" sz="2400" dirty="0">
                <a:solidFill>
                  <a:schemeClr val="accent1">
                    <a:lumMod val="75000"/>
                  </a:schemeClr>
                </a:solidFill>
              </a:rPr>
              <a:t>س)عللي :العنوان أهم مكونات الموضوع .</a:t>
            </a:r>
          </a:p>
          <a:p>
            <a:pPr marL="0" indent="0" algn="r">
              <a:buNone/>
            </a:pPr>
            <a:r>
              <a:rPr lang="ar-SA" sz="2400" dirty="0">
                <a:solidFill>
                  <a:schemeClr val="accent5">
                    <a:lumMod val="60000"/>
                    <a:lumOff val="40000"/>
                  </a:schemeClr>
                </a:solidFill>
              </a:rPr>
              <a:t>ج)</a:t>
            </a:r>
            <a:r>
              <a:rPr lang="ar-SA" sz="2400" b="0" i="0" dirty="0">
                <a:solidFill>
                  <a:schemeClr val="accent5">
                    <a:lumMod val="60000"/>
                    <a:lumOff val="40000"/>
                  </a:schemeClr>
                </a:solidFill>
                <a:effectLst/>
                <a:latin typeface="-apple-system"/>
              </a:rPr>
              <a:t> لأنه المحفز الأول للقارئ على قراءة الموضوع،ويعد </a:t>
            </a:r>
            <a:r>
              <a:rPr lang="ar-SA" sz="2400" b="0" i="0" dirty="0">
                <a:solidFill>
                  <a:schemeClr val="accent5">
                    <a:lumMod val="60000"/>
                    <a:lumOff val="40000"/>
                  </a:schemeClr>
                </a:solidFill>
                <a:effectLst/>
                <a:latin typeface="HacenAlgeria"/>
              </a:rPr>
              <a:t>وعنصرا من العناصر الموازية التي تسهم في تلقي النصوص وفهمها .</a:t>
            </a:r>
            <a:endParaRPr lang="ar-SA" sz="2400" dirty="0">
              <a:solidFill>
                <a:schemeClr val="accent5">
                  <a:lumMod val="60000"/>
                  <a:lumOff val="40000"/>
                </a:schemeClr>
              </a:solidFill>
            </a:endParaRPr>
          </a:p>
        </p:txBody>
      </p:sp>
    </p:spTree>
    <p:extLst>
      <p:ext uri="{BB962C8B-B14F-4D97-AF65-F5344CB8AC3E}">
        <p14:creationId xmlns:p14="http://schemas.microsoft.com/office/powerpoint/2010/main" val="19195829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p:cTn id="12"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4" dur="5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53" presetClass="entr" presetSubtype="16" fill="hold"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p:cTn id="25"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6"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7" dur="500"/>
                                        <p:tgtEl>
                                          <p:spTgt spid="3">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nodeType="clickEffect">
                                  <p:stCondLst>
                                    <p:cond delay="0"/>
                                  </p:stCondLst>
                                  <p:childTnLst>
                                    <p:set>
                                      <p:cBhvr>
                                        <p:cTn id="31" dur="1" fill="hold">
                                          <p:stCondLst>
                                            <p:cond delay="0"/>
                                          </p:stCondLst>
                                        </p:cTn>
                                        <p:tgtEl>
                                          <p:spTgt spid="3">
                                            <p:txEl>
                                              <p:pRg st="3" end="3"/>
                                            </p:txEl>
                                          </p:spTgt>
                                        </p:tgtEl>
                                        <p:attrNameLst>
                                          <p:attrName>style.visibility</p:attrName>
                                        </p:attrNameLst>
                                      </p:cBhvr>
                                      <p:to>
                                        <p:strVal val="visible"/>
                                      </p:to>
                                    </p:set>
                                    <p:anim calcmode="lin" valueType="num">
                                      <p:cBhvr additive="base">
                                        <p:cTn id="32"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53" presetClass="entr" presetSubtype="16" fill="hold" nodeType="clickEffect">
                                  <p:stCondLst>
                                    <p:cond delay="0"/>
                                  </p:stCondLst>
                                  <p:childTnLst>
                                    <p:set>
                                      <p:cBhvr>
                                        <p:cTn id="37" dur="1" fill="hold">
                                          <p:stCondLst>
                                            <p:cond delay="0"/>
                                          </p:stCondLst>
                                        </p:cTn>
                                        <p:tgtEl>
                                          <p:spTgt spid="3">
                                            <p:txEl>
                                              <p:pRg st="4" end="4"/>
                                            </p:txEl>
                                          </p:spTgt>
                                        </p:tgtEl>
                                        <p:attrNameLst>
                                          <p:attrName>style.visibility</p:attrName>
                                        </p:attrNameLst>
                                      </p:cBhvr>
                                      <p:to>
                                        <p:strVal val="visible"/>
                                      </p:to>
                                    </p:set>
                                    <p:anim calcmode="lin" valueType="num">
                                      <p:cBhvr>
                                        <p:cTn id="3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40" dur="500"/>
                                        <p:tgtEl>
                                          <p:spTgt spid="3">
                                            <p:txEl>
                                              <p:pRg st="4" end="4"/>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nodeType="clickEffect">
                                  <p:stCondLst>
                                    <p:cond delay="0"/>
                                  </p:stCondLst>
                                  <p:childTnLst>
                                    <p:set>
                                      <p:cBhvr>
                                        <p:cTn id="44" dur="1" fill="hold">
                                          <p:stCondLst>
                                            <p:cond delay="0"/>
                                          </p:stCondLst>
                                        </p:cTn>
                                        <p:tgtEl>
                                          <p:spTgt spid="3">
                                            <p:txEl>
                                              <p:pRg st="5" end="5"/>
                                            </p:txEl>
                                          </p:spTgt>
                                        </p:tgtEl>
                                        <p:attrNameLst>
                                          <p:attrName>style.visibility</p:attrName>
                                        </p:attrNameLst>
                                      </p:cBhvr>
                                      <p:to>
                                        <p:strVal val="visible"/>
                                      </p:to>
                                    </p:set>
                                    <p:anim calcmode="lin" valueType="num">
                                      <p:cBhvr additive="base">
                                        <p:cTn id="4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53" presetClass="entr" presetSubtype="16" fill="hold" nodeType="clickEffect">
                                  <p:stCondLst>
                                    <p:cond delay="0"/>
                                  </p:stCondLst>
                                  <p:childTnLst>
                                    <p:set>
                                      <p:cBhvr>
                                        <p:cTn id="50" dur="1" fill="hold">
                                          <p:stCondLst>
                                            <p:cond delay="0"/>
                                          </p:stCondLst>
                                        </p:cTn>
                                        <p:tgtEl>
                                          <p:spTgt spid="3">
                                            <p:txEl>
                                              <p:pRg st="6" end="6"/>
                                            </p:txEl>
                                          </p:spTgt>
                                        </p:tgtEl>
                                        <p:attrNameLst>
                                          <p:attrName>style.visibility</p:attrName>
                                        </p:attrNameLst>
                                      </p:cBhvr>
                                      <p:to>
                                        <p:strVal val="visible"/>
                                      </p:to>
                                    </p:set>
                                    <p:anim calcmode="lin" valueType="num">
                                      <p:cBhvr>
                                        <p:cTn id="51"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52"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53" dur="500"/>
                                        <p:tgtEl>
                                          <p:spTgt spid="3">
                                            <p:txEl>
                                              <p:pRg st="6" end="6"/>
                                            </p:txEl>
                                          </p:spTgt>
                                        </p:tgtEl>
                                      </p:cBhvr>
                                    </p:animEffect>
                                  </p:childTnLst>
                                </p:cTn>
                              </p:par>
                            </p:childTnLst>
                          </p:cTn>
                        </p:par>
                      </p:childTnLst>
                    </p:cTn>
                  </p:par>
                  <p:par>
                    <p:cTn id="54" fill="hold">
                      <p:stCondLst>
                        <p:cond delay="indefinite"/>
                      </p:stCondLst>
                      <p:childTnLst>
                        <p:par>
                          <p:cTn id="55" fill="hold">
                            <p:stCondLst>
                              <p:cond delay="0"/>
                            </p:stCondLst>
                            <p:childTnLst>
                              <p:par>
                                <p:cTn id="56" presetID="2" presetClass="entr" presetSubtype="4" fill="hold" nodeType="clickEffect">
                                  <p:stCondLst>
                                    <p:cond delay="0"/>
                                  </p:stCondLst>
                                  <p:childTnLst>
                                    <p:set>
                                      <p:cBhvr>
                                        <p:cTn id="57" dur="1" fill="hold">
                                          <p:stCondLst>
                                            <p:cond delay="0"/>
                                          </p:stCondLst>
                                        </p:cTn>
                                        <p:tgtEl>
                                          <p:spTgt spid="3">
                                            <p:txEl>
                                              <p:pRg st="7" end="7"/>
                                            </p:txEl>
                                          </p:spTgt>
                                        </p:tgtEl>
                                        <p:attrNameLst>
                                          <p:attrName>style.visibility</p:attrName>
                                        </p:attrNameLst>
                                      </p:cBhvr>
                                      <p:to>
                                        <p:strVal val="visible"/>
                                      </p:to>
                                    </p:set>
                                    <p:anim calcmode="lin" valueType="num">
                                      <p:cBhvr additive="base">
                                        <p:cTn id="58"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9"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60" fill="hold">
                      <p:stCondLst>
                        <p:cond delay="indefinite"/>
                      </p:stCondLst>
                      <p:childTnLst>
                        <p:par>
                          <p:cTn id="61" fill="hold">
                            <p:stCondLst>
                              <p:cond delay="0"/>
                            </p:stCondLst>
                            <p:childTnLst>
                              <p:par>
                                <p:cTn id="62" presetID="53" presetClass="entr" presetSubtype="16" fill="hold" nodeType="clickEffect">
                                  <p:stCondLst>
                                    <p:cond delay="0"/>
                                  </p:stCondLst>
                                  <p:childTnLst>
                                    <p:set>
                                      <p:cBhvr>
                                        <p:cTn id="63" dur="1" fill="hold">
                                          <p:stCondLst>
                                            <p:cond delay="0"/>
                                          </p:stCondLst>
                                        </p:cTn>
                                        <p:tgtEl>
                                          <p:spTgt spid="3">
                                            <p:txEl>
                                              <p:pRg st="8" end="8"/>
                                            </p:txEl>
                                          </p:spTgt>
                                        </p:tgtEl>
                                        <p:attrNameLst>
                                          <p:attrName>style.visibility</p:attrName>
                                        </p:attrNameLst>
                                      </p:cBhvr>
                                      <p:to>
                                        <p:strVal val="visible"/>
                                      </p:to>
                                    </p:set>
                                    <p:anim calcmode="lin" valueType="num">
                                      <p:cBhvr>
                                        <p:cTn id="64" dur="500" fill="hold"/>
                                        <p:tgtEl>
                                          <p:spTgt spid="3">
                                            <p:txEl>
                                              <p:pRg st="8" end="8"/>
                                            </p:txEl>
                                          </p:spTgt>
                                        </p:tgtEl>
                                        <p:attrNameLst>
                                          <p:attrName>ppt_w</p:attrName>
                                        </p:attrNameLst>
                                      </p:cBhvr>
                                      <p:tavLst>
                                        <p:tav tm="0">
                                          <p:val>
                                            <p:fltVal val="0"/>
                                          </p:val>
                                        </p:tav>
                                        <p:tav tm="100000">
                                          <p:val>
                                            <p:strVal val="#ppt_w"/>
                                          </p:val>
                                        </p:tav>
                                      </p:tavLst>
                                    </p:anim>
                                    <p:anim calcmode="lin" valueType="num">
                                      <p:cBhvr>
                                        <p:cTn id="65" dur="500" fill="hold"/>
                                        <p:tgtEl>
                                          <p:spTgt spid="3">
                                            <p:txEl>
                                              <p:pRg st="8" end="8"/>
                                            </p:txEl>
                                          </p:spTgt>
                                        </p:tgtEl>
                                        <p:attrNameLst>
                                          <p:attrName>ppt_h</p:attrName>
                                        </p:attrNameLst>
                                      </p:cBhvr>
                                      <p:tavLst>
                                        <p:tav tm="0">
                                          <p:val>
                                            <p:fltVal val="0"/>
                                          </p:val>
                                        </p:tav>
                                        <p:tav tm="100000">
                                          <p:val>
                                            <p:strVal val="#ppt_h"/>
                                          </p:val>
                                        </p:tav>
                                      </p:tavLst>
                                    </p:anim>
                                    <p:animEffect transition="in" filter="fade">
                                      <p:cBhvr>
                                        <p:cTn id="66" dur="500"/>
                                        <p:tgtEl>
                                          <p:spTgt spid="3">
                                            <p:txEl>
                                              <p:pRg st="8" end="8"/>
                                            </p:txEl>
                                          </p:spTgt>
                                        </p:tgtEl>
                                      </p:cBhvr>
                                    </p:animEffect>
                                  </p:childTnLst>
                                </p:cTn>
                              </p:par>
                            </p:childTnLst>
                          </p:cTn>
                        </p:par>
                      </p:childTnLst>
                    </p:cTn>
                  </p:par>
                  <p:par>
                    <p:cTn id="67" fill="hold">
                      <p:stCondLst>
                        <p:cond delay="indefinite"/>
                      </p:stCondLst>
                      <p:childTnLst>
                        <p:par>
                          <p:cTn id="68" fill="hold">
                            <p:stCondLst>
                              <p:cond delay="0"/>
                            </p:stCondLst>
                            <p:childTnLst>
                              <p:par>
                                <p:cTn id="69" presetID="2" presetClass="entr" presetSubtype="4" fill="hold" nodeType="clickEffect">
                                  <p:stCondLst>
                                    <p:cond delay="0"/>
                                  </p:stCondLst>
                                  <p:childTnLst>
                                    <p:set>
                                      <p:cBhvr>
                                        <p:cTn id="70" dur="1" fill="hold">
                                          <p:stCondLst>
                                            <p:cond delay="0"/>
                                          </p:stCondLst>
                                        </p:cTn>
                                        <p:tgtEl>
                                          <p:spTgt spid="3">
                                            <p:txEl>
                                              <p:pRg st="9" end="9"/>
                                            </p:txEl>
                                          </p:spTgt>
                                        </p:tgtEl>
                                        <p:attrNameLst>
                                          <p:attrName>style.visibility</p:attrName>
                                        </p:attrNameLst>
                                      </p:cBhvr>
                                      <p:to>
                                        <p:strVal val="visible"/>
                                      </p:to>
                                    </p:set>
                                    <p:anim calcmode="lin" valueType="num">
                                      <p:cBhvr additive="base">
                                        <p:cTn id="71"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72"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304</TotalTime>
  <Words>493</Words>
  <Application>Microsoft Office PowerPoint</Application>
  <PresentationFormat>Widescreen</PresentationFormat>
  <Paragraphs>46</Paragraphs>
  <Slides>9</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-apple-system</vt:lpstr>
      <vt:lpstr>Arial</vt:lpstr>
      <vt:lpstr>HacenAlgeria</vt:lpstr>
      <vt:lpstr>Noto Sans Kufi Arabic</vt:lpstr>
      <vt:lpstr>Trebuchet MS</vt:lpstr>
      <vt:lpstr>Wingdings 3</vt:lpstr>
      <vt:lpstr>Facet</vt:lpstr>
      <vt:lpstr>مهارات بناء الموضوع </vt:lpstr>
      <vt:lpstr>الأهداف :</vt:lpstr>
      <vt:lpstr>ما هي مهارات بناء الموضوع ؟ </vt:lpstr>
      <vt:lpstr>اختيار العنوان </vt:lpstr>
      <vt:lpstr>بناء المقدمّة </vt:lpstr>
      <vt:lpstr>الكتابة في فقرات </vt:lpstr>
      <vt:lpstr>تسلسل الأفكار </vt:lpstr>
      <vt:lpstr>بناء الخاتمة </vt:lpstr>
      <vt:lpstr>اسئلة للتأكد من فهم الدرس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مهارات بناء الموضوع</dc:title>
  <dc:creator>HP</dc:creator>
  <cp:lastModifiedBy>HP</cp:lastModifiedBy>
  <cp:revision>22</cp:revision>
  <dcterms:created xsi:type="dcterms:W3CDTF">2020-10-28T13:10:32Z</dcterms:created>
  <dcterms:modified xsi:type="dcterms:W3CDTF">2020-10-28T18:15:26Z</dcterms:modified>
</cp:coreProperties>
</file>