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70" r:id="rId2"/>
    <p:sldId id="272" r:id="rId3"/>
    <p:sldId id="280" r:id="rId4"/>
    <p:sldId id="300" r:id="rId5"/>
    <p:sldId id="301" r:id="rId6"/>
    <p:sldId id="302" r:id="rId7"/>
    <p:sldId id="281" r:id="rId8"/>
    <p:sldId id="283" r:id="rId9"/>
    <p:sldId id="303" r:id="rId10"/>
    <p:sldId id="284" r:id="rId11"/>
    <p:sldId id="285" r:id="rId12"/>
    <p:sldId id="304" r:id="rId13"/>
    <p:sldId id="305" r:id="rId14"/>
    <p:sldId id="286" r:id="rId15"/>
    <p:sldId id="307" r:id="rId16"/>
    <p:sldId id="306" r:id="rId17"/>
    <p:sldId id="292" r:id="rId18"/>
    <p:sldId id="293" r:id="rId19"/>
    <p:sldId id="297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3261815"/>
            <a:ext cx="10631605" cy="232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000" dirty="0">
                <a:cs typeface="+mn-cs"/>
              </a:rPr>
              <a:t>نظافة اليدين والقدمين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729644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</a:p>
          </p:txBody>
        </p:sp>
      </p:grpSp>
      <p:sp>
        <p:nvSpPr>
          <p:cNvPr id="11" name="وسيلة شرح مستطيلة مستديرة الزوايا 10"/>
          <p:cNvSpPr/>
          <p:nvPr/>
        </p:nvSpPr>
        <p:spPr>
          <a:xfrm>
            <a:off x="6680200" y="1181100"/>
            <a:ext cx="4813300" cy="1892300"/>
          </a:xfrm>
          <a:prstGeom prst="wedgeRoundRectCallout">
            <a:avLst>
              <a:gd name="adj1" fmla="val 12058"/>
              <a:gd name="adj2" fmla="val 69712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المفاهيم الرئيسة: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. نظافة اليدين.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. نظافة القدمين.</a:t>
            </a:r>
          </a:p>
          <a:p>
            <a:pPr algn="ctr"/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وسيلة شرح مستطيلة 11"/>
          <p:cNvSpPr/>
          <p:nvPr/>
        </p:nvSpPr>
        <p:spPr>
          <a:xfrm>
            <a:off x="176187" y="1308100"/>
            <a:ext cx="6336731" cy="1143000"/>
          </a:xfrm>
          <a:prstGeom prst="wedgeRectCallout">
            <a:avLst>
              <a:gd name="adj1" fmla="val 46151"/>
              <a:gd name="adj2" fmla="val 14118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فيم تستخدمين يديك وقدميك خلال اليوم؟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1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03500" y="22573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نشاط4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124974" y="386386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40851" y="8068"/>
            <a:ext cx="2975303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41</a:t>
              </a: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8651680" y="1197170"/>
            <a:ext cx="2961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FF0000"/>
                </a:solidFill>
              </a:rPr>
              <a:t>السبب والنتيجة</a:t>
            </a:r>
            <a:endParaRPr lang="ar-SA" sz="4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2" y="1966611"/>
            <a:ext cx="10581725" cy="33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532050" y="49439"/>
            <a:ext cx="30588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أستمع وأنشد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124974" y="92471"/>
            <a:ext cx="37765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الدرس </a:t>
            </a:r>
            <a:r>
              <a:rPr lang="ar-S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الثاني:</a:t>
            </a:r>
            <a:endParaRPr lang="ar-S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</a:t>
            </a:r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41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94" y="1299597"/>
            <a:ext cx="6282045" cy="42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0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03500" y="22573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نشاط5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124974" y="386386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40851" y="8068"/>
            <a:ext cx="2975303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1364777" y="1797671"/>
            <a:ext cx="8200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FF0000"/>
                </a:solidFill>
              </a:rPr>
              <a:t>ماذا تسمى لغة التحدث باليدين؟</a:t>
            </a:r>
            <a:endParaRPr lang="ar-SA" sz="4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02" y="3285698"/>
            <a:ext cx="78065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0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8124974" y="326438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6914" y="1346227"/>
            <a:ext cx="10039312" cy="1077575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لسلامة قدمي وحمايتها أستخدم ما يلي:</a:t>
            </a:r>
            <a:endParaRPr lang="ar-SA" altLang="ar-SA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74" y="1216056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وسيلة شرح بيضاوية 9"/>
          <p:cNvSpPr/>
          <p:nvPr/>
        </p:nvSpPr>
        <p:spPr>
          <a:xfrm>
            <a:off x="4192433" y="4327182"/>
            <a:ext cx="1467887" cy="735747"/>
          </a:xfrm>
          <a:prstGeom prst="wedgeEllipseCallout">
            <a:avLst>
              <a:gd name="adj1" fmla="val -18634"/>
              <a:gd name="adj2" fmla="val -1290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القصافة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وسيلة شرح بيضاوية 10"/>
          <p:cNvSpPr/>
          <p:nvPr/>
        </p:nvSpPr>
        <p:spPr>
          <a:xfrm>
            <a:off x="6214229" y="4651523"/>
            <a:ext cx="1379975" cy="735747"/>
          </a:xfrm>
          <a:prstGeom prst="wedgeEllipseCallout">
            <a:avLst>
              <a:gd name="adj1" fmla="val -8360"/>
              <a:gd name="adj2" fmla="val -749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المنشفة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وسيلة شرح بيضاوية 11"/>
          <p:cNvSpPr/>
          <p:nvPr/>
        </p:nvSpPr>
        <p:spPr>
          <a:xfrm>
            <a:off x="8005292" y="4468638"/>
            <a:ext cx="1618913" cy="735747"/>
          </a:xfrm>
          <a:prstGeom prst="wedgeEllipseCallout">
            <a:avLst>
              <a:gd name="adj1" fmla="val 8405"/>
              <a:gd name="adj2" fmla="val -661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الصابون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وسيلة شرح بيضاوية 12"/>
          <p:cNvSpPr/>
          <p:nvPr/>
        </p:nvSpPr>
        <p:spPr>
          <a:xfrm>
            <a:off x="10035294" y="4311694"/>
            <a:ext cx="1445346" cy="735747"/>
          </a:xfrm>
          <a:prstGeom prst="wedgeEllipseCallout">
            <a:avLst>
              <a:gd name="adj1" fmla="val -20833"/>
              <a:gd name="adj2" fmla="val -617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الشراب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وسيلة شرح بيضاوية 14"/>
          <p:cNvSpPr/>
          <p:nvPr/>
        </p:nvSpPr>
        <p:spPr>
          <a:xfrm>
            <a:off x="2563017" y="2298856"/>
            <a:ext cx="1803751" cy="735747"/>
          </a:xfrm>
          <a:prstGeom prst="wedgeEllipseCallout">
            <a:avLst>
              <a:gd name="adj1" fmla="val -17851"/>
              <a:gd name="adj2" fmla="val 1005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المرطبات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وسيلة شرح بيضاوية 15"/>
          <p:cNvSpPr/>
          <p:nvPr/>
        </p:nvSpPr>
        <p:spPr>
          <a:xfrm>
            <a:off x="389695" y="4327182"/>
            <a:ext cx="1391247" cy="735747"/>
          </a:xfrm>
          <a:prstGeom prst="wedgeEllipseCallout">
            <a:avLst>
              <a:gd name="adj1" fmla="val 7003"/>
              <a:gd name="adj2" fmla="val -1071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الأحذية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40851" y="8068"/>
            <a:ext cx="2661405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645" y="2666729"/>
            <a:ext cx="1620409" cy="144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74" y="2666729"/>
            <a:ext cx="1313306" cy="1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9" y="2728913"/>
            <a:ext cx="16786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38" y="2423802"/>
            <a:ext cx="1301908" cy="13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12" y="3365157"/>
            <a:ext cx="1985659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0" y="1809449"/>
            <a:ext cx="1742158" cy="15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2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8124974" y="260966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1" y="8068"/>
            <a:ext cx="3002599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43" y="1584136"/>
            <a:ext cx="330481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7" y="1917511"/>
            <a:ext cx="24479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3703099" y="1640232"/>
            <a:ext cx="4421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>
                <a:ln w="11430"/>
              </a:rPr>
              <a:t>تغيير الجوارب يوميا يمنع ظهور الرائحة الكريهة.</a:t>
            </a:r>
            <a:endParaRPr lang="ar-SA" sz="3200" b="1" dirty="0">
              <a:ln w="1143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703099" y="3127838"/>
            <a:ext cx="4421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>
                <a:ln w="11430"/>
              </a:rPr>
              <a:t>لبس الحذاء المناسب يساعد على حماية القدمين.</a:t>
            </a:r>
            <a:endParaRPr lang="ar-SA" sz="3200" b="1" dirty="0">
              <a:ln w="1143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6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03500" y="22573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نشاط6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124974" y="386386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40851" y="8068"/>
            <a:ext cx="2975303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43</a:t>
              </a: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72955" y="1412950"/>
            <a:ext cx="10466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 smtClean="0">
                <a:ln w="11430"/>
                <a:solidFill>
                  <a:srgbClr val="FF0000"/>
                </a:solidFill>
              </a:rPr>
              <a:t>أضع علامة ( </a:t>
            </a:r>
            <a:r>
              <a:rPr lang="ar-SA" sz="4400" b="1" dirty="0" smtClean="0">
                <a:ln w="11430"/>
                <a:solidFill>
                  <a:srgbClr val="FF0000"/>
                </a:solidFill>
                <a:latin typeface="Arial Rounded MT Bold"/>
              </a:rPr>
              <a:t>√ ) أمام التصرف الذي قمت به اليوم:</a:t>
            </a:r>
            <a:endParaRPr lang="ar-SA" sz="4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85" y="2789475"/>
            <a:ext cx="3942707" cy="247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3" y="2789475"/>
            <a:ext cx="3759210" cy="235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344300" y="2859613"/>
            <a:ext cx="494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ln w="11430"/>
                <a:solidFill>
                  <a:srgbClr val="00B050"/>
                </a:solidFill>
                <a:latin typeface="Arial Rounded MT Bold"/>
              </a:rPr>
              <a:t>√</a:t>
            </a:r>
            <a:endParaRPr lang="ar-SA" sz="4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3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8124974" y="260966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1" y="8068"/>
            <a:ext cx="3002599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43</a:t>
              </a: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750627" y="1501254"/>
            <a:ext cx="9130352" cy="3739486"/>
            <a:chOff x="750627" y="1501254"/>
            <a:chExt cx="9130352" cy="3739486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750627" y="1856096"/>
              <a:ext cx="9130352" cy="3384644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3200" b="1" dirty="0" smtClean="0">
                  <a:solidFill>
                    <a:schemeClr val="tx1"/>
                  </a:solidFill>
                </a:rPr>
                <a:t>1- الحرص على غسل اليدين قبل الأكل وبعده يحافظ على صحتك.</a:t>
              </a:r>
            </a:p>
            <a:p>
              <a:r>
                <a:rPr lang="ar-SA" sz="3200" b="1" dirty="0" smtClean="0">
                  <a:solidFill>
                    <a:schemeClr val="tx1"/>
                  </a:solidFill>
                </a:rPr>
                <a:t>2- البس الحذاء المناسب يساعد على حماية القدمين.</a:t>
              </a:r>
            </a:p>
            <a:p>
              <a:r>
                <a:rPr lang="ar-SA" sz="3200" b="1" dirty="0" smtClean="0">
                  <a:solidFill>
                    <a:schemeClr val="tx1"/>
                  </a:solidFill>
                </a:rPr>
                <a:t>3- تغيير الجوارب يوميا يمنع ظهور الرائحة الكريهة.</a:t>
              </a:r>
            </a:p>
            <a:p>
              <a:r>
                <a:rPr lang="ar-SA" sz="3200" b="1" dirty="0" smtClean="0">
                  <a:solidFill>
                    <a:schemeClr val="tx1"/>
                  </a:solidFill>
                </a:rPr>
                <a:t>4- طريقة التحدث باليدين هي لغة الإشارة.</a:t>
              </a:r>
              <a:r>
                <a:rPr lang="ar-SA" sz="3600" b="1" dirty="0" smtClean="0">
                  <a:solidFill>
                    <a:schemeClr val="tx1"/>
                  </a:solidFill>
                </a:rPr>
                <a:t> </a:t>
              </a:r>
              <a:endParaRPr lang="ar-SA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4135272" y="1501254"/>
              <a:ext cx="4926841" cy="80521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 smtClean="0"/>
                <a:t>إرشادات عامة</a:t>
              </a:r>
              <a:endParaRPr lang="ar-SA" sz="36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82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781348" y="49439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124974" y="214800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18970" y="1216933"/>
            <a:ext cx="67153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أساعد</a:t>
            </a:r>
            <a:r>
              <a:rPr kumimoji="0" lang="ar-SA" altLang="ar-SA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WinSoft Pro"/>
              </a:rPr>
              <a:t> </a:t>
            </a:r>
            <a:r>
              <a:rPr kumimoji="0" lang="ar-SA" altLang="ar-SA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القدم للوصول</a:t>
            </a:r>
            <a:r>
              <a:rPr kumimoji="0" lang="ar-SA" altLang="ar-SA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WinSoft Pro"/>
              </a:rPr>
              <a:t> </a:t>
            </a:r>
            <a:r>
              <a:rPr kumimoji="0" lang="ar-SA" altLang="ar-SA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إلى</a:t>
            </a:r>
            <a:r>
              <a:rPr kumimoji="0" lang="ar-SA" altLang="ar-SA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WinSoft Pro"/>
              </a:rPr>
              <a:t> </a:t>
            </a:r>
            <a:r>
              <a:rPr kumimoji="0" lang="ar-SA" altLang="ar-SA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ما يحميها:</a:t>
            </a:r>
            <a:endParaRPr kumimoji="0" lang="en-US" altLang="ar-SA" sz="4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9218" name="Picture 2" descr="Help%20Foot.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99" y="2202685"/>
            <a:ext cx="1063961" cy="9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Maze%2001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15" y="2095173"/>
            <a:ext cx="7049209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رابط مستقيم 12"/>
          <p:cNvCxnSpPr/>
          <p:nvPr/>
        </p:nvCxnSpPr>
        <p:spPr>
          <a:xfrm>
            <a:off x="8462684" y="2170479"/>
            <a:ext cx="0" cy="7233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7078532" y="2893810"/>
            <a:ext cx="13841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7078532" y="2893810"/>
            <a:ext cx="0" cy="354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7078532" y="3248809"/>
            <a:ext cx="8713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V="1">
            <a:off x="7949901" y="3250605"/>
            <a:ext cx="1" cy="267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 flipV="1">
            <a:off x="7949901" y="3517751"/>
            <a:ext cx="740168" cy="482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V="1">
            <a:off x="8690069" y="3566032"/>
            <a:ext cx="1" cy="747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H="1">
            <a:off x="5905948" y="4313816"/>
            <a:ext cx="28023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V="1">
            <a:off x="5905948" y="4319067"/>
            <a:ext cx="1" cy="3425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مجموعة 15"/>
          <p:cNvGrpSpPr/>
          <p:nvPr/>
        </p:nvGrpSpPr>
        <p:grpSpPr>
          <a:xfrm>
            <a:off x="40851" y="8068"/>
            <a:ext cx="3111781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913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121956" y="49439"/>
            <a:ext cx="1879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938226" y="386386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72432" y="1216933"/>
            <a:ext cx="60083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أَرسمُ </a:t>
            </a:r>
            <a:r>
              <a:rPr lang="ar-SA" altLang="ar-S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 </a:t>
            </a:r>
            <a:r>
              <a:rPr lang="ar-SA" altLang="ar-S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حول </a:t>
            </a:r>
            <a:r>
              <a:rPr lang="ar-SA" altLang="ar-S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الصور الصحيحة:</a:t>
            </a:r>
            <a:endParaRPr kumimoji="0" lang="en-US" altLang="ar-SA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40852" y="8068"/>
            <a:ext cx="2675052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45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16" y="2307772"/>
            <a:ext cx="1786916" cy="176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73" y="2377732"/>
            <a:ext cx="1701539" cy="164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10" y="2435061"/>
            <a:ext cx="1890781" cy="152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16" y="2387013"/>
            <a:ext cx="1982477" cy="182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86" y="2435061"/>
            <a:ext cx="1826791" cy="178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9" y="2262690"/>
            <a:ext cx="1574500" cy="20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شكل بيضاوي 26"/>
          <p:cNvSpPr/>
          <p:nvPr/>
        </p:nvSpPr>
        <p:spPr>
          <a:xfrm>
            <a:off x="2123728" y="1959234"/>
            <a:ext cx="2054710" cy="242083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9828182" y="1959234"/>
            <a:ext cx="1850254" cy="250253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4251716" y="2055932"/>
            <a:ext cx="2054710" cy="242083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0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769038" y="1179983"/>
            <a:ext cx="5913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أحدد يدي بالقلم ثم ألونها: 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043086" y="401289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1" y="8068"/>
            <a:ext cx="3889703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67" y="1211941"/>
            <a:ext cx="3438871" cy="430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حطة طرفية 8"/>
          <p:cNvSpPr/>
          <p:nvPr/>
        </p:nvSpPr>
        <p:spPr>
          <a:xfrm>
            <a:off x="1441141" y="1205203"/>
            <a:ext cx="10186979" cy="82230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أتحدث مع زميلاتي ومعلمتي حول استخدامات أخرى لليدين والقدمين.</a:t>
            </a:r>
            <a:endParaRPr lang="ar-SA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870492" y="4758926"/>
            <a:ext cx="1643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الصلاة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058727" y="4704183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المشي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17036" y="4639635"/>
            <a:ext cx="157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الكتابة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87" y="4662944"/>
            <a:ext cx="287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تناول الطعام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124974" y="188007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40852" y="8068"/>
            <a:ext cx="3616748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70" y="2097994"/>
            <a:ext cx="2229403" cy="27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60" y="2256486"/>
            <a:ext cx="2405337" cy="244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39" y="2256486"/>
            <a:ext cx="2425728" cy="217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" y="2256486"/>
            <a:ext cx="2297686" cy="218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4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build="p"/>
      <p:bldP spid="10" grpId="0" build="p"/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124974" y="324487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1" y="8068"/>
            <a:ext cx="4271841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4836297" y="3733578"/>
            <a:ext cx="2209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كرة الطائرة </a:t>
            </a:r>
            <a:endParaRPr lang="ar-S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639034" y="1363285"/>
            <a:ext cx="2749404" cy="1047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/>
              <a:t>نشاط</a:t>
            </a:r>
            <a:r>
              <a:rPr lang="ar-SA" sz="4400" b="1" dirty="0" smtClean="0"/>
              <a:t>1</a:t>
            </a:r>
            <a:r>
              <a:rPr lang="ar-EG" sz="4400" b="1" dirty="0" smtClean="0"/>
              <a:t> </a:t>
            </a:r>
            <a:endParaRPr lang="en-US" sz="4400" b="1" dirty="0"/>
          </a:p>
        </p:txBody>
      </p:sp>
      <p:sp>
        <p:nvSpPr>
          <p:cNvPr id="13" name="مستطيل 12"/>
          <p:cNvSpPr/>
          <p:nvPr/>
        </p:nvSpPr>
        <p:spPr>
          <a:xfrm>
            <a:off x="381570" y="2738824"/>
            <a:ext cx="1100686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4000" b="1" cap="none" spc="0" dirty="0" smtClean="0">
                <a:ln w="11430"/>
                <a:solidFill>
                  <a:schemeClr val="tx1"/>
                </a:solidFill>
              </a:rPr>
              <a:t>شاركي زميلاتك لعبة تستخدمين فيها يديك وقدميك.</a:t>
            </a:r>
            <a:endParaRPr lang="ar-SA" sz="4000" b="1" cap="none" spc="0" dirty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0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124974" y="324487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1" y="8068"/>
            <a:ext cx="4271841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8801965" y="1427106"/>
            <a:ext cx="2930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أقرأ الصورة:</a:t>
            </a:r>
            <a:endParaRPr lang="ar-S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592928" y="2134992"/>
            <a:ext cx="3902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</a:rPr>
              <a:t>ماذا ترين في الصورة؟</a:t>
            </a:r>
            <a:endParaRPr lang="ar-SA" sz="4000" b="1" cap="none" spc="0" dirty="0">
              <a:ln w="1143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77223" y="2842878"/>
            <a:ext cx="48237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</a:rPr>
              <a:t>ما اسم هذه الكائنات الدقيقة؟</a:t>
            </a:r>
            <a:endParaRPr lang="ar-SA" sz="4000" b="1" cap="none" spc="0" dirty="0">
              <a:ln w="1143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953560" y="3550764"/>
            <a:ext cx="4471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</a:rPr>
              <a:t>كيف يمكنك التخلص منها؟</a:t>
            </a:r>
            <a:endParaRPr lang="ar-SA" sz="4000" b="1" cap="none" spc="0" dirty="0">
              <a:ln w="1143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24" y="1781049"/>
            <a:ext cx="23526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  <p:bldP spid="15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124974" y="324487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1" y="8068"/>
            <a:ext cx="4271841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39</a:t>
              </a:r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8925637" y="1185864"/>
            <a:ext cx="2749404" cy="1047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/>
              <a:t>نشاط</a:t>
            </a:r>
            <a:r>
              <a:rPr lang="ar-SA" sz="4400" b="1" dirty="0" smtClean="0"/>
              <a:t>2</a:t>
            </a:r>
            <a:r>
              <a:rPr lang="ar-EG" sz="4400" b="1" dirty="0" smtClean="0"/>
              <a:t> </a:t>
            </a:r>
            <a:endParaRPr lang="en-US" sz="4400" b="1" dirty="0"/>
          </a:p>
        </p:txBody>
      </p:sp>
      <p:sp>
        <p:nvSpPr>
          <p:cNvPr id="13" name="مستطيل 12"/>
          <p:cNvSpPr/>
          <p:nvPr/>
        </p:nvSpPr>
        <p:spPr>
          <a:xfrm>
            <a:off x="437492" y="2281950"/>
            <a:ext cx="1100686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solidFill>
                  <a:schemeClr val="tx1"/>
                </a:solidFill>
              </a:rPr>
              <a:t>اجمعي الأدوات التي تحتاجينها في تنظيف يديك والعناية بهما في سلة التسوق</a:t>
            </a:r>
            <a:endParaRPr lang="ar-SA" sz="4000" b="1" cap="none" spc="0" dirty="0">
              <a:ln w="11430"/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2EFFC"/>
              </a:clrFrom>
              <a:clrTo>
                <a:srgbClr val="D2E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9" y="3974342"/>
            <a:ext cx="77382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0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124974" y="324487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1" y="8068"/>
            <a:ext cx="4271841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39</a:t>
              </a: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2176771" y="1394845"/>
            <a:ext cx="85230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chemeClr val="tx1"/>
                </a:solidFill>
              </a:rPr>
              <a:t>متى يجب أن أغسل يدي بالماء والصابون:</a:t>
            </a:r>
            <a:endParaRPr lang="ar-SA" sz="3600" b="1" cap="none" spc="0" dirty="0">
              <a:ln w="11430"/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8" y="2610702"/>
            <a:ext cx="7035421" cy="276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6" y="2365257"/>
            <a:ext cx="2905836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دبوس زينة 8"/>
          <p:cNvSpPr/>
          <p:nvPr/>
        </p:nvSpPr>
        <p:spPr>
          <a:xfrm>
            <a:off x="989705" y="1205203"/>
            <a:ext cx="10638416" cy="1560195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أسمي الأدوات التي أحتاجها في تنظيف يديّ والعناية </a:t>
            </a:r>
            <a:r>
              <a:rPr lang="ar-S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بهما في الأشكال الآتية:</a:t>
            </a:r>
            <a:endParaRPr lang="ar-SA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568228" y="4651523"/>
            <a:ext cx="178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المغسلة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983133" y="4651523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القصافة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80839" y="4651523"/>
            <a:ext cx="171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المنشفة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9751" y="2357752"/>
            <a:ext cx="2047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الصابون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124974" y="92471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40851" y="8068"/>
            <a:ext cx="3339987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17" y="3089423"/>
            <a:ext cx="1781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79" y="3089423"/>
            <a:ext cx="16097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39" y="2970343"/>
            <a:ext cx="16287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7" y="3429000"/>
            <a:ext cx="1695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78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build="p"/>
      <p:bldP spid="10" grpId="0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7961201" y="277265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</a:t>
              </a:r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2429673" y="92470"/>
            <a:ext cx="1670859" cy="83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/>
              <a:t>نشاط</a:t>
            </a:r>
            <a:r>
              <a:rPr lang="ar-SA" sz="4400" b="1" dirty="0" smtClean="0"/>
              <a:t>3</a:t>
            </a:r>
            <a:r>
              <a:rPr lang="ar-EG" sz="4400" b="1" dirty="0" smtClean="0"/>
              <a:t> </a:t>
            </a:r>
            <a:endParaRPr lang="en-US" sz="4400" b="1" dirty="0"/>
          </a:p>
        </p:txBody>
      </p:sp>
      <p:sp>
        <p:nvSpPr>
          <p:cNvPr id="13" name="مستطيل 12"/>
          <p:cNvSpPr/>
          <p:nvPr/>
        </p:nvSpPr>
        <p:spPr>
          <a:xfrm>
            <a:off x="381570" y="1173379"/>
            <a:ext cx="1100686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solidFill>
                  <a:srgbClr val="FF0000"/>
                </a:solidFill>
              </a:rPr>
              <a:t>طبقي طريقة غسل يديك وتجفيفهما بطريقة صحيحة كما يلي:</a:t>
            </a:r>
            <a:endParaRPr lang="ar-SA" sz="4000" b="1" cap="none" spc="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2156346"/>
            <a:ext cx="10672550" cy="333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7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124974" y="387641"/>
            <a:ext cx="3776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نظافة اليدين والقدمين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381570" y="2542726"/>
            <a:ext cx="1100686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EG" sz="2400" b="1" dirty="0" smtClean="0">
                <a:ln w="11430"/>
              </a:rPr>
              <a:t>1- أبلل يدي بالماء الجاري.</a:t>
            </a:r>
          </a:p>
          <a:p>
            <a:r>
              <a:rPr lang="ar-EG" sz="2400" b="1" dirty="0" smtClean="0">
                <a:ln w="11430"/>
              </a:rPr>
              <a:t>2- </a:t>
            </a:r>
            <a:r>
              <a:rPr lang="ar-EG" sz="2400" b="1" dirty="0">
                <a:ln w="11430"/>
              </a:rPr>
              <a:t>استخدم الصابون مع فرك اليدين جيدًا.</a:t>
            </a:r>
          </a:p>
          <a:p>
            <a:r>
              <a:rPr lang="ar-EG" sz="2400" b="1" cap="none" spc="0" dirty="0" smtClean="0">
                <a:ln w="11430"/>
              </a:rPr>
              <a:t>3- ثم أقم بتوزيع رغوة الصابون من ناحية ظهر الكف.</a:t>
            </a:r>
          </a:p>
          <a:p>
            <a:r>
              <a:rPr lang="ar-EG" sz="2400" b="1" cap="none" spc="0" dirty="0" smtClean="0">
                <a:ln w="11430"/>
              </a:rPr>
              <a:t>4- أتأكد أن الصابون تغلغل بين الأصابع.</a:t>
            </a:r>
          </a:p>
          <a:p>
            <a:r>
              <a:rPr lang="ar-EG" sz="2400" b="1" dirty="0" smtClean="0">
                <a:ln w="11430"/>
              </a:rPr>
              <a:t>5- أقم بعمل قبضة على أصابع كل يد.</a:t>
            </a:r>
          </a:p>
          <a:p>
            <a:r>
              <a:rPr lang="ar-EG" sz="2400" b="1" cap="none" spc="0" dirty="0" smtClean="0">
                <a:ln w="11430"/>
              </a:rPr>
              <a:t>6- مع الاهتمام بشكل خا</a:t>
            </a:r>
            <a:r>
              <a:rPr lang="ar-EG" sz="2400" b="1" dirty="0" smtClean="0">
                <a:ln w="11430"/>
              </a:rPr>
              <a:t>ص بالإبهامين.</a:t>
            </a:r>
          </a:p>
          <a:p>
            <a:r>
              <a:rPr lang="ar-EG" sz="2400" b="1" cap="none" spc="0" dirty="0" smtClean="0">
                <a:ln w="11430"/>
              </a:rPr>
              <a:t>7- اضغط بأطراف أصابع كل يد على اليد الأخرى.</a:t>
            </a:r>
          </a:p>
          <a:p>
            <a:r>
              <a:rPr lang="ar-EG" sz="2400" b="1" dirty="0" smtClean="0">
                <a:ln w="11430"/>
              </a:rPr>
              <a:t>8- أجفف يديك جيدًا باستعمال منشفة نظيفة.</a:t>
            </a:r>
            <a:endParaRPr lang="ar-EG" sz="2400" b="1" cap="none" spc="0" dirty="0" smtClean="0">
              <a:ln w="11430"/>
            </a:endParaRPr>
          </a:p>
          <a:p>
            <a:endParaRPr lang="ar-SA" sz="2400" b="1" cap="none" spc="0" dirty="0">
              <a:ln w="1143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717578" y="1363285"/>
            <a:ext cx="1670859" cy="1047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/>
              <a:t>نشاط </a:t>
            </a:r>
            <a:endParaRPr lang="en-US" sz="4400" b="1" dirty="0"/>
          </a:p>
        </p:txBody>
      </p:sp>
      <p:sp>
        <p:nvSpPr>
          <p:cNvPr id="13" name="مستطيل 12"/>
          <p:cNvSpPr/>
          <p:nvPr/>
        </p:nvSpPr>
        <p:spPr>
          <a:xfrm>
            <a:off x="381570" y="1533044"/>
            <a:ext cx="90172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4000" b="1" cap="none" spc="0" dirty="0" smtClean="0">
                <a:ln w="11430"/>
                <a:solidFill>
                  <a:srgbClr val="FF0000"/>
                </a:solidFill>
              </a:rPr>
              <a:t>قومي بغسل وتجفيف يديك بطريقة صحيحة.</a:t>
            </a:r>
            <a:endParaRPr lang="ar-SA" sz="40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82070" y="4938291"/>
            <a:ext cx="5410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ar-SA" altLang="ar-S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Soft Pro"/>
                <a:cs typeface="Times New Roman" panose="02020603050405020304" pitchFamily="18" charset="0"/>
              </a:rPr>
              <a:t> </a:t>
            </a:r>
            <a:r>
              <a:rPr kumimoji="0" lang="ar-SA" altLang="ar-S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أغسل</a:t>
            </a:r>
            <a:r>
              <a:rPr kumimoji="0" lang="ar-SA" altLang="ar-S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Soft Pro"/>
                <a:cs typeface="Times New Roman" panose="02020603050405020304" pitchFamily="18" charset="0"/>
              </a:rPr>
              <a:t> </a:t>
            </a:r>
            <a:r>
              <a:rPr kumimoji="0" lang="ar-SA" altLang="ar-S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يديّ جيداً بعد الخروج من دورة المياه بالماء والصابون.</a:t>
            </a:r>
            <a:endParaRPr kumimoji="0" lang="en-US" altLang="ar-S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Face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54" y="4839040"/>
            <a:ext cx="593392" cy="5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5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build="p" animBg="1"/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727</TotalTime>
  <Words>420</Words>
  <Application>Microsoft Office PowerPoint</Application>
  <PresentationFormat>مخصص</PresentationFormat>
  <Paragraphs>122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الحدث الرئيسي</vt:lpstr>
      <vt:lpstr>نظافة اليدين والقدمين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86</cp:revision>
  <dcterms:created xsi:type="dcterms:W3CDTF">2015-03-15T08:01:51Z</dcterms:created>
  <dcterms:modified xsi:type="dcterms:W3CDTF">2019-08-02T17:38:21Z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