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FF3300"/>
    <a:srgbClr val="3333FF"/>
    <a:srgbClr val="0000FF"/>
    <a:srgbClr val="CC0000"/>
    <a:srgbClr val="00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-1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D357-9EF2-4FE2-ACAC-B3B880383F68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4C30-D387-4C82-BB3A-503111B4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315A-879C-4E02-87C5-DB95CB63283C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675E-CA52-426D-9CF1-DDEA234E6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46C1-CC23-422C-9CA3-442080C9DD8C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DA83-F5FB-484A-ACDF-3DC6BEFA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790B-397F-45A3-8398-7680FC6B0A7C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AE36-A488-4161-A3AA-7740BACD1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671E-6C2F-4EF6-AA3B-8EBA786B31F2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DB72-0F2D-433F-A709-17476686B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F5AD-095C-46E0-B2E9-D207EF5E3BDF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D88A-DA69-4352-9292-7504B0CD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90B6-2B05-414B-B873-6BCC7FCAA169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9789-237B-4C59-9C51-48C4F0E4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6869-8D21-4AC4-BB27-53FC74E1F4DF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BAEE-08EA-46E0-B2BB-34BE40EFE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B40F-F603-44C0-B82C-CC1EE27EDB07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03F63-F377-4B53-A9BA-74240D5BD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D44F-5A99-4DDD-9CD6-C30BE58C8E58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9C9A-8ECB-4A96-BBA4-776BDDEA3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F3C3-EA0D-4236-BEEE-4DCB2F449A83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F36F-89DC-4AD0-BDDA-F4B79CFD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0022 - طيور الصباح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9C42E9-CAEB-4E1B-9488-D49EC03DF613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870F4-4EAF-4941-9B74-B217A7B1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0022 - طيور الصباح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3.wav"/><Relationship Id="rId7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5" Type="http://schemas.openxmlformats.org/officeDocument/2006/relationships/audio" Target="../media/audio25.wav"/><Relationship Id="rId4" Type="http://schemas.openxmlformats.org/officeDocument/2006/relationships/audio" Target="../media/audio24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audio" Target="../media/audio2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audio" Target="../media/audio3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3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arpetaMILKdownloa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515" y="1638328"/>
            <a:ext cx="4462485" cy="31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rot="20985065">
            <a:off x="2285402" y="2837103"/>
            <a:ext cx="3382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800" b="1" dirty="0" smtClean="0">
                <a:solidFill>
                  <a:srgbClr val="7030A0"/>
                </a:solidFill>
                <a:latin typeface="Calibri" pitchFamily="34" charset="0"/>
              </a:rPr>
              <a:t>الموضوع الثالث</a:t>
            </a:r>
            <a:endParaRPr lang="ar-EG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Picture 5" descr="buz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802224"/>
            <a:ext cx="2819400" cy="24649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وضوع الثال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609600"/>
            <a:ext cx="8382000" cy="5638800"/>
            <a:chOff x="381001" y="609600"/>
            <a:chExt cx="8382000" cy="512748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44000"/>
            </a:blip>
            <a:srcRect/>
            <a:stretch>
              <a:fillRect/>
            </a:stretch>
          </p:blipFill>
          <p:spPr bwMode="auto">
            <a:xfrm>
              <a:off x="381001" y="609600"/>
              <a:ext cx="8382000" cy="5105833"/>
            </a:xfrm>
            <a:prstGeom prst="rect">
              <a:avLst/>
            </a:prstGeom>
            <a:ln w="127000" cap="sq">
              <a:solidFill>
                <a:srgbClr val="FF00FF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244" name="Rectangle 3"/>
            <p:cNvSpPr>
              <a:spLocks noChangeArrowheads="1"/>
            </p:cNvSpPr>
            <p:nvPr/>
          </p:nvSpPr>
          <p:spPr bwMode="auto">
            <a:xfrm>
              <a:off x="685800" y="5029200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000" b="1">
                  <a:latin typeface="Calibri" pitchFamily="34" charset="0"/>
                  <a:cs typeface="Times New Roman" pitchFamily="18" charset="0"/>
                </a:rPr>
                <a:t>الشكل 19 ـ الطباعة بالأشكال المتنوعة </a:t>
              </a:r>
              <a:endParaRPr lang="ar-EG" sz="48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كل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381000"/>
            <a:ext cx="8534400" cy="2743200"/>
            <a:chOff x="4114800" y="381000"/>
            <a:chExt cx="4648200" cy="6248400"/>
          </a:xfrm>
        </p:grpSpPr>
        <p:sp>
          <p:nvSpPr>
            <p:cNvPr id="3" name="Rectangle 2"/>
            <p:cNvSpPr/>
            <p:nvPr/>
          </p:nvSpPr>
          <p:spPr>
            <a:xfrm>
              <a:off x="4114800" y="381000"/>
              <a:ext cx="4648200" cy="6248400"/>
            </a:xfrm>
            <a:prstGeom prst="rect">
              <a:avLst/>
            </a:prstGeom>
            <a:blipFill>
              <a:blip r:embed="rId4" cstate="print">
                <a:lum bright="-14000" contrast="22000"/>
              </a:blip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1271" name="Rectangle 1"/>
            <p:cNvSpPr>
              <a:spLocks noChangeArrowheads="1"/>
            </p:cNvSpPr>
            <p:nvPr/>
          </p:nvSpPr>
          <p:spPr bwMode="auto">
            <a:xfrm>
              <a:off x="4654323" y="2159651"/>
              <a:ext cx="3569154" cy="2734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ما أجمل الخطوط والأشكال التي 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أحصل عليها بطباعة الأشكال المختلفة</a:t>
              </a:r>
              <a:r>
                <a:rPr lang="ar-SA" sz="3600" b="1">
                  <a:latin typeface="Calibri" pitchFamily="34" charset="0"/>
                </a:rPr>
                <a:t>.</a:t>
              </a:r>
              <a:r>
                <a:rPr lang="ar-EG" sz="3600" b="1">
                  <a:latin typeface="Calibri" pitchFamily="34" charset="0"/>
                </a:rPr>
                <a:t> </a:t>
              </a:r>
              <a:endParaRPr lang="en-US" sz="3600">
                <a:latin typeface="Calibri" pitchFamily="34" charset="0"/>
              </a:endParaRP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lum bright="-18000" contrast="47000"/>
          </a:blip>
          <a:srcRect/>
          <a:stretch>
            <a:fillRect/>
          </a:stretch>
        </p:blipFill>
        <p:spPr bwMode="auto">
          <a:xfrm>
            <a:off x="1676400" y="3276600"/>
            <a:ext cx="5562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>
            <a:lum bright="-18000" contrast="47000"/>
          </a:blip>
          <a:srcRect/>
          <a:stretch>
            <a:fillRect/>
          </a:stretch>
        </p:blipFill>
        <p:spPr bwMode="auto">
          <a:xfrm>
            <a:off x="4834278" y="5029200"/>
            <a:ext cx="4081122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7" cstate="print">
            <a:lum bright="-18000" contrast="47000"/>
          </a:blip>
          <a:srcRect/>
          <a:stretch>
            <a:fillRect/>
          </a:stretch>
        </p:blipFill>
        <p:spPr bwMode="auto">
          <a:xfrm>
            <a:off x="228600" y="5067300"/>
            <a:ext cx="4148477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أجمل الخطوط والأشكال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أجمل الخطوط والأشكال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أجمل الخطوط والأشكال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أجمل الخطوط والأشكال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10000" y="533400"/>
            <a:ext cx="4800600" cy="6096000"/>
            <a:chOff x="3810000" y="533400"/>
            <a:chExt cx="4800600" cy="609600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3810000" y="533400"/>
              <a:ext cx="4800600" cy="6096000"/>
            </a:xfrm>
            <a:prstGeom prst="round2DiagRect">
              <a:avLst>
                <a:gd name="adj1" fmla="val 50000"/>
                <a:gd name="adj2" fmla="val 0"/>
              </a:avLst>
            </a:prstGeom>
            <a:blipFill>
              <a:blip r:embed="rId5" cstate="print">
                <a:lum bright="-29000" contrast="45000"/>
              </a:blip>
              <a:stretch>
                <a:fillRect/>
              </a:stretch>
            </a:blip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114800" y="1295400"/>
              <a:ext cx="4113627" cy="4154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8800" b="1" dirty="0">
                  <a:ln>
                    <a:solidFill>
                      <a:schemeClr val="tx1"/>
                    </a:solidFill>
                  </a:ln>
                  <a:solidFill>
                    <a:srgbClr val="FF6699"/>
                  </a:solidFill>
                  <a:latin typeface="+mn-lt"/>
                  <a:cs typeface="+mn-cs"/>
                </a:rPr>
                <a:t>أطبع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8800" b="1" dirty="0">
                  <a:ln>
                    <a:solidFill>
                      <a:schemeClr val="tx1"/>
                    </a:solidFill>
                  </a:ln>
                  <a:solidFill>
                    <a:srgbClr val="FF6699"/>
                  </a:solidFill>
                  <a:latin typeface="+mn-lt"/>
                  <a:cs typeface="+mn-cs"/>
                </a:rPr>
                <a:t> الخطوط 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8800" b="1" dirty="0">
                  <a:ln>
                    <a:solidFill>
                      <a:schemeClr val="tx1"/>
                    </a:solidFill>
                  </a:ln>
                  <a:solidFill>
                    <a:srgbClr val="FF6699"/>
                  </a:solidFill>
                  <a:latin typeface="+mn-lt"/>
                  <a:cs typeface="+mn-cs"/>
                </a:rPr>
                <a:t>  بالأشكال </a:t>
              </a:r>
              <a:endParaRPr lang="ar-EG" sz="88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bright="-19000" contrast="56000"/>
          </a:blip>
          <a:srcRect/>
          <a:stretch>
            <a:fillRect/>
          </a:stretch>
        </p:blipFill>
        <p:spPr bwMode="auto">
          <a:xfrm>
            <a:off x="228600" y="457200"/>
            <a:ext cx="3352800" cy="6096000"/>
          </a:xfrm>
          <a:prstGeom prst="snip2DiagRect">
            <a:avLst>
              <a:gd name="adj1" fmla="val 17193"/>
              <a:gd name="adj2" fmla="val 16667"/>
            </a:avLst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طبع الخطوط بالأشك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طبع الخطوط بالأشك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04800" y="1066800"/>
            <a:ext cx="8534400" cy="4419600"/>
          </a:xfrm>
          <a:prstGeom prst="roundRect">
            <a:avLst>
              <a:gd name="adj" fmla="val 9021"/>
            </a:avLst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12000" contrast="48000"/>
            </a:blip>
            <a:stretch>
              <a:fillRect/>
            </a:stretch>
          </a:blipFill>
          <a:ln w="762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457200" y="1903413"/>
            <a:ext cx="82296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000" b="1" dirty="0">
                <a:solidFill>
                  <a:srgbClr val="00B0F0"/>
                </a:solidFill>
                <a:latin typeface="Calibri" pitchFamily="34" charset="0"/>
              </a:rPr>
              <a:t>هناك أشياء كثيرة لها حواف خطية جميلة.</a:t>
            </a:r>
          </a:p>
          <a:p>
            <a:pPr algn="ctr"/>
            <a:endParaRPr lang="en-US" sz="4000" dirty="0">
              <a:latin typeface="Calibri" pitchFamily="34" charset="0"/>
            </a:endParaRPr>
          </a:p>
          <a:p>
            <a:pPr algn="ctr"/>
            <a:r>
              <a:rPr lang="ar-EG" sz="3200" b="1" dirty="0">
                <a:solidFill>
                  <a:srgbClr val="FF0066"/>
                </a:solidFill>
                <a:latin typeface="Calibri" pitchFamily="34" charset="0"/>
              </a:rPr>
              <a:t>كقالب الحلوى وألعابي البلاستيكية والملاعق وغيرها كثير.</a:t>
            </a:r>
          </a:p>
          <a:p>
            <a:pPr algn="ctr"/>
            <a:endParaRPr lang="en-US" sz="3200" dirty="0">
              <a:latin typeface="Calibri" pitchFamily="34" charset="0"/>
            </a:endParaRPr>
          </a:p>
          <a:p>
            <a:pPr algn="ctr" rtl="0"/>
            <a:r>
              <a:rPr lang="ar-EG" sz="3600" b="1" dirty="0">
                <a:solidFill>
                  <a:srgbClr val="FF6600"/>
                </a:solidFill>
                <a:latin typeface="Calibri" pitchFamily="34" charset="0"/>
              </a:rPr>
              <a:t>يمكنني الاستفادة من هذه الأشياء في أعمال </a:t>
            </a:r>
            <a:r>
              <a:rPr lang="ar-EG" sz="3600" b="1" dirty="0" err="1">
                <a:solidFill>
                  <a:srgbClr val="FF6600"/>
                </a:solidFill>
                <a:latin typeface="Calibri" pitchFamily="34" charset="0"/>
              </a:rPr>
              <a:t>الطباعة</a:t>
            </a:r>
            <a:r>
              <a:rPr lang="ar-EG" sz="3200" b="1" dirty="0" err="1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ar-EG" sz="3200" b="1" dirty="0" err="1" smtClean="0">
                <a:solidFill>
                  <a:srgbClr val="FF6600"/>
                </a:solidFill>
                <a:latin typeface="Calibri" pitchFamily="34" charset="0"/>
              </a:rPr>
              <a:t>-</a:t>
            </a:r>
            <a:endParaRPr lang="ar-EG" sz="3200" b="1" dirty="0">
              <a:solidFill>
                <a:srgbClr val="FF6600"/>
              </a:solidFill>
              <a:latin typeface="Calibri" pitchFamily="34" charset="0"/>
            </a:endParaRPr>
          </a:p>
          <a:p>
            <a:pPr algn="ctr" rtl="0"/>
            <a:r>
              <a:rPr lang="ar-EG" sz="3200" b="1" dirty="0" err="1">
                <a:solidFill>
                  <a:srgbClr val="3333FF"/>
                </a:solidFill>
                <a:latin typeface="Calibri" pitchFamily="34" charset="0"/>
              </a:rPr>
              <a:t>الشكل </a:t>
            </a:r>
            <a:r>
              <a:rPr lang="ar-EG" sz="3200" b="1" dirty="0">
                <a:solidFill>
                  <a:srgbClr val="3333FF"/>
                </a:solidFill>
                <a:latin typeface="Calibri" pitchFamily="34" charset="0"/>
              </a:rPr>
              <a:t>(14</a:t>
            </a:r>
            <a:r>
              <a:rPr lang="ar-EG" sz="3200" b="1" dirty="0" err="1">
                <a:solidFill>
                  <a:srgbClr val="3333FF"/>
                </a:solidFill>
                <a:latin typeface="Calibri" pitchFamily="34" charset="0"/>
              </a:rPr>
              <a:t>)</a:t>
            </a:r>
            <a:r>
              <a:rPr lang="ar-SA" sz="3200" b="1" dirty="0" err="1">
                <a:solidFill>
                  <a:srgbClr val="3333FF"/>
                </a:solidFill>
                <a:latin typeface="Calibri" pitchFamily="34" charset="0"/>
              </a:rPr>
              <a:t>.</a:t>
            </a:r>
            <a:endParaRPr lang="en-US" sz="3200" dirty="0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هناك أشكال كثيرة لها حواف 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هناك أشكال كثيرة لها حواف 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قالب الحلوى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مكنني الاستفادة من هذه الأشياء في أعمال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مكنني الاستفادة من هذه الأشياء في أعمال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457200" y="838200"/>
            <a:ext cx="8077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4800" y="5486400"/>
            <a:ext cx="2362200" cy="1219200"/>
            <a:chOff x="304800" y="5486400"/>
            <a:chExt cx="2362200" cy="1219200"/>
          </a:xfrm>
        </p:grpSpPr>
        <p:sp>
          <p:nvSpPr>
            <p:cNvPr id="3" name="Heart 2"/>
            <p:cNvSpPr/>
            <p:nvPr/>
          </p:nvSpPr>
          <p:spPr>
            <a:xfrm>
              <a:off x="304800" y="5486400"/>
              <a:ext cx="2362200" cy="1219200"/>
            </a:xfrm>
            <a:prstGeom prst="heart">
              <a:avLst/>
            </a:prstGeom>
            <a:solidFill>
              <a:srgbClr val="CC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4103" name="Rectangle 3"/>
            <p:cNvSpPr>
              <a:spLocks noChangeArrowheads="1"/>
            </p:cNvSpPr>
            <p:nvPr/>
          </p:nvSpPr>
          <p:spPr bwMode="auto">
            <a:xfrm>
              <a:off x="680214" y="5816025"/>
              <a:ext cx="152958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EG" sz="3200" b="1" dirty="0" smtClean="0">
                  <a:solidFill>
                    <a:schemeClr val="bg1"/>
                  </a:solidFill>
                  <a:latin typeface="Calibri" pitchFamily="34" charset="0"/>
                </a:rPr>
                <a:t>الشكل 14</a:t>
              </a:r>
              <a:endParaRPr lang="ar-EG" sz="3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كل 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كل 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 bwMode="auto">
          <a:xfrm>
            <a:off x="304800" y="457200"/>
            <a:ext cx="8534400" cy="5943600"/>
          </a:xfrm>
          <a:prstGeom prst="round2DiagRect">
            <a:avLst>
              <a:gd name="adj1" fmla="val 12988"/>
              <a:gd name="adj2" fmla="val 0"/>
            </a:avLst>
          </a:prstGeom>
          <a:blipFill>
            <a:blip r:embed="rId6" cstate="print"/>
            <a:stretch>
              <a:fillRect/>
            </a:stretch>
          </a:blipFill>
          <a:ln w="76200">
            <a:noFill/>
            <a:prstDash val="lg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381000" y="2514600"/>
            <a:ext cx="8305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200" b="1">
                <a:solidFill>
                  <a:schemeClr val="bg1"/>
                </a:solidFill>
                <a:latin typeface="Calibri" pitchFamily="34" charset="0"/>
              </a:rPr>
              <a:t>نلاحظ كيف تتميز كل قطعة بحواف تختلف عن الأخرى.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ar-EG" sz="3200" b="1">
                <a:solidFill>
                  <a:srgbClr val="FFFF00"/>
                </a:solidFill>
                <a:latin typeface="Calibri" pitchFamily="34" charset="0"/>
              </a:rPr>
              <a:t>نضع قماشاً في صحون مناسبة ثم نشبعها بالألوان التي نريد أن نطبع بها.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ar-EG" sz="3200" b="1">
                <a:solidFill>
                  <a:srgbClr val="66FFFF"/>
                </a:solidFill>
                <a:latin typeface="Calibri" pitchFamily="34" charset="0"/>
              </a:rPr>
              <a:t>كل صحن يحتوي على لون مختلف.</a:t>
            </a:r>
            <a:endParaRPr lang="en-US" sz="3200">
              <a:solidFill>
                <a:srgbClr val="66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u"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لاحظ كيف تختلف كل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لاحظ كيف تختلف كل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ضع قماشا في صحون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ل صحن يحتوي على لون مختل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 rot="5400000">
            <a:off x="3810000" y="1447800"/>
            <a:ext cx="6096000" cy="3962400"/>
            <a:chOff x="4114800" y="130299"/>
            <a:chExt cx="4648200" cy="6499101"/>
          </a:xfrm>
        </p:grpSpPr>
        <p:sp>
          <p:nvSpPr>
            <p:cNvPr id="3" name="Down Arrow 2"/>
            <p:cNvSpPr/>
            <p:nvPr/>
          </p:nvSpPr>
          <p:spPr>
            <a:xfrm>
              <a:off x="4114800" y="381000"/>
              <a:ext cx="4648200" cy="6248400"/>
            </a:xfrm>
            <a:prstGeom prst="downArrow">
              <a:avLst>
                <a:gd name="adj1" fmla="val 96584"/>
                <a:gd name="adj2" fmla="val 25155"/>
              </a:avLst>
            </a:prstGeom>
            <a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lum bright="-1000" contrast="89000"/>
              </a:blip>
              <a:tile tx="0" ty="0" sx="100000" sy="100000" flip="none" algn="tl"/>
            </a:blipFill>
            <a:ln w="76200">
              <a:solidFill>
                <a:srgbClr val="CC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6157" name="Rectangle 1"/>
            <p:cNvSpPr>
              <a:spLocks noChangeArrowheads="1"/>
            </p:cNvSpPr>
            <p:nvPr/>
          </p:nvSpPr>
          <p:spPr bwMode="auto">
            <a:xfrm rot="16200000">
              <a:off x="2660021" y="1840593"/>
              <a:ext cx="5837788" cy="241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000" b="1" dirty="0">
                  <a:latin typeface="Calibri" pitchFamily="34" charset="0"/>
                </a:rPr>
                <a:t>أضغط بالشكل </a:t>
              </a:r>
            </a:p>
            <a:p>
              <a:pPr algn="ctr"/>
              <a:r>
                <a:rPr lang="ar-EG" sz="4000" b="1" dirty="0">
                  <a:latin typeface="Calibri" pitchFamily="34" charset="0"/>
                </a:rPr>
                <a:t>داخل اللون ثم </a:t>
              </a:r>
            </a:p>
            <a:p>
              <a:pPr algn="ctr"/>
              <a:r>
                <a:rPr lang="ar-EG" sz="4000" b="1" dirty="0">
                  <a:latin typeface="Calibri" pitchFamily="34" charset="0"/>
                </a:rPr>
                <a:t>أطبعه على ورقة </a:t>
              </a:r>
              <a:r>
                <a:rPr lang="ar-EG" sz="4000" b="1" dirty="0" err="1" smtClean="0">
                  <a:latin typeface="Calibri" pitchFamily="34" charset="0"/>
                </a:rPr>
                <a:t>الرسم </a:t>
              </a:r>
              <a:r>
                <a:rPr lang="ar-EG" sz="4000" b="1" dirty="0" smtClean="0">
                  <a:latin typeface="Calibri" pitchFamily="34" charset="0"/>
                </a:rPr>
                <a:t>- </a:t>
              </a:r>
              <a:r>
                <a:rPr lang="ar-EG" sz="4000" b="1" dirty="0" err="1" smtClean="0">
                  <a:latin typeface="Calibri" pitchFamily="34" charset="0"/>
                </a:rPr>
                <a:t>الشكلان </a:t>
              </a:r>
              <a:r>
                <a:rPr lang="ar-EG" sz="4000" b="1" dirty="0">
                  <a:latin typeface="Calibri" pitchFamily="34" charset="0"/>
                </a:rPr>
                <a:t>(15، 16</a:t>
              </a:r>
              <a:r>
                <a:rPr lang="ar-EG" sz="4000" b="1" dirty="0" err="1">
                  <a:latin typeface="Calibri" pitchFamily="34" charset="0"/>
                </a:rPr>
                <a:t>).</a:t>
              </a:r>
              <a:endParaRPr lang="en-US" sz="4000" b="1" dirty="0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8600" y="304800"/>
            <a:ext cx="4191000" cy="3124200"/>
            <a:chOff x="228600" y="304800"/>
            <a:chExt cx="4191000" cy="3124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14000" contrast="46000"/>
            </a:blip>
            <a:srcRect/>
            <a:stretch>
              <a:fillRect/>
            </a:stretch>
          </p:blipFill>
          <p:spPr bwMode="auto">
            <a:xfrm>
              <a:off x="228600" y="304800"/>
              <a:ext cx="4191000" cy="3124200"/>
            </a:xfrm>
            <a:prstGeom prst="snip2DiagRect">
              <a:avLst>
                <a:gd name="adj1" fmla="val 0"/>
                <a:gd name="adj2" fmla="val 10304"/>
              </a:avLst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304800" y="2590800"/>
              <a:ext cx="39661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ar-EG" sz="2400" b="1">
                  <a:latin typeface="Calibri" pitchFamily="34" charset="0"/>
                </a:rPr>
                <a:t>الشكل (15)</a:t>
              </a:r>
            </a:p>
            <a:p>
              <a:pPr algn="ctr" rtl="0"/>
              <a:r>
                <a:rPr lang="ar-EG" sz="2400" b="1">
                  <a:latin typeface="Calibri" pitchFamily="34" charset="0"/>
                </a:rPr>
                <a:t> الطباعة على سطح صلب تحت الورقة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52400" y="3733800"/>
            <a:ext cx="4267200" cy="2971800"/>
            <a:chOff x="152400" y="3733800"/>
            <a:chExt cx="4267200" cy="29718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 cstate="print">
              <a:lum bright="-14000" contrast="46000"/>
            </a:blip>
            <a:srcRect/>
            <a:stretch>
              <a:fillRect/>
            </a:stretch>
          </p:blipFill>
          <p:spPr bwMode="auto">
            <a:xfrm>
              <a:off x="152400" y="3733800"/>
              <a:ext cx="4267200" cy="2971800"/>
            </a:xfrm>
            <a:prstGeom prst="snip2DiagRect">
              <a:avLst>
                <a:gd name="adj1" fmla="val 0"/>
                <a:gd name="adj2" fmla="val 10304"/>
              </a:avLst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057400" y="5874603"/>
              <a:ext cx="23439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ar-EG" sz="2400" b="1">
                  <a:latin typeface="Calibri" pitchFamily="34" charset="0"/>
                </a:rPr>
                <a:t>الشكل (16)</a:t>
              </a:r>
            </a:p>
            <a:p>
              <a:pPr algn="ctr" rtl="0"/>
              <a:r>
                <a:rPr lang="ar-EG" sz="2400" b="1">
                  <a:latin typeface="Calibri" pitchFamily="34" charset="0"/>
                </a:rPr>
                <a:t> الشكل النهائي للورقة</a:t>
              </a: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638800" y="3962400"/>
            <a:ext cx="2819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C00000"/>
                </a:solidFill>
                <a:latin typeface="Calibri" pitchFamily="34" charset="0"/>
              </a:rPr>
              <a:t>يجب أن تكون الورقة على سطح مستو وصلب.</a:t>
            </a:r>
            <a:endParaRPr lang="en-US" sz="36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ضغط بالشكل داخل اللون ثم أطبعه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كل 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جب أن تكون الورقة على سطح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3581400"/>
            <a:ext cx="8305800" cy="2933700"/>
            <a:chOff x="1600200" y="2133600"/>
            <a:chExt cx="5629275" cy="4381500"/>
          </a:xfrm>
        </p:grpSpPr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contrast="58000"/>
            </a:blip>
            <a:srcRect/>
            <a:stretch>
              <a:fillRect/>
            </a:stretch>
          </p:blipFill>
          <p:spPr bwMode="auto">
            <a:xfrm>
              <a:off x="1600200" y="2133600"/>
              <a:ext cx="5629275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Rectangle 2"/>
            <p:cNvSpPr>
              <a:spLocks noChangeArrowheads="1"/>
            </p:cNvSpPr>
            <p:nvPr/>
          </p:nvSpPr>
          <p:spPr bwMode="auto">
            <a:xfrm rot="21269593">
              <a:off x="2539755" y="5320145"/>
              <a:ext cx="3929281" cy="873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 dirty="0" err="1">
                  <a:solidFill>
                    <a:srgbClr val="CC0000"/>
                  </a:solidFill>
                  <a:latin typeface="Calibri" pitchFamily="34" charset="0"/>
                </a:rPr>
                <a:t>الشكل </a:t>
              </a:r>
              <a:r>
                <a:rPr lang="ar-EG" sz="3200" b="1" dirty="0">
                  <a:solidFill>
                    <a:srgbClr val="CC0000"/>
                  </a:solidFill>
                  <a:latin typeface="Calibri" pitchFamily="34" charset="0"/>
                </a:rPr>
                <a:t>(17) نترك الأوراق حتى تجف</a:t>
              </a:r>
              <a:endParaRPr lang="ar-EG" sz="3200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4800" y="381000"/>
            <a:ext cx="8534400" cy="3200400"/>
            <a:chOff x="4114800" y="381000"/>
            <a:chExt cx="4648200" cy="6248400"/>
          </a:xfrm>
        </p:grpSpPr>
        <p:sp>
          <p:nvSpPr>
            <p:cNvPr id="5" name="Can 4"/>
            <p:cNvSpPr/>
            <p:nvPr/>
          </p:nvSpPr>
          <p:spPr>
            <a:xfrm>
              <a:off x="4114800" y="381000"/>
              <a:ext cx="4648200" cy="6248400"/>
            </a:xfrm>
            <a:prstGeom prst="can">
              <a:avLst/>
            </a:prstGeom>
            <a:blipFill>
              <a:blip r:embed="rId6" cstate="print"/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7173" name="Rectangle 1"/>
            <p:cNvSpPr>
              <a:spLocks noChangeArrowheads="1"/>
            </p:cNvSpPr>
            <p:nvPr/>
          </p:nvSpPr>
          <p:spPr bwMode="auto">
            <a:xfrm>
              <a:off x="5401355" y="1144268"/>
              <a:ext cx="3361644" cy="41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بعد الانتهاء أتركها لتجف تماماً وأنتبه حتى لا تتسخ ملابسي </a:t>
              </a:r>
            </a:p>
            <a:p>
              <a:pPr algn="ctr"/>
              <a:r>
                <a:rPr lang="ar-EG" sz="4400" b="1">
                  <a:latin typeface="Calibri" pitchFamily="34" charset="0"/>
                </a:rPr>
                <a:t>الشكل (17)</a:t>
              </a:r>
              <a:r>
                <a:rPr lang="ar-SA" sz="4400" b="1">
                  <a:latin typeface="Calibri" pitchFamily="34" charset="0"/>
                </a:rPr>
                <a:t>.</a:t>
              </a:r>
              <a:endParaRPr lang="en-US" sz="44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عد الانتهاء أتركها لتجف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381000"/>
            <a:ext cx="8534400" cy="3200400"/>
            <a:chOff x="4114800" y="381000"/>
            <a:chExt cx="4648200" cy="6248400"/>
          </a:xfrm>
        </p:grpSpPr>
        <p:sp>
          <p:nvSpPr>
            <p:cNvPr id="3" name="Down Arrow Callout 2"/>
            <p:cNvSpPr/>
            <p:nvPr/>
          </p:nvSpPr>
          <p:spPr>
            <a:xfrm>
              <a:off x="4114800" y="381000"/>
              <a:ext cx="4648200" cy="6248400"/>
            </a:xfrm>
            <a:prstGeom prst="downArrowCallout">
              <a:avLst>
                <a:gd name="adj1" fmla="val 50000"/>
                <a:gd name="adj2" fmla="val 97671"/>
                <a:gd name="adj3" fmla="val 25000"/>
                <a:gd name="adj4" fmla="val 74915"/>
              </a:avLst>
            </a:prstGeom>
            <a:blipFill>
              <a:blip r:embed="rId5" cstate="print"/>
              <a:stretch>
                <a:fillRect/>
              </a:stretch>
            </a:blipFill>
            <a:ln w="76200">
              <a:noFill/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201" name="Rectangle 1"/>
            <p:cNvSpPr>
              <a:spLocks noChangeArrowheads="1"/>
            </p:cNvSpPr>
            <p:nvPr/>
          </p:nvSpPr>
          <p:spPr bwMode="auto">
            <a:xfrm>
              <a:off x="4695826" y="1144268"/>
              <a:ext cx="3444648" cy="41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 dirty="0">
                  <a:solidFill>
                    <a:srgbClr val="0000FF"/>
                  </a:solidFill>
                  <a:latin typeface="Calibri" pitchFamily="34" charset="0"/>
                </a:rPr>
                <a:t>أجدادنا أيضاً استخدموا الطباعة بالأشكال المختلفة ليزينوا جدران </a:t>
              </a:r>
              <a:r>
                <a:rPr lang="ar-EG" sz="4400" b="1" dirty="0" err="1" smtClean="0">
                  <a:solidFill>
                    <a:srgbClr val="0000FF"/>
                  </a:solidFill>
                  <a:latin typeface="Calibri" pitchFamily="34" charset="0"/>
                </a:rPr>
                <a:t>المنازل </a:t>
              </a:r>
              <a:r>
                <a:rPr lang="ar-EG" sz="4400" b="1" dirty="0" smtClean="0">
                  <a:solidFill>
                    <a:srgbClr val="0000FF"/>
                  </a:solidFill>
                  <a:latin typeface="Calibri" pitchFamily="34" charset="0"/>
                </a:rPr>
                <a:t>- </a:t>
              </a:r>
              <a:r>
                <a:rPr lang="ar-EG" sz="4400" b="1" dirty="0" err="1">
                  <a:solidFill>
                    <a:srgbClr val="0000FF"/>
                  </a:solidFill>
                  <a:latin typeface="Calibri" pitchFamily="34" charset="0"/>
                </a:rPr>
                <a:t>الشكل </a:t>
              </a:r>
              <a:r>
                <a:rPr lang="ar-EG" sz="4400" b="1" dirty="0">
                  <a:solidFill>
                    <a:srgbClr val="0000FF"/>
                  </a:solidFill>
                  <a:latin typeface="Calibri" pitchFamily="34" charset="0"/>
                </a:rPr>
                <a:t>(18</a:t>
              </a:r>
              <a:r>
                <a:rPr lang="ar-EG" sz="4400" b="1" dirty="0" err="1">
                  <a:solidFill>
                    <a:srgbClr val="0000FF"/>
                  </a:solidFill>
                  <a:latin typeface="Calibri" pitchFamily="34" charset="0"/>
                </a:rPr>
                <a:t>).</a:t>
              </a:r>
              <a:r>
                <a:rPr lang="ar-EG" sz="4400" b="1" dirty="0">
                  <a:solidFill>
                    <a:srgbClr val="0000FF"/>
                  </a:solidFill>
                  <a:latin typeface="Calibri" pitchFamily="34" charset="0"/>
                </a:rPr>
                <a:t> </a:t>
              </a:r>
              <a:endParaRPr lang="en-US" sz="44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lum bright="-9000" contrast="21000"/>
          </a:blip>
          <a:srcRect/>
          <a:stretch>
            <a:fillRect/>
          </a:stretch>
        </p:blipFill>
        <p:spPr bwMode="auto">
          <a:xfrm>
            <a:off x="228600" y="40386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30921" y="5943600"/>
            <a:ext cx="74510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3200" b="1" dirty="0" err="1">
                <a:latin typeface="Calibri" pitchFamily="34" charset="0"/>
              </a:rPr>
              <a:t>الشكل </a:t>
            </a:r>
            <a:r>
              <a:rPr lang="ar-EG" sz="3200" b="1" dirty="0">
                <a:latin typeface="Calibri" pitchFamily="34" charset="0"/>
              </a:rPr>
              <a:t>(18) الطباعة على الجدران التي صنعها الأجداد </a:t>
            </a:r>
            <a:endParaRPr lang="ar-EG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جدادنا أيضاً استخدموا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91200" y="152400"/>
            <a:ext cx="3048000" cy="2970213"/>
            <a:chOff x="4114800" y="381000"/>
            <a:chExt cx="4648200" cy="6248400"/>
          </a:xfrm>
        </p:grpSpPr>
        <p:sp>
          <p:nvSpPr>
            <p:cNvPr id="6" name="Cube 5"/>
            <p:cNvSpPr/>
            <p:nvPr/>
          </p:nvSpPr>
          <p:spPr>
            <a:xfrm>
              <a:off x="4114800" y="381000"/>
              <a:ext cx="4648200" cy="6248400"/>
            </a:xfrm>
            <a:prstGeom prst="cube">
              <a:avLst/>
            </a:prstGeom>
            <a:blipFill>
              <a:blip r:embed="rId5" cstate="print">
                <a:lum bright="-34000" contrast="53000"/>
              </a:blip>
              <a:stretch>
                <a:fillRect/>
              </a:stretch>
            </a:blipFill>
            <a:ln w="762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223" name="Rectangle 1"/>
            <p:cNvSpPr>
              <a:spLocks noChangeArrowheads="1"/>
            </p:cNvSpPr>
            <p:nvPr/>
          </p:nvSpPr>
          <p:spPr bwMode="auto">
            <a:xfrm>
              <a:off x="4463415" y="3441872"/>
              <a:ext cx="3195638" cy="174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800" b="1">
                  <a:solidFill>
                    <a:srgbClr val="9900CC"/>
                  </a:solidFill>
                  <a:latin typeface="Calibri" pitchFamily="34" charset="0"/>
                </a:rPr>
                <a:t>نشاط</a:t>
              </a:r>
              <a:endParaRPr lang="en-US" sz="4800">
                <a:solidFill>
                  <a:srgbClr val="9900CC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3429000"/>
            <a:ext cx="8534400" cy="3200400"/>
            <a:chOff x="4114800" y="381000"/>
            <a:chExt cx="4648200" cy="6248400"/>
          </a:xfrm>
        </p:grpSpPr>
        <p:sp>
          <p:nvSpPr>
            <p:cNvPr id="9" name="Round Single Corner Rectangle 8"/>
            <p:cNvSpPr/>
            <p:nvPr/>
          </p:nvSpPr>
          <p:spPr>
            <a:xfrm rot="10800000">
              <a:off x="4114800" y="381000"/>
              <a:ext cx="4648200" cy="6248400"/>
            </a:xfrm>
            <a:prstGeom prst="round1Rect">
              <a:avLst/>
            </a:prstGeom>
            <a:blipFill>
              <a:blip r:embed="rId6" cstate="print"/>
              <a:stretch>
                <a:fillRect/>
              </a:stretch>
            </a:blipFill>
            <a:ln w="76200">
              <a:solidFill>
                <a:srgbClr val="3333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221" name="Rectangle 1"/>
            <p:cNvSpPr>
              <a:spLocks noChangeArrowheads="1"/>
            </p:cNvSpPr>
            <p:nvPr/>
          </p:nvSpPr>
          <p:spPr bwMode="auto">
            <a:xfrm>
              <a:off x="4156302" y="1422400"/>
              <a:ext cx="4523694" cy="41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</a:rPr>
                <a:t>في المنزل كرر التجربة </a:t>
              </a:r>
            </a:p>
            <a:p>
              <a:pPr algn="ctr"/>
              <a:r>
                <a:rPr lang="ar-EG" sz="4400" b="1" dirty="0">
                  <a:latin typeface="Calibri" pitchFamily="34" charset="0"/>
                </a:rPr>
                <a:t>باستخدام مواد </a:t>
              </a:r>
              <a:r>
                <a:rPr lang="ar-EG" sz="4400" b="1" dirty="0" err="1" smtClean="0">
                  <a:latin typeface="Calibri" pitchFamily="34" charset="0"/>
                </a:rPr>
                <a:t>أخرى -</a:t>
              </a:r>
              <a:r>
                <a:rPr lang="ar-EG" sz="4400" b="1" dirty="0" smtClean="0">
                  <a:latin typeface="Calibri" pitchFamily="34" charset="0"/>
                </a:rPr>
                <a:t> </a:t>
              </a:r>
              <a:endParaRPr lang="ar-EG" sz="4400" b="1" dirty="0">
                <a:latin typeface="Calibri" pitchFamily="34" charset="0"/>
              </a:endParaRPr>
            </a:p>
            <a:p>
              <a:pPr algn="ctr"/>
              <a:r>
                <a:rPr lang="ar-EG" sz="4400" b="1" dirty="0" err="1">
                  <a:latin typeface="Calibri" pitchFamily="34" charset="0"/>
                </a:rPr>
                <a:t>الشكل </a:t>
              </a:r>
              <a:r>
                <a:rPr lang="ar-EG" sz="4400" b="1" dirty="0">
                  <a:latin typeface="Calibri" pitchFamily="34" charset="0"/>
                </a:rPr>
                <a:t>(19</a:t>
              </a:r>
              <a:r>
                <a:rPr lang="ar-EG" sz="4400" b="1" dirty="0" err="1">
                  <a:latin typeface="Calibri" pitchFamily="34" charset="0"/>
                </a:rPr>
                <a:t>).</a:t>
              </a:r>
              <a:endParaRPr lang="en-U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0022 - طيور الصباح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ي المنزل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57e3f8885a3e4c1a7c0f625a35823b6eb7ee3d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191</Words>
  <Application>Microsoft Office PowerPoint</Application>
  <PresentationFormat>عرض على الشاشة (3:4)‏</PresentationFormat>
  <Paragraphs>34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الأول الابتدائي - الفصل الدراسي الثاني</dc:title>
  <dc:subject>3- أطبع الخطوط بالأشكال</dc:subject>
  <dc:creator>أ/ بندر الحازمي</dc:creator>
  <cp:keywords>حقيبة إنجاز المعلم والمعلمة</cp:keywords>
  <cp:lastModifiedBy>hzm.man.14</cp:lastModifiedBy>
  <cp:revision>76</cp:revision>
  <dcterms:created xsi:type="dcterms:W3CDTF">2006-08-16T00:00:00Z</dcterms:created>
  <dcterms:modified xsi:type="dcterms:W3CDTF">2015-12-17T19:49:11Z</dcterms:modified>
</cp:coreProperties>
</file>