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91" r:id="rId2"/>
    <p:sldId id="292" r:id="rId3"/>
    <p:sldId id="312" r:id="rId4"/>
    <p:sldId id="305" r:id="rId5"/>
    <p:sldId id="306" r:id="rId6"/>
    <p:sldId id="313" r:id="rId7"/>
    <p:sldId id="314" r:id="rId8"/>
    <p:sldId id="315" r:id="rId9"/>
    <p:sldId id="293" r:id="rId10"/>
    <p:sldId id="307" r:id="rId11"/>
    <p:sldId id="316" r:id="rId12"/>
    <p:sldId id="309" r:id="rId13"/>
    <p:sldId id="310" r:id="rId14"/>
    <p:sldId id="294" r:id="rId15"/>
    <p:sldId id="304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</p:embeddedFont>
    <p:embeddedFont>
      <p:font typeface="Calibri Light" panose="020F0302020204030204" pitchFamily="34" charset="0"/>
      <p:regular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FF3399"/>
    <a:srgbClr val="E91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214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638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90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51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707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31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53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365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A1C14-F3D3-4A76-963A-798F5D590958}" type="datetimeFigureOut">
              <a:rPr lang="ar-SA" smtClean="0"/>
              <a:t>27/12/41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CEA-0986-4011-9100-0425CFFAFFB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203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728">
            <a:off x="1156246" y="908720"/>
            <a:ext cx="2896469" cy="2217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731" y="332656"/>
            <a:ext cx="4160315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شكل بيضاوي 4"/>
          <p:cNvSpPr/>
          <p:nvPr/>
        </p:nvSpPr>
        <p:spPr>
          <a:xfrm>
            <a:off x="3269896" y="2719715"/>
            <a:ext cx="1728192" cy="1728192"/>
          </a:xfrm>
          <a:prstGeom prst="ellipse">
            <a:avLst/>
          </a:prstGeom>
          <a:gradFill flip="none" rotWithShape="1">
            <a:gsLst>
              <a:gs pos="41000">
                <a:srgbClr val="FF0000"/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>
                <a:ln w="22225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1</a:t>
            </a:r>
            <a:endParaRPr lang="ar-SA" sz="7200" b="1" dirty="0">
              <a:ln w="22225">
                <a:solidFill>
                  <a:schemeClr val="bg1">
                    <a:lumMod val="85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54102" y="4625412"/>
            <a:ext cx="29963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8000" b="1" dirty="0">
                <a:ln w="12700">
                  <a:solidFill>
                    <a:srgbClr val="000099"/>
                  </a:solidFill>
                  <a:prstDash val="solid"/>
                </a:ln>
                <a:pattFill prst="pct50">
                  <a:fgClr>
                    <a:srgbClr val="000099"/>
                  </a:fgClr>
                  <a:bgClr>
                    <a:srgbClr val="0070C0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Unit 4 </a:t>
            </a:r>
            <a:endParaRPr lang="ar-SA" sz="8000" b="1" dirty="0">
              <a:ln w="12700">
                <a:solidFill>
                  <a:srgbClr val="000099"/>
                </a:solidFill>
                <a:prstDash val="solid"/>
              </a:ln>
              <a:pattFill prst="pct50">
                <a:fgClr>
                  <a:srgbClr val="000099"/>
                </a:fgClr>
                <a:bgClr>
                  <a:srgbClr val="0070C0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75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2219426" y="346337"/>
            <a:ext cx="628312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Practice the talks in pairs </a:t>
            </a:r>
            <a:endParaRPr lang="en-US" sz="2000" dirty="0">
              <a:solidFill>
                <a:srgbClr val="7030A0"/>
              </a:solidFill>
            </a:endParaRPr>
          </a:p>
          <a:p>
            <a:pPr algn="ctr"/>
            <a:r>
              <a:rPr lang="ar-SA" sz="2800" dirty="0">
                <a:solidFill>
                  <a:srgbClr val="FF0000"/>
                </a:solidFill>
                <a:cs typeface="+mj-cs"/>
              </a:rPr>
              <a:t>تدرب على المحادثة مع زميلك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1930549" y="429596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2</a:t>
            </a:r>
            <a:endParaRPr lang="ar-SA" sz="3200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0654E3E-D971-4660-B5FB-479AFDFA1D4C}"/>
              </a:ext>
            </a:extLst>
          </p:cNvPr>
          <p:cNvSpPr txBox="1"/>
          <p:nvPr/>
        </p:nvSpPr>
        <p:spPr>
          <a:xfrm>
            <a:off x="2235346" y="1167481"/>
            <a:ext cx="626720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Act out the talks in pairs </a:t>
            </a:r>
            <a:endParaRPr lang="en-US" sz="2000" dirty="0">
              <a:solidFill>
                <a:srgbClr val="7030A0"/>
              </a:solidFill>
            </a:endParaRPr>
          </a:p>
          <a:p>
            <a:pPr algn="ctr"/>
            <a:r>
              <a:rPr lang="ar-SA" sz="2800" dirty="0">
                <a:solidFill>
                  <a:srgbClr val="FF0000"/>
                </a:solidFill>
                <a:cs typeface="+mj-cs"/>
              </a:rPr>
              <a:t>مثل المحادثة مع زميلك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F64B43ED-C5E3-4AC0-9DC5-55D9F405128F}"/>
              </a:ext>
            </a:extLst>
          </p:cNvPr>
          <p:cNvSpPr/>
          <p:nvPr/>
        </p:nvSpPr>
        <p:spPr>
          <a:xfrm>
            <a:off x="1946469" y="1250740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3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D0BB1B1-40B4-4C8B-A51C-E7A971C50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79" y="2299915"/>
            <a:ext cx="7313089" cy="257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44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30B0539D-8488-442B-86C9-20752FDB1B8C}"/>
              </a:ext>
            </a:extLst>
          </p:cNvPr>
          <p:cNvSpPr txBox="1"/>
          <p:nvPr/>
        </p:nvSpPr>
        <p:spPr>
          <a:xfrm>
            <a:off x="994154" y="1925895"/>
            <a:ext cx="753356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C00000"/>
                </a:solidFill>
                <a:cs typeface="+mj-cs"/>
              </a:rPr>
              <a:t>عند التحدث عن حيوان أو جماد فإننا نستعمل الضمير  </a:t>
            </a:r>
          </a:p>
          <a:p>
            <a:pPr algn="ctr" rtl="1"/>
            <a:endParaRPr lang="ar-SA" sz="3600" dirty="0">
              <a:solidFill>
                <a:srgbClr val="C00000"/>
              </a:solidFill>
              <a:cs typeface="AGA Dimnah Regular" pitchFamily="2" charset="-78"/>
            </a:endParaRPr>
          </a:p>
          <a:p>
            <a:pPr algn="r" rtl="1"/>
            <a:r>
              <a:rPr lang="ar-SA" sz="3600" dirty="0">
                <a:solidFill>
                  <a:srgbClr val="002060"/>
                </a:solidFill>
                <a:cs typeface="+mj-cs"/>
              </a:rPr>
              <a:t>إنه – إنها : </a:t>
            </a:r>
            <a:r>
              <a:rPr lang="en-US" sz="3600" dirty="0">
                <a:solidFill>
                  <a:srgbClr val="002060"/>
                </a:solidFill>
                <a:cs typeface="+mj-cs"/>
              </a:rPr>
              <a:t>it is </a:t>
            </a:r>
            <a:endParaRPr lang="ar-SA" sz="3600" dirty="0">
              <a:solidFill>
                <a:srgbClr val="002060"/>
              </a:solidFill>
              <a:cs typeface="+mj-cs"/>
            </a:endParaRPr>
          </a:p>
          <a:p>
            <a:pPr algn="r" rtl="1"/>
            <a:r>
              <a:rPr lang="ar-SA" sz="3600" dirty="0">
                <a:solidFill>
                  <a:srgbClr val="002060"/>
                </a:solidFill>
                <a:cs typeface="+mj-cs"/>
              </a:rPr>
              <a:t>ويمكن أن نختصره : </a:t>
            </a:r>
            <a:r>
              <a:rPr lang="en-US" sz="3600" dirty="0">
                <a:solidFill>
                  <a:srgbClr val="002060"/>
                </a:solidFill>
                <a:cs typeface="+mj-cs"/>
              </a:rPr>
              <a:t>it’s </a:t>
            </a:r>
            <a:endParaRPr lang="ar-SA" sz="3600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1026" name="Picture 2" descr="Buy French Puppet | TTS">
            <a:extLst>
              <a:ext uri="{FF2B5EF4-FFF2-40B4-BE49-F238E27FC236}">
                <a16:creationId xmlns:a16="http://schemas.microsoft.com/office/drawing/2014/main" id="{72E38FCE-9D25-40C5-A380-E35AE3011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2" y="2784142"/>
            <a:ext cx="3454163" cy="345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C3D1750-99A5-4B3C-89AD-C279159BB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652" y="357681"/>
            <a:ext cx="4828695" cy="145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7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29536CC-3D9C-4A31-BB4D-B3834041B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179" y="96883"/>
            <a:ext cx="3088803" cy="1063175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3869CD2B-005D-4D56-BC00-731054CEEEB9}"/>
              </a:ext>
            </a:extLst>
          </p:cNvPr>
          <p:cNvSpPr txBox="1"/>
          <p:nvPr/>
        </p:nvSpPr>
        <p:spPr>
          <a:xfrm>
            <a:off x="6050718" y="376968"/>
            <a:ext cx="287477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C00000"/>
                </a:solidFill>
                <a:cs typeface="+mj-cs"/>
              </a:rPr>
              <a:t>وقت المرح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173F834-E4B5-4EEF-B69F-965139B91A97}"/>
              </a:ext>
            </a:extLst>
          </p:cNvPr>
          <p:cNvSpPr txBox="1"/>
          <p:nvPr/>
        </p:nvSpPr>
        <p:spPr>
          <a:xfrm>
            <a:off x="1537045" y="1260744"/>
            <a:ext cx="726576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How Old Are You ? </a:t>
            </a:r>
            <a:r>
              <a:rPr lang="ar-SA" sz="24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كم عمرك ؟ </a:t>
            </a:r>
            <a:endParaRPr lang="en-US" sz="2400" dirty="0">
              <a:solidFill>
                <a:srgbClr val="C00000"/>
              </a:solidFill>
              <a:latin typeface="Comic Sans MS" panose="030F0702030302020204" pitchFamily="66" charset="0"/>
              <a:cs typeface="+mj-cs"/>
            </a:endParaRPr>
          </a:p>
          <a:p>
            <a:r>
              <a:rPr lang="en-US" sz="2400" dirty="0">
                <a:solidFill>
                  <a:srgbClr val="7030A0"/>
                </a:solidFill>
                <a:latin typeface="Comic Sans MS" panose="030F0702030302020204" pitchFamily="66" charset="0"/>
                <a:cs typeface="+mj-cs"/>
              </a:rPr>
              <a:t>Quickly ask three people </a:t>
            </a:r>
            <a:r>
              <a:rPr lang="ar-SA" sz="2400" dirty="0">
                <a:solidFill>
                  <a:srgbClr val="C00000"/>
                </a:solidFill>
                <a:cs typeface="+mj-cs"/>
              </a:rPr>
              <a:t>بشكل سريع ، قم بسؤال 3 أشخاص </a:t>
            </a:r>
            <a:endParaRPr lang="en-US" sz="2400" dirty="0">
              <a:solidFill>
                <a:srgbClr val="7030A0"/>
              </a:solidFill>
              <a:latin typeface="Comic Sans MS" panose="030F0702030302020204" pitchFamily="66" charset="0"/>
              <a:cs typeface="+mj-cs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0A409734-E07F-4C54-875B-229303D7CA5A}"/>
              </a:ext>
            </a:extLst>
          </p:cNvPr>
          <p:cNvSpPr/>
          <p:nvPr/>
        </p:nvSpPr>
        <p:spPr>
          <a:xfrm>
            <a:off x="961561" y="1330355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4</a:t>
            </a:r>
            <a:endParaRPr lang="ar-SA" sz="3200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4266AE8-A34E-412F-B665-CC887EB2A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52" y="2137835"/>
            <a:ext cx="6178099" cy="4162425"/>
          </a:xfrm>
          <a:prstGeom prst="rect">
            <a:avLst/>
          </a:prstGeom>
        </p:spPr>
      </p:pic>
      <p:pic>
        <p:nvPicPr>
          <p:cNvPr id="3" name="We Can 1 (2016) SB_CD 1_34">
            <a:hlinkClick r:id="" action="ppaction://media"/>
            <a:extLst>
              <a:ext uri="{FF2B5EF4-FFF2-40B4-BE49-F238E27FC236}">
                <a16:creationId xmlns:a16="http://schemas.microsoft.com/office/drawing/2014/main" id="{9CE1DCFD-8AB3-4A43-B3BD-76DAC771E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WatercolorSpong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641910" y="2400868"/>
            <a:ext cx="1041779" cy="104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6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62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D134BA9-B710-4D38-9D52-EC8F831FE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659" y="1501491"/>
            <a:ext cx="4666681" cy="19275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rgbClr val="C00000"/>
                </a:solidFill>
                <a:latin typeface="Comic Sans MS" panose="030F0702030302020204" pitchFamily="66" charset="0"/>
                <a:cs typeface="AGA Dimnah Regular" pitchFamily="2" charset="-78"/>
              </a:rPr>
              <a:t>Goal Check </a:t>
            </a:r>
          </a:p>
          <a:p>
            <a:pPr marL="0" indent="0" algn="ctr">
              <a:buNone/>
            </a:pPr>
            <a:r>
              <a:rPr lang="ar-SA" sz="5400" dirty="0">
                <a:solidFill>
                  <a:srgbClr val="C00000"/>
                </a:solidFill>
                <a:latin typeface="Comic Sans MS" panose="030F0702030302020204" pitchFamily="66" charset="0"/>
                <a:cs typeface="+mj-cs"/>
              </a:rPr>
              <a:t>التحقق من الهدف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19FB601-2D19-4ABB-B87D-9E08F2C47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6907" y="3175284"/>
            <a:ext cx="3248239" cy="316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66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اوية مطوية 3">
            <a:extLst>
              <a:ext uri="{FF2B5EF4-FFF2-40B4-BE49-F238E27FC236}">
                <a16:creationId xmlns:a16="http://schemas.microsoft.com/office/drawing/2014/main" id="{BC73D175-2FE7-41F6-9129-67CF505DC199}"/>
              </a:ext>
            </a:extLst>
          </p:cNvPr>
          <p:cNvSpPr/>
          <p:nvPr/>
        </p:nvSpPr>
        <p:spPr>
          <a:xfrm>
            <a:off x="2490717" y="259307"/>
            <a:ext cx="6407624" cy="2074459"/>
          </a:xfrm>
          <a:prstGeom prst="foldedCorne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cs typeface="+mj-cs"/>
              </a:rPr>
              <a:t>الهدف :</a:t>
            </a:r>
            <a:endParaRPr lang="ar-SA" sz="4400" dirty="0">
              <a:cs typeface="+mj-cs"/>
            </a:endParaRPr>
          </a:p>
          <a:p>
            <a:pPr algn="ctr"/>
            <a:r>
              <a:rPr lang="ar-SA" sz="2400" dirty="0">
                <a:cs typeface="+mj-cs"/>
              </a:rPr>
              <a:t>أن يقول الطالب عمره </a:t>
            </a:r>
          </a:p>
          <a:p>
            <a:pPr algn="ctr"/>
            <a:r>
              <a:rPr lang="ar-SA" sz="2400" dirty="0">
                <a:cs typeface="+mj-cs"/>
              </a:rPr>
              <a:t>أن يسأل الطالب زميله " كم عمرك ؟ " ويحصل على الإجابة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661DD8D-1F74-4FF5-A6FD-A13441E5D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72" y="2543174"/>
            <a:ext cx="7110906" cy="226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7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>
            <a:extLst>
              <a:ext uri="{FF2B5EF4-FFF2-40B4-BE49-F238E27FC236}">
                <a16:creationId xmlns:a16="http://schemas.microsoft.com/office/drawing/2014/main" id="{3871979A-0D84-413B-97C1-334931DF6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807" y="1096045"/>
            <a:ext cx="4805281" cy="2923061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Have a nice day </a:t>
            </a:r>
          </a:p>
          <a:p>
            <a:pPr marL="0" indent="0" algn="ctr" rtl="0">
              <a:buNone/>
            </a:pPr>
            <a:endParaRPr lang="en-US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 rtl="0">
              <a:buNone/>
            </a:pPr>
            <a:r>
              <a:rPr lang="en-US" sz="4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See you next class </a:t>
            </a:r>
            <a:endParaRPr lang="ar-SA" sz="4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صورة 5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3AA4AC-8948-432D-99DD-4ED52913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24" y="2942028"/>
            <a:ext cx="27432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67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300250" y="1982450"/>
            <a:ext cx="8611737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600" b="1" dirty="0">
                <a:solidFill>
                  <a:srgbClr val="552579"/>
                </a:solidFill>
                <a:latin typeface="Comic Sans MS" panose="030F0702030302020204" pitchFamily="66" charset="0"/>
              </a:rPr>
              <a:t>How Old Are You ?</a:t>
            </a:r>
          </a:p>
          <a:p>
            <a:pPr algn="ctr"/>
            <a:r>
              <a:rPr lang="ar-SA" sz="66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كم عمرك ؟  </a:t>
            </a:r>
            <a:endParaRPr lang="ar-SA" sz="66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1036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641445" y="1982450"/>
            <a:ext cx="7861110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Talk Time </a:t>
            </a:r>
          </a:p>
          <a:p>
            <a:pPr algn="ctr"/>
            <a:r>
              <a:rPr lang="ar-SA" sz="88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وقت التحدث</a:t>
            </a:r>
            <a:endParaRPr lang="ar-SA" sz="88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5694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علوية مقصوصة 1">
            <a:extLst>
              <a:ext uri="{FF2B5EF4-FFF2-40B4-BE49-F238E27FC236}">
                <a16:creationId xmlns:a16="http://schemas.microsoft.com/office/drawing/2014/main" id="{F1134614-78FA-4EAB-BE80-082E46C0E7CA}"/>
              </a:ext>
            </a:extLst>
          </p:cNvPr>
          <p:cNvSpPr/>
          <p:nvPr/>
        </p:nvSpPr>
        <p:spPr>
          <a:xfrm>
            <a:off x="1584419" y="1607024"/>
            <a:ext cx="5975162" cy="3043450"/>
          </a:xfrm>
          <a:prstGeom prst="snip2SameRect">
            <a:avLst/>
          </a:prstGeom>
          <a:solidFill>
            <a:srgbClr val="E91FDB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dirty="0">
                <a:latin typeface="Comic Sans MS" panose="030F0702030302020204" pitchFamily="66" charset="0"/>
              </a:rPr>
              <a:t>Materials :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Classroom poster </a:t>
            </a:r>
          </a:p>
          <a:p>
            <a:r>
              <a:rPr lang="en-US" sz="3200" dirty="0">
                <a:latin typeface="Comic Sans MS" panose="030F0702030302020204" pitchFamily="66" charset="0"/>
              </a:rPr>
              <a:t>Numbers 1 – 10  flashcards  </a:t>
            </a:r>
            <a:endParaRPr lang="ar-SA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1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علوية مقصوصة 3">
            <a:extLst>
              <a:ext uri="{FF2B5EF4-FFF2-40B4-BE49-F238E27FC236}">
                <a16:creationId xmlns:a16="http://schemas.microsoft.com/office/drawing/2014/main" id="{CED91018-99B9-40A5-88ED-5D8E2F192A09}"/>
              </a:ext>
            </a:extLst>
          </p:cNvPr>
          <p:cNvSpPr/>
          <p:nvPr/>
        </p:nvSpPr>
        <p:spPr>
          <a:xfrm>
            <a:off x="1624084" y="395785"/>
            <a:ext cx="6373504" cy="4394578"/>
          </a:xfrm>
          <a:prstGeom prst="snip2Same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Strategy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sz="2000" dirty="0">
                <a:latin typeface="Comic Sans MS" panose="030F0702030302020204" pitchFamily="66" charset="0"/>
              </a:rPr>
              <a:t>How Old Is The Puppet ?</a:t>
            </a:r>
          </a:p>
          <a:p>
            <a:r>
              <a:rPr lang="en-US" dirty="0">
                <a:latin typeface="Comic Sans MS" panose="030F0702030302020204" pitchFamily="66" charset="0"/>
              </a:rPr>
              <a:t>Write numbers 1–10 on slips of paper and fold or roll them. Put them in a bag or a box. Put the puppet on one hand and ask the puppet, “How old are you?” Pick a folded slip from the bag/box and say, “I’m (number you picked) years old.” Next, hand the puppet to another student and ask the student holding the puppet, “How old are you?” Pick a slip or have the student pick a slip. The student holding the puppet answers, “I’m (number picked) years old.” Then, that student hands the puppet to another student and the activity continues . </a:t>
            </a:r>
            <a:endParaRPr lang="ar-S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902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5BB36238-DFFB-4F17-B90E-48E3E0E5DC5D}"/>
              </a:ext>
            </a:extLst>
          </p:cNvPr>
          <p:cNvSpPr txBox="1"/>
          <p:nvPr/>
        </p:nvSpPr>
        <p:spPr>
          <a:xfrm>
            <a:off x="484495" y="1674674"/>
            <a:ext cx="817500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b="1" dirty="0">
                <a:solidFill>
                  <a:srgbClr val="552579"/>
                </a:solidFill>
                <a:latin typeface="Comic Sans MS" panose="030F0702030302020204" pitchFamily="66" charset="0"/>
              </a:rPr>
              <a:t>Review the previous unit  </a:t>
            </a:r>
          </a:p>
          <a:p>
            <a:pPr algn="ctr"/>
            <a:r>
              <a:rPr lang="ar-SA" sz="6000" b="1" dirty="0">
                <a:solidFill>
                  <a:srgbClr val="552579"/>
                </a:solidFill>
                <a:latin typeface="Comic Sans MS" panose="030F0702030302020204" pitchFamily="66" charset="0"/>
                <a:cs typeface="+mj-cs"/>
              </a:rPr>
              <a:t>مراجعة سريعة للوحدة السابقة</a:t>
            </a:r>
            <a:endParaRPr lang="ar-SA" sz="6000" dirty="0">
              <a:solidFill>
                <a:srgbClr val="552579"/>
              </a:solidFill>
              <a:latin typeface="Comic Sans MS" panose="030F0702030302020204" pitchFamily="66" charset="0"/>
              <a:cs typeface="+mj-cs"/>
            </a:endParaRPr>
          </a:p>
        </p:txBody>
      </p:sp>
      <p:pic>
        <p:nvPicPr>
          <p:cNvPr id="1026" name="Picture 2" descr="Countdown Timer by POWr App Reviews - Countdown Timer by POWr ...">
            <a:extLst>
              <a:ext uri="{FF2B5EF4-FFF2-40B4-BE49-F238E27FC236}">
                <a16:creationId xmlns:a16="http://schemas.microsoft.com/office/drawing/2014/main" id="{38EDE6DC-6EC7-4E11-9B29-C82521F3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17" y1="40750" x2="43917" y2="40750"/>
                        <a14:foregroundMark x1="44167" y1="37500" x2="44167" y2="37500"/>
                        <a14:foregroundMark x1="45000" y1="34250" x2="38250" y2="41000"/>
                        <a14:foregroundMark x1="38250" y1="41000" x2="40667" y2="44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5" t="10779" r="15196" b="14936"/>
          <a:stretch/>
        </p:blipFill>
        <p:spPr bwMode="auto">
          <a:xfrm>
            <a:off x="627798" y="3428999"/>
            <a:ext cx="2647665" cy="280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0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64DC8CE-E5CF-40BD-92FB-0A7EF9955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6" y="2483892"/>
            <a:ext cx="5010890" cy="379207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E31B787-CE65-4933-A2F9-1419C21C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265825"/>
            <a:ext cx="4380931" cy="29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F0CAC1C-BC61-4690-A04C-77430446E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92" y="328967"/>
            <a:ext cx="6745619" cy="4416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10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7B7631E-BCFA-49C1-8906-DAA0B95B8740}"/>
              </a:ext>
            </a:extLst>
          </p:cNvPr>
          <p:cNvSpPr txBox="1"/>
          <p:nvPr/>
        </p:nvSpPr>
        <p:spPr>
          <a:xfrm>
            <a:off x="191069" y="2538487"/>
            <a:ext cx="1733265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Listen and say</a:t>
            </a:r>
          </a:p>
          <a:p>
            <a:pPr algn="ctr"/>
            <a:endParaRPr lang="en-US" sz="2800" dirty="0">
              <a:solidFill>
                <a:srgbClr val="7030A0"/>
              </a:solidFill>
            </a:endParaRPr>
          </a:p>
          <a:p>
            <a:pPr algn="ctr"/>
            <a:r>
              <a:rPr lang="ar-SA" sz="3600" dirty="0">
                <a:solidFill>
                  <a:srgbClr val="7030A0"/>
                </a:solidFill>
                <a:cs typeface="+mj-cs"/>
              </a:rPr>
              <a:t>استمع ثم ردد 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C013A68B-D646-414A-BAD6-BA671E4ED307}"/>
              </a:ext>
            </a:extLst>
          </p:cNvPr>
          <p:cNvSpPr/>
          <p:nvPr/>
        </p:nvSpPr>
        <p:spPr>
          <a:xfrm>
            <a:off x="709684" y="1883394"/>
            <a:ext cx="545910" cy="559558"/>
          </a:xfrm>
          <a:prstGeom prst="ellipse">
            <a:avLst/>
          </a:prstGeom>
          <a:solidFill>
            <a:srgbClr val="55257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/>
              <a:t>1</a:t>
            </a:r>
            <a:endParaRPr lang="ar-SA" sz="32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23EA745-E011-4C9D-AE24-1E2C26266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775" y="415333"/>
            <a:ext cx="6650155" cy="4115722"/>
          </a:xfrm>
          <a:prstGeom prst="rect">
            <a:avLst/>
          </a:prstGeom>
        </p:spPr>
      </p:pic>
      <p:pic>
        <p:nvPicPr>
          <p:cNvPr id="7" name="We Can 1 (2016) SB_CD 1_33">
            <a:hlinkClick r:id="" action="ppaction://media"/>
            <a:extLst>
              <a:ext uri="{FF2B5EF4-FFF2-40B4-BE49-F238E27FC236}">
                <a16:creationId xmlns:a16="http://schemas.microsoft.com/office/drawing/2014/main" id="{175B507F-E81E-487E-9BB7-1E5BE8B904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5525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4536" y="4531055"/>
            <a:ext cx="1055427" cy="10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9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08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612</TotalTime>
  <Words>266</Words>
  <Application>Microsoft Office PowerPoint</Application>
  <PresentationFormat>عرض على الشاشة (4:3)</PresentationFormat>
  <Paragraphs>41</Paragraphs>
  <Slides>15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0" baseType="lpstr">
      <vt:lpstr>Comic Sans MS</vt:lpstr>
      <vt:lpstr>Arial</vt:lpstr>
      <vt:lpstr>Calibri Light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ڪپړۑآء اڷٲﻣير</dc:creator>
  <cp:lastModifiedBy>ڪپړۑآء اڷٲﻣير</cp:lastModifiedBy>
  <cp:revision>41</cp:revision>
  <dcterms:created xsi:type="dcterms:W3CDTF">2020-07-29T08:50:48Z</dcterms:created>
  <dcterms:modified xsi:type="dcterms:W3CDTF">2020-08-16T13:44:39Z</dcterms:modified>
</cp:coreProperties>
</file>