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5" r:id="rId2"/>
    <p:sldId id="276" r:id="rId3"/>
    <p:sldId id="277" r:id="rId4"/>
    <p:sldId id="285" r:id="rId5"/>
    <p:sldId id="283" r:id="rId6"/>
    <p:sldId id="284" r:id="rId7"/>
    <p:sldId id="258" r:id="rId8"/>
    <p:sldId id="279" r:id="rId9"/>
    <p:sldId id="260" r:id="rId10"/>
    <p:sldId id="261" r:id="rId11"/>
    <p:sldId id="262" r:id="rId12"/>
    <p:sldId id="280" r:id="rId13"/>
    <p:sldId id="264" r:id="rId14"/>
    <p:sldId id="266" r:id="rId15"/>
    <p:sldId id="267" r:id="rId16"/>
    <p:sldId id="281" r:id="rId17"/>
    <p:sldId id="269" r:id="rId18"/>
    <p:sldId id="270" r:id="rId19"/>
    <p:sldId id="271" r:id="rId20"/>
    <p:sldId id="272" r:id="rId21"/>
    <p:sldId id="278" r:id="rId2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915-42E1-4F72-9C0E-93FE57DF89D2}" type="datetimeFigureOut">
              <a:rPr lang="ar-SA" smtClean="0"/>
              <a:t>1 رمضان،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765A-B161-4974-89E4-4708A8BEE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37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915-42E1-4F72-9C0E-93FE57DF89D2}" type="datetimeFigureOut">
              <a:rPr lang="ar-SA" smtClean="0"/>
              <a:t>1 رمضان،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765A-B161-4974-89E4-4708A8BEE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242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915-42E1-4F72-9C0E-93FE57DF89D2}" type="datetimeFigureOut">
              <a:rPr lang="ar-SA" smtClean="0"/>
              <a:t>1 رمضان،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765A-B161-4974-89E4-4708A8BEE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88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915-42E1-4F72-9C0E-93FE57DF89D2}" type="datetimeFigureOut">
              <a:rPr lang="ar-SA" smtClean="0"/>
              <a:t>1 رمضان،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765A-B161-4974-89E4-4708A8BEE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482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915-42E1-4F72-9C0E-93FE57DF89D2}" type="datetimeFigureOut">
              <a:rPr lang="ar-SA" smtClean="0"/>
              <a:t>1 رمضان،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765A-B161-4974-89E4-4708A8BEE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784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915-42E1-4F72-9C0E-93FE57DF89D2}" type="datetimeFigureOut">
              <a:rPr lang="ar-SA" smtClean="0"/>
              <a:t>1 رمضان،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765A-B161-4974-89E4-4708A8BEE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107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915-42E1-4F72-9C0E-93FE57DF89D2}" type="datetimeFigureOut">
              <a:rPr lang="ar-SA" smtClean="0"/>
              <a:t>1 رمضان، 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765A-B161-4974-89E4-4708A8BEE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974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915-42E1-4F72-9C0E-93FE57DF89D2}" type="datetimeFigureOut">
              <a:rPr lang="ar-SA" smtClean="0"/>
              <a:t>1 رمضان، 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765A-B161-4974-89E4-4708A8BEE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753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915-42E1-4F72-9C0E-93FE57DF89D2}" type="datetimeFigureOut">
              <a:rPr lang="ar-SA" smtClean="0"/>
              <a:t>1 رمضان، 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765A-B161-4974-89E4-4708A8BEE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909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915-42E1-4F72-9C0E-93FE57DF89D2}" type="datetimeFigureOut">
              <a:rPr lang="ar-SA" smtClean="0"/>
              <a:t>1 رمضان،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765A-B161-4974-89E4-4708A8BEE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43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915-42E1-4F72-9C0E-93FE57DF89D2}" type="datetimeFigureOut">
              <a:rPr lang="ar-SA" smtClean="0"/>
              <a:t>1 رمضان، 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C765A-B161-4974-89E4-4708A8BEE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488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0915-42E1-4F72-9C0E-93FE57DF89D2}" type="datetimeFigureOut">
              <a:rPr lang="ar-SA" smtClean="0"/>
              <a:t>1 رمضان، 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C765A-B161-4974-89E4-4708A8BEEE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047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ulul.online/game/144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5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0AF34B1-D922-451F-8998-C3EAA563EBFE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38D418AA-1F5F-4030-81E2-CFAFA136875C}"/>
              </a:ext>
            </a:extLst>
          </p:cNvPr>
          <p:cNvSpPr/>
          <p:nvPr/>
        </p:nvSpPr>
        <p:spPr>
          <a:xfrm>
            <a:off x="3513463" y="2735226"/>
            <a:ext cx="56634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rgbClr val="66CCFF"/>
                </a:solidFill>
                <a:effectLst/>
              </a:rPr>
              <a:t>عنوان الدرس :</a:t>
            </a:r>
          </a:p>
          <a:p>
            <a:pPr algn="ctr"/>
            <a:r>
              <a:rPr lang="ar-SA" sz="5400" dirty="0">
                <a:ln w="0"/>
                <a:solidFill>
                  <a:srgbClr val="FF0000"/>
                </a:solidFill>
              </a:rPr>
              <a:t>حالات المادة</a:t>
            </a:r>
            <a:endParaRPr lang="ar-SA" sz="3600" b="0" cap="none" spc="0" dirty="0">
              <a:ln w="0"/>
              <a:solidFill>
                <a:srgbClr val="FF0000"/>
              </a:solidFill>
              <a:effectLst/>
              <a:cs typeface="DecoType Naskh Extensions" panose="020104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9546241" y="1276886"/>
            <a:ext cx="11817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800" b="1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الحصة :</a:t>
            </a:r>
          </a:p>
          <a:p>
            <a:r>
              <a:rPr lang="ar-SA" sz="2800" b="1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اليوم :</a:t>
            </a:r>
            <a:endParaRPr lang="ar-SA" sz="2800" b="1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951478" y="1320886"/>
            <a:ext cx="7489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ar-SA" sz="28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الأحد</a:t>
            </a:r>
            <a:endParaRPr lang="ar-SA" sz="28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83" y="3187700"/>
            <a:ext cx="2646717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6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0AF34B1-D922-451F-8998-C3EAA563EBFE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599" y="1536700"/>
            <a:ext cx="8226733" cy="416560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5" t="13212" r="25" b="3454"/>
          <a:stretch/>
        </p:blipFill>
        <p:spPr>
          <a:xfrm>
            <a:off x="7911268" y="3197636"/>
            <a:ext cx="1740309" cy="1988123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1" t="12714" r="27737" b="17122"/>
          <a:stretch/>
        </p:blipFill>
        <p:spPr>
          <a:xfrm>
            <a:off x="5837468" y="3197635"/>
            <a:ext cx="1873045" cy="2229729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3" t="27749" r="71286" b="14388"/>
          <a:stretch/>
        </p:blipFill>
        <p:spPr>
          <a:xfrm>
            <a:off x="3695649" y="3197635"/>
            <a:ext cx="2005781" cy="193058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10436" r="52517" b="14845"/>
          <a:stretch/>
        </p:blipFill>
        <p:spPr>
          <a:xfrm>
            <a:off x="1656754" y="3197635"/>
            <a:ext cx="1887793" cy="198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0AF34B1-D922-451F-8998-C3EAA563EBFE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685" y="1562100"/>
            <a:ext cx="8395898" cy="4051300"/>
          </a:xfrm>
          <a:prstGeom prst="rect">
            <a:avLst/>
          </a:prstGeom>
        </p:spPr>
      </p:pic>
      <p:sp>
        <p:nvSpPr>
          <p:cNvPr id="6" name="مستطيل مستدير الزوايا 5"/>
          <p:cNvSpPr/>
          <p:nvPr/>
        </p:nvSpPr>
        <p:spPr>
          <a:xfrm>
            <a:off x="6845300" y="3187700"/>
            <a:ext cx="2578100" cy="863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731461" y="3133827"/>
            <a:ext cx="2805778" cy="10547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لأن الجسيمات في الحالة الصلبة متقاربة ومتراصة بعضها مع بعض </a:t>
            </a:r>
          </a:p>
        </p:txBody>
      </p:sp>
    </p:spTree>
    <p:extLst>
      <p:ext uri="{BB962C8B-B14F-4D97-AF65-F5344CB8AC3E}">
        <p14:creationId xmlns:p14="http://schemas.microsoft.com/office/powerpoint/2010/main" val="15553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0AF34B1-D922-451F-8998-C3EAA563EBFE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2092615" y="1625600"/>
            <a:ext cx="7556500" cy="3619500"/>
          </a:xfrm>
          <a:prstGeom prst="cloudCallout">
            <a:avLst>
              <a:gd name="adj1" fmla="val -37228"/>
              <a:gd name="adj2" fmla="val 5782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600" dirty="0">
                <a:solidFill>
                  <a:srgbClr val="7030A0"/>
                </a:solidFill>
                <a:cs typeface="+mj-cs"/>
              </a:rPr>
              <a:t>حب الوطن  </a:t>
            </a:r>
          </a:p>
          <a:p>
            <a:endParaRPr lang="ar-SA" sz="3600" dirty="0">
              <a:solidFill>
                <a:srgbClr val="7030A0"/>
              </a:solidFill>
              <a:cs typeface="+mj-cs"/>
            </a:endParaRPr>
          </a:p>
          <a:p>
            <a:endParaRPr lang="ar-SA" sz="3600" dirty="0">
              <a:solidFill>
                <a:srgbClr val="7030A0"/>
              </a:solidFill>
              <a:cs typeface="+mj-cs"/>
            </a:endParaRPr>
          </a:p>
          <a:p>
            <a:endParaRPr lang="ar-SA" sz="3600" dirty="0">
              <a:solidFill>
                <a:srgbClr val="7030A0"/>
              </a:solidFill>
              <a:cs typeface="+mj-cs"/>
            </a:endParaRPr>
          </a:p>
          <a:p>
            <a:endParaRPr lang="ar-SA" sz="2800" dirty="0">
              <a:solidFill>
                <a:srgbClr val="7030A0"/>
              </a:solidFill>
              <a:cs typeface="+mj-cs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265" y="2878435"/>
            <a:ext cx="2997200" cy="155195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</p:spTree>
    <p:extLst>
      <p:ext uri="{BB962C8B-B14F-4D97-AF65-F5344CB8AC3E}">
        <p14:creationId xmlns:p14="http://schemas.microsoft.com/office/powerpoint/2010/main" val="1345241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0AF34B1-D922-451F-8998-C3EAA563EBFE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535" y="1524000"/>
            <a:ext cx="8256198" cy="41148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/>
          <a:srcRect l="7958" t="41284" r="8524" b="23949"/>
          <a:stretch/>
        </p:blipFill>
        <p:spPr>
          <a:xfrm>
            <a:off x="2359742" y="3185653"/>
            <a:ext cx="6651523" cy="14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0AF34B1-D922-451F-8998-C3EAA563EBFE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235" y="1456921"/>
            <a:ext cx="8484798" cy="423267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</p:spTree>
    <p:extLst>
      <p:ext uri="{BB962C8B-B14F-4D97-AF65-F5344CB8AC3E}">
        <p14:creationId xmlns:p14="http://schemas.microsoft.com/office/powerpoint/2010/main" val="1555357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0AF34B1-D922-451F-8998-C3EAA563EBFE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535" y="1473200"/>
            <a:ext cx="9018198" cy="422201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/>
          <a:srcRect l="32158" t="49638" r="37650" b="42173"/>
          <a:stretch/>
        </p:blipFill>
        <p:spPr>
          <a:xfrm>
            <a:off x="4247535" y="3554361"/>
            <a:ext cx="2580968" cy="32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0AF34B1-D922-451F-8998-C3EAA563EBFE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234" y="1436406"/>
            <a:ext cx="4079465" cy="4176993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</p:spTree>
    <p:extLst>
      <p:ext uri="{BB962C8B-B14F-4D97-AF65-F5344CB8AC3E}">
        <p14:creationId xmlns:p14="http://schemas.microsoft.com/office/powerpoint/2010/main" val="2096718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0AF34B1-D922-451F-8998-C3EAA563EBFE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985" y="1553186"/>
            <a:ext cx="8116498" cy="407737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  <p:sp>
        <p:nvSpPr>
          <p:cNvPr id="2" name="شكل بيضاوي 1"/>
          <p:cNvSpPr/>
          <p:nvPr/>
        </p:nvSpPr>
        <p:spPr>
          <a:xfrm>
            <a:off x="7669161" y="2988645"/>
            <a:ext cx="1342103" cy="12064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5142082" y="2998116"/>
            <a:ext cx="1191121" cy="923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2094271" y="3921446"/>
            <a:ext cx="1711853" cy="13142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3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0AF34B1-D922-451F-8998-C3EAA563EBFE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25600"/>
            <a:ext cx="8623300" cy="38227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468762" y="3352595"/>
            <a:ext cx="1076632" cy="319753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468762" y="4080694"/>
            <a:ext cx="1076632" cy="319753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3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0AF34B1-D922-451F-8998-C3EAA563EBFE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785" y="1638300"/>
            <a:ext cx="8319698" cy="40386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</p:spTree>
    <p:extLst>
      <p:ext uri="{BB962C8B-B14F-4D97-AF65-F5344CB8AC3E}">
        <p14:creationId xmlns:p14="http://schemas.microsoft.com/office/powerpoint/2010/main" val="1555357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435100"/>
            <a:ext cx="7271455" cy="46736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8383331" y="1443507"/>
            <a:ext cx="199264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القوانين الصفية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3073400" y="1583207"/>
            <a:ext cx="50165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احضار الأدوات والكتاب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3073399" y="2749546"/>
            <a:ext cx="50165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رفع اليد عند المشاركة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3073398" y="3845953"/>
            <a:ext cx="50165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إعطاء فرصة لزميلاتي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2222500" y="5029876"/>
            <a:ext cx="598177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استمع لمعلمتي اثناء الشرح</a:t>
            </a:r>
          </a:p>
        </p:txBody>
      </p:sp>
    </p:spTree>
    <p:extLst>
      <p:ext uri="{BB962C8B-B14F-4D97-AF65-F5344CB8AC3E}">
        <p14:creationId xmlns:p14="http://schemas.microsoft.com/office/powerpoint/2010/main" val="30926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0AF34B1-D922-451F-8998-C3EAA563EBFE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02" y="1669681"/>
            <a:ext cx="8141898" cy="399451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</p:spTree>
    <p:extLst>
      <p:ext uri="{BB962C8B-B14F-4D97-AF65-F5344CB8AC3E}">
        <p14:creationId xmlns:p14="http://schemas.microsoft.com/office/powerpoint/2010/main" val="1555357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192ED3F-0211-47D3-8855-01037C0DD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5" y="1525769"/>
            <a:ext cx="3730535" cy="4117386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9020101" y="859221"/>
            <a:ext cx="7576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57" y="1525770"/>
            <a:ext cx="4680624" cy="411738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</p:spTree>
    <p:extLst>
      <p:ext uri="{BB962C8B-B14F-4D97-AF65-F5344CB8AC3E}">
        <p14:creationId xmlns:p14="http://schemas.microsoft.com/office/powerpoint/2010/main" val="187670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فقاعة التفكير: على شكل سحابة 2">
            <a:extLst>
              <a:ext uri="{FF2B5EF4-FFF2-40B4-BE49-F238E27FC236}">
                <a16:creationId xmlns:a16="http://schemas.microsoft.com/office/drawing/2014/main" id="{76CB5EC5-1CEF-4FB1-AE08-8A8D6B39D506}"/>
              </a:ext>
            </a:extLst>
          </p:cNvPr>
          <p:cNvSpPr/>
          <p:nvPr/>
        </p:nvSpPr>
        <p:spPr>
          <a:xfrm>
            <a:off x="1266555" y="1617504"/>
            <a:ext cx="1370148" cy="1066800"/>
          </a:xfrm>
          <a:prstGeom prst="cloudCallout">
            <a:avLst>
              <a:gd name="adj1" fmla="val 89469"/>
              <a:gd name="adj2" fmla="val 922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/>
              <a:t>العاب تفاعلية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CF9DE11-548A-466E-B26A-EDF8B15724C5}"/>
              </a:ext>
            </a:extLst>
          </p:cNvPr>
          <p:cNvSpPr txBox="1"/>
          <p:nvPr/>
        </p:nvSpPr>
        <p:spPr>
          <a:xfrm>
            <a:off x="3903258" y="1294338"/>
            <a:ext cx="3657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rgbClr val="00B050"/>
                </a:solidFill>
              </a:rPr>
              <a:t>مراجعة الدرس السابق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11A72F7-1C11-41EC-A9E9-A5DDB233D2BC}"/>
              </a:ext>
            </a:extLst>
          </p:cNvPr>
          <p:cNvSpPr txBox="1"/>
          <p:nvPr/>
        </p:nvSpPr>
        <p:spPr>
          <a:xfrm>
            <a:off x="8929553" y="856230"/>
            <a:ext cx="8621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       </a:t>
            </a:r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8993780" y="856230"/>
            <a:ext cx="7576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6 </a:t>
            </a:r>
          </a:p>
        </p:txBody>
      </p:sp>
      <p:pic>
        <p:nvPicPr>
          <p:cNvPr id="2" name="صورة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7443" t="27257" r="8711" b="12673"/>
          <a:stretch/>
        </p:blipFill>
        <p:spPr>
          <a:xfrm>
            <a:off x="3270613" y="2150904"/>
            <a:ext cx="5334183" cy="3869622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</p:spTree>
    <p:extLst>
      <p:ext uri="{BB962C8B-B14F-4D97-AF65-F5344CB8AC3E}">
        <p14:creationId xmlns:p14="http://schemas.microsoft.com/office/powerpoint/2010/main" val="670833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0AF34B1-D922-451F-8998-C3EAA563EBFE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</p:spTree>
    <p:extLst>
      <p:ext uri="{BB962C8B-B14F-4D97-AF65-F5344CB8AC3E}">
        <p14:creationId xmlns:p14="http://schemas.microsoft.com/office/powerpoint/2010/main" val="151614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26FC03D-8C3B-4B7E-9213-33C05BB2D5B4}"/>
              </a:ext>
            </a:extLst>
          </p:cNvPr>
          <p:cNvSpPr txBox="1"/>
          <p:nvPr/>
        </p:nvSpPr>
        <p:spPr>
          <a:xfrm>
            <a:off x="6096000" y="3483652"/>
            <a:ext cx="3467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3" name="فقاعة التفكير: على شكل سحابة 2">
            <a:extLst>
              <a:ext uri="{FF2B5EF4-FFF2-40B4-BE49-F238E27FC236}">
                <a16:creationId xmlns:a16="http://schemas.microsoft.com/office/drawing/2014/main" id="{76CB5EC5-1CEF-4FB1-AE08-8A8D6B39D506}"/>
              </a:ext>
            </a:extLst>
          </p:cNvPr>
          <p:cNvSpPr/>
          <p:nvPr/>
        </p:nvSpPr>
        <p:spPr>
          <a:xfrm>
            <a:off x="1995352" y="1487381"/>
            <a:ext cx="2299064" cy="3032368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/>
              <a:t>العاب تفاعلية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CF9DE11-548A-466E-B26A-EDF8B15724C5}"/>
              </a:ext>
            </a:extLst>
          </p:cNvPr>
          <p:cNvSpPr txBox="1"/>
          <p:nvPr/>
        </p:nvSpPr>
        <p:spPr>
          <a:xfrm>
            <a:off x="6267997" y="2350423"/>
            <a:ext cx="3657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3600" dirty="0">
              <a:solidFill>
                <a:srgbClr val="00B05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11A72F7-1C11-41EC-A9E9-A5DDB233D2BC}"/>
              </a:ext>
            </a:extLst>
          </p:cNvPr>
          <p:cNvSpPr txBox="1"/>
          <p:nvPr/>
        </p:nvSpPr>
        <p:spPr>
          <a:xfrm>
            <a:off x="8929553" y="856230"/>
            <a:ext cx="8621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       </a:t>
            </a:r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8993780" y="856230"/>
            <a:ext cx="7576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6 </a:t>
            </a:r>
          </a:p>
        </p:txBody>
      </p:sp>
      <p:pic>
        <p:nvPicPr>
          <p:cNvPr id="9" name="Picture 445"/>
          <p:cNvPicPr/>
          <p:nvPr/>
        </p:nvPicPr>
        <p:blipFill>
          <a:blip r:embed="rId3"/>
          <a:stretch>
            <a:fillRect/>
          </a:stretch>
        </p:blipFill>
        <p:spPr>
          <a:xfrm>
            <a:off x="1071151" y="1317895"/>
            <a:ext cx="5516891" cy="460017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122935" y="2698822"/>
            <a:ext cx="287737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أرى البحر ورمال شاطئ البحر والقوارب ، فاليابس ثابت ومكون من رمال ، أما البحر متحرك بالأمواج . </a:t>
            </a:r>
          </a:p>
        </p:txBody>
      </p:sp>
    </p:spTree>
    <p:extLst>
      <p:ext uri="{BB962C8B-B14F-4D97-AF65-F5344CB8AC3E}">
        <p14:creationId xmlns:p14="http://schemas.microsoft.com/office/powerpoint/2010/main" val="39988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26FC03D-8C3B-4B7E-9213-33C05BB2D5B4}"/>
              </a:ext>
            </a:extLst>
          </p:cNvPr>
          <p:cNvSpPr txBox="1"/>
          <p:nvPr/>
        </p:nvSpPr>
        <p:spPr>
          <a:xfrm>
            <a:off x="6096000" y="3483652"/>
            <a:ext cx="3467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dirty="0">
              <a:solidFill>
                <a:srgbClr val="0070C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CF9DE11-548A-466E-B26A-EDF8B15724C5}"/>
              </a:ext>
            </a:extLst>
          </p:cNvPr>
          <p:cNvSpPr txBox="1"/>
          <p:nvPr/>
        </p:nvSpPr>
        <p:spPr>
          <a:xfrm>
            <a:off x="6267997" y="2350423"/>
            <a:ext cx="3657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3600" dirty="0">
              <a:solidFill>
                <a:srgbClr val="00B05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11A72F7-1C11-41EC-A9E9-A5DDB233D2BC}"/>
              </a:ext>
            </a:extLst>
          </p:cNvPr>
          <p:cNvSpPr txBox="1"/>
          <p:nvPr/>
        </p:nvSpPr>
        <p:spPr>
          <a:xfrm>
            <a:off x="8929553" y="856230"/>
            <a:ext cx="8621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solidFill>
                  <a:srgbClr val="FF0000"/>
                </a:solidFill>
              </a:rPr>
              <a:t>       </a:t>
            </a:r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8993780" y="856230"/>
            <a:ext cx="7576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6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7106" r="9876" b="4444"/>
          <a:stretch/>
        </p:blipFill>
        <p:spPr>
          <a:xfrm>
            <a:off x="5928851" y="1302135"/>
            <a:ext cx="4647854" cy="4940550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1062812" y="1302135"/>
            <a:ext cx="4808768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استخلص النتائج : </a:t>
            </a:r>
          </a:p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جـ 1الاشياء التي لم تتغير شكلها هي : </a:t>
            </a:r>
          </a:p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قطعة الخشب ـ الصلصال ـ الملح . </a:t>
            </a:r>
          </a:p>
          <a:p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الأشياء التي من السهل تحريكها هي : </a:t>
            </a:r>
          </a:p>
          <a:p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الماء ـ الصابون السائل .</a:t>
            </a:r>
          </a:p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اصنف : </a:t>
            </a:r>
          </a:p>
          <a:p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المواد الصلبة هي :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الخشب ـ الملح ـ الصلصال . </a:t>
            </a:r>
          </a:p>
          <a:p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المواد السائلة هي :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الماء ـ الصابون السائل .</a:t>
            </a:r>
          </a:p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أوضح : </a:t>
            </a:r>
          </a:p>
          <a:p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تحافظ المواد الصلبة على شكلها ثابت . </a:t>
            </a:r>
            <a:r>
              <a:rPr lang="ar-SA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لايسهل</a:t>
            </a:r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تحريكه كالخشب . </a:t>
            </a:r>
          </a:p>
          <a:p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المواد السائلة تأخذ شكل الوعاء الذي توضع فيه . يسهل تحريكه كالماء . </a:t>
            </a:r>
          </a:p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اجرب  : </a:t>
            </a:r>
          </a:p>
          <a:p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يتجمد كلا من الماء وسائل الصابون اذا وضع في مجمد الثلاجة </a:t>
            </a:r>
          </a:p>
          <a:p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سيختفي الماء من الكاس اذا وضع في مكان </a:t>
            </a:r>
            <a:r>
              <a:rPr lang="ar-SA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دافي</a:t>
            </a:r>
            <a:r>
              <a:rPr lang="ar-S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يتبخر ويتحول الى غاز </a:t>
            </a:r>
          </a:p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19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0AF34B1-D922-451F-8998-C3EAA563EBFE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457"/>
          <p:cNvPicPr/>
          <p:nvPr/>
        </p:nvPicPr>
        <p:blipFill>
          <a:blip r:embed="rId3"/>
          <a:stretch>
            <a:fillRect/>
          </a:stretch>
        </p:blipFill>
        <p:spPr>
          <a:xfrm>
            <a:off x="1117151" y="1116106"/>
            <a:ext cx="5969449" cy="509643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1412" y="1385046"/>
            <a:ext cx="3415553" cy="415514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1171537" y="3890665"/>
            <a:ext cx="2388856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400" dirty="0">
                <a:solidFill>
                  <a:srgbClr val="FF0000"/>
                </a:solidFill>
              </a:rPr>
              <a:t>يستخدم هؤلاء الرجال المواد الصلبة في أدوات التجديف ، القارب المطاطي . </a:t>
            </a:r>
          </a:p>
          <a:p>
            <a:r>
              <a:rPr lang="ar-SA" sz="1400" dirty="0">
                <a:solidFill>
                  <a:srgbClr val="FF0000"/>
                </a:solidFill>
              </a:rPr>
              <a:t>اما المادة السائلة الماء ( </a:t>
            </a:r>
            <a:r>
              <a:rPr lang="ar-SA" sz="1400" dirty="0" err="1">
                <a:solidFill>
                  <a:srgbClr val="FF0000"/>
                </a:solidFill>
              </a:rPr>
              <a:t>اليحر</a:t>
            </a:r>
            <a:r>
              <a:rPr lang="ar-SA" sz="1400" dirty="0">
                <a:solidFill>
                  <a:srgbClr val="FF0000"/>
                </a:solidFill>
              </a:rPr>
              <a:t> ) يستخدمونه في تحريك القارب . المادة الغازية يستخدمونها في تعبئة القارب </a:t>
            </a:r>
          </a:p>
        </p:txBody>
      </p:sp>
    </p:spTree>
    <p:extLst>
      <p:ext uri="{BB962C8B-B14F-4D97-AF65-F5344CB8AC3E}">
        <p14:creationId xmlns:p14="http://schemas.microsoft.com/office/powerpoint/2010/main" val="15553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0AF34B1-D922-451F-8998-C3EAA563EBFE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2857500" y="1587500"/>
            <a:ext cx="6121400" cy="37338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>
                <a:solidFill>
                  <a:srgbClr val="7030A0"/>
                </a:solidFill>
                <a:cs typeface="+mj-cs"/>
              </a:rPr>
              <a:t>اتفقت مع صديقتنا شادن على </a:t>
            </a:r>
            <a:r>
              <a:rPr lang="ar-SA" sz="2800">
                <a:solidFill>
                  <a:srgbClr val="7030A0"/>
                </a:solidFill>
                <a:cs typeface="+mj-cs"/>
              </a:rPr>
              <a:t>رسم مواد فعليك </a:t>
            </a:r>
            <a:r>
              <a:rPr lang="ar-SA" sz="2800" dirty="0">
                <a:solidFill>
                  <a:srgbClr val="7030A0"/>
                </a:solidFill>
                <a:cs typeface="+mj-cs"/>
              </a:rPr>
              <a:t>طالبتي النجيبة معرفة تلك الرسومات </a:t>
            </a:r>
            <a:r>
              <a:rPr lang="ar-SA" sz="2800" dirty="0" err="1">
                <a:solidFill>
                  <a:srgbClr val="7030A0"/>
                </a:solidFill>
                <a:cs typeface="+mj-cs"/>
              </a:rPr>
              <a:t>اللتي</a:t>
            </a:r>
            <a:r>
              <a:rPr lang="ar-SA" sz="2800" dirty="0">
                <a:solidFill>
                  <a:srgbClr val="7030A0"/>
                </a:solidFill>
                <a:cs typeface="+mj-cs"/>
              </a:rPr>
              <a:t> سترسلها على الدردشة 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</p:spTree>
    <p:extLst>
      <p:ext uri="{BB962C8B-B14F-4D97-AF65-F5344CB8AC3E}">
        <p14:creationId xmlns:p14="http://schemas.microsoft.com/office/powerpoint/2010/main" val="1341782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393627-CBA6-475F-AA84-A134ED145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F0AF34B1-D922-451F-8998-C3EAA563EBFE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635" y="1335892"/>
            <a:ext cx="8941998" cy="436640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DB9F70E-5C6C-4F4E-9241-9A3FE13D0D32}"/>
              </a:ext>
            </a:extLst>
          </p:cNvPr>
          <p:cNvSpPr txBox="1"/>
          <p:nvPr/>
        </p:nvSpPr>
        <p:spPr>
          <a:xfrm>
            <a:off x="7785100" y="859221"/>
            <a:ext cx="199264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 /  9 / 1443هـ  </a:t>
            </a: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658100" y="3352800"/>
            <a:ext cx="22098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 الصلبة لها </a:t>
            </a:r>
          </a:p>
          <a:p>
            <a:pPr algn="ctr"/>
            <a:r>
              <a:rPr lang="ar-SA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شكل ثابت</a:t>
            </a:r>
          </a:p>
          <a:p>
            <a:pPr algn="ctr"/>
            <a:r>
              <a:rPr lang="ar-SA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حجم ثابت</a:t>
            </a:r>
          </a:p>
        </p:txBody>
      </p:sp>
    </p:spTree>
    <p:extLst>
      <p:ext uri="{BB962C8B-B14F-4D97-AF65-F5344CB8AC3E}">
        <p14:creationId xmlns:p14="http://schemas.microsoft.com/office/powerpoint/2010/main" val="155535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333</Words>
  <Application>Microsoft Office PowerPoint</Application>
  <PresentationFormat>شاشة عريضة</PresentationFormat>
  <Paragraphs>67</Paragraphs>
  <Slides>21</Slides>
  <Notes>0</Notes>
  <HiddenSlides>2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رمزية القرشي</cp:lastModifiedBy>
  <cp:revision>31</cp:revision>
  <dcterms:created xsi:type="dcterms:W3CDTF">2021-02-13T18:01:48Z</dcterms:created>
  <dcterms:modified xsi:type="dcterms:W3CDTF">2022-04-02T20:24:20Z</dcterms:modified>
</cp:coreProperties>
</file>