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84" r:id="rId1"/>
  </p:sldMasterIdLst>
  <p:sldIdLst>
    <p:sldId id="256" r:id="rId2"/>
    <p:sldId id="257" r:id="rId3"/>
    <p:sldId id="258" r:id="rId4"/>
    <p:sldId id="259" r:id="rId5"/>
  </p:sldIdLst>
  <p:sldSz cx="7559675" cy="106918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615" userDrawn="1">
          <p15:clr>
            <a:srgbClr val="A4A3A4"/>
          </p15:clr>
        </p15:guide>
        <p15:guide id="2" pos="240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C74AA"/>
    <a:srgbClr val="DBF1FC"/>
    <a:srgbClr val="0059AB"/>
    <a:srgbClr val="FFE1D6"/>
    <a:srgbClr val="EF1923"/>
    <a:srgbClr val="FBA5A3"/>
    <a:srgbClr val="19908E"/>
    <a:srgbClr val="DEECED"/>
    <a:srgbClr val="F3F6D9"/>
    <a:srgbClr val="FAD9D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نمط متوسط 2 - تميي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5528" autoAdjust="0"/>
    <p:restoredTop sz="94680" autoAdjust="0"/>
  </p:normalViewPr>
  <p:slideViewPr>
    <p:cSldViewPr snapToGrid="0" showGuides="1">
      <p:cViewPr varScale="1">
        <p:scale>
          <a:sx n="68" d="100"/>
          <a:sy n="68" d="100"/>
        </p:scale>
        <p:origin x="2352" y="72"/>
      </p:cViewPr>
      <p:guideLst>
        <p:guide orient="horz" pos="4615"/>
        <p:guide pos="2404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6976" y="1749795"/>
            <a:ext cx="6425724" cy="3722335"/>
          </a:xfrm>
        </p:spPr>
        <p:txBody>
          <a:bodyPr anchor="b"/>
          <a:lstStyle>
            <a:lvl1pPr algn="ctr">
              <a:defRPr sz="4960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984"/>
            </a:lvl1pPr>
            <a:lvl2pPr marL="377967" indent="0" algn="ctr">
              <a:buNone/>
              <a:defRPr sz="1653"/>
            </a:lvl2pPr>
            <a:lvl3pPr marL="755934" indent="0" algn="ctr">
              <a:buNone/>
              <a:defRPr sz="1488"/>
            </a:lvl3pPr>
            <a:lvl4pPr marL="1133902" indent="0" algn="ctr">
              <a:buNone/>
              <a:defRPr sz="1323"/>
            </a:lvl4pPr>
            <a:lvl5pPr marL="1511869" indent="0" algn="ctr">
              <a:buNone/>
              <a:defRPr sz="1323"/>
            </a:lvl5pPr>
            <a:lvl6pPr marL="1889836" indent="0" algn="ctr">
              <a:buNone/>
              <a:defRPr sz="1323"/>
            </a:lvl6pPr>
            <a:lvl7pPr marL="2267803" indent="0" algn="ctr">
              <a:buNone/>
              <a:defRPr sz="1323"/>
            </a:lvl7pPr>
            <a:lvl8pPr marL="2645771" indent="0" algn="ctr">
              <a:buNone/>
              <a:defRPr sz="1323"/>
            </a:lvl8pPr>
            <a:lvl9pPr marL="3023738" indent="0" algn="ctr">
              <a:buNone/>
              <a:defRPr sz="1323"/>
            </a:lvl9pPr>
          </a:lstStyle>
          <a:p>
            <a:r>
              <a:rPr lang="ar-SA"/>
              <a:t>انقر لتحرير نمط العنوان الفرعي للشكل الرئيسي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F6C26-C8FF-404A-A8CB-F07525B8F96B}" type="datetimeFigureOut">
              <a:rPr lang="ar-SA" smtClean="0"/>
              <a:t>14/07/43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65B858-1A39-4C26-B865-08F19CD3E3D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4159221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F6C26-C8FF-404A-A8CB-F07525B8F96B}" type="datetimeFigureOut">
              <a:rPr lang="ar-SA" smtClean="0"/>
              <a:t>14/07/43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65B858-1A39-4C26-B865-08F19CD3E3D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6713340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09893" y="569240"/>
            <a:ext cx="1630055" cy="9060817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728" y="569240"/>
            <a:ext cx="4795669" cy="9060817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F6C26-C8FF-404A-A8CB-F07525B8F96B}" type="datetimeFigureOut">
              <a:rPr lang="ar-SA" smtClean="0"/>
              <a:t>14/07/43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65B858-1A39-4C26-B865-08F19CD3E3D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7154107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F6C26-C8FF-404A-A8CB-F07525B8F96B}" type="datetimeFigureOut">
              <a:rPr lang="ar-SA" smtClean="0"/>
              <a:t>14/07/43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65B858-1A39-4C26-B865-08F19CD3E3D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0870363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791" y="2665532"/>
            <a:ext cx="6520220" cy="4447496"/>
          </a:xfrm>
        </p:spPr>
        <p:txBody>
          <a:bodyPr anchor="b"/>
          <a:lstStyle>
            <a:lvl1pPr>
              <a:defRPr sz="4960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5791" y="7155103"/>
            <a:ext cx="6520220" cy="2338833"/>
          </a:xfrm>
        </p:spPr>
        <p:txBody>
          <a:bodyPr/>
          <a:lstStyle>
            <a:lvl1pPr marL="0" indent="0">
              <a:buNone/>
              <a:defRPr sz="1984">
                <a:solidFill>
                  <a:schemeClr val="tx1"/>
                </a:solidFill>
              </a:defRPr>
            </a:lvl1pPr>
            <a:lvl2pPr marL="377967" indent="0">
              <a:buNone/>
              <a:defRPr sz="1653">
                <a:solidFill>
                  <a:schemeClr val="tx1">
                    <a:tint val="75000"/>
                  </a:schemeClr>
                </a:solidFill>
              </a:defRPr>
            </a:lvl2pPr>
            <a:lvl3pPr marL="755934" indent="0">
              <a:buNone/>
              <a:defRPr sz="1488">
                <a:solidFill>
                  <a:schemeClr val="tx1">
                    <a:tint val="75000"/>
                  </a:schemeClr>
                </a:solidFill>
              </a:defRPr>
            </a:lvl3pPr>
            <a:lvl4pPr marL="1133902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4pPr>
            <a:lvl5pPr marL="1511869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5pPr>
            <a:lvl6pPr marL="1889836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6pPr>
            <a:lvl7pPr marL="2267803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7pPr>
            <a:lvl8pPr marL="2645771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8pPr>
            <a:lvl9pPr marL="3023738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F6C26-C8FF-404A-A8CB-F07525B8F96B}" type="datetimeFigureOut">
              <a:rPr lang="ar-SA" smtClean="0"/>
              <a:t>14/07/43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65B858-1A39-4C26-B865-08F19CD3E3D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2147369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9728" y="2846200"/>
            <a:ext cx="3212862" cy="6783857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27085" y="2846200"/>
            <a:ext cx="3212862" cy="6783857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F6C26-C8FF-404A-A8CB-F07525B8F96B}" type="datetimeFigureOut">
              <a:rPr lang="ar-SA" smtClean="0"/>
              <a:t>14/07/43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65B858-1A39-4C26-B865-08F19CD3E3D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0723309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569242"/>
            <a:ext cx="6520220" cy="2066590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0713" y="2620980"/>
            <a:ext cx="3198096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13" y="3905482"/>
            <a:ext cx="3198096" cy="5744375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27086" y="2620980"/>
            <a:ext cx="3213847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27086" y="3905482"/>
            <a:ext cx="3213847" cy="5744375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F6C26-C8FF-404A-A8CB-F07525B8F96B}" type="datetimeFigureOut">
              <a:rPr lang="ar-SA" smtClean="0"/>
              <a:t>14/07/43</a:t>
            </a:fld>
            <a:endParaRPr lang="ar-S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65B858-1A39-4C26-B865-08F19CD3E3D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1158785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F6C26-C8FF-404A-A8CB-F07525B8F96B}" type="datetimeFigureOut">
              <a:rPr lang="ar-SA" smtClean="0"/>
              <a:t>14/07/43</a:t>
            </a:fld>
            <a:endParaRPr lang="ar-S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65B858-1A39-4C26-B865-08F19CD3E3D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0059772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F6C26-C8FF-404A-A8CB-F07525B8F96B}" type="datetimeFigureOut">
              <a:rPr lang="ar-SA" smtClean="0"/>
              <a:t>14/07/43</a:t>
            </a:fld>
            <a:endParaRPr lang="ar-S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65B858-1A39-4C26-B865-08F19CD3E3D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4331636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3847" y="1539425"/>
            <a:ext cx="3827085" cy="7598117"/>
          </a:xfrm>
        </p:spPr>
        <p:txBody>
          <a:bodyPr/>
          <a:lstStyle>
            <a:lvl1pPr>
              <a:defRPr sz="2645"/>
            </a:lvl1pPr>
            <a:lvl2pPr>
              <a:defRPr sz="2315"/>
            </a:lvl2pPr>
            <a:lvl3pPr>
              <a:defRPr sz="1984"/>
            </a:lvl3pPr>
            <a:lvl4pPr>
              <a:defRPr sz="1653"/>
            </a:lvl4pPr>
            <a:lvl5pPr>
              <a:defRPr sz="1653"/>
            </a:lvl5pPr>
            <a:lvl6pPr>
              <a:defRPr sz="1653"/>
            </a:lvl6pPr>
            <a:lvl7pPr>
              <a:defRPr sz="1653"/>
            </a:lvl7pPr>
            <a:lvl8pPr>
              <a:defRPr sz="1653"/>
            </a:lvl8pPr>
            <a:lvl9pPr>
              <a:defRPr sz="1653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F6C26-C8FF-404A-A8CB-F07525B8F96B}" type="datetimeFigureOut">
              <a:rPr lang="ar-SA" smtClean="0"/>
              <a:t>14/07/43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65B858-1A39-4C26-B865-08F19CD3E3D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3267336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13847" y="1539425"/>
            <a:ext cx="3827085" cy="7598117"/>
          </a:xfrm>
        </p:spPr>
        <p:txBody>
          <a:bodyPr anchor="t"/>
          <a:lstStyle>
            <a:lvl1pPr marL="0" indent="0">
              <a:buNone/>
              <a:defRPr sz="2645"/>
            </a:lvl1pPr>
            <a:lvl2pPr marL="377967" indent="0">
              <a:buNone/>
              <a:defRPr sz="2315"/>
            </a:lvl2pPr>
            <a:lvl3pPr marL="755934" indent="0">
              <a:buNone/>
              <a:defRPr sz="1984"/>
            </a:lvl3pPr>
            <a:lvl4pPr marL="1133902" indent="0">
              <a:buNone/>
              <a:defRPr sz="1653"/>
            </a:lvl4pPr>
            <a:lvl5pPr marL="1511869" indent="0">
              <a:buNone/>
              <a:defRPr sz="1653"/>
            </a:lvl5pPr>
            <a:lvl6pPr marL="1889836" indent="0">
              <a:buNone/>
              <a:defRPr sz="1653"/>
            </a:lvl6pPr>
            <a:lvl7pPr marL="2267803" indent="0">
              <a:buNone/>
              <a:defRPr sz="1653"/>
            </a:lvl7pPr>
            <a:lvl8pPr marL="2645771" indent="0">
              <a:buNone/>
              <a:defRPr sz="1653"/>
            </a:lvl8pPr>
            <a:lvl9pPr marL="3023738" indent="0">
              <a:buNone/>
              <a:defRPr sz="1653"/>
            </a:lvl9pPr>
          </a:lstStyle>
          <a:p>
            <a:r>
              <a:rPr lang="ar-SA"/>
              <a:t>انقر فوق الأيقونة لإضافة صورة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F6C26-C8FF-404A-A8CB-F07525B8F96B}" type="datetimeFigureOut">
              <a:rPr lang="ar-SA" smtClean="0"/>
              <a:t>14/07/43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65B858-1A39-4C26-B865-08F19CD3E3D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8475044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728" y="2846200"/>
            <a:ext cx="6520220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7F6C26-C8FF-404A-A8CB-F07525B8F96B}" type="datetimeFigureOut">
              <a:rPr lang="ar-SA" smtClean="0"/>
              <a:t>14/07/43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65B858-1A39-4C26-B865-08F19CD3E3D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104647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755934" rtl="1" eaLnBrk="1" latinLnBrk="0" hangingPunct="1">
        <a:lnSpc>
          <a:spcPct val="90000"/>
        </a:lnSpc>
        <a:spcBef>
          <a:spcPct val="0"/>
        </a:spcBef>
        <a:buNone/>
        <a:defRPr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r" defTabSz="755934" rtl="1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r" defTabSz="755934" rtl="1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r" defTabSz="755934" rtl="1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r" defTabSz="755934" rtl="1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r" defTabSz="755934" rtl="1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r" defTabSz="755934" rtl="1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r" defTabSz="755934" rtl="1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r" defTabSz="755934" rtl="1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r" defTabSz="755934" rtl="1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755934" rtl="1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r" defTabSz="755934" rtl="1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r" defTabSz="755934" rtl="1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r" defTabSz="755934" rtl="1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r" defTabSz="755934" rtl="1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r" defTabSz="755934" rtl="1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r" defTabSz="755934" rtl="1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r" defTabSz="755934" rtl="1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r" defTabSz="755934" rtl="1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gif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gif"/><Relationship Id="rId11" Type="http://schemas.openxmlformats.org/officeDocument/2006/relationships/image" Target="../media/image10.png"/><Relationship Id="rId5" Type="http://schemas.openxmlformats.org/officeDocument/2006/relationships/image" Target="../media/image4.gif"/><Relationship Id="rId10" Type="http://schemas.openxmlformats.org/officeDocument/2006/relationships/image" Target="../media/image9.gif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https://ar.pngtree.com/freepng/butterfly_2783087.html" TargetMode="External"/><Relationship Id="rId3" Type="http://schemas.openxmlformats.org/officeDocument/2006/relationships/image" Target="../media/image12.png"/><Relationship Id="rId7" Type="http://schemas.openxmlformats.org/officeDocument/2006/relationships/image" Target="../media/image14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dress-like-joanna-gaines.blogspot.com/2020/12/download-42-get-background-vector.html" TargetMode="External"/><Relationship Id="rId5" Type="http://schemas.openxmlformats.org/officeDocument/2006/relationships/image" Target="../media/image13.png"/><Relationship Id="rId10" Type="http://schemas.openxmlformats.org/officeDocument/2006/relationships/hyperlink" Target="http://alabnaa2013.blogspot.com/2013/09/blog-post_24.html" TargetMode="External"/><Relationship Id="rId4" Type="http://schemas.openxmlformats.org/officeDocument/2006/relationships/hyperlink" Target="https://www.baitalez.com/%D8%B3%D9%83%D8%B1%D8%A7%D8%A8%D8%B2-%D9%81%D9%8A%D9%84-%D9%83%D8%B1%D8%AA%D9%88%D9%86/" TargetMode="External"/><Relationship Id="rId9" Type="http://schemas.openxmlformats.org/officeDocument/2006/relationships/image" Target="../media/image15.gif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t.me/abdullahalghamdi411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جدول 1">
            <a:extLst>
              <a:ext uri="{FF2B5EF4-FFF2-40B4-BE49-F238E27FC236}">
                <a16:creationId xmlns:a16="http://schemas.microsoft.com/office/drawing/2014/main" id="{5D8663EA-B256-4B2A-8A0D-B3B882E7B67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93647607"/>
              </p:ext>
            </p:extLst>
          </p:nvPr>
        </p:nvGraphicFramePr>
        <p:xfrm>
          <a:off x="847726" y="5900003"/>
          <a:ext cx="6031864" cy="880745"/>
        </p:xfrm>
        <a:graphic>
          <a:graphicData uri="http://schemas.openxmlformats.org/drawingml/2006/table">
            <a:tbl>
              <a:tblPr rtl="1" firstRow="1" firstCol="1" bandRow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tableStyleId>{5C22544A-7EE6-4342-B048-85BDC9FD1C3A}</a:tableStyleId>
              </a:tblPr>
              <a:tblGrid>
                <a:gridCol w="753655">
                  <a:extLst>
                    <a:ext uri="{9D8B030D-6E8A-4147-A177-3AD203B41FA5}">
                      <a16:colId xmlns:a16="http://schemas.microsoft.com/office/drawing/2014/main" val="1625997460"/>
                    </a:ext>
                  </a:extLst>
                </a:gridCol>
                <a:gridCol w="753655">
                  <a:extLst>
                    <a:ext uri="{9D8B030D-6E8A-4147-A177-3AD203B41FA5}">
                      <a16:colId xmlns:a16="http://schemas.microsoft.com/office/drawing/2014/main" val="2472660042"/>
                    </a:ext>
                  </a:extLst>
                </a:gridCol>
                <a:gridCol w="754311">
                  <a:extLst>
                    <a:ext uri="{9D8B030D-6E8A-4147-A177-3AD203B41FA5}">
                      <a16:colId xmlns:a16="http://schemas.microsoft.com/office/drawing/2014/main" val="2345184122"/>
                    </a:ext>
                  </a:extLst>
                </a:gridCol>
                <a:gridCol w="754967">
                  <a:extLst>
                    <a:ext uri="{9D8B030D-6E8A-4147-A177-3AD203B41FA5}">
                      <a16:colId xmlns:a16="http://schemas.microsoft.com/office/drawing/2014/main" val="1807953942"/>
                    </a:ext>
                  </a:extLst>
                </a:gridCol>
                <a:gridCol w="754311">
                  <a:extLst>
                    <a:ext uri="{9D8B030D-6E8A-4147-A177-3AD203B41FA5}">
                      <a16:colId xmlns:a16="http://schemas.microsoft.com/office/drawing/2014/main" val="4228548891"/>
                    </a:ext>
                  </a:extLst>
                </a:gridCol>
                <a:gridCol w="753655">
                  <a:extLst>
                    <a:ext uri="{9D8B030D-6E8A-4147-A177-3AD203B41FA5}">
                      <a16:colId xmlns:a16="http://schemas.microsoft.com/office/drawing/2014/main" val="84996950"/>
                    </a:ext>
                  </a:extLst>
                </a:gridCol>
                <a:gridCol w="753655">
                  <a:extLst>
                    <a:ext uri="{9D8B030D-6E8A-4147-A177-3AD203B41FA5}">
                      <a16:colId xmlns:a16="http://schemas.microsoft.com/office/drawing/2014/main" val="1799487227"/>
                    </a:ext>
                  </a:extLst>
                </a:gridCol>
                <a:gridCol w="753655">
                  <a:extLst>
                    <a:ext uri="{9D8B030D-6E8A-4147-A177-3AD203B41FA5}">
                      <a16:colId xmlns:a16="http://schemas.microsoft.com/office/drawing/2014/main" val="1492383710"/>
                    </a:ext>
                  </a:extLst>
                </a:gridCol>
              </a:tblGrid>
              <a:tr h="448310"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2325370" algn="l"/>
                        </a:tabLst>
                      </a:pPr>
                      <a:r>
                        <a:rPr lang="ar-SA" sz="2400" b="1" dirty="0">
                          <a:solidFill>
                            <a:schemeClr val="tx1"/>
                          </a:solidFill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ضَـ</a:t>
                      </a:r>
                      <a:endParaRPr lang="en-US" sz="2400" b="1" dirty="0">
                        <a:solidFill>
                          <a:schemeClr val="tx1"/>
                        </a:solidFill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2325370" algn="l"/>
                        </a:tabLst>
                      </a:pPr>
                      <a:r>
                        <a:rPr lang="ar-SA" sz="2400" b="1">
                          <a:solidFill>
                            <a:schemeClr val="tx1"/>
                          </a:solidFill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عُـو</a:t>
                      </a:r>
                      <a:endParaRPr lang="en-US" sz="2400" b="1">
                        <a:solidFill>
                          <a:schemeClr val="tx1"/>
                        </a:solidFill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2325370" algn="l"/>
                        </a:tabLst>
                      </a:pPr>
                      <a:r>
                        <a:rPr lang="ar-SA" sz="2400" b="1" dirty="0" err="1">
                          <a:solidFill>
                            <a:schemeClr val="tx1"/>
                          </a:solidFill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كَـا</a:t>
                      </a:r>
                      <a:endParaRPr lang="en-US" sz="2400" b="1" dirty="0">
                        <a:solidFill>
                          <a:schemeClr val="tx1"/>
                        </a:solidFill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2325370" algn="l"/>
                        </a:tabLst>
                      </a:pPr>
                      <a:r>
                        <a:rPr lang="ar-SA" sz="2400" b="1">
                          <a:solidFill>
                            <a:schemeClr val="tx1"/>
                          </a:solidFill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هِـ</a:t>
                      </a:r>
                      <a:endParaRPr lang="en-US" sz="2400" b="1">
                        <a:solidFill>
                          <a:schemeClr val="tx1"/>
                        </a:solidFill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2325370" algn="l"/>
                        </a:tabLst>
                      </a:pPr>
                      <a:r>
                        <a:rPr lang="ar-SA" sz="2400" b="1" dirty="0">
                          <a:solidFill>
                            <a:schemeClr val="tx1"/>
                          </a:solidFill>
                          <a:effectLst/>
                          <a:latin typeface="Sakkal Majalla" panose="02000000000000000000" pitchFamily="2" charset="-78"/>
                          <a:ea typeface="Calibri" panose="020F0502020204030204" pitchFamily="34" charset="0"/>
                          <a:cs typeface="Sakkal Majalla" panose="02000000000000000000" pitchFamily="2" charset="-78"/>
                        </a:rPr>
                        <a:t>حَـظْ</a:t>
                      </a:r>
                      <a:endParaRPr lang="en-US" sz="2400" b="1" dirty="0">
                        <a:solidFill>
                          <a:schemeClr val="tx1"/>
                        </a:solidFill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2325370" algn="l"/>
                        </a:tabLst>
                      </a:pPr>
                      <a:r>
                        <a:rPr lang="ar-SA" sz="2400" b="1" dirty="0">
                          <a:solidFill>
                            <a:schemeClr val="tx1"/>
                          </a:solidFill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ذَ</a:t>
                      </a:r>
                      <a:endParaRPr lang="en-US" sz="2400" b="1" dirty="0">
                        <a:solidFill>
                          <a:schemeClr val="tx1"/>
                        </a:solidFill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2325370" algn="l"/>
                        </a:tabLst>
                      </a:pPr>
                      <a:r>
                        <a:rPr lang="ar-SA" sz="2400" b="1" dirty="0">
                          <a:solidFill>
                            <a:schemeClr val="tx1"/>
                          </a:solidFill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يَـا</a:t>
                      </a:r>
                      <a:endParaRPr lang="en-US" sz="2400" b="1" dirty="0">
                        <a:solidFill>
                          <a:schemeClr val="tx1"/>
                        </a:solidFill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2325370" algn="l"/>
                        </a:tabLst>
                      </a:pPr>
                      <a:r>
                        <a:rPr lang="ar-SA" sz="2400" b="1" dirty="0">
                          <a:solidFill>
                            <a:schemeClr val="tx1"/>
                          </a:solidFill>
                          <a:effectLst/>
                          <a:latin typeface="Sakkal Majalla" panose="02000000000000000000" pitchFamily="2" charset="-78"/>
                          <a:ea typeface="Calibri" panose="020F0502020204030204" pitchFamily="34" charset="0"/>
                          <a:cs typeface="Sakkal Majalla" panose="02000000000000000000" pitchFamily="2" charset="-78"/>
                        </a:rPr>
                        <a:t>ل</a:t>
                      </a:r>
                      <a:endParaRPr lang="en-US" sz="2400" b="1" dirty="0">
                        <a:solidFill>
                          <a:schemeClr val="tx1"/>
                        </a:solidFill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20163828"/>
                  </a:ext>
                </a:extLst>
              </a:tr>
              <a:tr h="432435"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2325370" algn="l"/>
                        </a:tabLst>
                      </a:pPr>
                      <a:r>
                        <a:rPr lang="ar-SA" sz="2400" b="1" dirty="0">
                          <a:solidFill>
                            <a:schemeClr val="tx1"/>
                          </a:solidFill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غِـ</a:t>
                      </a:r>
                      <a:endParaRPr lang="en-US" sz="2400" b="1" dirty="0">
                        <a:solidFill>
                          <a:schemeClr val="tx1"/>
                        </a:solidFill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2325370" algn="l"/>
                        </a:tabLst>
                      </a:pPr>
                      <a:r>
                        <a:rPr lang="ar-SA" sz="2400" b="1">
                          <a:solidFill>
                            <a:schemeClr val="tx1"/>
                          </a:solidFill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ضَـا</a:t>
                      </a:r>
                      <a:endParaRPr lang="en-US" sz="2400" b="1">
                        <a:solidFill>
                          <a:schemeClr val="tx1"/>
                        </a:solidFill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2325370" algn="l"/>
                        </a:tabLst>
                      </a:pPr>
                      <a:r>
                        <a:rPr lang="ar-SA" sz="2400" b="1" dirty="0" err="1">
                          <a:solidFill>
                            <a:schemeClr val="tx1"/>
                          </a:solidFill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خِي</a:t>
                      </a:r>
                      <a:r>
                        <a:rPr lang="ar-SA" sz="2400" b="1" dirty="0">
                          <a:solidFill>
                            <a:schemeClr val="tx1"/>
                          </a:solidFill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ـ</a:t>
                      </a:r>
                      <a:endParaRPr lang="en-US" sz="2400" b="1" dirty="0">
                        <a:solidFill>
                          <a:schemeClr val="tx1"/>
                        </a:solidFill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2325370" algn="l"/>
                        </a:tabLst>
                      </a:pPr>
                      <a:r>
                        <a:rPr lang="ar-SA" sz="2400" b="1">
                          <a:solidFill>
                            <a:schemeClr val="tx1"/>
                          </a:solidFill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ذِي</a:t>
                      </a:r>
                      <a:endParaRPr lang="en-US" sz="2400" b="1">
                        <a:solidFill>
                          <a:schemeClr val="tx1"/>
                        </a:solidFill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2325370" algn="l"/>
                        </a:tabLst>
                      </a:pPr>
                      <a:r>
                        <a:rPr lang="ar-SA" sz="2400" b="1" dirty="0">
                          <a:solidFill>
                            <a:schemeClr val="tx1"/>
                          </a:solidFill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كُ</a:t>
                      </a:r>
                      <a:endParaRPr lang="en-US" sz="2400" b="1" dirty="0">
                        <a:solidFill>
                          <a:schemeClr val="tx1"/>
                        </a:solidFill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2325370" algn="l"/>
                        </a:tabLst>
                      </a:pPr>
                      <a:r>
                        <a:rPr lang="ar-SA" sz="2400" b="1" dirty="0">
                          <a:solidFill>
                            <a:schemeClr val="tx1"/>
                          </a:solidFill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مَـكْـ </a:t>
                      </a:r>
                      <a:endParaRPr lang="en-US" sz="2400" b="1" dirty="0">
                        <a:solidFill>
                          <a:schemeClr val="tx1"/>
                        </a:solidFill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2325370" algn="l"/>
                        </a:tabLst>
                      </a:pPr>
                      <a:r>
                        <a:rPr lang="ar-SA" sz="2400" b="1" dirty="0">
                          <a:solidFill>
                            <a:schemeClr val="tx1"/>
                          </a:solidFill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ثُـو </a:t>
                      </a:r>
                      <a:endParaRPr lang="en-US" sz="2400" b="1" dirty="0">
                        <a:solidFill>
                          <a:schemeClr val="tx1"/>
                        </a:solidFill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2325370" algn="l"/>
                        </a:tabLst>
                      </a:pPr>
                      <a:r>
                        <a:rPr lang="ar-SA" sz="2400" b="1" dirty="0">
                          <a:solidFill>
                            <a:schemeClr val="tx1"/>
                          </a:solidFill>
                          <a:effectLst/>
                          <a:latin typeface="Sakkal Majalla" panose="02000000000000000000" pitchFamily="2" charset="-78"/>
                          <a:ea typeface="Calibri" panose="020F0502020204030204" pitchFamily="34" charset="0"/>
                          <a:cs typeface="Sakkal Majalla" panose="02000000000000000000" pitchFamily="2" charset="-78"/>
                        </a:rPr>
                        <a:t>ظُ</a:t>
                      </a:r>
                      <a:endParaRPr lang="en-US" sz="2400" b="1" dirty="0">
                        <a:solidFill>
                          <a:schemeClr val="tx1"/>
                        </a:solidFill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36667905"/>
                  </a:ext>
                </a:extLst>
              </a:tr>
            </a:tbl>
          </a:graphicData>
        </a:graphic>
      </p:graphicFrame>
      <p:pic>
        <p:nvPicPr>
          <p:cNvPr id="2067" name="صورة 2">
            <a:extLst>
              <a:ext uri="{FF2B5EF4-FFF2-40B4-BE49-F238E27FC236}">
                <a16:creationId xmlns:a16="http://schemas.microsoft.com/office/drawing/2014/main" id="{23AF1EDD-FB3F-41E6-B672-E5002E0DAE5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13075" y="0"/>
            <a:ext cx="1533525" cy="1209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مستطيل 3">
            <a:extLst>
              <a:ext uri="{FF2B5EF4-FFF2-40B4-BE49-F238E27FC236}">
                <a16:creationId xmlns:a16="http://schemas.microsoft.com/office/drawing/2014/main" id="{FC60A172-6B1D-439A-9A57-6ACC38CC10A1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943100" cy="752475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altLang="ar-SA" sz="1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Sakkal Majalla" panose="02000000000000000000" pitchFamily="2" charset="-78"/>
                <a:ea typeface="Calibri" panose="020F0502020204030204" pitchFamily="34" charset="0"/>
                <a:cs typeface="Sakkal Majalla" panose="02000000000000000000" pitchFamily="2" charset="-78"/>
              </a:rPr>
              <a:t>المـادة / لغتي </a:t>
            </a:r>
            <a:endParaRPr kumimoji="0" lang="en-US" altLang="ar-SA" sz="5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altLang="ar-SA" sz="1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Sakkal Majalla" panose="02000000000000000000" pitchFamily="2" charset="-78"/>
                <a:ea typeface="Calibri" panose="020F0502020204030204" pitchFamily="34" charset="0"/>
                <a:cs typeface="Sakkal Majalla" panose="02000000000000000000" pitchFamily="2" charset="-78"/>
              </a:rPr>
              <a:t>الفترة / الرابعة </a:t>
            </a:r>
            <a:endParaRPr kumimoji="0" lang="en-US" altLang="ar-SA" sz="5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altLang="ar-SA" sz="1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Sakkal Majalla" panose="02000000000000000000" pitchFamily="2" charset="-78"/>
                <a:ea typeface="Calibri" panose="020F0502020204030204" pitchFamily="34" charset="0"/>
                <a:cs typeface="Sakkal Majalla" panose="02000000000000000000" pitchFamily="2" charset="-78"/>
              </a:rPr>
              <a:t>الصف / الأول الابتدائي </a:t>
            </a:r>
            <a:endParaRPr kumimoji="0" lang="ar-SA" altLang="ar-SA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مستطيل 6">
            <a:extLst>
              <a:ext uri="{FF2B5EF4-FFF2-40B4-BE49-F238E27FC236}">
                <a16:creationId xmlns:a16="http://schemas.microsoft.com/office/drawing/2014/main" id="{604BF43F-459D-4ABA-9AB8-A7B773C5BB1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22375" y="1309931"/>
            <a:ext cx="5181600" cy="466725"/>
          </a:xfrm>
          <a:prstGeom prst="rect">
            <a:avLst/>
          </a:prstGeom>
          <a:solidFill>
            <a:srgbClr val="D8D8D8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altLang="ar-SA" sz="18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Sakkal Majalla" panose="02000000000000000000" pitchFamily="2" charset="-78"/>
                <a:ea typeface="Calibri" panose="020F0502020204030204" pitchFamily="34" charset="0"/>
                <a:cs typeface="Sakkal Majalla" panose="02000000000000000000" pitchFamily="2" charset="-78"/>
              </a:rPr>
              <a:t>اختبار الفترة الرابعة للصف الأول الابتدائي للفصل الدراسي الثاني 1443 هـ </a:t>
            </a:r>
            <a:endParaRPr kumimoji="0" lang="ar-SA" altLang="ar-SA" sz="18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6" name="مربع نص 8">
            <a:extLst>
              <a:ext uri="{FF2B5EF4-FFF2-40B4-BE49-F238E27FC236}">
                <a16:creationId xmlns:a16="http://schemas.microsoft.com/office/drawing/2014/main" id="{B69B5941-4686-4B8C-AD21-2BAFED29051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51732" y="1805072"/>
            <a:ext cx="6367462" cy="43815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altLang="ar-SA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Sakkal Majalla" panose="02000000000000000000" pitchFamily="2" charset="-78"/>
                <a:ea typeface="Calibri" panose="020F0502020204030204" pitchFamily="34" charset="0"/>
                <a:cs typeface="Sakkal Majalla" panose="02000000000000000000" pitchFamily="2" charset="-78"/>
              </a:rPr>
              <a:t>1 – عزيزتي الطالبة قومي بالتعرف على الحرف وكتابته من خلال الصور التالية : </a:t>
            </a:r>
            <a:endParaRPr kumimoji="0" lang="ar-SA" altLang="ar-SA" sz="18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pic>
        <p:nvPicPr>
          <p:cNvPr id="2069" name="صورة 14">
            <a:extLst>
              <a:ext uri="{FF2B5EF4-FFF2-40B4-BE49-F238E27FC236}">
                <a16:creationId xmlns:a16="http://schemas.microsoft.com/office/drawing/2014/main" id="{ABA12913-A464-450C-9164-485FA28C234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69038" y="2184400"/>
            <a:ext cx="965200" cy="898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70" name="صورة 16">
            <a:extLst>
              <a:ext uri="{FF2B5EF4-FFF2-40B4-BE49-F238E27FC236}">
                <a16:creationId xmlns:a16="http://schemas.microsoft.com/office/drawing/2014/main" id="{E1972118-04A8-42C5-8458-CA965BA97EE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40675" y="2140903"/>
            <a:ext cx="1112837" cy="9477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63" name="صورة 18">
            <a:extLst>
              <a:ext uri="{FF2B5EF4-FFF2-40B4-BE49-F238E27FC236}">
                <a16:creationId xmlns:a16="http://schemas.microsoft.com/office/drawing/2014/main" id="{14C22088-43E9-45E2-8C7A-D5F9F12493E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98671" y="2219489"/>
            <a:ext cx="1027112" cy="701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64" name="صورة 28">
            <a:extLst>
              <a:ext uri="{FF2B5EF4-FFF2-40B4-BE49-F238E27FC236}">
                <a16:creationId xmlns:a16="http://schemas.microsoft.com/office/drawing/2014/main" id="{A9E67F12-7D23-450F-8A29-2172C78513C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06799" y="2217737"/>
            <a:ext cx="1131189" cy="7907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62" name="صورة 55">
            <a:extLst>
              <a:ext uri="{FF2B5EF4-FFF2-40B4-BE49-F238E27FC236}">
                <a16:creationId xmlns:a16="http://schemas.microsoft.com/office/drawing/2014/main" id="{89E2882E-0BEA-4C48-ACC4-2D4085F511D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99350" y="3585218"/>
            <a:ext cx="854944" cy="8549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65" name="صورة 62">
            <a:extLst>
              <a:ext uri="{FF2B5EF4-FFF2-40B4-BE49-F238E27FC236}">
                <a16:creationId xmlns:a16="http://schemas.microsoft.com/office/drawing/2014/main" id="{EC096B88-2295-4FE4-870C-645997734CF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02339" y="2122646"/>
            <a:ext cx="647800" cy="8811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66" name="صورة 35">
            <a:extLst>
              <a:ext uri="{FF2B5EF4-FFF2-40B4-BE49-F238E27FC236}">
                <a16:creationId xmlns:a16="http://schemas.microsoft.com/office/drawing/2014/main" id="{0EDAE703-7916-4CC6-B4B1-21D8C2CBD88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7725" y="2146257"/>
            <a:ext cx="712495" cy="898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61" name="صورة 41">
            <a:extLst>
              <a:ext uri="{FF2B5EF4-FFF2-40B4-BE49-F238E27FC236}">
                <a16:creationId xmlns:a16="http://schemas.microsoft.com/office/drawing/2014/main" id="{AD6C7913-97B7-4A3F-A0A8-F09154895B4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36983" y="3656096"/>
            <a:ext cx="895350" cy="800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60" name="صورة 50">
            <a:extLst>
              <a:ext uri="{FF2B5EF4-FFF2-40B4-BE49-F238E27FC236}">
                <a16:creationId xmlns:a16="http://schemas.microsoft.com/office/drawing/2014/main" id="{2E1578B1-4A2B-42B4-8EE2-14D46E5172B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19650" y="3536994"/>
            <a:ext cx="1008063" cy="10342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9" name="صورة 57">
            <a:extLst>
              <a:ext uri="{FF2B5EF4-FFF2-40B4-BE49-F238E27FC236}">
                <a16:creationId xmlns:a16="http://schemas.microsoft.com/office/drawing/2014/main" id="{3926B611-FF0D-4949-A83D-E492E227F37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57313" y="3536994"/>
            <a:ext cx="1038225" cy="1038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مستطيل: زوايا مستديرة 63">
            <a:extLst>
              <a:ext uri="{FF2B5EF4-FFF2-40B4-BE49-F238E27FC236}">
                <a16:creationId xmlns:a16="http://schemas.microsoft.com/office/drawing/2014/main" id="{B1F8BE8B-B504-4756-AC16-FDE370B0B25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26590" y="3086259"/>
            <a:ext cx="1085850" cy="561975"/>
          </a:xfrm>
          <a:prstGeom prst="roundRect">
            <a:avLst>
              <a:gd name="adj" fmla="val 16667"/>
            </a:avLst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altLang="ar-SA" sz="1100" b="0" i="0" u="none" strike="noStrike" cap="none" normalizeH="0" baseline="0">
                <a:ln>
                  <a:noFill/>
                </a:ln>
                <a:solidFill>
                  <a:srgbClr val="A6A6A6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……………………</a:t>
            </a:r>
            <a:endParaRPr kumimoji="0" lang="ar-SA" altLang="ar-SA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8" name="مستطيل: زوايا مستديرة 1024">
            <a:extLst>
              <a:ext uri="{FF2B5EF4-FFF2-40B4-BE49-F238E27FC236}">
                <a16:creationId xmlns:a16="http://schemas.microsoft.com/office/drawing/2014/main" id="{C90A4D2A-376D-4BEE-83CC-F74F78B75DD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18515" y="3086259"/>
            <a:ext cx="1085850" cy="561975"/>
          </a:xfrm>
          <a:prstGeom prst="roundRect">
            <a:avLst>
              <a:gd name="adj" fmla="val 16667"/>
            </a:avLst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altLang="ar-SA" sz="1100" b="0" i="0" u="none" strike="noStrike" cap="none" normalizeH="0" baseline="0">
                <a:ln>
                  <a:noFill/>
                </a:ln>
                <a:solidFill>
                  <a:srgbClr val="A6A6A6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……………………</a:t>
            </a:r>
            <a:endParaRPr kumimoji="0" lang="ar-SA" altLang="ar-SA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9" name="مستطيل: زوايا مستديرة 1025">
            <a:extLst>
              <a:ext uri="{FF2B5EF4-FFF2-40B4-BE49-F238E27FC236}">
                <a16:creationId xmlns:a16="http://schemas.microsoft.com/office/drawing/2014/main" id="{A4397933-A701-4E30-90FA-44437F4CF5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12027" y="3086259"/>
            <a:ext cx="1085850" cy="561975"/>
          </a:xfrm>
          <a:prstGeom prst="roundRect">
            <a:avLst>
              <a:gd name="adj" fmla="val 16667"/>
            </a:avLst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altLang="ar-SA" sz="1100" b="0" i="0" u="none" strike="noStrike" cap="none" normalizeH="0" baseline="0">
                <a:ln>
                  <a:noFill/>
                </a:ln>
                <a:solidFill>
                  <a:srgbClr val="A6A6A6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……………………</a:t>
            </a:r>
            <a:endParaRPr kumimoji="0" lang="ar-SA" altLang="ar-SA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0" name="مستطيل: زوايا مستديرة 1026">
            <a:extLst>
              <a:ext uri="{FF2B5EF4-FFF2-40B4-BE49-F238E27FC236}">
                <a16:creationId xmlns:a16="http://schemas.microsoft.com/office/drawing/2014/main" id="{4664ECAC-86BE-4274-BA76-344A86FF0B0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19815" y="3086259"/>
            <a:ext cx="1085850" cy="561975"/>
          </a:xfrm>
          <a:prstGeom prst="roundRect">
            <a:avLst>
              <a:gd name="adj" fmla="val 16667"/>
            </a:avLst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altLang="ar-SA" sz="1100" b="0" i="0" u="none" strike="noStrike" cap="none" normalizeH="0" baseline="0">
                <a:ln>
                  <a:noFill/>
                </a:ln>
                <a:solidFill>
                  <a:srgbClr val="A6A6A6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……………………</a:t>
            </a:r>
            <a:endParaRPr kumimoji="0" lang="ar-SA" altLang="ar-SA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1" name="مستطيل: زوايا مستديرة 1027">
            <a:extLst>
              <a:ext uri="{FF2B5EF4-FFF2-40B4-BE49-F238E27FC236}">
                <a16:creationId xmlns:a16="http://schemas.microsoft.com/office/drawing/2014/main" id="{59BEC80E-AD7A-4991-AB77-1A010C5F9E3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99052" y="3086259"/>
            <a:ext cx="1085850" cy="561975"/>
          </a:xfrm>
          <a:prstGeom prst="roundRect">
            <a:avLst>
              <a:gd name="adj" fmla="val 16667"/>
            </a:avLst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altLang="ar-SA" sz="1100" b="0" i="0" u="none" strike="noStrike" cap="none" normalizeH="0" baseline="0">
                <a:ln>
                  <a:noFill/>
                </a:ln>
                <a:solidFill>
                  <a:srgbClr val="A6A6A6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……………………</a:t>
            </a:r>
            <a:endParaRPr kumimoji="0" lang="ar-SA" altLang="ar-SA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2" name="مستطيل: زوايا مستديرة 1028">
            <a:extLst>
              <a:ext uri="{FF2B5EF4-FFF2-40B4-BE49-F238E27FC236}">
                <a16:creationId xmlns:a16="http://schemas.microsoft.com/office/drawing/2014/main" id="{BB5A1A17-479D-4CDB-84E2-AA6A513981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9450" y="3086259"/>
            <a:ext cx="1085850" cy="561975"/>
          </a:xfrm>
          <a:prstGeom prst="roundRect">
            <a:avLst>
              <a:gd name="adj" fmla="val 16667"/>
            </a:avLst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altLang="ar-SA" sz="1100" b="0" i="0" u="none" strike="noStrike" cap="none" normalizeH="0" baseline="0">
                <a:ln>
                  <a:noFill/>
                </a:ln>
                <a:solidFill>
                  <a:srgbClr val="A6A6A6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……………………</a:t>
            </a:r>
            <a:endParaRPr kumimoji="0" lang="ar-SA" altLang="ar-SA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3" name="مستطيل: زوايا مستديرة 1029">
            <a:extLst>
              <a:ext uri="{FF2B5EF4-FFF2-40B4-BE49-F238E27FC236}">
                <a16:creationId xmlns:a16="http://schemas.microsoft.com/office/drawing/2014/main" id="{8FD55B53-ACFB-4F59-83B5-7F78542AF38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26590" y="4456196"/>
            <a:ext cx="1085850" cy="561975"/>
          </a:xfrm>
          <a:prstGeom prst="roundRect">
            <a:avLst>
              <a:gd name="adj" fmla="val 16667"/>
            </a:avLst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altLang="ar-SA" sz="1100" b="0" i="0" u="none" strike="noStrike" cap="none" normalizeH="0" baseline="0" dirty="0">
                <a:ln>
                  <a:noFill/>
                </a:ln>
                <a:solidFill>
                  <a:srgbClr val="A6A6A6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……………………</a:t>
            </a:r>
            <a:endParaRPr kumimoji="0" lang="ar-SA" altLang="ar-SA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4" name="مستطيل: زوايا مستديرة 1031">
            <a:extLst>
              <a:ext uri="{FF2B5EF4-FFF2-40B4-BE49-F238E27FC236}">
                <a16:creationId xmlns:a16="http://schemas.microsoft.com/office/drawing/2014/main" id="{FB7DC0F4-A671-4FE4-8C24-E5DAA301E2D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80756" y="4440162"/>
            <a:ext cx="1085850" cy="561975"/>
          </a:xfrm>
          <a:prstGeom prst="roundRect">
            <a:avLst>
              <a:gd name="adj" fmla="val 16667"/>
            </a:avLst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altLang="ar-SA" sz="1100" b="0" i="0" u="none" strike="noStrike" cap="none" normalizeH="0" baseline="0" dirty="0">
                <a:ln>
                  <a:noFill/>
                </a:ln>
                <a:solidFill>
                  <a:srgbClr val="A6A6A6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……………………</a:t>
            </a:r>
            <a:endParaRPr kumimoji="0" lang="ar-SA" altLang="ar-SA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5" name="مستطيل: زوايا مستديرة 1033">
            <a:extLst>
              <a:ext uri="{FF2B5EF4-FFF2-40B4-BE49-F238E27FC236}">
                <a16:creationId xmlns:a16="http://schemas.microsoft.com/office/drawing/2014/main" id="{4A19529B-75A0-40BF-9F52-F3CCE03EAFD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73937" y="4430637"/>
            <a:ext cx="1085850" cy="561975"/>
          </a:xfrm>
          <a:prstGeom prst="roundRect">
            <a:avLst>
              <a:gd name="adj" fmla="val 16667"/>
            </a:avLst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altLang="ar-SA" sz="1100" b="0" i="0" u="none" strike="noStrike" cap="none" normalizeH="0" baseline="0" dirty="0">
                <a:ln>
                  <a:noFill/>
                </a:ln>
                <a:solidFill>
                  <a:srgbClr val="A6A6A6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……………………</a:t>
            </a:r>
            <a:endParaRPr kumimoji="0" lang="ar-SA" altLang="ar-SA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6" name="مستطيل: زوايا مستديرة 1034">
            <a:extLst>
              <a:ext uri="{FF2B5EF4-FFF2-40B4-BE49-F238E27FC236}">
                <a16:creationId xmlns:a16="http://schemas.microsoft.com/office/drawing/2014/main" id="{D67206D9-C29F-40DA-A907-262CE0A919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33452" y="4417938"/>
            <a:ext cx="1085850" cy="561975"/>
          </a:xfrm>
          <a:prstGeom prst="roundRect">
            <a:avLst>
              <a:gd name="adj" fmla="val 16667"/>
            </a:avLst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altLang="ar-SA" sz="1100" b="0" i="0" u="none" strike="noStrike" cap="none" normalizeH="0" baseline="0" dirty="0">
                <a:ln>
                  <a:noFill/>
                </a:ln>
                <a:solidFill>
                  <a:srgbClr val="A6A6A6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……………………</a:t>
            </a:r>
            <a:endParaRPr kumimoji="0" lang="ar-SA" altLang="ar-SA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8" name="Rectangle 31">
            <a:extLst>
              <a:ext uri="{FF2B5EF4-FFF2-40B4-BE49-F238E27FC236}">
                <a16:creationId xmlns:a16="http://schemas.microsoft.com/office/drawing/2014/main" id="{3C274D3D-F569-4E20-9E68-F8AC83331DF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22375" y="6254750"/>
            <a:ext cx="7559675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ar-SA" sz="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en-US" altLang="ar-SA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en-US" altLang="ar-SA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ar-SA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0" name="Rectangle 43">
            <a:extLst>
              <a:ext uri="{FF2B5EF4-FFF2-40B4-BE49-F238E27FC236}">
                <a16:creationId xmlns:a16="http://schemas.microsoft.com/office/drawing/2014/main" id="{9FAB8270-3669-4D79-8C06-C8B44070206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22375" y="6254750"/>
            <a:ext cx="7559675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ar-SA"/>
          </a:p>
        </p:txBody>
      </p:sp>
      <p:graphicFrame>
        <p:nvGraphicFramePr>
          <p:cNvPr id="26" name="جدول 26">
            <a:extLst>
              <a:ext uri="{FF2B5EF4-FFF2-40B4-BE49-F238E27FC236}">
                <a16:creationId xmlns:a16="http://schemas.microsoft.com/office/drawing/2014/main" id="{4FF9E9DB-AE06-4C00-BBE1-0C4CF19D78F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81737960"/>
              </p:ext>
            </p:extLst>
          </p:nvPr>
        </p:nvGraphicFramePr>
        <p:xfrm>
          <a:off x="463342" y="4979913"/>
          <a:ext cx="6632991" cy="321702"/>
        </p:xfrm>
        <a:graphic>
          <a:graphicData uri="http://schemas.openxmlformats.org/drawingml/2006/table">
            <a:tbl>
              <a:tblPr rtl="1" firstRow="1" bandRow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tableStyleId>{5C22544A-7EE6-4342-B048-85BDC9FD1C3A}</a:tableStyleId>
              </a:tblPr>
              <a:tblGrid>
                <a:gridCol w="3098957">
                  <a:extLst>
                    <a:ext uri="{9D8B030D-6E8A-4147-A177-3AD203B41FA5}">
                      <a16:colId xmlns:a16="http://schemas.microsoft.com/office/drawing/2014/main" val="3990659205"/>
                    </a:ext>
                  </a:extLst>
                </a:gridCol>
                <a:gridCol w="901915">
                  <a:extLst>
                    <a:ext uri="{9D8B030D-6E8A-4147-A177-3AD203B41FA5}">
                      <a16:colId xmlns:a16="http://schemas.microsoft.com/office/drawing/2014/main" val="2928637799"/>
                    </a:ext>
                  </a:extLst>
                </a:gridCol>
                <a:gridCol w="819150">
                  <a:extLst>
                    <a:ext uri="{9D8B030D-6E8A-4147-A177-3AD203B41FA5}">
                      <a16:colId xmlns:a16="http://schemas.microsoft.com/office/drawing/2014/main" val="1046603152"/>
                    </a:ext>
                  </a:extLst>
                </a:gridCol>
                <a:gridCol w="771525">
                  <a:extLst>
                    <a:ext uri="{9D8B030D-6E8A-4147-A177-3AD203B41FA5}">
                      <a16:colId xmlns:a16="http://schemas.microsoft.com/office/drawing/2014/main" val="239560925"/>
                    </a:ext>
                  </a:extLst>
                </a:gridCol>
                <a:gridCol w="1041444">
                  <a:extLst>
                    <a:ext uri="{9D8B030D-6E8A-4147-A177-3AD203B41FA5}">
                      <a16:colId xmlns:a16="http://schemas.microsoft.com/office/drawing/2014/main" val="2232739109"/>
                    </a:ext>
                  </a:extLst>
                </a:gridCol>
              </a:tblGrid>
              <a:tr h="321702">
                <a:tc>
                  <a:txBody>
                    <a:bodyPr/>
                    <a:lstStyle/>
                    <a:p>
                      <a:pPr rtl="1"/>
                      <a:r>
                        <a:rPr lang="ar-SA" sz="14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يتعرف على الحروف التي درسها ويسميها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1"/>
                      <a:r>
                        <a:rPr lang="ar-SA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متفوق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1"/>
                      <a:r>
                        <a:rPr lang="ar-SA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متقدم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1"/>
                      <a:r>
                        <a:rPr lang="ar-SA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متمكن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1"/>
                      <a:r>
                        <a:rPr lang="ar-SA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غير مجتاز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51126527"/>
                  </a:ext>
                </a:extLst>
              </a:tr>
            </a:tbl>
          </a:graphicData>
        </a:graphic>
      </p:graphicFrame>
      <p:sp>
        <p:nvSpPr>
          <p:cNvPr id="27" name="مستطيل 26">
            <a:extLst>
              <a:ext uri="{FF2B5EF4-FFF2-40B4-BE49-F238E27FC236}">
                <a16:creationId xmlns:a16="http://schemas.microsoft.com/office/drawing/2014/main" id="{3127B9F1-F8AB-4EDA-8233-78643C2B8F1C}"/>
              </a:ext>
            </a:extLst>
          </p:cNvPr>
          <p:cNvSpPr/>
          <p:nvPr/>
        </p:nvSpPr>
        <p:spPr>
          <a:xfrm>
            <a:off x="3607691" y="5039209"/>
            <a:ext cx="221750" cy="201370"/>
          </a:xfrm>
          <a:prstGeom prst="rect">
            <a:avLst/>
          </a:prstGeom>
          <a:noFill/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9" name="مستطيل 38">
            <a:extLst>
              <a:ext uri="{FF2B5EF4-FFF2-40B4-BE49-F238E27FC236}">
                <a16:creationId xmlns:a16="http://schemas.microsoft.com/office/drawing/2014/main" id="{3B57B98D-EE2D-458B-910B-8EC20D62EA04}"/>
              </a:ext>
            </a:extLst>
          </p:cNvPr>
          <p:cNvSpPr/>
          <p:nvPr/>
        </p:nvSpPr>
        <p:spPr>
          <a:xfrm>
            <a:off x="2778708" y="5039209"/>
            <a:ext cx="221750" cy="201370"/>
          </a:xfrm>
          <a:prstGeom prst="rect">
            <a:avLst/>
          </a:prstGeom>
          <a:noFill/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40" name="مستطيل 39">
            <a:extLst>
              <a:ext uri="{FF2B5EF4-FFF2-40B4-BE49-F238E27FC236}">
                <a16:creationId xmlns:a16="http://schemas.microsoft.com/office/drawing/2014/main" id="{5866C0D7-00BA-45CB-9BD7-BDB9DBADF168}"/>
              </a:ext>
            </a:extLst>
          </p:cNvPr>
          <p:cNvSpPr/>
          <p:nvPr/>
        </p:nvSpPr>
        <p:spPr>
          <a:xfrm>
            <a:off x="2002339" y="5039209"/>
            <a:ext cx="221750" cy="201370"/>
          </a:xfrm>
          <a:prstGeom prst="rect">
            <a:avLst/>
          </a:prstGeom>
          <a:noFill/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41" name="مستطيل 40">
            <a:extLst>
              <a:ext uri="{FF2B5EF4-FFF2-40B4-BE49-F238E27FC236}">
                <a16:creationId xmlns:a16="http://schemas.microsoft.com/office/drawing/2014/main" id="{FB775B42-11B7-40CE-9E8E-18A9112501C9}"/>
              </a:ext>
            </a:extLst>
          </p:cNvPr>
          <p:cNvSpPr/>
          <p:nvPr/>
        </p:nvSpPr>
        <p:spPr>
          <a:xfrm>
            <a:off x="1164047" y="5039209"/>
            <a:ext cx="221750" cy="201370"/>
          </a:xfrm>
          <a:prstGeom prst="rect">
            <a:avLst/>
          </a:prstGeom>
          <a:noFill/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cxnSp>
        <p:nvCxnSpPr>
          <p:cNvPr id="29" name="رابط مستقيم 28">
            <a:extLst>
              <a:ext uri="{FF2B5EF4-FFF2-40B4-BE49-F238E27FC236}">
                <a16:creationId xmlns:a16="http://schemas.microsoft.com/office/drawing/2014/main" id="{AACA9397-15F7-4626-B82A-1C2471D3A5B2}"/>
              </a:ext>
            </a:extLst>
          </p:cNvPr>
          <p:cNvCxnSpPr/>
          <p:nvPr/>
        </p:nvCxnSpPr>
        <p:spPr>
          <a:xfrm flipH="1">
            <a:off x="-40664" y="5388548"/>
            <a:ext cx="7559675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مربع نص 8">
            <a:extLst>
              <a:ext uri="{FF2B5EF4-FFF2-40B4-BE49-F238E27FC236}">
                <a16:creationId xmlns:a16="http://schemas.microsoft.com/office/drawing/2014/main" id="{80E5B1F7-D587-4FB9-9D39-F591D8391D0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51549" y="5495907"/>
            <a:ext cx="6367462" cy="43815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altLang="ar-SA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Sakkal Majalla" panose="02000000000000000000" pitchFamily="2" charset="-78"/>
                <a:ea typeface="Calibri" panose="020F0502020204030204" pitchFamily="34" charset="0"/>
                <a:cs typeface="Sakkal Majalla" panose="02000000000000000000" pitchFamily="2" charset="-78"/>
              </a:rPr>
              <a:t>2 – عزيزتي الطالبة قومي بقراءة الحروف التالية قراءة سليمة : </a:t>
            </a:r>
            <a:endParaRPr kumimoji="0" lang="ar-SA" altLang="ar-SA" sz="18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graphicFrame>
        <p:nvGraphicFramePr>
          <p:cNvPr id="45" name="جدول 26">
            <a:extLst>
              <a:ext uri="{FF2B5EF4-FFF2-40B4-BE49-F238E27FC236}">
                <a16:creationId xmlns:a16="http://schemas.microsoft.com/office/drawing/2014/main" id="{D54A262C-47B0-4C01-B93A-BE09200AB88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92524832"/>
              </p:ext>
            </p:extLst>
          </p:nvPr>
        </p:nvGraphicFramePr>
        <p:xfrm>
          <a:off x="547748" y="7026418"/>
          <a:ext cx="6632991" cy="518160"/>
        </p:xfrm>
        <a:graphic>
          <a:graphicData uri="http://schemas.openxmlformats.org/drawingml/2006/table">
            <a:tbl>
              <a:tblPr rtl="1" firstRow="1" bandRow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tableStyleId>{5C22544A-7EE6-4342-B048-85BDC9FD1C3A}</a:tableStyleId>
              </a:tblPr>
              <a:tblGrid>
                <a:gridCol w="3098957">
                  <a:extLst>
                    <a:ext uri="{9D8B030D-6E8A-4147-A177-3AD203B41FA5}">
                      <a16:colId xmlns:a16="http://schemas.microsoft.com/office/drawing/2014/main" val="3990659205"/>
                    </a:ext>
                  </a:extLst>
                </a:gridCol>
                <a:gridCol w="901915">
                  <a:extLst>
                    <a:ext uri="{9D8B030D-6E8A-4147-A177-3AD203B41FA5}">
                      <a16:colId xmlns:a16="http://schemas.microsoft.com/office/drawing/2014/main" val="2928637799"/>
                    </a:ext>
                  </a:extLst>
                </a:gridCol>
                <a:gridCol w="819150">
                  <a:extLst>
                    <a:ext uri="{9D8B030D-6E8A-4147-A177-3AD203B41FA5}">
                      <a16:colId xmlns:a16="http://schemas.microsoft.com/office/drawing/2014/main" val="1046603152"/>
                    </a:ext>
                  </a:extLst>
                </a:gridCol>
                <a:gridCol w="771525">
                  <a:extLst>
                    <a:ext uri="{9D8B030D-6E8A-4147-A177-3AD203B41FA5}">
                      <a16:colId xmlns:a16="http://schemas.microsoft.com/office/drawing/2014/main" val="239560925"/>
                    </a:ext>
                  </a:extLst>
                </a:gridCol>
                <a:gridCol w="1041444">
                  <a:extLst>
                    <a:ext uri="{9D8B030D-6E8A-4147-A177-3AD203B41FA5}">
                      <a16:colId xmlns:a16="http://schemas.microsoft.com/office/drawing/2014/main" val="2232739109"/>
                    </a:ext>
                  </a:extLst>
                </a:gridCol>
              </a:tblGrid>
              <a:tr h="321702">
                <a:tc>
                  <a:txBody>
                    <a:bodyPr/>
                    <a:lstStyle/>
                    <a:p>
                      <a:pPr rtl="1"/>
                      <a:r>
                        <a:rPr lang="ar-SA" sz="14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نطق الحروف التي درسها بأصواتها القصيرة والطويلة والساكنة نطقًا سليمًا .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1"/>
                      <a:r>
                        <a:rPr lang="ar-SA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متفوق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1"/>
                      <a:r>
                        <a:rPr lang="ar-SA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متقدم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1"/>
                      <a:r>
                        <a:rPr lang="ar-SA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متمكن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1"/>
                      <a:r>
                        <a:rPr lang="ar-SA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غير مجتاز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51126527"/>
                  </a:ext>
                </a:extLst>
              </a:tr>
            </a:tbl>
          </a:graphicData>
        </a:graphic>
      </p:graphicFrame>
      <p:sp>
        <p:nvSpPr>
          <p:cNvPr id="46" name="مستطيل 45">
            <a:extLst>
              <a:ext uri="{FF2B5EF4-FFF2-40B4-BE49-F238E27FC236}">
                <a16:creationId xmlns:a16="http://schemas.microsoft.com/office/drawing/2014/main" id="{14E6B721-D9CC-4DDC-B3DC-AFD195841E18}"/>
              </a:ext>
            </a:extLst>
          </p:cNvPr>
          <p:cNvSpPr/>
          <p:nvPr/>
        </p:nvSpPr>
        <p:spPr>
          <a:xfrm>
            <a:off x="3692097" y="7085714"/>
            <a:ext cx="221750" cy="201370"/>
          </a:xfrm>
          <a:prstGeom prst="rect">
            <a:avLst/>
          </a:prstGeom>
          <a:noFill/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47" name="مستطيل 46">
            <a:extLst>
              <a:ext uri="{FF2B5EF4-FFF2-40B4-BE49-F238E27FC236}">
                <a16:creationId xmlns:a16="http://schemas.microsoft.com/office/drawing/2014/main" id="{348D124F-9EB3-434D-B190-3E8DA5FA9BCE}"/>
              </a:ext>
            </a:extLst>
          </p:cNvPr>
          <p:cNvSpPr/>
          <p:nvPr/>
        </p:nvSpPr>
        <p:spPr>
          <a:xfrm>
            <a:off x="2863114" y="7085714"/>
            <a:ext cx="221750" cy="201370"/>
          </a:xfrm>
          <a:prstGeom prst="rect">
            <a:avLst/>
          </a:prstGeom>
          <a:noFill/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48" name="مستطيل 47">
            <a:extLst>
              <a:ext uri="{FF2B5EF4-FFF2-40B4-BE49-F238E27FC236}">
                <a16:creationId xmlns:a16="http://schemas.microsoft.com/office/drawing/2014/main" id="{F524A626-8CAD-49E7-A2A2-2711FE17CCEB}"/>
              </a:ext>
            </a:extLst>
          </p:cNvPr>
          <p:cNvSpPr/>
          <p:nvPr/>
        </p:nvSpPr>
        <p:spPr>
          <a:xfrm>
            <a:off x="2086745" y="7085714"/>
            <a:ext cx="221750" cy="201370"/>
          </a:xfrm>
          <a:prstGeom prst="rect">
            <a:avLst/>
          </a:prstGeom>
          <a:noFill/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49" name="مستطيل 48">
            <a:extLst>
              <a:ext uri="{FF2B5EF4-FFF2-40B4-BE49-F238E27FC236}">
                <a16:creationId xmlns:a16="http://schemas.microsoft.com/office/drawing/2014/main" id="{FEA1E52C-6E5E-405A-8AD6-FCC22D36A197}"/>
              </a:ext>
            </a:extLst>
          </p:cNvPr>
          <p:cNvSpPr/>
          <p:nvPr/>
        </p:nvSpPr>
        <p:spPr>
          <a:xfrm>
            <a:off x="1248453" y="7085714"/>
            <a:ext cx="221750" cy="201370"/>
          </a:xfrm>
          <a:prstGeom prst="rect">
            <a:avLst/>
          </a:prstGeom>
          <a:noFill/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cxnSp>
        <p:nvCxnSpPr>
          <p:cNvPr id="50" name="رابط مستقيم 49">
            <a:extLst>
              <a:ext uri="{FF2B5EF4-FFF2-40B4-BE49-F238E27FC236}">
                <a16:creationId xmlns:a16="http://schemas.microsoft.com/office/drawing/2014/main" id="{1786BF88-EE25-4380-B97D-8AC41A8879FA}"/>
              </a:ext>
            </a:extLst>
          </p:cNvPr>
          <p:cNvCxnSpPr/>
          <p:nvPr/>
        </p:nvCxnSpPr>
        <p:spPr>
          <a:xfrm flipH="1">
            <a:off x="-2" y="7844349"/>
            <a:ext cx="7559675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مستطيل 29">
            <a:extLst>
              <a:ext uri="{FF2B5EF4-FFF2-40B4-BE49-F238E27FC236}">
                <a16:creationId xmlns:a16="http://schemas.microsoft.com/office/drawing/2014/main" id="{CA998608-A48F-40C8-96CA-DA46C78CCD0D}"/>
              </a:ext>
            </a:extLst>
          </p:cNvPr>
          <p:cNvSpPr/>
          <p:nvPr/>
        </p:nvSpPr>
        <p:spPr>
          <a:xfrm>
            <a:off x="0" y="0"/>
            <a:ext cx="7559673" cy="10691810"/>
          </a:xfrm>
          <a:prstGeom prst="rect">
            <a:avLst/>
          </a:prstGeom>
          <a:noFill/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52" name="مربع نص 8">
            <a:extLst>
              <a:ext uri="{FF2B5EF4-FFF2-40B4-BE49-F238E27FC236}">
                <a16:creationId xmlns:a16="http://schemas.microsoft.com/office/drawing/2014/main" id="{820DF827-4400-45FD-A22B-1A36EE4A282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07794" y="7896029"/>
            <a:ext cx="6367462" cy="43815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ar-SA" altLang="ar-SA" b="1" dirty="0">
                <a:latin typeface="Sakkal Majalla" panose="02000000000000000000" pitchFamily="2" charset="-78"/>
                <a:ea typeface="Calibri" panose="020F0502020204030204" pitchFamily="34" charset="0"/>
                <a:cs typeface="Sakkal Majalla" panose="02000000000000000000" pitchFamily="2" charset="-78"/>
              </a:rPr>
              <a:t>3 </a:t>
            </a:r>
            <a:r>
              <a:rPr kumimoji="0" lang="ar-SA" altLang="ar-SA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Sakkal Majalla" panose="02000000000000000000" pitchFamily="2" charset="-78"/>
                <a:ea typeface="Calibri" panose="020F0502020204030204" pitchFamily="34" charset="0"/>
                <a:cs typeface="Sakkal Majalla" panose="02000000000000000000" pitchFamily="2" charset="-78"/>
              </a:rPr>
              <a:t>– عزيزتي الطالبة قومي بقراءة الكلمات التالية ثم كتابتها كتابة صحيحة : </a:t>
            </a:r>
            <a:endParaRPr kumimoji="0" lang="ar-SA" altLang="ar-SA" sz="18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graphicFrame>
        <p:nvGraphicFramePr>
          <p:cNvPr id="31" name="جدول 31">
            <a:extLst>
              <a:ext uri="{FF2B5EF4-FFF2-40B4-BE49-F238E27FC236}">
                <a16:creationId xmlns:a16="http://schemas.microsoft.com/office/drawing/2014/main" id="{17C13A60-BB1E-48CE-B1FB-F47A2D6C3C3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15873750"/>
              </p:ext>
            </p:extLst>
          </p:nvPr>
        </p:nvGraphicFramePr>
        <p:xfrm>
          <a:off x="309487" y="8364301"/>
          <a:ext cx="7002952" cy="1308800"/>
        </p:xfrm>
        <a:graphic>
          <a:graphicData uri="http://schemas.openxmlformats.org/drawingml/2006/table">
            <a:tbl>
              <a:tblPr rtl="1" firstRow="1" bandRow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tableStyleId>{5C22544A-7EE6-4342-B048-85BDC9FD1C3A}</a:tableStyleId>
              </a:tblPr>
              <a:tblGrid>
                <a:gridCol w="1750738">
                  <a:extLst>
                    <a:ext uri="{9D8B030D-6E8A-4147-A177-3AD203B41FA5}">
                      <a16:colId xmlns:a16="http://schemas.microsoft.com/office/drawing/2014/main" val="2689722876"/>
                    </a:ext>
                  </a:extLst>
                </a:gridCol>
                <a:gridCol w="1750738">
                  <a:extLst>
                    <a:ext uri="{9D8B030D-6E8A-4147-A177-3AD203B41FA5}">
                      <a16:colId xmlns:a16="http://schemas.microsoft.com/office/drawing/2014/main" val="454627665"/>
                    </a:ext>
                  </a:extLst>
                </a:gridCol>
                <a:gridCol w="1750738">
                  <a:extLst>
                    <a:ext uri="{9D8B030D-6E8A-4147-A177-3AD203B41FA5}">
                      <a16:colId xmlns:a16="http://schemas.microsoft.com/office/drawing/2014/main" val="1193144868"/>
                    </a:ext>
                  </a:extLst>
                </a:gridCol>
                <a:gridCol w="1750738">
                  <a:extLst>
                    <a:ext uri="{9D8B030D-6E8A-4147-A177-3AD203B41FA5}">
                      <a16:colId xmlns:a16="http://schemas.microsoft.com/office/drawing/2014/main" val="545849229"/>
                    </a:ext>
                  </a:extLst>
                </a:gridCol>
              </a:tblGrid>
              <a:tr h="654400">
                <a:tc>
                  <a:txBody>
                    <a:bodyPr/>
                    <a:lstStyle/>
                    <a:p>
                      <a:pPr algn="ctr" rtl="1"/>
                      <a:r>
                        <a:rPr lang="ar-SA" sz="3200" b="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رسْـمَـةٌ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3200" b="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الْـغَـزَالُ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3200" b="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الثَّـوْبُ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3200" b="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عَـلِـمَـتْ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52464870"/>
                  </a:ext>
                </a:extLst>
              </a:tr>
              <a:tr h="654400">
                <a:tc>
                  <a:txBody>
                    <a:bodyPr/>
                    <a:lstStyle/>
                    <a:p>
                      <a:pPr algn="ctr" rtl="1"/>
                      <a:r>
                        <a:rPr lang="ar-SA" sz="1200" b="0" dirty="0">
                          <a:solidFill>
                            <a:schemeClr val="bg1">
                              <a:lumMod val="75000"/>
                            </a:schemeClr>
                          </a:solidFill>
                          <a:latin typeface="Sakkal Majalla" panose="02000000000000000000" pitchFamily="2" charset="-78"/>
                          <a:cs typeface="SKR HEAD1" pitchFamily="2" charset="-78"/>
                        </a:rPr>
                        <a:t>...........................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kumimoji="0" lang="ar-SA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>
                              <a:lumMod val="75000"/>
                            </a:prstClr>
                          </a:solidFill>
                          <a:effectLst/>
                          <a:uLnTx/>
                          <a:uFillTx/>
                          <a:latin typeface="Sakkal Majalla" panose="02000000000000000000" pitchFamily="2" charset="-78"/>
                          <a:ea typeface="+mn-ea"/>
                          <a:cs typeface="SKR HEAD1" pitchFamily="2" charset="-78"/>
                        </a:rPr>
                        <a:t>...........................</a:t>
                      </a:r>
                      <a:endParaRPr lang="ar-SA" sz="1200" b="0" dirty="0">
                        <a:solidFill>
                          <a:schemeClr val="tx1"/>
                        </a:solidFill>
                        <a:latin typeface="Sakkal Majalla" panose="02000000000000000000" pitchFamily="2" charset="-78"/>
                        <a:cs typeface="SKR HEAD1" pitchFamily="2" charset="-7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kumimoji="0" lang="ar-SA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white">
                              <a:lumMod val="75000"/>
                            </a:prstClr>
                          </a:solidFill>
                          <a:effectLst/>
                          <a:uLnTx/>
                          <a:uFillTx/>
                          <a:latin typeface="Sakkal Majalla" panose="02000000000000000000" pitchFamily="2" charset="-78"/>
                          <a:ea typeface="+mn-ea"/>
                          <a:cs typeface="SKR HEAD1" pitchFamily="2" charset="-78"/>
                        </a:rPr>
                        <a:t>...........................</a:t>
                      </a:r>
                      <a:endParaRPr lang="ar-SA" sz="1200" b="0" dirty="0">
                        <a:solidFill>
                          <a:schemeClr val="tx1"/>
                        </a:solidFill>
                        <a:latin typeface="Sakkal Majalla" panose="02000000000000000000" pitchFamily="2" charset="-78"/>
                        <a:cs typeface="SKR HEAD1" pitchFamily="2" charset="-7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kumimoji="0" lang="ar-SA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>
                              <a:lumMod val="75000"/>
                            </a:prstClr>
                          </a:solidFill>
                          <a:effectLst/>
                          <a:uLnTx/>
                          <a:uFillTx/>
                          <a:latin typeface="Sakkal Majalla" panose="02000000000000000000" pitchFamily="2" charset="-78"/>
                          <a:ea typeface="+mn-ea"/>
                          <a:cs typeface="SKR HEAD1" pitchFamily="2" charset="-78"/>
                        </a:rPr>
                        <a:t>...........................</a:t>
                      </a:r>
                      <a:endParaRPr lang="ar-SA" sz="1200" b="0" dirty="0">
                        <a:solidFill>
                          <a:schemeClr val="tx1"/>
                        </a:solidFill>
                        <a:latin typeface="Sakkal Majalla" panose="02000000000000000000" pitchFamily="2" charset="-78"/>
                        <a:cs typeface="SKR HEAD1" pitchFamily="2" charset="-7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94019949"/>
                  </a:ext>
                </a:extLst>
              </a:tr>
            </a:tbl>
          </a:graphicData>
        </a:graphic>
      </p:graphicFrame>
      <p:graphicFrame>
        <p:nvGraphicFramePr>
          <p:cNvPr id="55" name="جدول 26">
            <a:extLst>
              <a:ext uri="{FF2B5EF4-FFF2-40B4-BE49-F238E27FC236}">
                <a16:creationId xmlns:a16="http://schemas.microsoft.com/office/drawing/2014/main" id="{E2AE96B5-C877-4B8A-8E3B-A91A9F99EBC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31149796"/>
              </p:ext>
            </p:extLst>
          </p:nvPr>
        </p:nvGraphicFramePr>
        <p:xfrm>
          <a:off x="574628" y="9888017"/>
          <a:ext cx="6632991" cy="321702"/>
        </p:xfrm>
        <a:graphic>
          <a:graphicData uri="http://schemas.openxmlformats.org/drawingml/2006/table">
            <a:tbl>
              <a:tblPr rtl="1" firstRow="1" bandRow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tableStyleId>{5C22544A-7EE6-4342-B048-85BDC9FD1C3A}</a:tableStyleId>
              </a:tblPr>
              <a:tblGrid>
                <a:gridCol w="3268665">
                  <a:extLst>
                    <a:ext uri="{9D8B030D-6E8A-4147-A177-3AD203B41FA5}">
                      <a16:colId xmlns:a16="http://schemas.microsoft.com/office/drawing/2014/main" val="3990659205"/>
                    </a:ext>
                  </a:extLst>
                </a:gridCol>
                <a:gridCol w="787791">
                  <a:extLst>
                    <a:ext uri="{9D8B030D-6E8A-4147-A177-3AD203B41FA5}">
                      <a16:colId xmlns:a16="http://schemas.microsoft.com/office/drawing/2014/main" val="2928637799"/>
                    </a:ext>
                  </a:extLst>
                </a:gridCol>
                <a:gridCol w="763566">
                  <a:extLst>
                    <a:ext uri="{9D8B030D-6E8A-4147-A177-3AD203B41FA5}">
                      <a16:colId xmlns:a16="http://schemas.microsoft.com/office/drawing/2014/main" val="1046603152"/>
                    </a:ext>
                  </a:extLst>
                </a:gridCol>
                <a:gridCol w="771525">
                  <a:extLst>
                    <a:ext uri="{9D8B030D-6E8A-4147-A177-3AD203B41FA5}">
                      <a16:colId xmlns:a16="http://schemas.microsoft.com/office/drawing/2014/main" val="239560925"/>
                    </a:ext>
                  </a:extLst>
                </a:gridCol>
                <a:gridCol w="1041444">
                  <a:extLst>
                    <a:ext uri="{9D8B030D-6E8A-4147-A177-3AD203B41FA5}">
                      <a16:colId xmlns:a16="http://schemas.microsoft.com/office/drawing/2014/main" val="2232739109"/>
                    </a:ext>
                  </a:extLst>
                </a:gridCol>
              </a:tblGrid>
              <a:tr h="321702">
                <a:tc>
                  <a:txBody>
                    <a:bodyPr/>
                    <a:lstStyle/>
                    <a:p>
                      <a:pPr rtl="1"/>
                      <a:r>
                        <a:rPr lang="ar-SA" sz="14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ينسخ كلمات فيها ظواهر لغوية ( تاء مربوطة ، ال القمرية ...)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1"/>
                      <a:r>
                        <a:rPr lang="ar-SA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متفوق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1"/>
                      <a:r>
                        <a:rPr lang="ar-SA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متقدم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1"/>
                      <a:r>
                        <a:rPr lang="ar-SA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متمكن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1"/>
                      <a:r>
                        <a:rPr lang="ar-SA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غير مجتاز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51126527"/>
                  </a:ext>
                </a:extLst>
              </a:tr>
            </a:tbl>
          </a:graphicData>
        </a:graphic>
      </p:graphicFrame>
      <p:sp>
        <p:nvSpPr>
          <p:cNvPr id="56" name="مستطيل 55">
            <a:extLst>
              <a:ext uri="{FF2B5EF4-FFF2-40B4-BE49-F238E27FC236}">
                <a16:creationId xmlns:a16="http://schemas.microsoft.com/office/drawing/2014/main" id="{27EEB8A3-E996-4C3F-9252-E3CF6EB05B2B}"/>
              </a:ext>
            </a:extLst>
          </p:cNvPr>
          <p:cNvSpPr/>
          <p:nvPr/>
        </p:nvSpPr>
        <p:spPr>
          <a:xfrm>
            <a:off x="3641238" y="9946510"/>
            <a:ext cx="221750" cy="201370"/>
          </a:xfrm>
          <a:prstGeom prst="rect">
            <a:avLst/>
          </a:prstGeom>
          <a:noFill/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57" name="مستطيل 56">
            <a:extLst>
              <a:ext uri="{FF2B5EF4-FFF2-40B4-BE49-F238E27FC236}">
                <a16:creationId xmlns:a16="http://schemas.microsoft.com/office/drawing/2014/main" id="{E27887C0-C797-4127-92DE-BE5D4EF22D5D}"/>
              </a:ext>
            </a:extLst>
          </p:cNvPr>
          <p:cNvSpPr/>
          <p:nvPr/>
        </p:nvSpPr>
        <p:spPr>
          <a:xfrm>
            <a:off x="2854459" y="9946510"/>
            <a:ext cx="221750" cy="201370"/>
          </a:xfrm>
          <a:prstGeom prst="rect">
            <a:avLst/>
          </a:prstGeom>
          <a:noFill/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58" name="مستطيل 57">
            <a:extLst>
              <a:ext uri="{FF2B5EF4-FFF2-40B4-BE49-F238E27FC236}">
                <a16:creationId xmlns:a16="http://schemas.microsoft.com/office/drawing/2014/main" id="{1A654903-D21F-4B52-87F0-E3ADAB0F1249}"/>
              </a:ext>
            </a:extLst>
          </p:cNvPr>
          <p:cNvSpPr/>
          <p:nvPr/>
        </p:nvSpPr>
        <p:spPr>
          <a:xfrm>
            <a:off x="2106226" y="9946510"/>
            <a:ext cx="221750" cy="201370"/>
          </a:xfrm>
          <a:prstGeom prst="rect">
            <a:avLst/>
          </a:prstGeom>
          <a:noFill/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59" name="مستطيل 58">
            <a:extLst>
              <a:ext uri="{FF2B5EF4-FFF2-40B4-BE49-F238E27FC236}">
                <a16:creationId xmlns:a16="http://schemas.microsoft.com/office/drawing/2014/main" id="{59A6BB39-38B7-43E2-B7D2-C711A4AC8D61}"/>
              </a:ext>
            </a:extLst>
          </p:cNvPr>
          <p:cNvSpPr/>
          <p:nvPr/>
        </p:nvSpPr>
        <p:spPr>
          <a:xfrm>
            <a:off x="1239798" y="9946510"/>
            <a:ext cx="221750" cy="201370"/>
          </a:xfrm>
          <a:prstGeom prst="rect">
            <a:avLst/>
          </a:prstGeom>
          <a:noFill/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60" name="مستطيل 1">
            <a:extLst>
              <a:ext uri="{FF2B5EF4-FFF2-40B4-BE49-F238E27FC236}">
                <a16:creationId xmlns:a16="http://schemas.microsoft.com/office/drawing/2014/main" id="{FEF7F2C9-FBDB-452E-AC70-4306E8F8A11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92738" y="0"/>
            <a:ext cx="2166937" cy="1266825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altLang="ar-SA" sz="1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Sakkal Majalla" panose="02000000000000000000" pitchFamily="2" charset="-78"/>
                <a:ea typeface="Calibri" panose="020F0502020204030204" pitchFamily="34" charset="0"/>
                <a:cs typeface="Sakkal Majalla" panose="02000000000000000000" pitchFamily="2" charset="-78"/>
              </a:rPr>
              <a:t>المملكة العربية السعودية</a:t>
            </a:r>
            <a:endParaRPr kumimoji="0" lang="en-US" altLang="ar-SA" sz="5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ct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altLang="ar-SA" sz="1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Sakkal Majalla" panose="02000000000000000000" pitchFamily="2" charset="-78"/>
                <a:ea typeface="Calibri" panose="020F0502020204030204" pitchFamily="34" charset="0"/>
                <a:cs typeface="Sakkal Majalla" panose="02000000000000000000" pitchFamily="2" charset="-78"/>
              </a:rPr>
              <a:t>وزارة التعليم</a:t>
            </a:r>
            <a:endParaRPr kumimoji="0" lang="en-US" altLang="ar-SA" sz="5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altLang="ar-SA" sz="1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Sakkal Majalla" panose="02000000000000000000" pitchFamily="2" charset="-78"/>
                <a:ea typeface="Calibri" panose="020F0502020204030204" pitchFamily="34" charset="0"/>
                <a:cs typeface="Sakkal Majalla" panose="02000000000000000000" pitchFamily="2" charset="-78"/>
              </a:rPr>
              <a:t>إدارة التعليم بمحافظة .................</a:t>
            </a:r>
            <a:endParaRPr kumimoji="0" lang="en-US" altLang="ar-SA" sz="5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altLang="ar-SA" sz="1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Sakkal Majalla" panose="02000000000000000000" pitchFamily="2" charset="-78"/>
                <a:ea typeface="Calibri" panose="020F0502020204030204" pitchFamily="34" charset="0"/>
                <a:cs typeface="Sakkal Majalla" panose="02000000000000000000" pitchFamily="2" charset="-78"/>
              </a:rPr>
              <a:t>مكتب التعليم بمحافظة .....................</a:t>
            </a:r>
            <a:endParaRPr kumimoji="0" lang="en-US" altLang="ar-SA" sz="5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altLang="ar-SA" sz="1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Sakkal Majalla" panose="02000000000000000000" pitchFamily="2" charset="-78"/>
                <a:ea typeface="Calibri" panose="020F0502020204030204" pitchFamily="34" charset="0"/>
                <a:cs typeface="Sakkal Majalla" panose="02000000000000000000" pitchFamily="2" charset="-78"/>
              </a:rPr>
              <a:t>مدرسة .............................</a:t>
            </a:r>
            <a:endParaRPr kumimoji="0" lang="ar-SA" altLang="ar-SA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4300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67" name="صورة 2">
            <a:extLst>
              <a:ext uri="{FF2B5EF4-FFF2-40B4-BE49-F238E27FC236}">
                <a16:creationId xmlns:a16="http://schemas.microsoft.com/office/drawing/2014/main" id="{23AF1EDD-FB3F-41E6-B672-E5002E0DAE5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13075" y="0"/>
            <a:ext cx="1533525" cy="1209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مستطيل 3">
            <a:extLst>
              <a:ext uri="{FF2B5EF4-FFF2-40B4-BE49-F238E27FC236}">
                <a16:creationId xmlns:a16="http://schemas.microsoft.com/office/drawing/2014/main" id="{FC60A172-6B1D-439A-9A57-6ACC38CC10A1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943100" cy="752475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altLang="ar-SA" sz="1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Sakkal Majalla" panose="02000000000000000000" pitchFamily="2" charset="-78"/>
                <a:ea typeface="Calibri" panose="020F0502020204030204" pitchFamily="34" charset="0"/>
                <a:cs typeface="Sakkal Majalla" panose="02000000000000000000" pitchFamily="2" charset="-78"/>
              </a:rPr>
              <a:t>المـادة / لغتي </a:t>
            </a:r>
            <a:endParaRPr kumimoji="0" lang="en-US" altLang="ar-SA" sz="5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altLang="ar-SA" sz="1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Sakkal Majalla" panose="02000000000000000000" pitchFamily="2" charset="-78"/>
                <a:ea typeface="Calibri" panose="020F0502020204030204" pitchFamily="34" charset="0"/>
                <a:cs typeface="Sakkal Majalla" panose="02000000000000000000" pitchFamily="2" charset="-78"/>
              </a:rPr>
              <a:t>الفترة / الرابعة </a:t>
            </a:r>
            <a:endParaRPr kumimoji="0" lang="en-US" altLang="ar-SA" sz="5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altLang="ar-SA" sz="1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Sakkal Majalla" panose="02000000000000000000" pitchFamily="2" charset="-78"/>
                <a:ea typeface="Calibri" panose="020F0502020204030204" pitchFamily="34" charset="0"/>
                <a:cs typeface="Sakkal Majalla" panose="02000000000000000000" pitchFamily="2" charset="-78"/>
              </a:rPr>
              <a:t>الصف / الأول الابتدائي </a:t>
            </a:r>
            <a:endParaRPr kumimoji="0" lang="ar-SA" altLang="ar-SA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مستطيل 6">
            <a:extLst>
              <a:ext uri="{FF2B5EF4-FFF2-40B4-BE49-F238E27FC236}">
                <a16:creationId xmlns:a16="http://schemas.microsoft.com/office/drawing/2014/main" id="{604BF43F-459D-4ABA-9AB8-A7B773C5BB1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22375" y="1309931"/>
            <a:ext cx="5181600" cy="466725"/>
          </a:xfrm>
          <a:prstGeom prst="rect">
            <a:avLst/>
          </a:prstGeom>
          <a:solidFill>
            <a:srgbClr val="D8D8D8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altLang="ar-SA" sz="18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Sakkal Majalla" panose="02000000000000000000" pitchFamily="2" charset="-78"/>
                <a:ea typeface="Calibri" panose="020F0502020204030204" pitchFamily="34" charset="0"/>
                <a:cs typeface="Sakkal Majalla" panose="02000000000000000000" pitchFamily="2" charset="-78"/>
              </a:rPr>
              <a:t>اختبار الفترة الرابعة للصف الأول الابتدائي للفصل الدراسي الثاني 1443 هـ </a:t>
            </a:r>
            <a:endParaRPr kumimoji="0" lang="ar-SA" altLang="ar-SA" sz="18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6" name="مربع نص 8">
            <a:extLst>
              <a:ext uri="{FF2B5EF4-FFF2-40B4-BE49-F238E27FC236}">
                <a16:creationId xmlns:a16="http://schemas.microsoft.com/office/drawing/2014/main" id="{B69B5941-4686-4B8C-AD21-2BAFED29051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51732" y="1805072"/>
            <a:ext cx="6367462" cy="43815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 algn="r" defTabSz="914400" rtl="1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ar-SA" altLang="ar-SA" b="1" dirty="0">
                <a:latin typeface="Sakkal Majalla" panose="02000000000000000000" pitchFamily="2" charset="-78"/>
                <a:ea typeface="Calibri" panose="020F0502020204030204" pitchFamily="34" charset="0"/>
                <a:cs typeface="Sakkal Majalla" panose="02000000000000000000" pitchFamily="2" charset="-78"/>
              </a:rPr>
              <a:t>4 – عزيزتي الطالبة قومي بتحليل الجملة التالية إلى كلمات </a:t>
            </a:r>
            <a:r>
              <a:rPr kumimoji="0" lang="ar-SA" altLang="ar-SA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Sakkal Majalla" panose="02000000000000000000" pitchFamily="2" charset="-78"/>
                <a:ea typeface="Calibri" panose="020F0502020204030204" pitchFamily="34" charset="0"/>
                <a:cs typeface="Sakkal Majalla" panose="02000000000000000000" pitchFamily="2" charset="-78"/>
              </a:rPr>
              <a:t>: </a:t>
            </a:r>
            <a:endParaRPr kumimoji="0" lang="ar-SA" altLang="ar-SA" sz="18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8" name="Rectangle 31">
            <a:extLst>
              <a:ext uri="{FF2B5EF4-FFF2-40B4-BE49-F238E27FC236}">
                <a16:creationId xmlns:a16="http://schemas.microsoft.com/office/drawing/2014/main" id="{3C274D3D-F569-4E20-9E68-F8AC83331DF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22375" y="6254750"/>
            <a:ext cx="7559675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ar-SA" sz="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en-US" altLang="ar-SA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en-US" altLang="ar-SA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ar-SA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26" name="جدول 26">
            <a:extLst>
              <a:ext uri="{FF2B5EF4-FFF2-40B4-BE49-F238E27FC236}">
                <a16:creationId xmlns:a16="http://schemas.microsoft.com/office/drawing/2014/main" id="{4FF9E9DB-AE06-4C00-BBE1-0C4CF19D78F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28743697"/>
              </p:ext>
            </p:extLst>
          </p:nvPr>
        </p:nvGraphicFramePr>
        <p:xfrm>
          <a:off x="499854" y="6691482"/>
          <a:ext cx="6632991" cy="321702"/>
        </p:xfrm>
        <a:graphic>
          <a:graphicData uri="http://schemas.openxmlformats.org/drawingml/2006/table">
            <a:tbl>
              <a:tblPr rtl="1" firstRow="1" bandRow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tableStyleId>{5C22544A-7EE6-4342-B048-85BDC9FD1C3A}</a:tableStyleId>
              </a:tblPr>
              <a:tblGrid>
                <a:gridCol w="3098957">
                  <a:extLst>
                    <a:ext uri="{9D8B030D-6E8A-4147-A177-3AD203B41FA5}">
                      <a16:colId xmlns:a16="http://schemas.microsoft.com/office/drawing/2014/main" val="3990659205"/>
                    </a:ext>
                  </a:extLst>
                </a:gridCol>
                <a:gridCol w="901915">
                  <a:extLst>
                    <a:ext uri="{9D8B030D-6E8A-4147-A177-3AD203B41FA5}">
                      <a16:colId xmlns:a16="http://schemas.microsoft.com/office/drawing/2014/main" val="2928637799"/>
                    </a:ext>
                  </a:extLst>
                </a:gridCol>
                <a:gridCol w="819150">
                  <a:extLst>
                    <a:ext uri="{9D8B030D-6E8A-4147-A177-3AD203B41FA5}">
                      <a16:colId xmlns:a16="http://schemas.microsoft.com/office/drawing/2014/main" val="1046603152"/>
                    </a:ext>
                  </a:extLst>
                </a:gridCol>
                <a:gridCol w="771525">
                  <a:extLst>
                    <a:ext uri="{9D8B030D-6E8A-4147-A177-3AD203B41FA5}">
                      <a16:colId xmlns:a16="http://schemas.microsoft.com/office/drawing/2014/main" val="239560925"/>
                    </a:ext>
                  </a:extLst>
                </a:gridCol>
                <a:gridCol w="1041444">
                  <a:extLst>
                    <a:ext uri="{9D8B030D-6E8A-4147-A177-3AD203B41FA5}">
                      <a16:colId xmlns:a16="http://schemas.microsoft.com/office/drawing/2014/main" val="2232739109"/>
                    </a:ext>
                  </a:extLst>
                </a:gridCol>
              </a:tblGrid>
              <a:tr h="321702">
                <a:tc>
                  <a:txBody>
                    <a:bodyPr/>
                    <a:lstStyle/>
                    <a:p>
                      <a:pPr rtl="1"/>
                      <a:r>
                        <a:rPr lang="ar-SA" sz="14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تحليل الجمل إلى كلمات ، والكلمات إلى مقاطع صوتية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1"/>
                      <a:r>
                        <a:rPr lang="ar-SA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متفوق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1"/>
                      <a:r>
                        <a:rPr lang="ar-SA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متقدم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1"/>
                      <a:r>
                        <a:rPr lang="ar-SA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متمكن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1"/>
                      <a:r>
                        <a:rPr lang="ar-SA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غير مجتاز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51126527"/>
                  </a:ext>
                </a:extLst>
              </a:tr>
            </a:tbl>
          </a:graphicData>
        </a:graphic>
      </p:graphicFrame>
      <p:sp>
        <p:nvSpPr>
          <p:cNvPr id="27" name="مستطيل 26">
            <a:extLst>
              <a:ext uri="{FF2B5EF4-FFF2-40B4-BE49-F238E27FC236}">
                <a16:creationId xmlns:a16="http://schemas.microsoft.com/office/drawing/2014/main" id="{3127B9F1-F8AB-4EDA-8233-78643C2B8F1C}"/>
              </a:ext>
            </a:extLst>
          </p:cNvPr>
          <p:cNvSpPr/>
          <p:nvPr/>
        </p:nvSpPr>
        <p:spPr>
          <a:xfrm>
            <a:off x="3644203" y="6750778"/>
            <a:ext cx="221750" cy="201370"/>
          </a:xfrm>
          <a:prstGeom prst="rect">
            <a:avLst/>
          </a:prstGeom>
          <a:noFill/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9" name="مستطيل 38">
            <a:extLst>
              <a:ext uri="{FF2B5EF4-FFF2-40B4-BE49-F238E27FC236}">
                <a16:creationId xmlns:a16="http://schemas.microsoft.com/office/drawing/2014/main" id="{3B57B98D-EE2D-458B-910B-8EC20D62EA04}"/>
              </a:ext>
            </a:extLst>
          </p:cNvPr>
          <p:cNvSpPr/>
          <p:nvPr/>
        </p:nvSpPr>
        <p:spPr>
          <a:xfrm>
            <a:off x="2815220" y="6750778"/>
            <a:ext cx="221750" cy="201370"/>
          </a:xfrm>
          <a:prstGeom prst="rect">
            <a:avLst/>
          </a:prstGeom>
          <a:noFill/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40" name="مستطيل 39">
            <a:extLst>
              <a:ext uri="{FF2B5EF4-FFF2-40B4-BE49-F238E27FC236}">
                <a16:creationId xmlns:a16="http://schemas.microsoft.com/office/drawing/2014/main" id="{5866C0D7-00BA-45CB-9BD7-BDB9DBADF168}"/>
              </a:ext>
            </a:extLst>
          </p:cNvPr>
          <p:cNvSpPr/>
          <p:nvPr/>
        </p:nvSpPr>
        <p:spPr>
          <a:xfrm>
            <a:off x="2038851" y="6750778"/>
            <a:ext cx="221750" cy="201370"/>
          </a:xfrm>
          <a:prstGeom prst="rect">
            <a:avLst/>
          </a:prstGeom>
          <a:noFill/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41" name="مستطيل 40">
            <a:extLst>
              <a:ext uri="{FF2B5EF4-FFF2-40B4-BE49-F238E27FC236}">
                <a16:creationId xmlns:a16="http://schemas.microsoft.com/office/drawing/2014/main" id="{FB775B42-11B7-40CE-9E8E-18A9112501C9}"/>
              </a:ext>
            </a:extLst>
          </p:cNvPr>
          <p:cNvSpPr/>
          <p:nvPr/>
        </p:nvSpPr>
        <p:spPr>
          <a:xfrm>
            <a:off x="1200559" y="6750778"/>
            <a:ext cx="221750" cy="201370"/>
          </a:xfrm>
          <a:prstGeom prst="rect">
            <a:avLst/>
          </a:prstGeom>
          <a:noFill/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44" name="مربع نص 8">
            <a:extLst>
              <a:ext uri="{FF2B5EF4-FFF2-40B4-BE49-F238E27FC236}">
                <a16:creationId xmlns:a16="http://schemas.microsoft.com/office/drawing/2014/main" id="{80E5B1F7-D587-4FB9-9D39-F591D8391D0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51549" y="7439342"/>
            <a:ext cx="6367462" cy="43815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altLang="ar-SA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Sakkal Majalla" panose="02000000000000000000" pitchFamily="2" charset="-78"/>
                <a:ea typeface="Calibri" panose="020F0502020204030204" pitchFamily="34" charset="0"/>
                <a:cs typeface="Sakkal Majalla" panose="02000000000000000000" pitchFamily="2" charset="-78"/>
              </a:rPr>
              <a:t>6 – عزيزتي الطالبة اكتبي اسم الإشارة المناسب ( هذا ، هذه ) أمام  الصورة المناسبة : </a:t>
            </a:r>
            <a:endParaRPr kumimoji="0" lang="ar-SA" altLang="ar-SA" sz="18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graphicFrame>
        <p:nvGraphicFramePr>
          <p:cNvPr id="45" name="جدول 26">
            <a:extLst>
              <a:ext uri="{FF2B5EF4-FFF2-40B4-BE49-F238E27FC236}">
                <a16:creationId xmlns:a16="http://schemas.microsoft.com/office/drawing/2014/main" id="{D54A262C-47B0-4C01-B93A-BE09200AB88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64226484"/>
              </p:ext>
            </p:extLst>
          </p:nvPr>
        </p:nvGraphicFramePr>
        <p:xfrm>
          <a:off x="574628" y="10146282"/>
          <a:ext cx="6632991" cy="321702"/>
        </p:xfrm>
        <a:graphic>
          <a:graphicData uri="http://schemas.openxmlformats.org/drawingml/2006/table">
            <a:tbl>
              <a:tblPr rtl="1" firstRow="1" bandRow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tableStyleId>{5C22544A-7EE6-4342-B048-85BDC9FD1C3A}</a:tableStyleId>
              </a:tblPr>
              <a:tblGrid>
                <a:gridCol w="3098957">
                  <a:extLst>
                    <a:ext uri="{9D8B030D-6E8A-4147-A177-3AD203B41FA5}">
                      <a16:colId xmlns:a16="http://schemas.microsoft.com/office/drawing/2014/main" val="3990659205"/>
                    </a:ext>
                  </a:extLst>
                </a:gridCol>
                <a:gridCol w="901915">
                  <a:extLst>
                    <a:ext uri="{9D8B030D-6E8A-4147-A177-3AD203B41FA5}">
                      <a16:colId xmlns:a16="http://schemas.microsoft.com/office/drawing/2014/main" val="2928637799"/>
                    </a:ext>
                  </a:extLst>
                </a:gridCol>
                <a:gridCol w="819150">
                  <a:extLst>
                    <a:ext uri="{9D8B030D-6E8A-4147-A177-3AD203B41FA5}">
                      <a16:colId xmlns:a16="http://schemas.microsoft.com/office/drawing/2014/main" val="1046603152"/>
                    </a:ext>
                  </a:extLst>
                </a:gridCol>
                <a:gridCol w="771525">
                  <a:extLst>
                    <a:ext uri="{9D8B030D-6E8A-4147-A177-3AD203B41FA5}">
                      <a16:colId xmlns:a16="http://schemas.microsoft.com/office/drawing/2014/main" val="239560925"/>
                    </a:ext>
                  </a:extLst>
                </a:gridCol>
                <a:gridCol w="1041444">
                  <a:extLst>
                    <a:ext uri="{9D8B030D-6E8A-4147-A177-3AD203B41FA5}">
                      <a16:colId xmlns:a16="http://schemas.microsoft.com/office/drawing/2014/main" val="2232739109"/>
                    </a:ext>
                  </a:extLst>
                </a:gridCol>
              </a:tblGrid>
              <a:tr h="321702">
                <a:tc>
                  <a:txBody>
                    <a:bodyPr/>
                    <a:lstStyle/>
                    <a:p>
                      <a:pPr rtl="1"/>
                      <a:r>
                        <a:rPr lang="ar-SA" sz="14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كتابة كلمات بصرية ( هذا ، هذه ) من الذاكرة القريبة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1"/>
                      <a:r>
                        <a:rPr lang="ar-SA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متفوق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1"/>
                      <a:r>
                        <a:rPr lang="ar-SA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متقدم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1"/>
                      <a:r>
                        <a:rPr lang="ar-SA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متمكن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1"/>
                      <a:r>
                        <a:rPr lang="ar-SA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غير مجتاز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51126527"/>
                  </a:ext>
                </a:extLst>
              </a:tr>
            </a:tbl>
          </a:graphicData>
        </a:graphic>
      </p:graphicFrame>
      <p:sp>
        <p:nvSpPr>
          <p:cNvPr id="46" name="مستطيل 45">
            <a:extLst>
              <a:ext uri="{FF2B5EF4-FFF2-40B4-BE49-F238E27FC236}">
                <a16:creationId xmlns:a16="http://schemas.microsoft.com/office/drawing/2014/main" id="{14E6B721-D9CC-4DDC-B3DC-AFD195841E18}"/>
              </a:ext>
            </a:extLst>
          </p:cNvPr>
          <p:cNvSpPr/>
          <p:nvPr/>
        </p:nvSpPr>
        <p:spPr>
          <a:xfrm>
            <a:off x="3718977" y="10205578"/>
            <a:ext cx="221750" cy="201370"/>
          </a:xfrm>
          <a:prstGeom prst="rect">
            <a:avLst/>
          </a:prstGeom>
          <a:noFill/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47" name="مستطيل 46">
            <a:extLst>
              <a:ext uri="{FF2B5EF4-FFF2-40B4-BE49-F238E27FC236}">
                <a16:creationId xmlns:a16="http://schemas.microsoft.com/office/drawing/2014/main" id="{348D124F-9EB3-434D-B190-3E8DA5FA9BCE}"/>
              </a:ext>
            </a:extLst>
          </p:cNvPr>
          <p:cNvSpPr/>
          <p:nvPr/>
        </p:nvSpPr>
        <p:spPr>
          <a:xfrm>
            <a:off x="2889994" y="10205578"/>
            <a:ext cx="221750" cy="201370"/>
          </a:xfrm>
          <a:prstGeom prst="rect">
            <a:avLst/>
          </a:prstGeom>
          <a:noFill/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48" name="مستطيل 47">
            <a:extLst>
              <a:ext uri="{FF2B5EF4-FFF2-40B4-BE49-F238E27FC236}">
                <a16:creationId xmlns:a16="http://schemas.microsoft.com/office/drawing/2014/main" id="{F524A626-8CAD-49E7-A2A2-2711FE17CCEB}"/>
              </a:ext>
            </a:extLst>
          </p:cNvPr>
          <p:cNvSpPr/>
          <p:nvPr/>
        </p:nvSpPr>
        <p:spPr>
          <a:xfrm>
            <a:off x="2113625" y="10205578"/>
            <a:ext cx="221750" cy="201370"/>
          </a:xfrm>
          <a:prstGeom prst="rect">
            <a:avLst/>
          </a:prstGeom>
          <a:noFill/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49" name="مستطيل 48">
            <a:extLst>
              <a:ext uri="{FF2B5EF4-FFF2-40B4-BE49-F238E27FC236}">
                <a16:creationId xmlns:a16="http://schemas.microsoft.com/office/drawing/2014/main" id="{FEA1E52C-6E5E-405A-8AD6-FCC22D36A197}"/>
              </a:ext>
            </a:extLst>
          </p:cNvPr>
          <p:cNvSpPr/>
          <p:nvPr/>
        </p:nvSpPr>
        <p:spPr>
          <a:xfrm>
            <a:off x="1275333" y="10205578"/>
            <a:ext cx="221750" cy="201370"/>
          </a:xfrm>
          <a:prstGeom prst="rect">
            <a:avLst/>
          </a:prstGeom>
          <a:noFill/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cxnSp>
        <p:nvCxnSpPr>
          <p:cNvPr id="50" name="رابط مستقيم 49">
            <a:extLst>
              <a:ext uri="{FF2B5EF4-FFF2-40B4-BE49-F238E27FC236}">
                <a16:creationId xmlns:a16="http://schemas.microsoft.com/office/drawing/2014/main" id="{1786BF88-EE25-4380-B97D-8AC41A8879FA}"/>
              </a:ext>
            </a:extLst>
          </p:cNvPr>
          <p:cNvCxnSpPr/>
          <p:nvPr/>
        </p:nvCxnSpPr>
        <p:spPr>
          <a:xfrm flipH="1">
            <a:off x="-2" y="7323844"/>
            <a:ext cx="7559675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مستطيل 29">
            <a:extLst>
              <a:ext uri="{FF2B5EF4-FFF2-40B4-BE49-F238E27FC236}">
                <a16:creationId xmlns:a16="http://schemas.microsoft.com/office/drawing/2014/main" id="{CA998608-A48F-40C8-96CA-DA46C78CCD0D}"/>
              </a:ext>
            </a:extLst>
          </p:cNvPr>
          <p:cNvSpPr/>
          <p:nvPr/>
        </p:nvSpPr>
        <p:spPr>
          <a:xfrm>
            <a:off x="0" y="0"/>
            <a:ext cx="7559673" cy="10691810"/>
          </a:xfrm>
          <a:prstGeom prst="rect">
            <a:avLst/>
          </a:prstGeom>
          <a:noFill/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7" name="مستطيل 16">
            <a:extLst>
              <a:ext uri="{FF2B5EF4-FFF2-40B4-BE49-F238E27FC236}">
                <a16:creationId xmlns:a16="http://schemas.microsoft.com/office/drawing/2014/main" id="{9608AD58-3460-4B9E-BF59-420B6D10CFCD}"/>
              </a:ext>
            </a:extLst>
          </p:cNvPr>
          <p:cNvSpPr/>
          <p:nvPr/>
        </p:nvSpPr>
        <p:spPr>
          <a:xfrm>
            <a:off x="847726" y="2285359"/>
            <a:ext cx="6241829" cy="68951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2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تَـحْـمِـلُ نُـورّة الْـكُـتُـبَ </a:t>
            </a:r>
          </a:p>
        </p:txBody>
      </p:sp>
      <p:sp>
        <p:nvSpPr>
          <p:cNvPr id="53" name="مستطيل 52">
            <a:extLst>
              <a:ext uri="{FF2B5EF4-FFF2-40B4-BE49-F238E27FC236}">
                <a16:creationId xmlns:a16="http://schemas.microsoft.com/office/drawing/2014/main" id="{F0FA2ACC-A63E-4EBE-A8D0-4E2CA0AC27E0}"/>
              </a:ext>
            </a:extLst>
          </p:cNvPr>
          <p:cNvSpPr/>
          <p:nvPr/>
        </p:nvSpPr>
        <p:spPr>
          <a:xfrm>
            <a:off x="5169854" y="3086589"/>
            <a:ext cx="1919701" cy="77937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200" dirty="0">
                <a:solidFill>
                  <a:schemeClr val="bg1">
                    <a:lumMod val="75000"/>
                  </a:schemeClr>
                </a:solidFill>
                <a:cs typeface="SKR HEAD1" pitchFamily="2" charset="-78"/>
              </a:rPr>
              <a:t>............................</a:t>
            </a:r>
          </a:p>
        </p:txBody>
      </p:sp>
      <p:sp>
        <p:nvSpPr>
          <p:cNvPr id="54" name="مستطيل 53">
            <a:extLst>
              <a:ext uri="{FF2B5EF4-FFF2-40B4-BE49-F238E27FC236}">
                <a16:creationId xmlns:a16="http://schemas.microsoft.com/office/drawing/2014/main" id="{5EB0DCF2-637D-4BA7-A428-25E262AE7C0B}"/>
              </a:ext>
            </a:extLst>
          </p:cNvPr>
          <p:cNvSpPr/>
          <p:nvPr/>
        </p:nvSpPr>
        <p:spPr>
          <a:xfrm>
            <a:off x="3008790" y="3086588"/>
            <a:ext cx="1919701" cy="77937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200" dirty="0">
                <a:solidFill>
                  <a:schemeClr val="bg1">
                    <a:lumMod val="75000"/>
                  </a:schemeClr>
                </a:solidFill>
                <a:cs typeface="SKR HEAD1" pitchFamily="2" charset="-78"/>
              </a:rPr>
              <a:t>............................</a:t>
            </a:r>
          </a:p>
        </p:txBody>
      </p:sp>
      <p:sp>
        <p:nvSpPr>
          <p:cNvPr id="60" name="مستطيل 59">
            <a:extLst>
              <a:ext uri="{FF2B5EF4-FFF2-40B4-BE49-F238E27FC236}">
                <a16:creationId xmlns:a16="http://schemas.microsoft.com/office/drawing/2014/main" id="{B15DE3A4-B2D7-424C-9EBB-2B34EDCF36F6}"/>
              </a:ext>
            </a:extLst>
          </p:cNvPr>
          <p:cNvSpPr/>
          <p:nvPr/>
        </p:nvSpPr>
        <p:spPr>
          <a:xfrm>
            <a:off x="847726" y="3086587"/>
            <a:ext cx="1919701" cy="77937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200" dirty="0">
                <a:solidFill>
                  <a:schemeClr val="bg1">
                    <a:lumMod val="75000"/>
                  </a:schemeClr>
                </a:solidFill>
                <a:cs typeface="SKR HEAD1" pitchFamily="2" charset="-78"/>
              </a:rPr>
              <a:t>............................</a:t>
            </a:r>
          </a:p>
        </p:txBody>
      </p:sp>
      <p:sp>
        <p:nvSpPr>
          <p:cNvPr id="61" name="مربع نص 8">
            <a:extLst>
              <a:ext uri="{FF2B5EF4-FFF2-40B4-BE49-F238E27FC236}">
                <a16:creationId xmlns:a16="http://schemas.microsoft.com/office/drawing/2014/main" id="{541A41C8-0A2A-44CD-AEFD-9F4596B654F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51549" y="3983700"/>
            <a:ext cx="6367462" cy="43815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 algn="r" defTabSz="914400" rtl="1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ar-SA" altLang="ar-SA" b="1" dirty="0">
                <a:latin typeface="Sakkal Majalla" panose="02000000000000000000" pitchFamily="2" charset="-78"/>
                <a:ea typeface="Calibri" panose="020F0502020204030204" pitchFamily="34" charset="0"/>
                <a:cs typeface="Sakkal Majalla" panose="02000000000000000000" pitchFamily="2" charset="-78"/>
              </a:rPr>
              <a:t>5 – عزيزتي الطالبة قومي بتحليل الكلمات التالية إلى مقاطع صوتية ثم قومي بتركيبها  </a:t>
            </a:r>
            <a:r>
              <a:rPr kumimoji="0" lang="ar-SA" altLang="ar-SA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Sakkal Majalla" panose="02000000000000000000" pitchFamily="2" charset="-78"/>
                <a:ea typeface="Calibri" panose="020F0502020204030204" pitchFamily="34" charset="0"/>
                <a:cs typeface="Sakkal Majalla" panose="02000000000000000000" pitchFamily="2" charset="-78"/>
              </a:rPr>
              <a:t>: </a:t>
            </a:r>
            <a:endParaRPr kumimoji="0" lang="ar-SA" altLang="ar-SA" sz="18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9" name="مستطيل 18">
            <a:extLst>
              <a:ext uri="{FF2B5EF4-FFF2-40B4-BE49-F238E27FC236}">
                <a16:creationId xmlns:a16="http://schemas.microsoft.com/office/drawing/2014/main" id="{7AA0C3C4-8BC1-4565-A874-5C02E203B99F}"/>
              </a:ext>
            </a:extLst>
          </p:cNvPr>
          <p:cNvSpPr/>
          <p:nvPr/>
        </p:nvSpPr>
        <p:spPr>
          <a:xfrm>
            <a:off x="5404193" y="4352796"/>
            <a:ext cx="1685362" cy="65611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كَـتَــبَ</a:t>
            </a:r>
          </a:p>
        </p:txBody>
      </p:sp>
      <p:sp>
        <p:nvSpPr>
          <p:cNvPr id="62" name="مستطيل 61">
            <a:extLst>
              <a:ext uri="{FF2B5EF4-FFF2-40B4-BE49-F238E27FC236}">
                <a16:creationId xmlns:a16="http://schemas.microsoft.com/office/drawing/2014/main" id="{891EB1F9-D623-433F-88B6-EA49EEF37E94}"/>
              </a:ext>
            </a:extLst>
          </p:cNvPr>
          <p:cNvSpPr/>
          <p:nvPr/>
        </p:nvSpPr>
        <p:spPr>
          <a:xfrm>
            <a:off x="5404193" y="5053312"/>
            <a:ext cx="1685362" cy="65611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مُـحَـمَّـدٌ</a:t>
            </a:r>
          </a:p>
        </p:txBody>
      </p:sp>
      <p:sp>
        <p:nvSpPr>
          <p:cNvPr id="63" name="مستطيل 62">
            <a:extLst>
              <a:ext uri="{FF2B5EF4-FFF2-40B4-BE49-F238E27FC236}">
                <a16:creationId xmlns:a16="http://schemas.microsoft.com/office/drawing/2014/main" id="{0844217E-1CAC-4156-BDF1-ED4262918321}"/>
              </a:ext>
            </a:extLst>
          </p:cNvPr>
          <p:cNvSpPr/>
          <p:nvPr/>
        </p:nvSpPr>
        <p:spPr>
          <a:xfrm>
            <a:off x="5404681" y="5768471"/>
            <a:ext cx="1685362" cy="65611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دَرْسَـهُ</a:t>
            </a:r>
          </a:p>
        </p:txBody>
      </p:sp>
      <p:sp>
        <p:nvSpPr>
          <p:cNvPr id="64" name="مستطيل 63">
            <a:extLst>
              <a:ext uri="{FF2B5EF4-FFF2-40B4-BE49-F238E27FC236}">
                <a16:creationId xmlns:a16="http://schemas.microsoft.com/office/drawing/2014/main" id="{09C67CA3-4E82-4BA7-A5E1-4977A5BF427C}"/>
              </a:ext>
            </a:extLst>
          </p:cNvPr>
          <p:cNvSpPr/>
          <p:nvPr/>
        </p:nvSpPr>
        <p:spPr>
          <a:xfrm>
            <a:off x="4445390" y="4351836"/>
            <a:ext cx="907669" cy="65611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1400" dirty="0">
                <a:solidFill>
                  <a:schemeClr val="bg1">
                    <a:lumMod val="75000"/>
                  </a:schemeClr>
                </a:solidFill>
                <a:cs typeface="SKR HEAD1" pitchFamily="2" charset="-78"/>
              </a:rPr>
              <a:t>……………</a:t>
            </a:r>
            <a:endParaRPr lang="ar-SA" sz="1400" dirty="0">
              <a:solidFill>
                <a:schemeClr val="bg1">
                  <a:lumMod val="75000"/>
                </a:schemeClr>
              </a:solidFill>
              <a:cs typeface="SKR HEAD1" pitchFamily="2" charset="-78"/>
            </a:endParaRPr>
          </a:p>
        </p:txBody>
      </p:sp>
      <p:sp>
        <p:nvSpPr>
          <p:cNvPr id="65" name="مستطيل 64">
            <a:extLst>
              <a:ext uri="{FF2B5EF4-FFF2-40B4-BE49-F238E27FC236}">
                <a16:creationId xmlns:a16="http://schemas.microsoft.com/office/drawing/2014/main" id="{C19D8682-2577-4237-A274-D5EC780137C0}"/>
              </a:ext>
            </a:extLst>
          </p:cNvPr>
          <p:cNvSpPr/>
          <p:nvPr/>
        </p:nvSpPr>
        <p:spPr>
          <a:xfrm>
            <a:off x="3497059" y="4349346"/>
            <a:ext cx="907669" cy="65611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1400" dirty="0">
                <a:solidFill>
                  <a:schemeClr val="bg1">
                    <a:lumMod val="75000"/>
                  </a:schemeClr>
                </a:solidFill>
                <a:cs typeface="SKR HEAD1" pitchFamily="2" charset="-78"/>
              </a:rPr>
              <a:t>……………</a:t>
            </a:r>
            <a:endParaRPr lang="ar-SA" sz="1400" dirty="0">
              <a:solidFill>
                <a:schemeClr val="bg1">
                  <a:lumMod val="75000"/>
                </a:schemeClr>
              </a:solidFill>
              <a:cs typeface="SKR HEAD1" pitchFamily="2" charset="-78"/>
            </a:endParaRPr>
          </a:p>
        </p:txBody>
      </p:sp>
      <p:sp>
        <p:nvSpPr>
          <p:cNvPr id="66" name="مستطيل 65">
            <a:extLst>
              <a:ext uri="{FF2B5EF4-FFF2-40B4-BE49-F238E27FC236}">
                <a16:creationId xmlns:a16="http://schemas.microsoft.com/office/drawing/2014/main" id="{C97D9488-D11B-47C1-8870-2CBCE0A30388}"/>
              </a:ext>
            </a:extLst>
          </p:cNvPr>
          <p:cNvSpPr/>
          <p:nvPr/>
        </p:nvSpPr>
        <p:spPr>
          <a:xfrm>
            <a:off x="2548728" y="4346856"/>
            <a:ext cx="907669" cy="65611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1400" dirty="0">
                <a:solidFill>
                  <a:schemeClr val="bg1">
                    <a:lumMod val="75000"/>
                  </a:schemeClr>
                </a:solidFill>
                <a:cs typeface="SKR HEAD1" pitchFamily="2" charset="-78"/>
              </a:rPr>
              <a:t>……………</a:t>
            </a:r>
            <a:endParaRPr lang="ar-SA" sz="1400" dirty="0">
              <a:solidFill>
                <a:schemeClr val="bg1">
                  <a:lumMod val="75000"/>
                </a:schemeClr>
              </a:solidFill>
              <a:cs typeface="SKR HEAD1" pitchFamily="2" charset="-78"/>
            </a:endParaRPr>
          </a:p>
        </p:txBody>
      </p:sp>
      <p:sp>
        <p:nvSpPr>
          <p:cNvPr id="67" name="مستطيل 66">
            <a:extLst>
              <a:ext uri="{FF2B5EF4-FFF2-40B4-BE49-F238E27FC236}">
                <a16:creationId xmlns:a16="http://schemas.microsoft.com/office/drawing/2014/main" id="{DC86C019-CCE3-4D0A-B4B8-CDD1C6B11929}"/>
              </a:ext>
            </a:extLst>
          </p:cNvPr>
          <p:cNvSpPr/>
          <p:nvPr/>
        </p:nvSpPr>
        <p:spPr>
          <a:xfrm>
            <a:off x="822705" y="4344366"/>
            <a:ext cx="1685362" cy="65611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1400" dirty="0">
                <a:solidFill>
                  <a:schemeClr val="bg1">
                    <a:lumMod val="75000"/>
                  </a:schemeClr>
                </a:solidFill>
                <a:cs typeface="SKR HEAD1" pitchFamily="2" charset="-78"/>
              </a:rPr>
              <a:t>……………</a:t>
            </a:r>
            <a:endParaRPr lang="ar-SA" sz="1400" dirty="0">
              <a:solidFill>
                <a:schemeClr val="bg1">
                  <a:lumMod val="75000"/>
                </a:schemeClr>
              </a:solidFill>
              <a:cs typeface="SKR HEAD1" pitchFamily="2" charset="-78"/>
            </a:endParaRPr>
          </a:p>
        </p:txBody>
      </p:sp>
      <p:sp>
        <p:nvSpPr>
          <p:cNvPr id="72" name="مستطيل 71">
            <a:extLst>
              <a:ext uri="{FF2B5EF4-FFF2-40B4-BE49-F238E27FC236}">
                <a16:creationId xmlns:a16="http://schemas.microsoft.com/office/drawing/2014/main" id="{1D38E6D2-868B-418B-A301-814F85CB2C6D}"/>
              </a:ext>
            </a:extLst>
          </p:cNvPr>
          <p:cNvSpPr/>
          <p:nvPr/>
        </p:nvSpPr>
        <p:spPr>
          <a:xfrm>
            <a:off x="4445390" y="5069770"/>
            <a:ext cx="907669" cy="65611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1400" dirty="0">
                <a:solidFill>
                  <a:schemeClr val="bg1">
                    <a:lumMod val="75000"/>
                  </a:schemeClr>
                </a:solidFill>
                <a:cs typeface="SKR HEAD1" pitchFamily="2" charset="-78"/>
              </a:rPr>
              <a:t>……………</a:t>
            </a:r>
            <a:endParaRPr lang="ar-SA" sz="1400" dirty="0">
              <a:solidFill>
                <a:schemeClr val="bg1">
                  <a:lumMod val="75000"/>
                </a:schemeClr>
              </a:solidFill>
              <a:cs typeface="SKR HEAD1" pitchFamily="2" charset="-78"/>
            </a:endParaRPr>
          </a:p>
        </p:txBody>
      </p:sp>
      <p:sp>
        <p:nvSpPr>
          <p:cNvPr id="73" name="مستطيل 72">
            <a:extLst>
              <a:ext uri="{FF2B5EF4-FFF2-40B4-BE49-F238E27FC236}">
                <a16:creationId xmlns:a16="http://schemas.microsoft.com/office/drawing/2014/main" id="{E31B8752-A704-4B97-848E-8B9CEB4CDA7E}"/>
              </a:ext>
            </a:extLst>
          </p:cNvPr>
          <p:cNvSpPr/>
          <p:nvPr/>
        </p:nvSpPr>
        <p:spPr>
          <a:xfrm>
            <a:off x="3497059" y="5067280"/>
            <a:ext cx="907669" cy="65611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1400" dirty="0">
                <a:solidFill>
                  <a:schemeClr val="bg1">
                    <a:lumMod val="75000"/>
                  </a:schemeClr>
                </a:solidFill>
                <a:cs typeface="SKR HEAD1" pitchFamily="2" charset="-78"/>
              </a:rPr>
              <a:t>……………</a:t>
            </a:r>
            <a:endParaRPr lang="ar-SA" sz="1400" dirty="0">
              <a:solidFill>
                <a:schemeClr val="bg1">
                  <a:lumMod val="75000"/>
                </a:schemeClr>
              </a:solidFill>
              <a:cs typeface="SKR HEAD1" pitchFamily="2" charset="-78"/>
            </a:endParaRPr>
          </a:p>
        </p:txBody>
      </p:sp>
      <p:sp>
        <p:nvSpPr>
          <p:cNvPr id="74" name="مستطيل 73">
            <a:extLst>
              <a:ext uri="{FF2B5EF4-FFF2-40B4-BE49-F238E27FC236}">
                <a16:creationId xmlns:a16="http://schemas.microsoft.com/office/drawing/2014/main" id="{89BAE826-1F35-4AF8-A3B8-7C9FCC327BA9}"/>
              </a:ext>
            </a:extLst>
          </p:cNvPr>
          <p:cNvSpPr/>
          <p:nvPr/>
        </p:nvSpPr>
        <p:spPr>
          <a:xfrm>
            <a:off x="2548728" y="5064790"/>
            <a:ext cx="907669" cy="65611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1400" dirty="0">
                <a:solidFill>
                  <a:schemeClr val="bg1">
                    <a:lumMod val="75000"/>
                  </a:schemeClr>
                </a:solidFill>
                <a:cs typeface="SKR HEAD1" pitchFamily="2" charset="-78"/>
              </a:rPr>
              <a:t>……………</a:t>
            </a:r>
            <a:endParaRPr lang="ar-SA" sz="1400" dirty="0">
              <a:solidFill>
                <a:schemeClr val="bg1">
                  <a:lumMod val="75000"/>
                </a:schemeClr>
              </a:solidFill>
              <a:cs typeface="SKR HEAD1" pitchFamily="2" charset="-78"/>
            </a:endParaRPr>
          </a:p>
        </p:txBody>
      </p:sp>
      <p:sp>
        <p:nvSpPr>
          <p:cNvPr id="75" name="مستطيل 74">
            <a:extLst>
              <a:ext uri="{FF2B5EF4-FFF2-40B4-BE49-F238E27FC236}">
                <a16:creationId xmlns:a16="http://schemas.microsoft.com/office/drawing/2014/main" id="{A3268BBA-7E50-442F-8815-498054142542}"/>
              </a:ext>
            </a:extLst>
          </p:cNvPr>
          <p:cNvSpPr/>
          <p:nvPr/>
        </p:nvSpPr>
        <p:spPr>
          <a:xfrm>
            <a:off x="822705" y="5062300"/>
            <a:ext cx="1685362" cy="65611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1400" dirty="0">
                <a:solidFill>
                  <a:schemeClr val="bg1">
                    <a:lumMod val="75000"/>
                  </a:schemeClr>
                </a:solidFill>
                <a:cs typeface="SKR HEAD1" pitchFamily="2" charset="-78"/>
              </a:rPr>
              <a:t>……………</a:t>
            </a:r>
            <a:endParaRPr lang="ar-SA" sz="1400" dirty="0">
              <a:solidFill>
                <a:schemeClr val="bg1">
                  <a:lumMod val="75000"/>
                </a:schemeClr>
              </a:solidFill>
              <a:cs typeface="SKR HEAD1" pitchFamily="2" charset="-78"/>
            </a:endParaRPr>
          </a:p>
        </p:txBody>
      </p:sp>
      <p:sp>
        <p:nvSpPr>
          <p:cNvPr id="76" name="مستطيل 75">
            <a:extLst>
              <a:ext uri="{FF2B5EF4-FFF2-40B4-BE49-F238E27FC236}">
                <a16:creationId xmlns:a16="http://schemas.microsoft.com/office/drawing/2014/main" id="{0B536ACE-DD25-48E8-8E7A-5B0133D05312}"/>
              </a:ext>
            </a:extLst>
          </p:cNvPr>
          <p:cNvSpPr/>
          <p:nvPr/>
        </p:nvSpPr>
        <p:spPr>
          <a:xfrm>
            <a:off x="4445390" y="5787704"/>
            <a:ext cx="907669" cy="65611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1400" dirty="0">
                <a:solidFill>
                  <a:schemeClr val="bg1">
                    <a:lumMod val="75000"/>
                  </a:schemeClr>
                </a:solidFill>
                <a:cs typeface="SKR HEAD1" pitchFamily="2" charset="-78"/>
              </a:rPr>
              <a:t>……………</a:t>
            </a:r>
            <a:endParaRPr lang="ar-SA" sz="1400" dirty="0">
              <a:solidFill>
                <a:schemeClr val="bg1">
                  <a:lumMod val="75000"/>
                </a:schemeClr>
              </a:solidFill>
              <a:cs typeface="SKR HEAD1" pitchFamily="2" charset="-78"/>
            </a:endParaRPr>
          </a:p>
        </p:txBody>
      </p:sp>
      <p:sp>
        <p:nvSpPr>
          <p:cNvPr id="77" name="مستطيل 76">
            <a:extLst>
              <a:ext uri="{FF2B5EF4-FFF2-40B4-BE49-F238E27FC236}">
                <a16:creationId xmlns:a16="http://schemas.microsoft.com/office/drawing/2014/main" id="{3C0AA588-6E33-465E-BD66-C06F32F96866}"/>
              </a:ext>
            </a:extLst>
          </p:cNvPr>
          <p:cNvSpPr/>
          <p:nvPr/>
        </p:nvSpPr>
        <p:spPr>
          <a:xfrm>
            <a:off x="3497059" y="5785214"/>
            <a:ext cx="907669" cy="65611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1400" dirty="0">
                <a:solidFill>
                  <a:schemeClr val="bg1">
                    <a:lumMod val="75000"/>
                  </a:schemeClr>
                </a:solidFill>
                <a:cs typeface="SKR HEAD1" pitchFamily="2" charset="-78"/>
              </a:rPr>
              <a:t>……………</a:t>
            </a:r>
            <a:endParaRPr lang="ar-SA" sz="1400" dirty="0">
              <a:solidFill>
                <a:schemeClr val="bg1">
                  <a:lumMod val="75000"/>
                </a:schemeClr>
              </a:solidFill>
              <a:cs typeface="SKR HEAD1" pitchFamily="2" charset="-78"/>
            </a:endParaRPr>
          </a:p>
        </p:txBody>
      </p:sp>
      <p:sp>
        <p:nvSpPr>
          <p:cNvPr id="78" name="مستطيل 77">
            <a:extLst>
              <a:ext uri="{FF2B5EF4-FFF2-40B4-BE49-F238E27FC236}">
                <a16:creationId xmlns:a16="http://schemas.microsoft.com/office/drawing/2014/main" id="{64C82765-07FF-4377-BDAA-5FB02A5CE37D}"/>
              </a:ext>
            </a:extLst>
          </p:cNvPr>
          <p:cNvSpPr/>
          <p:nvPr/>
        </p:nvSpPr>
        <p:spPr>
          <a:xfrm>
            <a:off x="2548728" y="5782724"/>
            <a:ext cx="907669" cy="65611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1400" dirty="0">
                <a:solidFill>
                  <a:schemeClr val="bg1">
                    <a:lumMod val="75000"/>
                  </a:schemeClr>
                </a:solidFill>
                <a:cs typeface="SKR HEAD1" pitchFamily="2" charset="-78"/>
              </a:rPr>
              <a:t>……………</a:t>
            </a:r>
            <a:endParaRPr lang="ar-SA" sz="1400" dirty="0">
              <a:solidFill>
                <a:schemeClr val="bg1">
                  <a:lumMod val="75000"/>
                </a:schemeClr>
              </a:solidFill>
              <a:cs typeface="SKR HEAD1" pitchFamily="2" charset="-78"/>
            </a:endParaRPr>
          </a:p>
        </p:txBody>
      </p:sp>
      <p:sp>
        <p:nvSpPr>
          <p:cNvPr id="79" name="مستطيل 78">
            <a:extLst>
              <a:ext uri="{FF2B5EF4-FFF2-40B4-BE49-F238E27FC236}">
                <a16:creationId xmlns:a16="http://schemas.microsoft.com/office/drawing/2014/main" id="{A0DC9592-7248-414C-B16E-7C1A3CAC7A50}"/>
              </a:ext>
            </a:extLst>
          </p:cNvPr>
          <p:cNvSpPr/>
          <p:nvPr/>
        </p:nvSpPr>
        <p:spPr>
          <a:xfrm>
            <a:off x="822705" y="5780234"/>
            <a:ext cx="1685362" cy="65611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1400" dirty="0">
                <a:solidFill>
                  <a:schemeClr val="bg1">
                    <a:lumMod val="75000"/>
                  </a:schemeClr>
                </a:solidFill>
                <a:cs typeface="SKR HEAD1" pitchFamily="2" charset="-78"/>
              </a:rPr>
              <a:t>……………</a:t>
            </a:r>
            <a:endParaRPr lang="ar-SA" sz="1400" dirty="0">
              <a:solidFill>
                <a:schemeClr val="bg1">
                  <a:lumMod val="75000"/>
                </a:schemeClr>
              </a:solidFill>
              <a:cs typeface="SKR HEAD1" pitchFamily="2" charset="-78"/>
            </a:endParaRPr>
          </a:p>
        </p:txBody>
      </p:sp>
      <p:pic>
        <p:nvPicPr>
          <p:cNvPr id="22" name="صورة 21">
            <a:extLst>
              <a:ext uri="{FF2B5EF4-FFF2-40B4-BE49-F238E27FC236}">
                <a16:creationId xmlns:a16="http://schemas.microsoft.com/office/drawing/2014/main" id="{1537E1F7-B98E-4B52-A0C1-9942C7093E2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4"/>
              </a:ext>
            </a:extLst>
          </a:blip>
          <a:stretch>
            <a:fillRect/>
          </a:stretch>
        </p:blipFill>
        <p:spPr>
          <a:xfrm>
            <a:off x="6403975" y="7716958"/>
            <a:ext cx="1039400" cy="1173149"/>
          </a:xfrm>
          <a:prstGeom prst="rect">
            <a:avLst/>
          </a:prstGeom>
        </p:spPr>
      </p:pic>
      <p:sp>
        <p:nvSpPr>
          <p:cNvPr id="23" name="مستطيل 22">
            <a:extLst>
              <a:ext uri="{FF2B5EF4-FFF2-40B4-BE49-F238E27FC236}">
                <a16:creationId xmlns:a16="http://schemas.microsoft.com/office/drawing/2014/main" id="{646D0D07-00EE-4123-A027-C3DC9F6B447D}"/>
              </a:ext>
            </a:extLst>
          </p:cNvPr>
          <p:cNvSpPr/>
          <p:nvPr/>
        </p:nvSpPr>
        <p:spPr>
          <a:xfrm>
            <a:off x="4117449" y="8043763"/>
            <a:ext cx="2152357" cy="69835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............ فِيلٌ . </a:t>
            </a:r>
          </a:p>
        </p:txBody>
      </p:sp>
      <p:pic>
        <p:nvPicPr>
          <p:cNvPr id="80" name="صورة 79">
            <a:extLst>
              <a:ext uri="{FF2B5EF4-FFF2-40B4-BE49-F238E27FC236}">
                <a16:creationId xmlns:a16="http://schemas.microsoft.com/office/drawing/2014/main" id="{1F73DC9C-BCB8-4D57-B9F1-0D5F75B6FE8D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6"/>
              </a:ext>
            </a:extLst>
          </a:blip>
          <a:srcRect/>
          <a:stretch/>
        </p:blipFill>
        <p:spPr>
          <a:xfrm>
            <a:off x="3010409" y="7934589"/>
            <a:ext cx="1039400" cy="1030788"/>
          </a:xfrm>
          <a:prstGeom prst="rect">
            <a:avLst/>
          </a:prstGeom>
        </p:spPr>
      </p:pic>
      <p:sp>
        <p:nvSpPr>
          <p:cNvPr id="81" name="مستطيل 80">
            <a:extLst>
              <a:ext uri="{FF2B5EF4-FFF2-40B4-BE49-F238E27FC236}">
                <a16:creationId xmlns:a16="http://schemas.microsoft.com/office/drawing/2014/main" id="{BDD85BDB-722A-4082-8CB2-777C3555BE21}"/>
              </a:ext>
            </a:extLst>
          </p:cNvPr>
          <p:cNvSpPr/>
          <p:nvPr/>
        </p:nvSpPr>
        <p:spPr>
          <a:xfrm>
            <a:off x="499855" y="7998850"/>
            <a:ext cx="2376386" cy="69835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............ سَيَّارَةٌ . </a:t>
            </a:r>
          </a:p>
        </p:txBody>
      </p:sp>
      <p:pic>
        <p:nvPicPr>
          <p:cNvPr id="82" name="صورة 81">
            <a:extLst>
              <a:ext uri="{FF2B5EF4-FFF2-40B4-BE49-F238E27FC236}">
                <a16:creationId xmlns:a16="http://schemas.microsoft.com/office/drawing/2014/main" id="{771BF2F9-DF9E-4F9D-A0EE-AD3A598A7551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8"/>
              </a:ext>
            </a:extLst>
          </a:blip>
          <a:srcRect/>
          <a:stretch/>
        </p:blipFill>
        <p:spPr>
          <a:xfrm>
            <a:off x="6370925" y="9059218"/>
            <a:ext cx="1039400" cy="759561"/>
          </a:xfrm>
          <a:prstGeom prst="rect">
            <a:avLst/>
          </a:prstGeom>
        </p:spPr>
      </p:pic>
      <p:sp>
        <p:nvSpPr>
          <p:cNvPr id="83" name="مستطيل 82">
            <a:extLst>
              <a:ext uri="{FF2B5EF4-FFF2-40B4-BE49-F238E27FC236}">
                <a16:creationId xmlns:a16="http://schemas.microsoft.com/office/drawing/2014/main" id="{F3B7473E-1464-4E1E-9EC0-83E290BB07C0}"/>
              </a:ext>
            </a:extLst>
          </p:cNvPr>
          <p:cNvSpPr/>
          <p:nvPr/>
        </p:nvSpPr>
        <p:spPr>
          <a:xfrm>
            <a:off x="4084399" y="9095347"/>
            <a:ext cx="2152357" cy="69835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8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............ فَرَاشَةٌ  . </a:t>
            </a:r>
          </a:p>
        </p:txBody>
      </p:sp>
      <p:pic>
        <p:nvPicPr>
          <p:cNvPr id="84" name="صورة 83">
            <a:extLst>
              <a:ext uri="{FF2B5EF4-FFF2-40B4-BE49-F238E27FC236}">
                <a16:creationId xmlns:a16="http://schemas.microsoft.com/office/drawing/2014/main" id="{74D41959-4AC0-4191-850C-F31F54B69DFF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10"/>
              </a:ext>
            </a:extLst>
          </a:blip>
          <a:srcRect/>
          <a:stretch/>
        </p:blipFill>
        <p:spPr>
          <a:xfrm>
            <a:off x="3120821" y="8986173"/>
            <a:ext cx="752475" cy="1030788"/>
          </a:xfrm>
          <a:prstGeom prst="rect">
            <a:avLst/>
          </a:prstGeom>
        </p:spPr>
      </p:pic>
      <p:sp>
        <p:nvSpPr>
          <p:cNvPr id="85" name="مستطيل 84">
            <a:extLst>
              <a:ext uri="{FF2B5EF4-FFF2-40B4-BE49-F238E27FC236}">
                <a16:creationId xmlns:a16="http://schemas.microsoft.com/office/drawing/2014/main" id="{043375D7-8B6E-4DB5-A97F-346BF6574B14}"/>
              </a:ext>
            </a:extLst>
          </p:cNvPr>
          <p:cNvSpPr/>
          <p:nvPr/>
        </p:nvSpPr>
        <p:spPr>
          <a:xfrm>
            <a:off x="466805" y="9050434"/>
            <a:ext cx="2376386" cy="69835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............ عَـلَـمٌ . </a:t>
            </a:r>
          </a:p>
        </p:txBody>
      </p:sp>
      <p:sp>
        <p:nvSpPr>
          <p:cNvPr id="86" name="مستطيل 1">
            <a:extLst>
              <a:ext uri="{FF2B5EF4-FFF2-40B4-BE49-F238E27FC236}">
                <a16:creationId xmlns:a16="http://schemas.microsoft.com/office/drawing/2014/main" id="{33016DD2-FE6F-4453-A294-85681D0C42D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92738" y="0"/>
            <a:ext cx="2166937" cy="1266825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altLang="ar-SA" sz="1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Sakkal Majalla" panose="02000000000000000000" pitchFamily="2" charset="-78"/>
                <a:ea typeface="Calibri" panose="020F0502020204030204" pitchFamily="34" charset="0"/>
                <a:cs typeface="Sakkal Majalla" panose="02000000000000000000" pitchFamily="2" charset="-78"/>
              </a:rPr>
              <a:t>المملكة العربية السعودية</a:t>
            </a:r>
            <a:endParaRPr kumimoji="0" lang="en-US" altLang="ar-SA" sz="5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ct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altLang="ar-SA" sz="1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Sakkal Majalla" panose="02000000000000000000" pitchFamily="2" charset="-78"/>
                <a:ea typeface="Calibri" panose="020F0502020204030204" pitchFamily="34" charset="0"/>
                <a:cs typeface="Sakkal Majalla" panose="02000000000000000000" pitchFamily="2" charset="-78"/>
              </a:rPr>
              <a:t>وزارة التعليم</a:t>
            </a:r>
            <a:endParaRPr kumimoji="0" lang="en-US" altLang="ar-SA" sz="5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altLang="ar-SA" sz="1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Sakkal Majalla" panose="02000000000000000000" pitchFamily="2" charset="-78"/>
                <a:ea typeface="Calibri" panose="020F0502020204030204" pitchFamily="34" charset="0"/>
                <a:cs typeface="Sakkal Majalla" panose="02000000000000000000" pitchFamily="2" charset="-78"/>
              </a:rPr>
              <a:t>إدارة التعليم بمحافظة .................</a:t>
            </a:r>
            <a:endParaRPr kumimoji="0" lang="en-US" altLang="ar-SA" sz="5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altLang="ar-SA" sz="1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Sakkal Majalla" panose="02000000000000000000" pitchFamily="2" charset="-78"/>
                <a:ea typeface="Calibri" panose="020F0502020204030204" pitchFamily="34" charset="0"/>
                <a:cs typeface="Sakkal Majalla" panose="02000000000000000000" pitchFamily="2" charset="-78"/>
              </a:rPr>
              <a:t>مكتب التعليم بمحافظة .....................</a:t>
            </a:r>
            <a:endParaRPr kumimoji="0" lang="en-US" altLang="ar-SA" sz="5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altLang="ar-SA" sz="1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Sakkal Majalla" panose="02000000000000000000" pitchFamily="2" charset="-78"/>
                <a:ea typeface="Calibri" panose="020F0502020204030204" pitchFamily="34" charset="0"/>
                <a:cs typeface="Sakkal Majalla" panose="02000000000000000000" pitchFamily="2" charset="-78"/>
              </a:rPr>
              <a:t>مدرسة .............................</a:t>
            </a:r>
            <a:endParaRPr kumimoji="0" lang="ar-SA" altLang="ar-SA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634993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67" name="صورة 2">
            <a:extLst>
              <a:ext uri="{FF2B5EF4-FFF2-40B4-BE49-F238E27FC236}">
                <a16:creationId xmlns:a16="http://schemas.microsoft.com/office/drawing/2014/main" id="{23AF1EDD-FB3F-41E6-B672-E5002E0DAE5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13075" y="0"/>
            <a:ext cx="1533525" cy="1209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مستطيل 3">
            <a:extLst>
              <a:ext uri="{FF2B5EF4-FFF2-40B4-BE49-F238E27FC236}">
                <a16:creationId xmlns:a16="http://schemas.microsoft.com/office/drawing/2014/main" id="{FC60A172-6B1D-439A-9A57-6ACC38CC10A1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943100" cy="752475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altLang="ar-SA" sz="1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Sakkal Majalla" panose="02000000000000000000" pitchFamily="2" charset="-78"/>
                <a:ea typeface="Calibri" panose="020F0502020204030204" pitchFamily="34" charset="0"/>
                <a:cs typeface="Sakkal Majalla" panose="02000000000000000000" pitchFamily="2" charset="-78"/>
              </a:rPr>
              <a:t>المـادة / لغتي </a:t>
            </a:r>
            <a:endParaRPr kumimoji="0" lang="en-US" altLang="ar-SA" sz="5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altLang="ar-SA" sz="1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Sakkal Majalla" panose="02000000000000000000" pitchFamily="2" charset="-78"/>
                <a:ea typeface="Calibri" panose="020F0502020204030204" pitchFamily="34" charset="0"/>
                <a:cs typeface="Sakkal Majalla" panose="02000000000000000000" pitchFamily="2" charset="-78"/>
              </a:rPr>
              <a:t>الفترة / الرابعة </a:t>
            </a:r>
            <a:endParaRPr kumimoji="0" lang="en-US" altLang="ar-SA" sz="5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altLang="ar-SA" sz="1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Sakkal Majalla" panose="02000000000000000000" pitchFamily="2" charset="-78"/>
                <a:ea typeface="Calibri" panose="020F0502020204030204" pitchFamily="34" charset="0"/>
                <a:cs typeface="Sakkal Majalla" panose="02000000000000000000" pitchFamily="2" charset="-78"/>
              </a:rPr>
              <a:t>الصف / الأول الابتدائي </a:t>
            </a:r>
            <a:endParaRPr kumimoji="0" lang="ar-SA" altLang="ar-SA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مستطيل 6">
            <a:extLst>
              <a:ext uri="{FF2B5EF4-FFF2-40B4-BE49-F238E27FC236}">
                <a16:creationId xmlns:a16="http://schemas.microsoft.com/office/drawing/2014/main" id="{604BF43F-459D-4ABA-9AB8-A7B773C5BB1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22375" y="1309931"/>
            <a:ext cx="5769268" cy="466725"/>
          </a:xfrm>
          <a:prstGeom prst="rect">
            <a:avLst/>
          </a:prstGeom>
          <a:solidFill>
            <a:srgbClr val="D8D8D8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altLang="ar-SA" sz="20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Sakkal Majalla" panose="02000000000000000000" pitchFamily="2" charset="-78"/>
                <a:ea typeface="Calibri" panose="020F0502020204030204" pitchFamily="34" charset="0"/>
                <a:cs typeface="Sakkal Majalla" panose="02000000000000000000" pitchFamily="2" charset="-78"/>
              </a:rPr>
              <a:t>اختبار الفترة الرابعة للصف الأول الابتدائي للفصل الدراسي الثاني 1443 هـ </a:t>
            </a:r>
            <a:endParaRPr kumimoji="0" lang="ar-SA" altLang="ar-SA" sz="20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6" name="مربع نص 8">
            <a:extLst>
              <a:ext uri="{FF2B5EF4-FFF2-40B4-BE49-F238E27FC236}">
                <a16:creationId xmlns:a16="http://schemas.microsoft.com/office/drawing/2014/main" id="{B69B5941-4686-4B8C-AD21-2BAFED29051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51732" y="1805072"/>
            <a:ext cx="6367462" cy="43815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 algn="r" defTabSz="914400" rtl="1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ar-SA" altLang="ar-SA" sz="2000" b="1" dirty="0">
                <a:latin typeface="Sakkal Majalla" panose="02000000000000000000" pitchFamily="2" charset="-78"/>
                <a:ea typeface="Calibri" panose="020F0502020204030204" pitchFamily="34" charset="0"/>
                <a:cs typeface="Sakkal Majalla" panose="02000000000000000000" pitchFamily="2" charset="-78"/>
              </a:rPr>
              <a:t>7 – عزيزتي الطالبة قومي بكتابة الحروف التالية بأشكالها المختلفة </a:t>
            </a:r>
            <a:r>
              <a:rPr kumimoji="0" lang="ar-SA" altLang="ar-SA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Sakkal Majalla" panose="02000000000000000000" pitchFamily="2" charset="-78"/>
                <a:ea typeface="Calibri" panose="020F0502020204030204" pitchFamily="34" charset="0"/>
                <a:cs typeface="Sakkal Majalla" panose="02000000000000000000" pitchFamily="2" charset="-78"/>
              </a:rPr>
              <a:t>: </a:t>
            </a:r>
            <a:endParaRPr kumimoji="0" lang="ar-SA" altLang="ar-SA" sz="20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8" name="Rectangle 31">
            <a:extLst>
              <a:ext uri="{FF2B5EF4-FFF2-40B4-BE49-F238E27FC236}">
                <a16:creationId xmlns:a16="http://schemas.microsoft.com/office/drawing/2014/main" id="{3C274D3D-F569-4E20-9E68-F8AC83331DF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22375" y="6254750"/>
            <a:ext cx="7559675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ar-SA" sz="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en-US" altLang="ar-SA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en-US" altLang="ar-SA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ar-SA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45" name="جدول 26">
            <a:extLst>
              <a:ext uri="{FF2B5EF4-FFF2-40B4-BE49-F238E27FC236}">
                <a16:creationId xmlns:a16="http://schemas.microsoft.com/office/drawing/2014/main" id="{D54A262C-47B0-4C01-B93A-BE09200AB88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9999670"/>
              </p:ext>
            </p:extLst>
          </p:nvPr>
        </p:nvGraphicFramePr>
        <p:xfrm>
          <a:off x="574628" y="8584769"/>
          <a:ext cx="6632991" cy="731520"/>
        </p:xfrm>
        <a:graphic>
          <a:graphicData uri="http://schemas.openxmlformats.org/drawingml/2006/table">
            <a:tbl>
              <a:tblPr rtl="1" firstRow="1" bandRow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tableStyleId>{5C22544A-7EE6-4342-B048-85BDC9FD1C3A}</a:tableStyleId>
              </a:tblPr>
              <a:tblGrid>
                <a:gridCol w="3098957">
                  <a:extLst>
                    <a:ext uri="{9D8B030D-6E8A-4147-A177-3AD203B41FA5}">
                      <a16:colId xmlns:a16="http://schemas.microsoft.com/office/drawing/2014/main" val="3990659205"/>
                    </a:ext>
                  </a:extLst>
                </a:gridCol>
                <a:gridCol w="901915">
                  <a:extLst>
                    <a:ext uri="{9D8B030D-6E8A-4147-A177-3AD203B41FA5}">
                      <a16:colId xmlns:a16="http://schemas.microsoft.com/office/drawing/2014/main" val="2928637799"/>
                    </a:ext>
                  </a:extLst>
                </a:gridCol>
                <a:gridCol w="819150">
                  <a:extLst>
                    <a:ext uri="{9D8B030D-6E8A-4147-A177-3AD203B41FA5}">
                      <a16:colId xmlns:a16="http://schemas.microsoft.com/office/drawing/2014/main" val="1046603152"/>
                    </a:ext>
                  </a:extLst>
                </a:gridCol>
                <a:gridCol w="771525">
                  <a:extLst>
                    <a:ext uri="{9D8B030D-6E8A-4147-A177-3AD203B41FA5}">
                      <a16:colId xmlns:a16="http://schemas.microsoft.com/office/drawing/2014/main" val="239560925"/>
                    </a:ext>
                  </a:extLst>
                </a:gridCol>
                <a:gridCol w="1041444">
                  <a:extLst>
                    <a:ext uri="{9D8B030D-6E8A-4147-A177-3AD203B41FA5}">
                      <a16:colId xmlns:a16="http://schemas.microsoft.com/office/drawing/2014/main" val="2232739109"/>
                    </a:ext>
                  </a:extLst>
                </a:gridCol>
              </a:tblGrid>
              <a:tr h="321702">
                <a:tc>
                  <a:txBody>
                    <a:bodyPr/>
                    <a:lstStyle/>
                    <a:p>
                      <a:pPr rtl="1"/>
                      <a:r>
                        <a:rPr lang="ar-SA" sz="14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يرسم الحروف التي درسها بأشكالها وحركاتها المختلفة . </a:t>
                      </a:r>
                    </a:p>
                    <a:p>
                      <a:pPr rtl="1"/>
                      <a:r>
                        <a:rPr lang="ar-SA" sz="14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يكتب الحروف التي درسها بأشكالها المختلفة من الذاكرة القريبة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1"/>
                      <a:r>
                        <a:rPr lang="ar-SA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متفوق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1"/>
                      <a:r>
                        <a:rPr lang="ar-SA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متقدم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1"/>
                      <a:r>
                        <a:rPr lang="ar-SA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متمكن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1"/>
                      <a:r>
                        <a:rPr lang="ar-SA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غير مجتاز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51126527"/>
                  </a:ext>
                </a:extLst>
              </a:tr>
            </a:tbl>
          </a:graphicData>
        </a:graphic>
      </p:graphicFrame>
      <p:sp>
        <p:nvSpPr>
          <p:cNvPr id="46" name="مستطيل 45">
            <a:extLst>
              <a:ext uri="{FF2B5EF4-FFF2-40B4-BE49-F238E27FC236}">
                <a16:creationId xmlns:a16="http://schemas.microsoft.com/office/drawing/2014/main" id="{14E6B721-D9CC-4DDC-B3DC-AFD195841E18}"/>
              </a:ext>
            </a:extLst>
          </p:cNvPr>
          <p:cNvSpPr/>
          <p:nvPr/>
        </p:nvSpPr>
        <p:spPr>
          <a:xfrm>
            <a:off x="3718977" y="8826942"/>
            <a:ext cx="221750" cy="201370"/>
          </a:xfrm>
          <a:prstGeom prst="rect">
            <a:avLst/>
          </a:prstGeom>
          <a:noFill/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47" name="مستطيل 46">
            <a:extLst>
              <a:ext uri="{FF2B5EF4-FFF2-40B4-BE49-F238E27FC236}">
                <a16:creationId xmlns:a16="http://schemas.microsoft.com/office/drawing/2014/main" id="{348D124F-9EB3-434D-B190-3E8DA5FA9BCE}"/>
              </a:ext>
            </a:extLst>
          </p:cNvPr>
          <p:cNvSpPr/>
          <p:nvPr/>
        </p:nvSpPr>
        <p:spPr>
          <a:xfrm>
            <a:off x="2889994" y="8826942"/>
            <a:ext cx="221750" cy="201370"/>
          </a:xfrm>
          <a:prstGeom prst="rect">
            <a:avLst/>
          </a:prstGeom>
          <a:noFill/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48" name="مستطيل 47">
            <a:extLst>
              <a:ext uri="{FF2B5EF4-FFF2-40B4-BE49-F238E27FC236}">
                <a16:creationId xmlns:a16="http://schemas.microsoft.com/office/drawing/2014/main" id="{F524A626-8CAD-49E7-A2A2-2711FE17CCEB}"/>
              </a:ext>
            </a:extLst>
          </p:cNvPr>
          <p:cNvSpPr/>
          <p:nvPr/>
        </p:nvSpPr>
        <p:spPr>
          <a:xfrm>
            <a:off x="2113625" y="8826942"/>
            <a:ext cx="221750" cy="201370"/>
          </a:xfrm>
          <a:prstGeom prst="rect">
            <a:avLst/>
          </a:prstGeom>
          <a:noFill/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49" name="مستطيل 48">
            <a:extLst>
              <a:ext uri="{FF2B5EF4-FFF2-40B4-BE49-F238E27FC236}">
                <a16:creationId xmlns:a16="http://schemas.microsoft.com/office/drawing/2014/main" id="{FEA1E52C-6E5E-405A-8AD6-FCC22D36A197}"/>
              </a:ext>
            </a:extLst>
          </p:cNvPr>
          <p:cNvSpPr/>
          <p:nvPr/>
        </p:nvSpPr>
        <p:spPr>
          <a:xfrm>
            <a:off x="1275333" y="8826942"/>
            <a:ext cx="221750" cy="201370"/>
          </a:xfrm>
          <a:prstGeom prst="rect">
            <a:avLst/>
          </a:prstGeom>
          <a:noFill/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0" name="مستطيل 29">
            <a:extLst>
              <a:ext uri="{FF2B5EF4-FFF2-40B4-BE49-F238E27FC236}">
                <a16:creationId xmlns:a16="http://schemas.microsoft.com/office/drawing/2014/main" id="{CA998608-A48F-40C8-96CA-DA46C78CCD0D}"/>
              </a:ext>
            </a:extLst>
          </p:cNvPr>
          <p:cNvSpPr/>
          <p:nvPr/>
        </p:nvSpPr>
        <p:spPr>
          <a:xfrm>
            <a:off x="0" y="0"/>
            <a:ext cx="7559673" cy="10691810"/>
          </a:xfrm>
          <a:prstGeom prst="rect">
            <a:avLst/>
          </a:prstGeom>
          <a:noFill/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graphicFrame>
        <p:nvGraphicFramePr>
          <p:cNvPr id="2" name="جدول 6">
            <a:extLst>
              <a:ext uri="{FF2B5EF4-FFF2-40B4-BE49-F238E27FC236}">
                <a16:creationId xmlns:a16="http://schemas.microsoft.com/office/drawing/2014/main" id="{F5E428EE-3854-48FA-BF79-97CC246FBFF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64184336"/>
              </p:ext>
            </p:extLst>
          </p:nvPr>
        </p:nvGraphicFramePr>
        <p:xfrm>
          <a:off x="182879" y="2259530"/>
          <a:ext cx="7227445" cy="5874619"/>
        </p:xfrm>
        <a:graphic>
          <a:graphicData uri="http://schemas.openxmlformats.org/drawingml/2006/table">
            <a:tbl>
              <a:tblPr rtl="1" firstRow="1" bandRow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tableStyleId>{5C22544A-7EE6-4342-B048-85BDC9FD1C3A}</a:tableStyleId>
              </a:tblPr>
              <a:tblGrid>
                <a:gridCol w="854779">
                  <a:extLst>
                    <a:ext uri="{9D8B030D-6E8A-4147-A177-3AD203B41FA5}">
                      <a16:colId xmlns:a16="http://schemas.microsoft.com/office/drawing/2014/main" val="3977749358"/>
                    </a:ext>
                  </a:extLst>
                </a:gridCol>
                <a:gridCol w="1434905">
                  <a:extLst>
                    <a:ext uri="{9D8B030D-6E8A-4147-A177-3AD203B41FA5}">
                      <a16:colId xmlns:a16="http://schemas.microsoft.com/office/drawing/2014/main" val="3650546467"/>
                    </a:ext>
                  </a:extLst>
                </a:gridCol>
                <a:gridCol w="1519311">
                  <a:extLst>
                    <a:ext uri="{9D8B030D-6E8A-4147-A177-3AD203B41FA5}">
                      <a16:colId xmlns:a16="http://schemas.microsoft.com/office/drawing/2014/main" val="3583571498"/>
                    </a:ext>
                  </a:extLst>
                </a:gridCol>
                <a:gridCol w="1603717">
                  <a:extLst>
                    <a:ext uri="{9D8B030D-6E8A-4147-A177-3AD203B41FA5}">
                      <a16:colId xmlns:a16="http://schemas.microsoft.com/office/drawing/2014/main" val="3523019072"/>
                    </a:ext>
                  </a:extLst>
                </a:gridCol>
                <a:gridCol w="1814733">
                  <a:extLst>
                    <a:ext uri="{9D8B030D-6E8A-4147-A177-3AD203B41FA5}">
                      <a16:colId xmlns:a16="http://schemas.microsoft.com/office/drawing/2014/main" val="3796554327"/>
                    </a:ext>
                  </a:extLst>
                </a:gridCol>
              </a:tblGrid>
              <a:tr h="638415">
                <a:tc>
                  <a:txBody>
                    <a:bodyPr/>
                    <a:lstStyle/>
                    <a:p>
                      <a:pPr algn="ctr" rtl="1"/>
                      <a:r>
                        <a:rPr lang="ar-SA" sz="18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الحرف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8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أول الكلمة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8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وسط الكلمة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8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آخر الكلمة ( متصل 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8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آخر الكلمة ( منفصل )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5623586"/>
                  </a:ext>
                </a:extLst>
              </a:tr>
              <a:tr h="517252">
                <a:tc>
                  <a:txBody>
                    <a:bodyPr/>
                    <a:lstStyle/>
                    <a:p>
                      <a:pPr algn="ctr" rtl="1"/>
                      <a:r>
                        <a:rPr lang="ar-SA" sz="2000" b="1" dirty="0">
                          <a:solidFill>
                            <a:schemeClr val="tx1"/>
                          </a:solidFill>
                        </a:rPr>
                        <a:t>ض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dirty="0">
                          <a:solidFill>
                            <a:schemeClr val="tx1"/>
                          </a:solidFill>
                        </a:rPr>
                        <a:t>.......................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kumimoji="0" lang="ar-SA" sz="2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Arial" panose="020B0604020202020204" pitchFamily="34" charset="0"/>
                        </a:rPr>
                        <a:t>ـضُـ</a:t>
                      </a:r>
                      <a:endParaRPr lang="ar-SA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kumimoji="0" lang="ar-SA" sz="1488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Arial" panose="020B0604020202020204" pitchFamily="34" charset="0"/>
                        </a:rPr>
                        <a:t>.......................</a:t>
                      </a:r>
                      <a:endParaRPr lang="ar-SA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kumimoji="0" lang="ar-SA" sz="1488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Arial" panose="020B0604020202020204" pitchFamily="34" charset="0"/>
                        </a:rPr>
                        <a:t>.......................</a:t>
                      </a:r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38930262"/>
                  </a:ext>
                </a:extLst>
              </a:tr>
              <a:tr h="517252">
                <a:tc>
                  <a:txBody>
                    <a:bodyPr/>
                    <a:lstStyle/>
                    <a:p>
                      <a:pPr algn="ctr" rtl="1"/>
                      <a:r>
                        <a:rPr lang="ar-SA" sz="2000" b="1" dirty="0">
                          <a:solidFill>
                            <a:schemeClr val="tx1"/>
                          </a:solidFill>
                        </a:rPr>
                        <a:t>ع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kumimoji="0" lang="ar-SA" sz="1488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Arial" panose="020B0604020202020204" pitchFamily="34" charset="0"/>
                        </a:rPr>
                        <a:t>.......................</a:t>
                      </a:r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kumimoji="0" lang="ar-SA" sz="1488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Arial" panose="020B0604020202020204" pitchFamily="34" charset="0"/>
                        </a:rPr>
                        <a:t>.......................</a:t>
                      </a:r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kumimoji="0" lang="ar-SA" sz="2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Arial" panose="020B0604020202020204" pitchFamily="34" charset="0"/>
                        </a:rPr>
                        <a:t>ــعِ</a:t>
                      </a:r>
                      <a:endParaRPr lang="ar-SA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kumimoji="0" lang="ar-SA" sz="1488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Arial" panose="020B0604020202020204" pitchFamily="34" charset="0"/>
                        </a:rPr>
                        <a:t>.......................</a:t>
                      </a:r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3673653"/>
                  </a:ext>
                </a:extLst>
              </a:tr>
              <a:tr h="517252">
                <a:tc>
                  <a:txBody>
                    <a:bodyPr/>
                    <a:lstStyle/>
                    <a:p>
                      <a:pPr algn="ctr" rtl="1"/>
                      <a:r>
                        <a:rPr lang="ar-SA" sz="2000" b="1" dirty="0">
                          <a:solidFill>
                            <a:schemeClr val="tx1"/>
                          </a:solidFill>
                        </a:rPr>
                        <a:t>ك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kumimoji="0" lang="ar-SA" sz="2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Arial" panose="020B0604020202020204" pitchFamily="34" charset="0"/>
                        </a:rPr>
                        <a:t>كَــ</a:t>
                      </a:r>
                      <a:endParaRPr lang="ar-SA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kumimoji="0" lang="ar-SA" sz="1488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Arial" panose="020B0604020202020204" pitchFamily="34" charset="0"/>
                        </a:rPr>
                        <a:t>.......................</a:t>
                      </a:r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kumimoji="0" lang="ar-SA" sz="1488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Arial" panose="020B0604020202020204" pitchFamily="34" charset="0"/>
                        </a:rPr>
                        <a:t>.......................</a:t>
                      </a:r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kumimoji="0" lang="ar-SA" sz="1488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Arial" panose="020B0604020202020204" pitchFamily="34" charset="0"/>
                        </a:rPr>
                        <a:t>.......................</a:t>
                      </a:r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09215681"/>
                  </a:ext>
                </a:extLst>
              </a:tr>
              <a:tr h="517252">
                <a:tc>
                  <a:txBody>
                    <a:bodyPr/>
                    <a:lstStyle/>
                    <a:p>
                      <a:pPr algn="ctr" rtl="1"/>
                      <a:r>
                        <a:rPr lang="ar-SA" sz="2000" b="1" dirty="0">
                          <a:solidFill>
                            <a:schemeClr val="tx1"/>
                          </a:solidFill>
                        </a:rPr>
                        <a:t>خ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kumimoji="0" lang="ar-SA" sz="1488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Arial" panose="020B0604020202020204" pitchFamily="34" charset="0"/>
                        </a:rPr>
                        <a:t>.......................</a:t>
                      </a:r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kumimoji="0" lang="ar-SA" sz="1488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Arial" panose="020B0604020202020204" pitchFamily="34" charset="0"/>
                        </a:rPr>
                        <a:t>.......................</a:t>
                      </a:r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kumimoji="0" lang="ar-SA" sz="2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Arial" panose="020B0604020202020204" pitchFamily="34" charset="0"/>
                        </a:rPr>
                        <a:t>ـخ</a:t>
                      </a:r>
                      <a:endParaRPr lang="ar-SA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kumimoji="0" lang="ar-SA" sz="1488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Arial" panose="020B0604020202020204" pitchFamily="34" charset="0"/>
                        </a:rPr>
                        <a:t>.......................</a:t>
                      </a:r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8016758"/>
                  </a:ext>
                </a:extLst>
              </a:tr>
              <a:tr h="517252">
                <a:tc>
                  <a:txBody>
                    <a:bodyPr/>
                    <a:lstStyle/>
                    <a:p>
                      <a:pPr algn="ctr" rtl="1"/>
                      <a:r>
                        <a:rPr lang="ar-SA" sz="2000" b="1" dirty="0">
                          <a:solidFill>
                            <a:schemeClr val="tx1"/>
                          </a:solidFill>
                        </a:rPr>
                        <a:t>ي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kumimoji="0" lang="ar-SA" sz="2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Arial" panose="020B0604020202020204" pitchFamily="34" charset="0"/>
                        </a:rPr>
                        <a:t>يَـ</a:t>
                      </a:r>
                      <a:endParaRPr lang="ar-SA" sz="24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kumimoji="0" lang="ar-SA" sz="1488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Arial" panose="020B0604020202020204" pitchFamily="34" charset="0"/>
                        </a:rPr>
                        <a:t>.......................</a:t>
                      </a:r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kumimoji="0" lang="ar-SA" sz="1488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Arial" panose="020B0604020202020204" pitchFamily="34" charset="0"/>
                        </a:rPr>
                        <a:t>.......................</a:t>
                      </a:r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kumimoji="0" lang="ar-SA" sz="1488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Arial" panose="020B0604020202020204" pitchFamily="34" charset="0"/>
                        </a:rPr>
                        <a:t>.......................</a:t>
                      </a:r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04884264"/>
                  </a:ext>
                </a:extLst>
              </a:tr>
              <a:tr h="517252">
                <a:tc>
                  <a:txBody>
                    <a:bodyPr/>
                    <a:lstStyle/>
                    <a:p>
                      <a:pPr algn="ctr" rtl="1"/>
                      <a:r>
                        <a:rPr lang="ar-SA" sz="2000" b="1" dirty="0">
                          <a:solidFill>
                            <a:schemeClr val="tx1"/>
                          </a:solidFill>
                        </a:rPr>
                        <a:t>ذ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kumimoji="0" lang="ar-SA" sz="1488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Arial" panose="020B0604020202020204" pitchFamily="34" charset="0"/>
                        </a:rPr>
                        <a:t>.......................</a:t>
                      </a:r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kumimoji="0" lang="ar-SA" sz="1488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Arial" panose="020B0604020202020204" pitchFamily="34" charset="0"/>
                        </a:rPr>
                        <a:t>.......................</a:t>
                      </a:r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kumimoji="0" lang="ar-SA" sz="2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Arial" panose="020B0604020202020204" pitchFamily="34" charset="0"/>
                        </a:rPr>
                        <a:t>ــذ</a:t>
                      </a:r>
                      <a:endParaRPr lang="ar-SA" sz="20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kumimoji="0" lang="ar-SA" sz="1488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Arial" panose="020B0604020202020204" pitchFamily="34" charset="0"/>
                        </a:rPr>
                        <a:t>.......................</a:t>
                      </a:r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82951358"/>
                  </a:ext>
                </a:extLst>
              </a:tr>
              <a:tr h="517252">
                <a:tc>
                  <a:txBody>
                    <a:bodyPr/>
                    <a:lstStyle/>
                    <a:p>
                      <a:pPr algn="ctr" rtl="1"/>
                      <a:r>
                        <a:rPr lang="ar-SA" sz="2000" b="1" dirty="0">
                          <a:solidFill>
                            <a:schemeClr val="tx1"/>
                          </a:solidFill>
                        </a:rPr>
                        <a:t>هـ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kumimoji="0" lang="ar-SA" sz="1488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Arial" panose="020B0604020202020204" pitchFamily="34" charset="0"/>
                        </a:rPr>
                        <a:t>.......................</a:t>
                      </a:r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kumimoji="0" lang="ar-SA" sz="1488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Arial" panose="020B0604020202020204" pitchFamily="34" charset="0"/>
                        </a:rPr>
                        <a:t>.......................</a:t>
                      </a:r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kumimoji="0" lang="ar-SA" sz="1488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Arial" panose="020B0604020202020204" pitchFamily="34" charset="0"/>
                        </a:rPr>
                        <a:t>.......................</a:t>
                      </a:r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kumimoji="0" lang="ar-SA" sz="3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Arial" panose="020B0604020202020204" pitchFamily="34" charset="0"/>
                        </a:rPr>
                        <a:t>هْ</a:t>
                      </a:r>
                      <a:endParaRPr lang="ar-SA" sz="32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43722375"/>
                  </a:ext>
                </a:extLst>
              </a:tr>
              <a:tr h="517252">
                <a:tc>
                  <a:txBody>
                    <a:bodyPr/>
                    <a:lstStyle/>
                    <a:p>
                      <a:pPr algn="ctr" rtl="1"/>
                      <a:r>
                        <a:rPr lang="ar-SA" sz="2000" b="1" dirty="0">
                          <a:solidFill>
                            <a:schemeClr val="tx1"/>
                          </a:solidFill>
                        </a:rPr>
                        <a:t>ث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kumimoji="0" lang="ar-SA" sz="1488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Arial" panose="020B0604020202020204" pitchFamily="34" charset="0"/>
                        </a:rPr>
                        <a:t>.......................</a:t>
                      </a:r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kumimoji="0" lang="ar-SA" sz="2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Arial" panose="020B0604020202020204" pitchFamily="34" charset="0"/>
                        </a:rPr>
                        <a:t>ـثُـ</a:t>
                      </a:r>
                      <a:endParaRPr lang="ar-SA" sz="28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kumimoji="0" lang="ar-SA" sz="1488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Arial" panose="020B0604020202020204" pitchFamily="34" charset="0"/>
                        </a:rPr>
                        <a:t>.......................</a:t>
                      </a:r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kumimoji="0" lang="ar-SA" sz="1488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Arial" panose="020B0604020202020204" pitchFamily="34" charset="0"/>
                        </a:rPr>
                        <a:t>.......................</a:t>
                      </a:r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74879544"/>
                  </a:ext>
                </a:extLst>
              </a:tr>
              <a:tr h="517252">
                <a:tc>
                  <a:txBody>
                    <a:bodyPr/>
                    <a:lstStyle/>
                    <a:p>
                      <a:pPr algn="ctr" rtl="1"/>
                      <a:r>
                        <a:rPr lang="ar-SA" sz="2000" b="1" dirty="0">
                          <a:solidFill>
                            <a:schemeClr val="tx1"/>
                          </a:solidFill>
                        </a:rPr>
                        <a:t>غ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kumimoji="0" lang="ar-SA" sz="2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Arial" panose="020B0604020202020204" pitchFamily="34" charset="0"/>
                        </a:rPr>
                        <a:t>غَـ</a:t>
                      </a:r>
                      <a:endParaRPr lang="ar-SA" sz="28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kumimoji="0" lang="ar-SA" sz="1488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Arial" panose="020B0604020202020204" pitchFamily="34" charset="0"/>
                        </a:rPr>
                        <a:t>.......................</a:t>
                      </a:r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kumimoji="0" lang="ar-SA" sz="1488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Arial" panose="020B0604020202020204" pitchFamily="34" charset="0"/>
                        </a:rPr>
                        <a:t>.......................</a:t>
                      </a:r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kumimoji="0" lang="ar-SA" sz="1488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Arial" panose="020B0604020202020204" pitchFamily="34" charset="0"/>
                        </a:rPr>
                        <a:t>.......................</a:t>
                      </a:r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42051253"/>
                  </a:ext>
                </a:extLst>
              </a:tr>
              <a:tr h="517252">
                <a:tc>
                  <a:txBody>
                    <a:bodyPr/>
                    <a:lstStyle/>
                    <a:p>
                      <a:pPr algn="ctr" rtl="1"/>
                      <a:r>
                        <a:rPr lang="ar-SA" sz="2000" b="1" dirty="0">
                          <a:solidFill>
                            <a:schemeClr val="tx1"/>
                          </a:solidFill>
                        </a:rPr>
                        <a:t>ظ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kumimoji="0" lang="ar-SA" sz="1488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Arial" panose="020B0604020202020204" pitchFamily="34" charset="0"/>
                        </a:rPr>
                        <a:t>.......................</a:t>
                      </a:r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kumimoji="0" lang="ar-SA" sz="1488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Arial" panose="020B0604020202020204" pitchFamily="34" charset="0"/>
                        </a:rPr>
                        <a:t>.......................</a:t>
                      </a:r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kumimoji="0" lang="ar-SA" sz="1488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Arial" panose="020B0604020202020204" pitchFamily="34" charset="0"/>
                        </a:rPr>
                        <a:t>.......................</a:t>
                      </a:r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kumimoji="0" lang="ar-SA" sz="2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Arial" panose="020B0604020202020204" pitchFamily="34" charset="0"/>
                        </a:rPr>
                        <a:t>ظْ</a:t>
                      </a:r>
                      <a:endParaRPr lang="ar-SA" sz="24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95059547"/>
                  </a:ext>
                </a:extLst>
              </a:tr>
            </a:tbl>
          </a:graphicData>
        </a:graphic>
      </p:graphicFrame>
      <p:grpSp>
        <p:nvGrpSpPr>
          <p:cNvPr id="8" name="مجموعة 7">
            <a:extLst>
              <a:ext uri="{FF2B5EF4-FFF2-40B4-BE49-F238E27FC236}">
                <a16:creationId xmlns:a16="http://schemas.microsoft.com/office/drawing/2014/main" id="{D9385501-D5E8-4790-A7F3-C6F9466DE1A4}"/>
              </a:ext>
            </a:extLst>
          </p:cNvPr>
          <p:cNvGrpSpPr/>
          <p:nvPr/>
        </p:nvGrpSpPr>
        <p:grpSpPr>
          <a:xfrm>
            <a:off x="5437159" y="2610055"/>
            <a:ext cx="907369" cy="162124"/>
            <a:chOff x="6056139" y="2553783"/>
            <a:chExt cx="907369" cy="162124"/>
          </a:xfrm>
        </p:grpSpPr>
        <p:sp>
          <p:nvSpPr>
            <p:cNvPr id="7" name="مستطيل 6">
              <a:extLst>
                <a:ext uri="{FF2B5EF4-FFF2-40B4-BE49-F238E27FC236}">
                  <a16:creationId xmlns:a16="http://schemas.microsoft.com/office/drawing/2014/main" id="{57E5053D-C4B5-4595-93BA-75873AD0F32C}"/>
                </a:ext>
              </a:extLst>
            </p:cNvPr>
            <p:cNvSpPr/>
            <p:nvPr/>
          </p:nvSpPr>
          <p:spPr>
            <a:xfrm>
              <a:off x="6766560" y="2560320"/>
              <a:ext cx="196948" cy="155587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/>
            </a:p>
          </p:txBody>
        </p:sp>
        <p:sp>
          <p:nvSpPr>
            <p:cNvPr id="51" name="مستطيل 50">
              <a:extLst>
                <a:ext uri="{FF2B5EF4-FFF2-40B4-BE49-F238E27FC236}">
                  <a16:creationId xmlns:a16="http://schemas.microsoft.com/office/drawing/2014/main" id="{C076E9A5-E650-4E57-BA0C-1BACE35CDC5B}"/>
                </a:ext>
              </a:extLst>
            </p:cNvPr>
            <p:cNvSpPr/>
            <p:nvPr/>
          </p:nvSpPr>
          <p:spPr>
            <a:xfrm>
              <a:off x="6571957" y="2558141"/>
              <a:ext cx="196948" cy="15558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sp>
          <p:nvSpPr>
            <p:cNvPr id="52" name="مستطيل 51">
              <a:extLst>
                <a:ext uri="{FF2B5EF4-FFF2-40B4-BE49-F238E27FC236}">
                  <a16:creationId xmlns:a16="http://schemas.microsoft.com/office/drawing/2014/main" id="{D0EC586F-DD4A-4C16-A04C-E0CC8B70D61C}"/>
                </a:ext>
              </a:extLst>
            </p:cNvPr>
            <p:cNvSpPr/>
            <p:nvPr/>
          </p:nvSpPr>
          <p:spPr>
            <a:xfrm>
              <a:off x="6377354" y="2555962"/>
              <a:ext cx="196948" cy="15558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sp>
          <p:nvSpPr>
            <p:cNvPr id="55" name="مستطيل 54">
              <a:extLst>
                <a:ext uri="{FF2B5EF4-FFF2-40B4-BE49-F238E27FC236}">
                  <a16:creationId xmlns:a16="http://schemas.microsoft.com/office/drawing/2014/main" id="{AC6DFA4D-7786-454D-B9F1-FE9D90391A13}"/>
                </a:ext>
              </a:extLst>
            </p:cNvPr>
            <p:cNvSpPr/>
            <p:nvPr/>
          </p:nvSpPr>
          <p:spPr>
            <a:xfrm>
              <a:off x="6056139" y="2553783"/>
              <a:ext cx="196948" cy="15558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</p:grpSp>
      <p:grpSp>
        <p:nvGrpSpPr>
          <p:cNvPr id="56" name="مجموعة 55">
            <a:extLst>
              <a:ext uri="{FF2B5EF4-FFF2-40B4-BE49-F238E27FC236}">
                <a16:creationId xmlns:a16="http://schemas.microsoft.com/office/drawing/2014/main" id="{6360033D-6CCE-4EC5-B651-39C0C2C1464D}"/>
              </a:ext>
            </a:extLst>
          </p:cNvPr>
          <p:cNvGrpSpPr/>
          <p:nvPr/>
        </p:nvGrpSpPr>
        <p:grpSpPr>
          <a:xfrm>
            <a:off x="3961056" y="2607654"/>
            <a:ext cx="907369" cy="162124"/>
            <a:chOff x="6056139" y="2553783"/>
            <a:chExt cx="907369" cy="162124"/>
          </a:xfrm>
        </p:grpSpPr>
        <p:sp>
          <p:nvSpPr>
            <p:cNvPr id="57" name="مستطيل 56">
              <a:extLst>
                <a:ext uri="{FF2B5EF4-FFF2-40B4-BE49-F238E27FC236}">
                  <a16:creationId xmlns:a16="http://schemas.microsoft.com/office/drawing/2014/main" id="{633E8DD3-5EA2-4692-B194-ADD7C0FEACDA}"/>
                </a:ext>
              </a:extLst>
            </p:cNvPr>
            <p:cNvSpPr/>
            <p:nvPr/>
          </p:nvSpPr>
          <p:spPr>
            <a:xfrm>
              <a:off x="6766560" y="2560320"/>
              <a:ext cx="196948" cy="15558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sp>
          <p:nvSpPr>
            <p:cNvPr id="58" name="مستطيل 57">
              <a:extLst>
                <a:ext uri="{FF2B5EF4-FFF2-40B4-BE49-F238E27FC236}">
                  <a16:creationId xmlns:a16="http://schemas.microsoft.com/office/drawing/2014/main" id="{EF118100-AD96-4BD3-A308-7E866358A3ED}"/>
                </a:ext>
              </a:extLst>
            </p:cNvPr>
            <p:cNvSpPr/>
            <p:nvPr/>
          </p:nvSpPr>
          <p:spPr>
            <a:xfrm>
              <a:off x="6571957" y="2558141"/>
              <a:ext cx="196948" cy="155587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sp>
          <p:nvSpPr>
            <p:cNvPr id="59" name="مستطيل 58">
              <a:extLst>
                <a:ext uri="{FF2B5EF4-FFF2-40B4-BE49-F238E27FC236}">
                  <a16:creationId xmlns:a16="http://schemas.microsoft.com/office/drawing/2014/main" id="{897C5146-63DC-43F8-A7ED-09119A7FB000}"/>
                </a:ext>
              </a:extLst>
            </p:cNvPr>
            <p:cNvSpPr/>
            <p:nvPr/>
          </p:nvSpPr>
          <p:spPr>
            <a:xfrm>
              <a:off x="6377354" y="2555962"/>
              <a:ext cx="196948" cy="15558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sp>
          <p:nvSpPr>
            <p:cNvPr id="68" name="مستطيل 67">
              <a:extLst>
                <a:ext uri="{FF2B5EF4-FFF2-40B4-BE49-F238E27FC236}">
                  <a16:creationId xmlns:a16="http://schemas.microsoft.com/office/drawing/2014/main" id="{26D1B632-6689-411F-ACA3-BB10292274EE}"/>
                </a:ext>
              </a:extLst>
            </p:cNvPr>
            <p:cNvSpPr/>
            <p:nvPr/>
          </p:nvSpPr>
          <p:spPr>
            <a:xfrm>
              <a:off x="6056139" y="2553783"/>
              <a:ext cx="196948" cy="15558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</p:grpSp>
      <p:grpSp>
        <p:nvGrpSpPr>
          <p:cNvPr id="69" name="مجموعة 68">
            <a:extLst>
              <a:ext uri="{FF2B5EF4-FFF2-40B4-BE49-F238E27FC236}">
                <a16:creationId xmlns:a16="http://schemas.microsoft.com/office/drawing/2014/main" id="{4316192B-0BE0-4CE2-8CF2-0D3B866F15F2}"/>
              </a:ext>
            </a:extLst>
          </p:cNvPr>
          <p:cNvGrpSpPr/>
          <p:nvPr/>
        </p:nvGrpSpPr>
        <p:grpSpPr>
          <a:xfrm>
            <a:off x="2217665" y="2605253"/>
            <a:ext cx="907369" cy="171834"/>
            <a:chOff x="6056139" y="2553783"/>
            <a:chExt cx="907369" cy="171834"/>
          </a:xfrm>
        </p:grpSpPr>
        <p:sp>
          <p:nvSpPr>
            <p:cNvPr id="70" name="مستطيل 69">
              <a:extLst>
                <a:ext uri="{FF2B5EF4-FFF2-40B4-BE49-F238E27FC236}">
                  <a16:creationId xmlns:a16="http://schemas.microsoft.com/office/drawing/2014/main" id="{80D7ACBD-5B43-4D9B-A4BC-8723FE1BCA79}"/>
                </a:ext>
              </a:extLst>
            </p:cNvPr>
            <p:cNvSpPr/>
            <p:nvPr/>
          </p:nvSpPr>
          <p:spPr>
            <a:xfrm>
              <a:off x="6766560" y="2560320"/>
              <a:ext cx="196948" cy="15558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sp>
          <p:nvSpPr>
            <p:cNvPr id="71" name="مستطيل 70">
              <a:extLst>
                <a:ext uri="{FF2B5EF4-FFF2-40B4-BE49-F238E27FC236}">
                  <a16:creationId xmlns:a16="http://schemas.microsoft.com/office/drawing/2014/main" id="{CC6F3FF5-E251-4EB9-8A99-1545E962AB28}"/>
                </a:ext>
              </a:extLst>
            </p:cNvPr>
            <p:cNvSpPr/>
            <p:nvPr/>
          </p:nvSpPr>
          <p:spPr>
            <a:xfrm>
              <a:off x="6571957" y="2558141"/>
              <a:ext cx="196948" cy="15558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sp>
          <p:nvSpPr>
            <p:cNvPr id="86" name="مستطيل 85">
              <a:extLst>
                <a:ext uri="{FF2B5EF4-FFF2-40B4-BE49-F238E27FC236}">
                  <a16:creationId xmlns:a16="http://schemas.microsoft.com/office/drawing/2014/main" id="{C9E86E44-6A65-4FF4-AC26-9EF149FB4A51}"/>
                </a:ext>
              </a:extLst>
            </p:cNvPr>
            <p:cNvSpPr/>
            <p:nvPr/>
          </p:nvSpPr>
          <p:spPr>
            <a:xfrm>
              <a:off x="6377354" y="2570030"/>
              <a:ext cx="196948" cy="155587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sp>
          <p:nvSpPr>
            <p:cNvPr id="87" name="مستطيل 86">
              <a:extLst>
                <a:ext uri="{FF2B5EF4-FFF2-40B4-BE49-F238E27FC236}">
                  <a16:creationId xmlns:a16="http://schemas.microsoft.com/office/drawing/2014/main" id="{D7706E2C-92D4-4F45-8D25-A4FB8F12C09B}"/>
                </a:ext>
              </a:extLst>
            </p:cNvPr>
            <p:cNvSpPr/>
            <p:nvPr/>
          </p:nvSpPr>
          <p:spPr>
            <a:xfrm>
              <a:off x="6056139" y="2553783"/>
              <a:ext cx="196948" cy="15558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</p:grpSp>
      <p:grpSp>
        <p:nvGrpSpPr>
          <p:cNvPr id="88" name="مجموعة 87">
            <a:extLst>
              <a:ext uri="{FF2B5EF4-FFF2-40B4-BE49-F238E27FC236}">
                <a16:creationId xmlns:a16="http://schemas.microsoft.com/office/drawing/2014/main" id="{5A16D329-E966-4584-8FDB-4E809E2D3AA3}"/>
              </a:ext>
            </a:extLst>
          </p:cNvPr>
          <p:cNvGrpSpPr/>
          <p:nvPr/>
        </p:nvGrpSpPr>
        <p:grpSpPr>
          <a:xfrm>
            <a:off x="530546" y="2602852"/>
            <a:ext cx="877326" cy="159945"/>
            <a:chOff x="6056139" y="2553783"/>
            <a:chExt cx="877326" cy="159945"/>
          </a:xfrm>
        </p:grpSpPr>
        <p:sp>
          <p:nvSpPr>
            <p:cNvPr id="89" name="مستطيل 88">
              <a:extLst>
                <a:ext uri="{FF2B5EF4-FFF2-40B4-BE49-F238E27FC236}">
                  <a16:creationId xmlns:a16="http://schemas.microsoft.com/office/drawing/2014/main" id="{52E9AEF0-F22F-428F-8D22-7C8C2DC349FF}"/>
                </a:ext>
              </a:extLst>
            </p:cNvPr>
            <p:cNvSpPr/>
            <p:nvPr/>
          </p:nvSpPr>
          <p:spPr>
            <a:xfrm>
              <a:off x="6766561" y="2560321"/>
              <a:ext cx="166904" cy="149049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/>
            </a:p>
          </p:txBody>
        </p:sp>
        <p:sp>
          <p:nvSpPr>
            <p:cNvPr id="90" name="مستطيل 89">
              <a:extLst>
                <a:ext uri="{FF2B5EF4-FFF2-40B4-BE49-F238E27FC236}">
                  <a16:creationId xmlns:a16="http://schemas.microsoft.com/office/drawing/2014/main" id="{31D1CB49-FD66-49F5-B542-BD772EC8592D}"/>
                </a:ext>
              </a:extLst>
            </p:cNvPr>
            <p:cNvSpPr/>
            <p:nvPr/>
          </p:nvSpPr>
          <p:spPr>
            <a:xfrm>
              <a:off x="6571957" y="2558141"/>
              <a:ext cx="196948" cy="15558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sp>
          <p:nvSpPr>
            <p:cNvPr id="91" name="مستطيل 90">
              <a:extLst>
                <a:ext uri="{FF2B5EF4-FFF2-40B4-BE49-F238E27FC236}">
                  <a16:creationId xmlns:a16="http://schemas.microsoft.com/office/drawing/2014/main" id="{2255BDB1-59B3-49E1-BC9F-74E560418D06}"/>
                </a:ext>
              </a:extLst>
            </p:cNvPr>
            <p:cNvSpPr/>
            <p:nvPr/>
          </p:nvSpPr>
          <p:spPr>
            <a:xfrm>
              <a:off x="6377354" y="2555962"/>
              <a:ext cx="196948" cy="15558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sp>
          <p:nvSpPr>
            <p:cNvPr id="92" name="مستطيل 91">
              <a:extLst>
                <a:ext uri="{FF2B5EF4-FFF2-40B4-BE49-F238E27FC236}">
                  <a16:creationId xmlns:a16="http://schemas.microsoft.com/office/drawing/2014/main" id="{6DFA7509-0F98-48CF-B6CA-D2BD0FFA0347}"/>
                </a:ext>
              </a:extLst>
            </p:cNvPr>
            <p:cNvSpPr/>
            <p:nvPr/>
          </p:nvSpPr>
          <p:spPr>
            <a:xfrm>
              <a:off x="6056139" y="2553783"/>
              <a:ext cx="196948" cy="155587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</p:grpSp>
      <p:sp>
        <p:nvSpPr>
          <p:cNvPr id="93" name="مستطيل 1">
            <a:extLst>
              <a:ext uri="{FF2B5EF4-FFF2-40B4-BE49-F238E27FC236}">
                <a16:creationId xmlns:a16="http://schemas.microsoft.com/office/drawing/2014/main" id="{73991BCF-94FF-4AE3-BC02-5B20472C6ED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92738" y="0"/>
            <a:ext cx="2166937" cy="1266825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altLang="ar-SA" sz="1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Sakkal Majalla" panose="02000000000000000000" pitchFamily="2" charset="-78"/>
                <a:ea typeface="Calibri" panose="020F0502020204030204" pitchFamily="34" charset="0"/>
                <a:cs typeface="Sakkal Majalla" panose="02000000000000000000" pitchFamily="2" charset="-78"/>
              </a:rPr>
              <a:t>المملكة العربية السعودية</a:t>
            </a:r>
            <a:endParaRPr kumimoji="0" lang="en-US" altLang="ar-SA" sz="5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ct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altLang="ar-SA" sz="1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Sakkal Majalla" panose="02000000000000000000" pitchFamily="2" charset="-78"/>
                <a:ea typeface="Calibri" panose="020F0502020204030204" pitchFamily="34" charset="0"/>
                <a:cs typeface="Sakkal Majalla" panose="02000000000000000000" pitchFamily="2" charset="-78"/>
              </a:rPr>
              <a:t>وزارة التعليم</a:t>
            </a:r>
            <a:endParaRPr kumimoji="0" lang="en-US" altLang="ar-SA" sz="5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altLang="ar-SA" sz="1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Sakkal Majalla" panose="02000000000000000000" pitchFamily="2" charset="-78"/>
                <a:ea typeface="Calibri" panose="020F0502020204030204" pitchFamily="34" charset="0"/>
                <a:cs typeface="Sakkal Majalla" panose="02000000000000000000" pitchFamily="2" charset="-78"/>
              </a:rPr>
              <a:t>إدارة التعليم بمحافظة .................</a:t>
            </a:r>
            <a:endParaRPr kumimoji="0" lang="en-US" altLang="ar-SA" sz="5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altLang="ar-SA" sz="1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Sakkal Majalla" panose="02000000000000000000" pitchFamily="2" charset="-78"/>
                <a:ea typeface="Calibri" panose="020F0502020204030204" pitchFamily="34" charset="0"/>
                <a:cs typeface="Sakkal Majalla" panose="02000000000000000000" pitchFamily="2" charset="-78"/>
              </a:rPr>
              <a:t>مكتب التعليم بمحافظة .....................</a:t>
            </a:r>
            <a:endParaRPr kumimoji="0" lang="en-US" altLang="ar-SA" sz="5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altLang="ar-SA" sz="1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Sakkal Majalla" panose="02000000000000000000" pitchFamily="2" charset="-78"/>
                <a:ea typeface="Calibri" panose="020F0502020204030204" pitchFamily="34" charset="0"/>
                <a:cs typeface="Sakkal Majalla" panose="02000000000000000000" pitchFamily="2" charset="-78"/>
              </a:rPr>
              <a:t>مدرسة .............................</a:t>
            </a:r>
            <a:endParaRPr kumimoji="0" lang="ar-SA" altLang="ar-SA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273148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مستطيل 1">
            <a:extLst>
              <a:ext uri="{FF2B5EF4-FFF2-40B4-BE49-F238E27FC236}">
                <a16:creationId xmlns:a16="http://schemas.microsoft.com/office/drawing/2014/main" id="{29A02985-51A4-4848-9943-795524A69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92738" y="0"/>
            <a:ext cx="2166937" cy="1266825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altLang="ar-SA" sz="1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Sakkal Majalla" panose="02000000000000000000" pitchFamily="2" charset="-78"/>
                <a:ea typeface="Calibri" panose="020F0502020204030204" pitchFamily="34" charset="0"/>
                <a:cs typeface="Sakkal Majalla" panose="02000000000000000000" pitchFamily="2" charset="-78"/>
              </a:rPr>
              <a:t>المملكة العربية السعودية</a:t>
            </a:r>
            <a:endParaRPr kumimoji="0" lang="en-US" altLang="ar-SA" sz="5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ct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altLang="ar-SA" sz="1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Sakkal Majalla" panose="02000000000000000000" pitchFamily="2" charset="-78"/>
                <a:ea typeface="Calibri" panose="020F0502020204030204" pitchFamily="34" charset="0"/>
                <a:cs typeface="Sakkal Majalla" panose="02000000000000000000" pitchFamily="2" charset="-78"/>
              </a:rPr>
              <a:t>وزارة التعليم</a:t>
            </a:r>
            <a:endParaRPr kumimoji="0" lang="en-US" altLang="ar-SA" sz="5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altLang="ar-SA" sz="1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Sakkal Majalla" panose="02000000000000000000" pitchFamily="2" charset="-78"/>
                <a:ea typeface="Calibri" panose="020F0502020204030204" pitchFamily="34" charset="0"/>
                <a:cs typeface="Sakkal Majalla" panose="02000000000000000000" pitchFamily="2" charset="-78"/>
              </a:rPr>
              <a:t>إدارة التعليم بمحافظة .................</a:t>
            </a:r>
            <a:endParaRPr kumimoji="0" lang="en-US" altLang="ar-SA" sz="5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altLang="ar-SA" sz="1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Sakkal Majalla" panose="02000000000000000000" pitchFamily="2" charset="-78"/>
                <a:ea typeface="Calibri" panose="020F0502020204030204" pitchFamily="34" charset="0"/>
                <a:cs typeface="Sakkal Majalla" panose="02000000000000000000" pitchFamily="2" charset="-78"/>
              </a:rPr>
              <a:t>مكتب التعليم بمحافظة .....................</a:t>
            </a:r>
            <a:endParaRPr kumimoji="0" lang="en-US" altLang="ar-SA" sz="5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altLang="ar-SA" sz="1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Sakkal Majalla" panose="02000000000000000000" pitchFamily="2" charset="-78"/>
                <a:ea typeface="Calibri" panose="020F0502020204030204" pitchFamily="34" charset="0"/>
                <a:cs typeface="Sakkal Majalla" panose="02000000000000000000" pitchFamily="2" charset="-78"/>
              </a:rPr>
              <a:t>مدرسة .............................</a:t>
            </a:r>
            <a:endParaRPr kumimoji="0" lang="ar-SA" altLang="ar-SA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067" name="صورة 2">
            <a:extLst>
              <a:ext uri="{FF2B5EF4-FFF2-40B4-BE49-F238E27FC236}">
                <a16:creationId xmlns:a16="http://schemas.microsoft.com/office/drawing/2014/main" id="{23AF1EDD-FB3F-41E6-B672-E5002E0DAE5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13075" y="0"/>
            <a:ext cx="1533525" cy="1209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مستطيل 3">
            <a:extLst>
              <a:ext uri="{FF2B5EF4-FFF2-40B4-BE49-F238E27FC236}">
                <a16:creationId xmlns:a16="http://schemas.microsoft.com/office/drawing/2014/main" id="{FC60A172-6B1D-439A-9A57-6ACC38CC10A1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943100" cy="752475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altLang="ar-SA" sz="1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Sakkal Majalla" panose="02000000000000000000" pitchFamily="2" charset="-78"/>
                <a:ea typeface="Calibri" panose="020F0502020204030204" pitchFamily="34" charset="0"/>
                <a:cs typeface="Sakkal Majalla" panose="02000000000000000000" pitchFamily="2" charset="-78"/>
              </a:rPr>
              <a:t>المـادة / لغتي </a:t>
            </a:r>
            <a:endParaRPr kumimoji="0" lang="en-US" altLang="ar-SA" sz="5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altLang="ar-SA" sz="1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Sakkal Majalla" panose="02000000000000000000" pitchFamily="2" charset="-78"/>
                <a:ea typeface="Calibri" panose="020F0502020204030204" pitchFamily="34" charset="0"/>
                <a:cs typeface="Sakkal Majalla" panose="02000000000000000000" pitchFamily="2" charset="-78"/>
              </a:rPr>
              <a:t>الفترة / الرابعة </a:t>
            </a:r>
            <a:endParaRPr kumimoji="0" lang="en-US" altLang="ar-SA" sz="5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altLang="ar-SA" sz="1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Sakkal Majalla" panose="02000000000000000000" pitchFamily="2" charset="-78"/>
                <a:ea typeface="Calibri" panose="020F0502020204030204" pitchFamily="34" charset="0"/>
                <a:cs typeface="Sakkal Majalla" panose="02000000000000000000" pitchFamily="2" charset="-78"/>
              </a:rPr>
              <a:t>الصف / الأول الابتدائي </a:t>
            </a:r>
            <a:endParaRPr kumimoji="0" lang="ar-SA" altLang="ar-SA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مستطيل 6">
            <a:extLst>
              <a:ext uri="{FF2B5EF4-FFF2-40B4-BE49-F238E27FC236}">
                <a16:creationId xmlns:a16="http://schemas.microsoft.com/office/drawing/2014/main" id="{604BF43F-459D-4ABA-9AB8-A7B773C5BB1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22374" y="1309931"/>
            <a:ext cx="5712997" cy="466725"/>
          </a:xfrm>
          <a:prstGeom prst="rect">
            <a:avLst/>
          </a:prstGeom>
          <a:solidFill>
            <a:srgbClr val="D8D8D8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altLang="ar-SA" sz="20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Sakkal Majalla" panose="02000000000000000000" pitchFamily="2" charset="-78"/>
                <a:ea typeface="Calibri" panose="020F0502020204030204" pitchFamily="34" charset="0"/>
                <a:cs typeface="Sakkal Majalla" panose="02000000000000000000" pitchFamily="2" charset="-78"/>
              </a:rPr>
              <a:t>اختبار الفترة الرابعة للصف الأول الابتدائي للفصل الدراسي الثاني 1443 هـ </a:t>
            </a:r>
            <a:endParaRPr kumimoji="0" lang="ar-SA" altLang="ar-SA" sz="20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6" name="مربع نص 8">
            <a:extLst>
              <a:ext uri="{FF2B5EF4-FFF2-40B4-BE49-F238E27FC236}">
                <a16:creationId xmlns:a16="http://schemas.microsoft.com/office/drawing/2014/main" id="{B69B5941-4686-4B8C-AD21-2BAFED29051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86203" y="1805072"/>
            <a:ext cx="6632991" cy="43815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 algn="r" defTabSz="914400" rtl="1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ar-SA" altLang="ar-SA" sz="2000" b="1" dirty="0">
                <a:latin typeface="Sakkal Majalla" panose="02000000000000000000" pitchFamily="2" charset="-78"/>
                <a:ea typeface="Calibri" panose="020F0502020204030204" pitchFamily="34" charset="0"/>
                <a:cs typeface="Sakkal Majalla" panose="02000000000000000000" pitchFamily="2" charset="-78"/>
              </a:rPr>
              <a:t>8– عزيزتي الطالبة قومي بكتابة الحروف التي تسمعيها من معلمتك كتابة صحيحة ( إملاء  اختباري ) </a:t>
            </a:r>
            <a:r>
              <a:rPr kumimoji="0" lang="ar-SA" altLang="ar-SA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Sakkal Majalla" panose="02000000000000000000" pitchFamily="2" charset="-78"/>
                <a:ea typeface="Calibri" panose="020F0502020204030204" pitchFamily="34" charset="0"/>
                <a:cs typeface="Sakkal Majalla" panose="02000000000000000000" pitchFamily="2" charset="-78"/>
              </a:rPr>
              <a:t>: </a:t>
            </a:r>
            <a:endParaRPr kumimoji="0" lang="ar-SA" altLang="ar-SA" sz="20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8" name="Rectangle 31">
            <a:extLst>
              <a:ext uri="{FF2B5EF4-FFF2-40B4-BE49-F238E27FC236}">
                <a16:creationId xmlns:a16="http://schemas.microsoft.com/office/drawing/2014/main" id="{3C274D3D-F569-4E20-9E68-F8AC83331DF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22375" y="6254750"/>
            <a:ext cx="7559675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ar-SA" sz="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en-US" altLang="ar-SA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en-US" altLang="ar-SA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ar-SA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45" name="جدول 26">
            <a:extLst>
              <a:ext uri="{FF2B5EF4-FFF2-40B4-BE49-F238E27FC236}">
                <a16:creationId xmlns:a16="http://schemas.microsoft.com/office/drawing/2014/main" id="{D54A262C-47B0-4C01-B93A-BE09200AB88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22351371"/>
              </p:ext>
            </p:extLst>
          </p:nvPr>
        </p:nvGraphicFramePr>
        <p:xfrm>
          <a:off x="673102" y="4603152"/>
          <a:ext cx="6632991" cy="321702"/>
        </p:xfrm>
        <a:graphic>
          <a:graphicData uri="http://schemas.openxmlformats.org/drawingml/2006/table">
            <a:tbl>
              <a:tblPr rtl="1" firstRow="1" bandRow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tableStyleId>{5C22544A-7EE6-4342-B048-85BDC9FD1C3A}</a:tableStyleId>
              </a:tblPr>
              <a:tblGrid>
                <a:gridCol w="3098957">
                  <a:extLst>
                    <a:ext uri="{9D8B030D-6E8A-4147-A177-3AD203B41FA5}">
                      <a16:colId xmlns:a16="http://schemas.microsoft.com/office/drawing/2014/main" val="3990659205"/>
                    </a:ext>
                  </a:extLst>
                </a:gridCol>
                <a:gridCol w="901915">
                  <a:extLst>
                    <a:ext uri="{9D8B030D-6E8A-4147-A177-3AD203B41FA5}">
                      <a16:colId xmlns:a16="http://schemas.microsoft.com/office/drawing/2014/main" val="2928637799"/>
                    </a:ext>
                  </a:extLst>
                </a:gridCol>
                <a:gridCol w="819150">
                  <a:extLst>
                    <a:ext uri="{9D8B030D-6E8A-4147-A177-3AD203B41FA5}">
                      <a16:colId xmlns:a16="http://schemas.microsoft.com/office/drawing/2014/main" val="1046603152"/>
                    </a:ext>
                  </a:extLst>
                </a:gridCol>
                <a:gridCol w="771525">
                  <a:extLst>
                    <a:ext uri="{9D8B030D-6E8A-4147-A177-3AD203B41FA5}">
                      <a16:colId xmlns:a16="http://schemas.microsoft.com/office/drawing/2014/main" val="239560925"/>
                    </a:ext>
                  </a:extLst>
                </a:gridCol>
                <a:gridCol w="1041444">
                  <a:extLst>
                    <a:ext uri="{9D8B030D-6E8A-4147-A177-3AD203B41FA5}">
                      <a16:colId xmlns:a16="http://schemas.microsoft.com/office/drawing/2014/main" val="2232739109"/>
                    </a:ext>
                  </a:extLst>
                </a:gridCol>
              </a:tblGrid>
              <a:tr h="321702">
                <a:tc>
                  <a:txBody>
                    <a:bodyPr/>
                    <a:lstStyle/>
                    <a:p>
                      <a:pPr rtl="1"/>
                      <a:r>
                        <a:rPr lang="ar-SA" sz="14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كتابة حروف سبق له دراستها من الذاكرة البعيدة 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1"/>
                      <a:r>
                        <a:rPr lang="ar-SA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متفوق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1"/>
                      <a:r>
                        <a:rPr lang="ar-SA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متقدم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1"/>
                      <a:r>
                        <a:rPr lang="ar-SA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متمكن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1"/>
                      <a:r>
                        <a:rPr lang="ar-SA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غير مجتاز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51126527"/>
                  </a:ext>
                </a:extLst>
              </a:tr>
            </a:tbl>
          </a:graphicData>
        </a:graphic>
      </p:graphicFrame>
      <p:sp>
        <p:nvSpPr>
          <p:cNvPr id="46" name="مستطيل 45">
            <a:extLst>
              <a:ext uri="{FF2B5EF4-FFF2-40B4-BE49-F238E27FC236}">
                <a16:creationId xmlns:a16="http://schemas.microsoft.com/office/drawing/2014/main" id="{14E6B721-D9CC-4DDC-B3DC-AFD195841E18}"/>
              </a:ext>
            </a:extLst>
          </p:cNvPr>
          <p:cNvSpPr/>
          <p:nvPr/>
        </p:nvSpPr>
        <p:spPr>
          <a:xfrm>
            <a:off x="3817451" y="4676509"/>
            <a:ext cx="221750" cy="201370"/>
          </a:xfrm>
          <a:prstGeom prst="rect">
            <a:avLst/>
          </a:prstGeom>
          <a:noFill/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47" name="مستطيل 46">
            <a:extLst>
              <a:ext uri="{FF2B5EF4-FFF2-40B4-BE49-F238E27FC236}">
                <a16:creationId xmlns:a16="http://schemas.microsoft.com/office/drawing/2014/main" id="{348D124F-9EB3-434D-B190-3E8DA5FA9BCE}"/>
              </a:ext>
            </a:extLst>
          </p:cNvPr>
          <p:cNvSpPr/>
          <p:nvPr/>
        </p:nvSpPr>
        <p:spPr>
          <a:xfrm>
            <a:off x="2988468" y="4676509"/>
            <a:ext cx="221750" cy="201370"/>
          </a:xfrm>
          <a:prstGeom prst="rect">
            <a:avLst/>
          </a:prstGeom>
          <a:noFill/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48" name="مستطيل 47">
            <a:extLst>
              <a:ext uri="{FF2B5EF4-FFF2-40B4-BE49-F238E27FC236}">
                <a16:creationId xmlns:a16="http://schemas.microsoft.com/office/drawing/2014/main" id="{F524A626-8CAD-49E7-A2A2-2711FE17CCEB}"/>
              </a:ext>
            </a:extLst>
          </p:cNvPr>
          <p:cNvSpPr/>
          <p:nvPr/>
        </p:nvSpPr>
        <p:spPr>
          <a:xfrm>
            <a:off x="2212099" y="4676509"/>
            <a:ext cx="221750" cy="201370"/>
          </a:xfrm>
          <a:prstGeom prst="rect">
            <a:avLst/>
          </a:prstGeom>
          <a:noFill/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49" name="مستطيل 48">
            <a:extLst>
              <a:ext uri="{FF2B5EF4-FFF2-40B4-BE49-F238E27FC236}">
                <a16:creationId xmlns:a16="http://schemas.microsoft.com/office/drawing/2014/main" id="{FEA1E52C-6E5E-405A-8AD6-FCC22D36A197}"/>
              </a:ext>
            </a:extLst>
          </p:cNvPr>
          <p:cNvSpPr/>
          <p:nvPr/>
        </p:nvSpPr>
        <p:spPr>
          <a:xfrm>
            <a:off x="1373807" y="4676509"/>
            <a:ext cx="221750" cy="201370"/>
          </a:xfrm>
          <a:prstGeom prst="rect">
            <a:avLst/>
          </a:prstGeom>
          <a:noFill/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0" name="مستطيل 29">
            <a:extLst>
              <a:ext uri="{FF2B5EF4-FFF2-40B4-BE49-F238E27FC236}">
                <a16:creationId xmlns:a16="http://schemas.microsoft.com/office/drawing/2014/main" id="{CA998608-A48F-40C8-96CA-DA46C78CCD0D}"/>
              </a:ext>
            </a:extLst>
          </p:cNvPr>
          <p:cNvSpPr/>
          <p:nvPr/>
        </p:nvSpPr>
        <p:spPr>
          <a:xfrm>
            <a:off x="0" y="0"/>
            <a:ext cx="7559673" cy="10691810"/>
          </a:xfrm>
          <a:prstGeom prst="rect">
            <a:avLst/>
          </a:prstGeom>
          <a:noFill/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5" name="مربع نص 8">
            <a:extLst>
              <a:ext uri="{FF2B5EF4-FFF2-40B4-BE49-F238E27FC236}">
                <a16:creationId xmlns:a16="http://schemas.microsoft.com/office/drawing/2014/main" id="{547625A9-6A1C-4D5C-9092-894C79B9288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5489658"/>
            <a:ext cx="7410324" cy="43815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 algn="r" defTabSz="914400" rtl="1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ar-SA" altLang="ar-SA" sz="2000" b="1" dirty="0">
                <a:latin typeface="Sakkal Majalla" panose="02000000000000000000" pitchFamily="2" charset="-78"/>
                <a:ea typeface="Calibri" panose="020F0502020204030204" pitchFamily="34" charset="0"/>
                <a:cs typeface="Sakkal Majalla" panose="02000000000000000000" pitchFamily="2" charset="-78"/>
              </a:rPr>
              <a:t>8– عزيزتي الطالبة قومي بكتابة الكلمات التي تسمعيها من معلمتك كتابة صحيحة ( إملاء  منظور ) </a:t>
            </a:r>
            <a:r>
              <a:rPr kumimoji="0" lang="ar-SA" altLang="ar-SA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Sakkal Majalla" panose="02000000000000000000" pitchFamily="2" charset="-78"/>
                <a:ea typeface="Calibri" panose="020F0502020204030204" pitchFamily="34" charset="0"/>
                <a:cs typeface="Sakkal Majalla" panose="02000000000000000000" pitchFamily="2" charset="-78"/>
              </a:rPr>
              <a:t>: </a:t>
            </a:r>
            <a:endParaRPr kumimoji="0" lang="ar-SA" altLang="ar-SA" sz="20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graphicFrame>
        <p:nvGraphicFramePr>
          <p:cNvPr id="36" name="جدول 6">
            <a:extLst>
              <a:ext uri="{FF2B5EF4-FFF2-40B4-BE49-F238E27FC236}">
                <a16:creationId xmlns:a16="http://schemas.microsoft.com/office/drawing/2014/main" id="{412212D9-F45B-4440-98FF-9FBC2C1850A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52872197"/>
              </p:ext>
            </p:extLst>
          </p:nvPr>
        </p:nvGraphicFramePr>
        <p:xfrm>
          <a:off x="285025" y="5944115"/>
          <a:ext cx="7016429" cy="2177532"/>
        </p:xfrm>
        <a:graphic>
          <a:graphicData uri="http://schemas.openxmlformats.org/drawingml/2006/table">
            <a:tbl>
              <a:tblPr rtl="1" firstRow="1" bandRow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tableStyleId>{5C22544A-7EE6-4342-B048-85BDC9FD1C3A}</a:tableStyleId>
              </a:tblPr>
              <a:tblGrid>
                <a:gridCol w="2208876">
                  <a:extLst>
                    <a:ext uri="{9D8B030D-6E8A-4147-A177-3AD203B41FA5}">
                      <a16:colId xmlns:a16="http://schemas.microsoft.com/office/drawing/2014/main" val="3650546467"/>
                    </a:ext>
                  </a:extLst>
                </a:gridCol>
                <a:gridCol w="2338810">
                  <a:extLst>
                    <a:ext uri="{9D8B030D-6E8A-4147-A177-3AD203B41FA5}">
                      <a16:colId xmlns:a16="http://schemas.microsoft.com/office/drawing/2014/main" val="3583571498"/>
                    </a:ext>
                  </a:extLst>
                </a:gridCol>
                <a:gridCol w="2468743">
                  <a:extLst>
                    <a:ext uri="{9D8B030D-6E8A-4147-A177-3AD203B41FA5}">
                      <a16:colId xmlns:a16="http://schemas.microsoft.com/office/drawing/2014/main" val="3523019072"/>
                    </a:ext>
                  </a:extLst>
                </a:gridCol>
              </a:tblGrid>
              <a:tr h="1088766">
                <a:tc>
                  <a:txBody>
                    <a:bodyPr/>
                    <a:lstStyle/>
                    <a:p>
                      <a:pPr algn="ctr" rtl="1"/>
                      <a:r>
                        <a:rPr lang="ar-SA" dirty="0">
                          <a:solidFill>
                            <a:schemeClr val="tx1"/>
                          </a:solidFill>
                        </a:rPr>
                        <a:t>....................................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kumimoji="0" lang="ar-SA" sz="1488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Arial" panose="020B0604020202020204" pitchFamily="34" charset="0"/>
                        </a:rPr>
                        <a:t>....................................</a:t>
                      </a:r>
                      <a:endParaRPr lang="ar-SA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kumimoji="0" lang="ar-SA" sz="1488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Arial" panose="020B0604020202020204" pitchFamily="34" charset="0"/>
                        </a:rPr>
                        <a:t>....................................</a:t>
                      </a:r>
                      <a:endParaRPr lang="ar-SA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38930262"/>
                  </a:ext>
                </a:extLst>
              </a:tr>
              <a:tr h="1088766">
                <a:tc>
                  <a:txBody>
                    <a:bodyPr/>
                    <a:lstStyle/>
                    <a:p>
                      <a:pPr algn="ctr" rtl="1"/>
                      <a:r>
                        <a:rPr lang="ar-SA" b="1" dirty="0">
                          <a:solidFill>
                            <a:schemeClr val="tx1"/>
                          </a:solidFill>
                        </a:rPr>
                        <a:t>....................................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kumimoji="0" lang="ar-SA" sz="1488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Arial" panose="020B0604020202020204" pitchFamily="34" charset="0"/>
                        </a:rPr>
                        <a:t>....................................</a:t>
                      </a:r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kumimoji="0" lang="ar-SA" sz="1488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Arial" panose="020B0604020202020204" pitchFamily="34" charset="0"/>
                        </a:rPr>
                        <a:t>....................................</a:t>
                      </a:r>
                      <a:endParaRPr lang="ar-SA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3673653"/>
                  </a:ext>
                </a:extLst>
              </a:tr>
            </a:tbl>
          </a:graphicData>
        </a:graphic>
      </p:graphicFrame>
      <p:graphicFrame>
        <p:nvGraphicFramePr>
          <p:cNvPr id="9" name="جدول 9">
            <a:extLst>
              <a:ext uri="{FF2B5EF4-FFF2-40B4-BE49-F238E27FC236}">
                <a16:creationId xmlns:a16="http://schemas.microsoft.com/office/drawing/2014/main" id="{FE6469D7-1CE5-43DF-8B04-440DCEB8D0B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84925701"/>
              </p:ext>
            </p:extLst>
          </p:nvPr>
        </p:nvGraphicFramePr>
        <p:xfrm>
          <a:off x="668464" y="2272992"/>
          <a:ext cx="6632990" cy="2114862"/>
        </p:xfrm>
        <a:graphic>
          <a:graphicData uri="http://schemas.openxmlformats.org/drawingml/2006/table">
            <a:tbl>
              <a:tblPr rtl="1" firstRow="1" bandRow="1"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tableStyleId>{5C22544A-7EE6-4342-B048-85BDC9FD1C3A}</a:tableStyleId>
              </a:tblPr>
              <a:tblGrid>
                <a:gridCol w="1326598">
                  <a:extLst>
                    <a:ext uri="{9D8B030D-6E8A-4147-A177-3AD203B41FA5}">
                      <a16:colId xmlns:a16="http://schemas.microsoft.com/office/drawing/2014/main" val="627954862"/>
                    </a:ext>
                  </a:extLst>
                </a:gridCol>
                <a:gridCol w="1326598">
                  <a:extLst>
                    <a:ext uri="{9D8B030D-6E8A-4147-A177-3AD203B41FA5}">
                      <a16:colId xmlns:a16="http://schemas.microsoft.com/office/drawing/2014/main" val="3765016181"/>
                    </a:ext>
                  </a:extLst>
                </a:gridCol>
                <a:gridCol w="1326598">
                  <a:extLst>
                    <a:ext uri="{9D8B030D-6E8A-4147-A177-3AD203B41FA5}">
                      <a16:colId xmlns:a16="http://schemas.microsoft.com/office/drawing/2014/main" val="1589889232"/>
                    </a:ext>
                  </a:extLst>
                </a:gridCol>
                <a:gridCol w="1326598">
                  <a:extLst>
                    <a:ext uri="{9D8B030D-6E8A-4147-A177-3AD203B41FA5}">
                      <a16:colId xmlns:a16="http://schemas.microsoft.com/office/drawing/2014/main" val="3233899148"/>
                    </a:ext>
                  </a:extLst>
                </a:gridCol>
                <a:gridCol w="1326598">
                  <a:extLst>
                    <a:ext uri="{9D8B030D-6E8A-4147-A177-3AD203B41FA5}">
                      <a16:colId xmlns:a16="http://schemas.microsoft.com/office/drawing/2014/main" val="1314993973"/>
                    </a:ext>
                  </a:extLst>
                </a:gridCol>
              </a:tblGrid>
              <a:tr h="704954">
                <a:tc>
                  <a:txBody>
                    <a:bodyPr/>
                    <a:lstStyle/>
                    <a:p>
                      <a:pPr algn="ctr" rtl="1"/>
                      <a:r>
                        <a:rPr lang="ar-SA" dirty="0">
                          <a:solidFill>
                            <a:schemeClr val="tx1"/>
                          </a:solidFill>
                        </a:rPr>
                        <a:t>...................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ar-SA" sz="1488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Arial" panose="020B0604020202020204" pitchFamily="34" charset="0"/>
                        </a:rPr>
                        <a:t>...................</a:t>
                      </a:r>
                      <a:endParaRPr kumimoji="0" lang="ar-SA" sz="1488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ar-SA" sz="1488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Arial" panose="020B0604020202020204" pitchFamily="34" charset="0"/>
                        </a:rPr>
                        <a:t>...................</a:t>
                      </a:r>
                      <a:endParaRPr kumimoji="0" lang="ar-SA" sz="1488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ar-SA" sz="1488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Arial" panose="020B0604020202020204" pitchFamily="34" charset="0"/>
                        </a:rPr>
                        <a:t>...................</a:t>
                      </a:r>
                      <a:endParaRPr kumimoji="0" lang="ar-SA" sz="1488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ar-SA" sz="1488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Arial" panose="020B0604020202020204" pitchFamily="34" charset="0"/>
                        </a:rPr>
                        <a:t>...................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84013721"/>
                  </a:ext>
                </a:extLst>
              </a:tr>
              <a:tr h="704954">
                <a:tc>
                  <a:txBody>
                    <a:bodyPr/>
                    <a:lstStyle/>
                    <a:p>
                      <a:pPr marL="0" marR="0" lvl="0" indent="0" algn="ctr" defTabSz="755934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ar-SA" sz="1488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Arial" panose="020B0604020202020204" pitchFamily="34" charset="0"/>
                        </a:rPr>
                        <a:t>...................</a:t>
                      </a:r>
                      <a:endParaRPr kumimoji="0" lang="ar-SA" sz="1488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ar-SA" sz="1488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Arial" panose="020B0604020202020204" pitchFamily="34" charset="0"/>
                        </a:rPr>
                        <a:t>...................</a:t>
                      </a:r>
                      <a:endParaRPr kumimoji="0" lang="ar-SA" sz="1488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ar-SA" sz="1488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Arial" panose="020B0604020202020204" pitchFamily="34" charset="0"/>
                        </a:rPr>
                        <a:t>...................</a:t>
                      </a:r>
                      <a:endParaRPr kumimoji="0" lang="ar-SA" sz="1488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ar-SA" sz="1488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Arial" panose="020B0604020202020204" pitchFamily="34" charset="0"/>
                        </a:rPr>
                        <a:t>...................</a:t>
                      </a:r>
                      <a:endParaRPr kumimoji="0" lang="ar-SA" sz="1488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ar-SA" sz="1488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Arial" panose="020B0604020202020204" pitchFamily="34" charset="0"/>
                        </a:rPr>
                        <a:t>...................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9649583"/>
                  </a:ext>
                </a:extLst>
              </a:tr>
              <a:tr h="704954">
                <a:tc>
                  <a:txBody>
                    <a:bodyPr/>
                    <a:lstStyle/>
                    <a:p>
                      <a:pPr marL="0" marR="0" lvl="0" indent="0" algn="ctr" defTabSz="755934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ar-SA" sz="1488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Arial" panose="020B0604020202020204" pitchFamily="34" charset="0"/>
                        </a:rPr>
                        <a:t>...................</a:t>
                      </a:r>
                      <a:endParaRPr kumimoji="0" lang="ar-SA" sz="1488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ar-SA" sz="1488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Arial" panose="020B0604020202020204" pitchFamily="34" charset="0"/>
                        </a:rPr>
                        <a:t>...................</a:t>
                      </a:r>
                      <a:endParaRPr kumimoji="0" lang="ar-SA" sz="1488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ar-SA" sz="1488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Arial" panose="020B0604020202020204" pitchFamily="34" charset="0"/>
                        </a:rPr>
                        <a:t>...................</a:t>
                      </a:r>
                      <a:endParaRPr kumimoji="0" lang="ar-SA" sz="1488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ar-SA" sz="1488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Arial" panose="020B0604020202020204" pitchFamily="34" charset="0"/>
                        </a:rPr>
                        <a:t>...................</a:t>
                      </a:r>
                      <a:endParaRPr kumimoji="0" lang="ar-SA" sz="1488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ar-SA" sz="1488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Arial" panose="020B0604020202020204" pitchFamily="34" charset="0"/>
                        </a:rPr>
                        <a:t>...................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89576124"/>
                  </a:ext>
                </a:extLst>
              </a:tr>
            </a:tbl>
          </a:graphicData>
        </a:graphic>
      </p:graphicFrame>
      <p:graphicFrame>
        <p:nvGraphicFramePr>
          <p:cNvPr id="43" name="جدول 26">
            <a:extLst>
              <a:ext uri="{FF2B5EF4-FFF2-40B4-BE49-F238E27FC236}">
                <a16:creationId xmlns:a16="http://schemas.microsoft.com/office/drawing/2014/main" id="{CB098A34-CEA0-46B7-8DAA-CCAE498FDAD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512132"/>
              </p:ext>
            </p:extLst>
          </p:nvPr>
        </p:nvGraphicFramePr>
        <p:xfrm>
          <a:off x="668463" y="8384130"/>
          <a:ext cx="6632991" cy="321702"/>
        </p:xfrm>
        <a:graphic>
          <a:graphicData uri="http://schemas.openxmlformats.org/drawingml/2006/table">
            <a:tbl>
              <a:tblPr rtl="1" firstRow="1" bandRow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tableStyleId>{5C22544A-7EE6-4342-B048-85BDC9FD1C3A}</a:tableStyleId>
              </a:tblPr>
              <a:tblGrid>
                <a:gridCol w="3098957">
                  <a:extLst>
                    <a:ext uri="{9D8B030D-6E8A-4147-A177-3AD203B41FA5}">
                      <a16:colId xmlns:a16="http://schemas.microsoft.com/office/drawing/2014/main" val="3990659205"/>
                    </a:ext>
                  </a:extLst>
                </a:gridCol>
                <a:gridCol w="901915">
                  <a:extLst>
                    <a:ext uri="{9D8B030D-6E8A-4147-A177-3AD203B41FA5}">
                      <a16:colId xmlns:a16="http://schemas.microsoft.com/office/drawing/2014/main" val="2928637799"/>
                    </a:ext>
                  </a:extLst>
                </a:gridCol>
                <a:gridCol w="819150">
                  <a:extLst>
                    <a:ext uri="{9D8B030D-6E8A-4147-A177-3AD203B41FA5}">
                      <a16:colId xmlns:a16="http://schemas.microsoft.com/office/drawing/2014/main" val="1046603152"/>
                    </a:ext>
                  </a:extLst>
                </a:gridCol>
                <a:gridCol w="771525">
                  <a:extLst>
                    <a:ext uri="{9D8B030D-6E8A-4147-A177-3AD203B41FA5}">
                      <a16:colId xmlns:a16="http://schemas.microsoft.com/office/drawing/2014/main" val="239560925"/>
                    </a:ext>
                  </a:extLst>
                </a:gridCol>
                <a:gridCol w="1041444">
                  <a:extLst>
                    <a:ext uri="{9D8B030D-6E8A-4147-A177-3AD203B41FA5}">
                      <a16:colId xmlns:a16="http://schemas.microsoft.com/office/drawing/2014/main" val="2232739109"/>
                    </a:ext>
                  </a:extLst>
                </a:gridCol>
              </a:tblGrid>
              <a:tr h="321702">
                <a:tc>
                  <a:txBody>
                    <a:bodyPr/>
                    <a:lstStyle/>
                    <a:p>
                      <a:pPr rtl="1"/>
                      <a:r>
                        <a:rPr lang="ar-SA" sz="14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كتابة كلمات سبق له دراسة حروفها من الذاكرة القريبة  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1"/>
                      <a:r>
                        <a:rPr lang="ar-SA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متفوق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1"/>
                      <a:r>
                        <a:rPr lang="ar-SA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متقدم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1"/>
                      <a:r>
                        <a:rPr lang="ar-SA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متمكن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1"/>
                      <a:r>
                        <a:rPr lang="ar-SA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غير مجتاز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51126527"/>
                  </a:ext>
                </a:extLst>
              </a:tr>
            </a:tbl>
          </a:graphicData>
        </a:graphic>
      </p:graphicFrame>
      <p:sp>
        <p:nvSpPr>
          <p:cNvPr id="44" name="مستطيل 43">
            <a:extLst>
              <a:ext uri="{FF2B5EF4-FFF2-40B4-BE49-F238E27FC236}">
                <a16:creationId xmlns:a16="http://schemas.microsoft.com/office/drawing/2014/main" id="{0709B41C-80C4-4683-9962-BEEA61E2B6EB}"/>
              </a:ext>
            </a:extLst>
          </p:cNvPr>
          <p:cNvSpPr/>
          <p:nvPr/>
        </p:nvSpPr>
        <p:spPr>
          <a:xfrm>
            <a:off x="3812812" y="8457487"/>
            <a:ext cx="221750" cy="201370"/>
          </a:xfrm>
          <a:prstGeom prst="rect">
            <a:avLst/>
          </a:prstGeom>
          <a:noFill/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50" name="مستطيل 49">
            <a:extLst>
              <a:ext uri="{FF2B5EF4-FFF2-40B4-BE49-F238E27FC236}">
                <a16:creationId xmlns:a16="http://schemas.microsoft.com/office/drawing/2014/main" id="{FA509CCE-FB36-40CF-9A94-B046EF8C6CC7}"/>
              </a:ext>
            </a:extLst>
          </p:cNvPr>
          <p:cNvSpPr/>
          <p:nvPr/>
        </p:nvSpPr>
        <p:spPr>
          <a:xfrm>
            <a:off x="2983829" y="8457487"/>
            <a:ext cx="221750" cy="201370"/>
          </a:xfrm>
          <a:prstGeom prst="rect">
            <a:avLst/>
          </a:prstGeom>
          <a:noFill/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53" name="مستطيل 52">
            <a:extLst>
              <a:ext uri="{FF2B5EF4-FFF2-40B4-BE49-F238E27FC236}">
                <a16:creationId xmlns:a16="http://schemas.microsoft.com/office/drawing/2014/main" id="{9904D475-B354-42C4-8639-4896AF9FA968}"/>
              </a:ext>
            </a:extLst>
          </p:cNvPr>
          <p:cNvSpPr/>
          <p:nvPr/>
        </p:nvSpPr>
        <p:spPr>
          <a:xfrm>
            <a:off x="2207460" y="8457487"/>
            <a:ext cx="221750" cy="201370"/>
          </a:xfrm>
          <a:prstGeom prst="rect">
            <a:avLst/>
          </a:prstGeom>
          <a:noFill/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54" name="مستطيل 53">
            <a:extLst>
              <a:ext uri="{FF2B5EF4-FFF2-40B4-BE49-F238E27FC236}">
                <a16:creationId xmlns:a16="http://schemas.microsoft.com/office/drawing/2014/main" id="{EC75FF6C-7899-4258-91C5-A8A4BB8C1698}"/>
              </a:ext>
            </a:extLst>
          </p:cNvPr>
          <p:cNvSpPr/>
          <p:nvPr/>
        </p:nvSpPr>
        <p:spPr>
          <a:xfrm>
            <a:off x="1369168" y="8457487"/>
            <a:ext cx="221750" cy="201370"/>
          </a:xfrm>
          <a:prstGeom prst="rect">
            <a:avLst/>
          </a:prstGeom>
          <a:noFill/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0" name="مستطيل 9">
            <a:extLst>
              <a:ext uri="{FF2B5EF4-FFF2-40B4-BE49-F238E27FC236}">
                <a16:creationId xmlns:a16="http://schemas.microsoft.com/office/drawing/2014/main" id="{F4E75A28-22AB-42DF-A034-19FE0371CCCA}"/>
              </a:ext>
            </a:extLst>
          </p:cNvPr>
          <p:cNvSpPr/>
          <p:nvPr/>
        </p:nvSpPr>
        <p:spPr>
          <a:xfrm>
            <a:off x="1354005" y="9247287"/>
            <a:ext cx="5361113" cy="96772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dirty="0">
                <a:solidFill>
                  <a:schemeClr val="tx1"/>
                </a:solidFill>
                <a:cs typeface="SKR HEAD1" pitchFamily="2" charset="-78"/>
              </a:rPr>
              <a:t>مع تمنياتي  لكم بالتوفيق والسداد  </a:t>
            </a:r>
          </a:p>
          <a:p>
            <a:pPr algn="ctr"/>
            <a:r>
              <a:rPr lang="ar-SA" dirty="0">
                <a:solidFill>
                  <a:schemeClr val="tx1"/>
                </a:solidFill>
                <a:cs typeface="SKR HEAD1" pitchFamily="2" charset="-78"/>
              </a:rPr>
              <a:t>إعداد معلمة المـادة / .....................</a:t>
            </a:r>
          </a:p>
          <a:p>
            <a:pPr algn="ctr"/>
            <a:r>
              <a:rPr lang="en-US" dirty="0">
                <a:solidFill>
                  <a:schemeClr val="tx1"/>
                </a:solidFill>
                <a:cs typeface="SKR HEAD1" pitchFamily="2" charset="-78"/>
                <a:hlinkClick r:id="rId3"/>
              </a:rPr>
              <a:t>https://t.me/abdullahalghamdi411</a:t>
            </a:r>
            <a:r>
              <a:rPr lang="ar-SA" dirty="0">
                <a:solidFill>
                  <a:schemeClr val="tx1"/>
                </a:solidFill>
                <a:cs typeface="SKR HEAD1" pitchFamily="2" charset="-78"/>
              </a:rPr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2760748779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نسق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نسق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نسق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left" visibility="0" width="350" row="1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0C3579E7-DA9A-4B72-AFF3-A8A7AF18A31E}">
  <we:reference id="wa104380121" version="2.0.0.0" store="ar-SA" storeType="OMEX"/>
  <we:alternateReferences>
    <we:reference id="wa104380121" version="2.0.0.0" store="WA104380121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546</TotalTime>
  <Words>571</Words>
  <Application>Microsoft Office PowerPoint</Application>
  <PresentationFormat>مخصص</PresentationFormat>
  <Paragraphs>230</Paragraphs>
  <Slides>4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4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Sakkal Majalla</vt:lpstr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HP</dc:creator>
  <cp:lastModifiedBy>HP</cp:lastModifiedBy>
  <cp:revision>23</cp:revision>
  <dcterms:created xsi:type="dcterms:W3CDTF">2021-12-15T11:19:36Z</dcterms:created>
  <dcterms:modified xsi:type="dcterms:W3CDTF">2022-02-15T21:09:37Z</dcterms:modified>
</cp:coreProperties>
</file>