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9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كيف أشتري؟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وسيلة شرح مستطيلة مستديرة الزوايا 1"/>
          <p:cNvSpPr/>
          <p:nvPr/>
        </p:nvSpPr>
        <p:spPr>
          <a:xfrm>
            <a:off x="8475257" y="1201003"/>
            <a:ext cx="3152632" cy="3152633"/>
          </a:xfrm>
          <a:prstGeom prst="wedgeRoundRectCallout">
            <a:avLst>
              <a:gd name="adj1" fmla="val -10203"/>
              <a:gd name="adj2" fmla="val 75936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النقود.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الشراء.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الادخار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382136" y="1201003"/>
            <a:ext cx="7642747" cy="1576316"/>
          </a:xfrm>
          <a:prstGeom prst="wedgeRoundRectCallout">
            <a:avLst>
              <a:gd name="adj1" fmla="val -15820"/>
              <a:gd name="adj2" fmla="val 1780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ما فائدة النقود؟</a:t>
            </a:r>
            <a:endParaRPr lang="ar-SA" sz="4800" b="1" dirty="0" smtClean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136" y="4661863"/>
            <a:ext cx="88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4000" b="1" dirty="0" smtClean="0">
                <a:solidFill>
                  <a:srgbClr val="00B050"/>
                </a:solidFill>
              </a:rPr>
              <a:t>لكي </a:t>
            </a:r>
            <a:r>
              <a:rPr lang="ar-SA" sz="4000" b="1" dirty="0">
                <a:solidFill>
                  <a:srgbClr val="00B050"/>
                </a:solidFill>
              </a:rPr>
              <a:t>أشتري بالنّقود ما أحتاجه من مقصف المدرسة: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إرشادات عامة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9" name="مستطيل مستدير الزوايا 18"/>
          <p:cNvSpPr/>
          <p:nvPr/>
        </p:nvSpPr>
        <p:spPr>
          <a:xfrm>
            <a:off x="596900" y="1578305"/>
            <a:ext cx="10477500" cy="33669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Blip>
                <a:blip r:embed="rId4"/>
              </a:buBlip>
            </a:pPr>
            <a:r>
              <a:rPr lang="ar-SA" sz="3200" b="1" dirty="0">
                <a:solidFill>
                  <a:schemeClr val="bg1"/>
                </a:solidFill>
              </a:rPr>
              <a:t>البيع والشراء في المقصف يشبه البيع والشراء في السوق.</a:t>
            </a:r>
          </a:p>
          <a:p>
            <a:pPr marL="457200" indent="-457200">
              <a:buBlip>
                <a:blip r:embed="rId4"/>
              </a:buBlip>
            </a:pPr>
            <a:r>
              <a:rPr lang="ar-SA" sz="3200" b="1" dirty="0">
                <a:solidFill>
                  <a:schemeClr val="bg1"/>
                </a:solidFill>
              </a:rPr>
              <a:t>عدَّكِ لنقودك قبل الشراء وبعده، وحرصكِ عليها جيدا أمر ضروري.</a:t>
            </a:r>
          </a:p>
          <a:p>
            <a:pPr marL="457200" indent="-457200">
              <a:buBlip>
                <a:blip r:embed="rId4"/>
              </a:buBlip>
            </a:pPr>
            <a:r>
              <a:rPr lang="ar-SA" sz="3200" b="1" dirty="0">
                <a:solidFill>
                  <a:schemeClr val="bg1"/>
                </a:solidFill>
              </a:rPr>
              <a:t> ليس ضرورياً صرف جميع النقود التي معك في نفس اليوم.</a:t>
            </a:r>
          </a:p>
          <a:p>
            <a:pPr marL="457200" indent="-457200">
              <a:buBlip>
                <a:blip r:embed="rId4"/>
              </a:buBlip>
            </a:pPr>
            <a:r>
              <a:rPr lang="ar-SA" sz="3200" b="1" dirty="0">
                <a:solidFill>
                  <a:schemeClr val="bg1"/>
                </a:solidFill>
              </a:rPr>
              <a:t>شراءَك ليس لكل ما يعجبك ، بل احتياجاتك فقط.</a:t>
            </a:r>
          </a:p>
          <a:p>
            <a:pPr marL="457200" indent="-457200">
              <a:buBlip>
                <a:blip r:embed="rId4"/>
              </a:buBlip>
            </a:pPr>
            <a:r>
              <a:rPr lang="ar-SA" sz="3200" b="1" dirty="0">
                <a:solidFill>
                  <a:schemeClr val="bg1"/>
                </a:solidFill>
              </a:rPr>
              <a:t>ما يُعطى لك من مال يسمّى مصروفاً، و إذا وفّرت</a:t>
            </a:r>
          </a:p>
          <a:p>
            <a:pPr marL="457200" indent="-457200">
              <a:buBlip>
                <a:blip r:embed="rId4"/>
              </a:buBlip>
            </a:pPr>
            <a:r>
              <a:rPr lang="ar-SA" sz="3200" b="1" dirty="0">
                <a:solidFill>
                  <a:schemeClr val="bg1"/>
                </a:solidFill>
              </a:rPr>
              <a:t>منه مبلغاً يسمى ادّخاراً</a:t>
            </a:r>
            <a:r>
              <a:rPr lang="ar-SA" sz="3200" b="1" dirty="0" smtClean="0">
                <a:solidFill>
                  <a:schemeClr val="bg1"/>
                </a:solidFill>
              </a:rPr>
              <a:t>.</a:t>
            </a:r>
            <a:endParaRPr lang="ar-S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9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5411244" y="2618467"/>
            <a:ext cx="556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أحيط الريالات التي تردها لي البائعة: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1723305" y="1087383"/>
            <a:ext cx="9717909" cy="1432143"/>
            <a:chOff x="1723305" y="1087383"/>
            <a:chExt cx="9717909" cy="1432143"/>
          </a:xfrm>
        </p:grpSpPr>
        <p:sp>
          <p:nvSpPr>
            <p:cNvPr id="9" name="مستطيل 8"/>
            <p:cNvSpPr/>
            <p:nvPr/>
          </p:nvSpPr>
          <p:spPr>
            <a:xfrm>
              <a:off x="2730176" y="1223863"/>
              <a:ext cx="871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1- معي				اشتريت			بـ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179" y="1087383"/>
              <a:ext cx="1990725" cy="1432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822" y="1087383"/>
              <a:ext cx="88582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305" y="1186332"/>
              <a:ext cx="8477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00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43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4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76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4053386" y="3264798"/>
            <a:ext cx="6923806" cy="14573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4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5411244" y="2618467"/>
            <a:ext cx="556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أحيط الريالات التي تردها لي البائعة: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00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43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4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76" y="3562776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1571128" y="1089828"/>
            <a:ext cx="9870086" cy="1397308"/>
            <a:chOff x="1571128" y="1089828"/>
            <a:chExt cx="9870086" cy="1397308"/>
          </a:xfrm>
        </p:grpSpPr>
        <p:sp>
          <p:nvSpPr>
            <p:cNvPr id="9" name="مستطيل 8"/>
            <p:cNvSpPr/>
            <p:nvPr/>
          </p:nvSpPr>
          <p:spPr>
            <a:xfrm>
              <a:off x="2730176" y="1223863"/>
              <a:ext cx="871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1- معي				اشتريت			بـ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128" y="1089828"/>
              <a:ext cx="9429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900" y="1223863"/>
              <a:ext cx="1190625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978" y="1223863"/>
              <a:ext cx="1943100" cy="126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00" y="4613653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43" y="4613653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4613653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4" y="4613653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76" y="4613653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شكل بيضاوي 29"/>
          <p:cNvSpPr/>
          <p:nvPr/>
        </p:nvSpPr>
        <p:spPr>
          <a:xfrm>
            <a:off x="3903901" y="2941631"/>
            <a:ext cx="7382798" cy="31998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239108" y="1223863"/>
            <a:ext cx="11202106" cy="1164495"/>
            <a:chOff x="239108" y="1223863"/>
            <a:chExt cx="11202106" cy="1164495"/>
          </a:xfrm>
        </p:grpSpPr>
        <p:sp>
          <p:nvSpPr>
            <p:cNvPr id="9" name="مستطيل 8"/>
            <p:cNvSpPr/>
            <p:nvPr/>
          </p:nvSpPr>
          <p:spPr>
            <a:xfrm>
              <a:off x="239108" y="1223863"/>
              <a:ext cx="112021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2- ذهبت إلى المكتبة ومعي				لشراء أدواتي المدرسية: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596" y="1238557"/>
              <a:ext cx="1943100" cy="1149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مجموعة 2"/>
          <p:cNvGrpSpPr/>
          <p:nvPr/>
        </p:nvGrpSpPr>
        <p:grpSpPr>
          <a:xfrm>
            <a:off x="8817526" y="1968873"/>
            <a:ext cx="2623688" cy="1266825"/>
            <a:chOff x="8817526" y="1968873"/>
            <a:chExt cx="2623688" cy="1266825"/>
          </a:xfrm>
        </p:grpSpPr>
        <p:sp>
          <p:nvSpPr>
            <p:cNvPr id="33" name="مستطيل 32"/>
            <p:cNvSpPr/>
            <p:nvPr/>
          </p:nvSpPr>
          <p:spPr>
            <a:xfrm>
              <a:off x="10857400" y="2279121"/>
              <a:ext cx="583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بـــ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526" y="1968873"/>
              <a:ext cx="1171575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5164" y="2135561"/>
              <a:ext cx="8477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مستطيل 38"/>
          <p:cNvSpPr/>
          <p:nvPr/>
        </p:nvSpPr>
        <p:spPr>
          <a:xfrm>
            <a:off x="10857400" y="5558032"/>
            <a:ext cx="58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بـــ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575388" y="2330823"/>
            <a:ext cx="3106400" cy="1955281"/>
            <a:chOff x="3575388" y="2330823"/>
            <a:chExt cx="3106400" cy="195528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988" y="2330823"/>
              <a:ext cx="14478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مستطيل 35"/>
            <p:cNvSpPr/>
            <p:nvPr/>
          </p:nvSpPr>
          <p:spPr>
            <a:xfrm>
              <a:off x="4491353" y="3494242"/>
              <a:ext cx="583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بـــ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88" y="3352654"/>
              <a:ext cx="8477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8713138" y="3307701"/>
            <a:ext cx="2728077" cy="1533525"/>
            <a:chOff x="8713138" y="3307701"/>
            <a:chExt cx="2728077" cy="153352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959" y="3307701"/>
              <a:ext cx="2248256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مستطيل 36"/>
            <p:cNvSpPr/>
            <p:nvPr/>
          </p:nvSpPr>
          <p:spPr>
            <a:xfrm>
              <a:off x="9560863" y="3500805"/>
              <a:ext cx="583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بـــ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138" y="3357245"/>
              <a:ext cx="8477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مجموعة 18"/>
          <p:cNvGrpSpPr/>
          <p:nvPr/>
        </p:nvGrpSpPr>
        <p:grpSpPr>
          <a:xfrm>
            <a:off x="5368673" y="3546636"/>
            <a:ext cx="3344465" cy="1914525"/>
            <a:chOff x="5368673" y="3546636"/>
            <a:chExt cx="3344465" cy="1914525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188" y="3546636"/>
              <a:ext cx="1504950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مستطيل 37"/>
            <p:cNvSpPr/>
            <p:nvPr/>
          </p:nvSpPr>
          <p:spPr>
            <a:xfrm>
              <a:off x="6480696" y="4559637"/>
              <a:ext cx="583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بـــ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673" y="4459192"/>
              <a:ext cx="9429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مجموعة 19"/>
          <p:cNvGrpSpPr/>
          <p:nvPr/>
        </p:nvGrpSpPr>
        <p:grpSpPr>
          <a:xfrm>
            <a:off x="239108" y="3204770"/>
            <a:ext cx="3149213" cy="1846136"/>
            <a:chOff x="239108" y="3204770"/>
            <a:chExt cx="3149213" cy="1846136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410" y="3204770"/>
              <a:ext cx="1666911" cy="1739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مستطيل 47"/>
            <p:cNvSpPr/>
            <p:nvPr/>
          </p:nvSpPr>
          <p:spPr>
            <a:xfrm>
              <a:off x="1351131" y="4236951"/>
              <a:ext cx="583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بـــ</a:t>
              </a:r>
              <a:endParaRPr lang="ar-SA" altLang="ar-SA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08" y="4136506"/>
              <a:ext cx="9429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62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9" name="مستطيل 38"/>
          <p:cNvSpPr/>
          <p:nvPr/>
        </p:nvSpPr>
        <p:spPr>
          <a:xfrm>
            <a:off x="10857400" y="5558032"/>
            <a:ext cx="583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بـــ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652403" y="1758658"/>
            <a:ext cx="420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أحيط الأشياء التي اشتريتها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9300418" y="2633296"/>
            <a:ext cx="220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بكم اشتريتها؟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9300418" y="3397571"/>
            <a:ext cx="220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بكم اشتريتها؟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6305267" y="2633296"/>
            <a:ext cx="2655096" cy="646331"/>
          </a:xfrm>
          <a:prstGeom prst="rect">
            <a:avLst/>
          </a:prstGeom>
          <a:ln w="38100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/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6305267" y="3397571"/>
            <a:ext cx="2655096" cy="646331"/>
          </a:xfrm>
          <a:prstGeom prst="rect">
            <a:avLst/>
          </a:prstGeom>
          <a:ln w="38100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lvl="0"/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7600974" y="2442232"/>
            <a:ext cx="530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SA" sz="4800" b="1" dirty="0" smtClean="0">
                <a:solidFill>
                  <a:srgbClr val="00B050"/>
                </a:solidFill>
              </a:rPr>
              <a:t>7</a:t>
            </a:r>
            <a:endParaRPr lang="ar-EG" sz="4800" b="1" dirty="0">
              <a:solidFill>
                <a:srgbClr val="00B050"/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7600974" y="3212905"/>
            <a:ext cx="530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SA" sz="4800" b="1" dirty="0" smtClean="0">
                <a:solidFill>
                  <a:srgbClr val="00B050"/>
                </a:solidFill>
              </a:rPr>
              <a:t>3</a:t>
            </a:r>
            <a:endParaRPr lang="ar-EG" sz="48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3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  <p:bldP spid="34" grpId="0"/>
      <p:bldP spid="40" grpId="0"/>
      <p:bldP spid="42" grpId="0" animBg="1"/>
      <p:bldP spid="44" grpId="0" animBg="1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 smtClean="0">
                <a:cs typeface="+mn-cs"/>
              </a:rPr>
              <a:t>كيف أشتري؟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2819904" y="1618412"/>
            <a:ext cx="88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  <a:tabLst>
                <a:tab pos="3314700" algn="l"/>
              </a:tabLst>
            </a:pPr>
            <a:r>
              <a:rPr lang="ar-SA" sz="4000" b="1" dirty="0" smtClean="0">
                <a:solidFill>
                  <a:srgbClr val="FF0000"/>
                </a:solidFill>
              </a:rPr>
              <a:t>لأشتري بالنقود ما أحتاجه من مقصف المدرسة:</a:t>
            </a:r>
            <a:endParaRPr lang="ar-SA" sz="4000" b="1" dirty="0">
              <a:solidFill>
                <a:srgbClr val="FF0000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94171" y="2755536"/>
            <a:ext cx="11059100" cy="2145268"/>
            <a:chOff x="594171" y="2755536"/>
            <a:chExt cx="11059100" cy="2145268"/>
          </a:xfrm>
        </p:grpSpPr>
        <p:sp>
          <p:nvSpPr>
            <p:cNvPr id="16" name="مستطيل 15"/>
            <p:cNvSpPr/>
            <p:nvPr/>
          </p:nvSpPr>
          <p:spPr>
            <a:xfrm>
              <a:off x="594171" y="2755536"/>
              <a:ext cx="11059100" cy="214526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>
                <a:buBlip>
                  <a:blip r:embed="rId4"/>
                </a:buBlip>
                <a:tabLst>
                  <a:tab pos="3225800" algn="l"/>
                </a:tabLst>
              </a:pPr>
              <a:r>
                <a:rPr lang="ar-SA" sz="4000" b="1" dirty="0" smtClean="0">
                  <a:solidFill>
                    <a:srgbClr val="7030A0"/>
                  </a:solidFill>
                </a:rPr>
                <a:t>أقف </a:t>
              </a:r>
              <a:r>
                <a:rPr lang="ar-SA" sz="4000" b="1" dirty="0">
                  <a:solidFill>
                    <a:srgbClr val="7030A0"/>
                  </a:solidFill>
                </a:rPr>
                <a:t>في الطّابور ولا أزاحم الأخريات عند الشراء.</a:t>
              </a:r>
              <a:endParaRPr lang="en-US" sz="4000" b="1" dirty="0">
                <a:solidFill>
                  <a:srgbClr val="7030A0"/>
                </a:solidFill>
              </a:endParaRPr>
            </a:p>
            <a:p>
              <a:pPr marL="342900" indent="-342900">
                <a:buBlip>
                  <a:blip r:embed="rId4"/>
                </a:buBlip>
                <a:tabLst>
                  <a:tab pos="3225800" algn="l"/>
                </a:tabLst>
              </a:pPr>
              <a:r>
                <a:rPr lang="ar-SA" sz="4000" b="1" dirty="0">
                  <a:solidFill>
                    <a:srgbClr val="7030A0"/>
                  </a:solidFill>
                </a:rPr>
                <a:t>أعطي البائعة النّقود وتعطيني ما أحتاجه.</a:t>
              </a:r>
              <a:endParaRPr lang="en-US" sz="4000" b="1" dirty="0">
                <a:solidFill>
                  <a:srgbClr val="7030A0"/>
                </a:solidFill>
              </a:endParaRPr>
            </a:p>
            <a:p>
              <a:pPr marL="342900" indent="-342900">
                <a:buBlip>
                  <a:blip r:embed="rId4"/>
                </a:buBlip>
                <a:tabLst>
                  <a:tab pos="3225800" algn="l"/>
                </a:tabLst>
              </a:pPr>
              <a:r>
                <a:rPr lang="ar-SA" sz="4000" b="1" dirty="0">
                  <a:solidFill>
                    <a:srgbClr val="7030A0"/>
                  </a:solidFill>
                </a:rPr>
                <a:t>أتأكد من عدّ النقود المتبقية.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14" y="2755536"/>
              <a:ext cx="2676525" cy="193899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408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889694" y="1223863"/>
            <a:ext cx="5551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قيمي مشترياتك من مقصف المدرسة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0257877" y="2154680"/>
            <a:ext cx="118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أعجبك: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388732" y="2154680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لم يعجبك: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351359" y="2739455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351359" y="3408196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5527" y="2739455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55527" y="3408196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683981" y="3092237"/>
            <a:ext cx="442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EG" sz="2800" b="1" dirty="0">
                <a:solidFill>
                  <a:srgbClr val="00B050"/>
                </a:solidFill>
              </a:rPr>
              <a:t>أعجبني تنوع المنتجات المتوفرة </a:t>
            </a:r>
            <a:r>
              <a:rPr lang="ar-EG" sz="2800" b="1" dirty="0" smtClean="0">
                <a:solidFill>
                  <a:srgbClr val="00B050"/>
                </a:solidFill>
              </a:rPr>
              <a:t>فيه.</a:t>
            </a:r>
            <a:endParaRPr lang="ar-EG" sz="2800" b="1" dirty="0">
              <a:solidFill>
                <a:srgbClr val="00B05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396200" y="3092237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EG" sz="3200" b="1" dirty="0" smtClean="0">
                <a:solidFill>
                  <a:srgbClr val="00B050"/>
                </a:solidFill>
              </a:rPr>
              <a:t>ولم </a:t>
            </a:r>
            <a:r>
              <a:rPr lang="ar-EG" sz="3200" b="1" dirty="0">
                <a:solidFill>
                  <a:srgbClr val="00B050"/>
                </a:solidFill>
              </a:rPr>
              <a:t>يعجبني الازدحام فيه.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7617731" y="3805274"/>
            <a:ext cx="382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هل عملية الشراء سهلة؟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169965" y="4648082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EG" sz="2800" b="1" dirty="0">
                <a:solidFill>
                  <a:srgbClr val="00B050"/>
                </a:solidFill>
              </a:rPr>
              <a:t>سهلة في بعض الأحيان.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8" grpId="0"/>
      <p:bldP spid="14" grpId="0"/>
      <p:bldP spid="17" grpId="0"/>
      <p:bldP spid="19" grpId="0"/>
      <p:bldP spid="20" grpId="0"/>
      <p:bldP spid="21" grpId="0"/>
      <p:bldP spid="3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9264015" y="1223863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أنا أعرف أن: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439880" y="1911145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هذا ريال واحد.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5656073" y="2776538"/>
            <a:ext cx="5514030" cy="1304925"/>
            <a:chOff x="5656073" y="2776538"/>
            <a:chExt cx="5514030" cy="13049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453" y="2776538"/>
              <a:ext cx="1390650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ستطيل 19"/>
            <p:cNvSpPr/>
            <p:nvPr/>
          </p:nvSpPr>
          <p:spPr>
            <a:xfrm>
              <a:off x="8655752" y="2877300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5400" b="1" dirty="0" smtClean="0">
                  <a:latin typeface="Times New Roman" panose="02020603050405020304" pitchFamily="18" charset="0"/>
                </a:rPr>
                <a:t>=</a:t>
              </a:r>
              <a:endParaRPr lang="ar-SA" altLang="ar-SA" sz="5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073" y="2781455"/>
              <a:ext cx="1971675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174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9264015" y="1223863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أنا أعرف أن: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851577" y="1911145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هذه خمسة ريالات.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380839" y="2557462"/>
            <a:ext cx="6971775" cy="1743075"/>
            <a:chOff x="3380839" y="2557462"/>
            <a:chExt cx="6971775" cy="1743075"/>
          </a:xfrm>
        </p:grpSpPr>
        <p:sp>
          <p:nvSpPr>
            <p:cNvPr id="20" name="مستطيل 19"/>
            <p:cNvSpPr/>
            <p:nvPr/>
          </p:nvSpPr>
          <p:spPr>
            <a:xfrm>
              <a:off x="6772361" y="2875213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5400" b="1" dirty="0" smtClean="0">
                  <a:latin typeface="Times New Roman" panose="02020603050405020304" pitchFamily="18" charset="0"/>
                </a:rPr>
                <a:t>=</a:t>
              </a:r>
              <a:endParaRPr lang="ar-SA" altLang="ar-SA" sz="5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464" y="2789191"/>
              <a:ext cx="2343150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839" y="2557462"/>
              <a:ext cx="2781300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40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9264015" y="1223863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أنا أعرف أن: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851577" y="1911145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هذه خمسة ريالات.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178727" y="2362200"/>
            <a:ext cx="10539528" cy="2133600"/>
            <a:chOff x="178727" y="2362200"/>
            <a:chExt cx="10539528" cy="2133600"/>
          </a:xfrm>
        </p:grpSpPr>
        <p:sp>
          <p:nvSpPr>
            <p:cNvPr id="20" name="مستطيل 19"/>
            <p:cNvSpPr/>
            <p:nvPr/>
          </p:nvSpPr>
          <p:spPr>
            <a:xfrm>
              <a:off x="6772361" y="2875213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5400" b="1" dirty="0" smtClean="0">
                  <a:latin typeface="Times New Roman" panose="02020603050405020304" pitchFamily="18" charset="0"/>
                </a:rPr>
                <a:t>=</a:t>
              </a:r>
              <a:endParaRPr lang="ar-SA" altLang="ar-SA" sz="5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330" y="2770140"/>
              <a:ext cx="2447925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839" y="2770140"/>
              <a:ext cx="3067050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ستطيل 15"/>
            <p:cNvSpPr/>
            <p:nvPr/>
          </p:nvSpPr>
          <p:spPr>
            <a:xfrm>
              <a:off x="2464727" y="2875213"/>
              <a:ext cx="6479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altLang="ar-SA" sz="5400" b="1" dirty="0" smtClean="0">
                  <a:latin typeface="Times New Roman" panose="02020603050405020304" pitchFamily="18" charset="0"/>
                </a:rPr>
                <a:t>أو</a:t>
              </a:r>
              <a:endParaRPr lang="ar-SA" altLang="ar-SA" sz="5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27" y="2362200"/>
              <a:ext cx="228600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049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82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7683454" y="1223863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صلي الفئات بما يعادلها: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7" y="1159036"/>
            <a:ext cx="4371975" cy="12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5" y="2442943"/>
            <a:ext cx="4438650" cy="112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97" y="4599900"/>
            <a:ext cx="4468703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97" y="3571200"/>
            <a:ext cx="4429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55" y="3571200"/>
            <a:ext cx="2722652" cy="19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54" y="1870195"/>
            <a:ext cx="2722652" cy="170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>
            <a:stCxn id="5122" idx="3"/>
          </p:cNvCxnSpPr>
          <p:nvPr/>
        </p:nvCxnSpPr>
        <p:spPr>
          <a:xfrm>
            <a:off x="5365322" y="1794169"/>
            <a:ext cx="2318133" cy="31326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stCxn id="5123" idx="3"/>
          </p:cNvCxnSpPr>
          <p:nvPr/>
        </p:nvCxnSpPr>
        <p:spPr>
          <a:xfrm flipV="1">
            <a:off x="5331985" y="2720698"/>
            <a:ext cx="2542773" cy="2863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5125" idx="3"/>
          </p:cNvCxnSpPr>
          <p:nvPr/>
        </p:nvCxnSpPr>
        <p:spPr>
          <a:xfrm>
            <a:off x="5365322" y="4085550"/>
            <a:ext cx="2659562" cy="45689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stCxn id="5124" idx="3"/>
          </p:cNvCxnSpPr>
          <p:nvPr/>
        </p:nvCxnSpPr>
        <p:spPr>
          <a:xfrm flipV="1">
            <a:off x="5404900" y="4735773"/>
            <a:ext cx="2278555" cy="38085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44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أستمع وأنشد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83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521318" y="1024040"/>
            <a:ext cx="5377021" cy="4832092"/>
            <a:chOff x="3521318" y="1024040"/>
            <a:chExt cx="5377021" cy="483209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763" y="2024489"/>
              <a:ext cx="7715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713" y="3190875"/>
              <a:ext cx="79057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ستطيل 18"/>
            <p:cNvSpPr/>
            <p:nvPr/>
          </p:nvSpPr>
          <p:spPr>
            <a:xfrm>
              <a:off x="3521318" y="1024040"/>
              <a:ext cx="5377021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عندي نصف ريال، عندك أنت ريال</a:t>
              </a: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هــــذا شــــــيء يـــدعــــى الــمــال</a:t>
              </a: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		</a:t>
              </a:r>
              <a:endParaRPr lang="ar-SA" altLang="ar-SA" sz="2800" b="1" dirty="0">
                <a:latin typeface="Times New Roman" panose="02020603050405020304" pitchFamily="18" charset="0"/>
              </a:endParaRP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حـــيــن نــــــروح إلــى الــــدكـــان</a:t>
              </a: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ونـــــرى أشــــكــــالا ألـــــــــــوان</a:t>
              </a:r>
            </a:p>
            <a:p>
              <a:pPr lvl="0"/>
              <a:endParaRPr lang="ar-SA" altLang="ar-SA" sz="2800" b="1" dirty="0">
                <a:latin typeface="Times New Roman" panose="02020603050405020304" pitchFamily="18" charset="0"/>
              </a:endParaRP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نـــعــــطـي الــــبـــائـــع مـــمــا مـــعــنا</a:t>
              </a: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وبـــــهــا نـــــــأخـــــذ مــا يــنــفــعــنــا</a:t>
              </a:r>
            </a:p>
            <a:p>
              <a:pPr lvl="0"/>
              <a:endParaRPr lang="ar-SA" altLang="ar-SA" sz="2800" b="1" dirty="0">
                <a:latin typeface="Times New Roman" panose="02020603050405020304" pitchFamily="18" charset="0"/>
              </a:endParaRP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لــــولا الــــــمــــال لــــمــــا أعــــطــــانـــأ</a:t>
              </a:r>
            </a:p>
            <a:p>
              <a:pPr lvl="0"/>
              <a:r>
                <a:rPr lang="ar-SA" altLang="ar-SA" sz="2800" b="1" dirty="0" smtClean="0">
                  <a:latin typeface="Times New Roman" panose="02020603050405020304" pitchFamily="18" charset="0"/>
                </a:rPr>
                <a:t> مـــمــــأ قــــد مــــــلا الـــــدكـــــانـــــا</a:t>
              </a:r>
              <a:endParaRPr lang="ar-SA" altLang="ar-SA" sz="28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713" y="4405526"/>
              <a:ext cx="79057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397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أشتري؟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التفكير الناقد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3691977" y="1223863"/>
            <a:ext cx="7749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ما اسم العملة النقدية في المملكة العربية السعودية؟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65280" y="2141977"/>
            <a:ext cx="1114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400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.................................................................................................................................</a:t>
            </a:r>
            <a:endParaRPr lang="ar-SA" altLang="ar-SA" sz="2400" b="1" dirty="0"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969316" y="1726478"/>
            <a:ext cx="1194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SA" sz="4800" b="1" dirty="0" smtClean="0">
                <a:solidFill>
                  <a:srgbClr val="00B050"/>
                </a:solidFill>
              </a:rPr>
              <a:t>الريال</a:t>
            </a:r>
            <a:endParaRPr lang="ar-EG" sz="4800" b="1" dirty="0">
              <a:solidFill>
                <a:srgbClr val="00B05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94911" y="2916186"/>
            <a:ext cx="10846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ماذا لو فقدت مصروفك اليومي عند ذهابك للشراء من مقصف المدرسة، </a:t>
            </a:r>
          </a:p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كيف تتصرفين؟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65280" y="4257380"/>
            <a:ext cx="1114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400" b="1" dirty="0" smtClean="0">
                <a:latin typeface="Times New Roman" panose="02020603050405020304" pitchFamily="18" charset="0"/>
              </a:rPr>
              <a:t>.................................................................................................................................</a:t>
            </a:r>
            <a:endParaRPr lang="ar-SA" altLang="ar-SA" sz="24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5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1228</TotalTime>
  <Words>364</Words>
  <Application>Microsoft Office PowerPoint</Application>
  <PresentationFormat>مخصص</PresentationFormat>
  <Paragraphs>123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الحدث الرئيسي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  <vt:lpstr>كيف أشتري؟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141</cp:revision>
  <dcterms:created xsi:type="dcterms:W3CDTF">2015-03-15T08:01:51Z</dcterms:created>
  <dcterms:modified xsi:type="dcterms:W3CDTF">2019-08-03T14:12:23Z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