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25" r:id="rId10"/>
    <p:sldId id="319" r:id="rId11"/>
    <p:sldId id="310" r:id="rId12"/>
    <p:sldId id="294" r:id="rId13"/>
    <p:sldId id="304" r:id="rId14"/>
  </p:sldIdLst>
  <p:sldSz cx="9144000" cy="6858000" type="screen4x3"/>
  <p:notesSz cx="6858000" cy="9144000"/>
  <p:embeddedFontLst>
    <p:embeddedFont>
      <p:font typeface="Calibri" panose="020F0502020204030204" pitchFamily="34" charset="0"/>
      <p:regular r:id="rId15"/>
      <p:bold r:id="rId16"/>
    </p:embeddedFont>
    <p:embeddedFont>
      <p:font typeface="Calibri Light" panose="020F0302020204030204" pitchFamily="34" charset="0"/>
      <p:regular r:id="rId17"/>
    </p:embeddedFont>
    <p:embeddedFont>
      <p:font typeface="Comic Sans MS" panose="030F0702030302020204" pitchFamily="66"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FDB"/>
    <a:srgbClr val="008080"/>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27/12/41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27/12/41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27/12/41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27/12/41</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1</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5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7083188" y="2009380"/>
            <a:ext cx="1678674" cy="2839239"/>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Find and count the letters </a:t>
            </a:r>
          </a:p>
          <a:p>
            <a:pPr algn="ctr"/>
            <a:endParaRPr lang="en-US" sz="1050" dirty="0">
              <a:solidFill>
                <a:srgbClr val="7030A0"/>
              </a:solidFill>
            </a:endParaRPr>
          </a:p>
          <a:p>
            <a:pPr algn="ctr"/>
            <a:r>
              <a:rPr lang="ar-SA" sz="2800" dirty="0">
                <a:solidFill>
                  <a:srgbClr val="7030A0"/>
                </a:solidFill>
                <a:cs typeface="+mj-cs"/>
              </a:rPr>
              <a:t>ابحث ثم عد الحروف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649570" y="129210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0A59C4ED-D3A3-4558-8AB3-7848E747F7BD}"/>
              </a:ext>
            </a:extLst>
          </p:cNvPr>
          <p:cNvPicPr>
            <a:picLocks noChangeAspect="1"/>
          </p:cNvPicPr>
          <p:nvPr/>
        </p:nvPicPr>
        <p:blipFill>
          <a:blip r:embed="rId2"/>
          <a:stretch>
            <a:fillRect/>
          </a:stretch>
        </p:blipFill>
        <p:spPr>
          <a:xfrm>
            <a:off x="177420" y="998676"/>
            <a:ext cx="6346210" cy="5395382"/>
          </a:xfrm>
          <a:prstGeom prst="rect">
            <a:avLst/>
          </a:prstGeom>
          <a:ln>
            <a:noFill/>
          </a:ln>
          <a:effectLst>
            <a:outerShdw blurRad="292100" dist="139700" dir="2700000" algn="tl" rotWithShape="0">
              <a:srgbClr val="333333">
                <a:alpha val="65000"/>
              </a:srgbClr>
            </a:outerShdw>
          </a:effectLst>
        </p:spPr>
      </p:pic>
      <p:sp>
        <p:nvSpPr>
          <p:cNvPr id="11" name="مربع نص 10">
            <a:extLst>
              <a:ext uri="{FF2B5EF4-FFF2-40B4-BE49-F238E27FC236}">
                <a16:creationId xmlns:a16="http://schemas.microsoft.com/office/drawing/2014/main" id="{5C730D78-BE03-4641-8B37-F92260B95A6D}"/>
              </a:ext>
            </a:extLst>
          </p:cNvPr>
          <p:cNvSpPr txBox="1"/>
          <p:nvPr/>
        </p:nvSpPr>
        <p:spPr>
          <a:xfrm>
            <a:off x="2006221" y="916788"/>
            <a:ext cx="464024" cy="461665"/>
          </a:xfrm>
          <a:prstGeom prst="rect">
            <a:avLst/>
          </a:prstGeom>
          <a:noFill/>
        </p:spPr>
        <p:txBody>
          <a:bodyPr wrap="square" rtlCol="1">
            <a:spAutoFit/>
          </a:bodyPr>
          <a:lstStyle/>
          <a:p>
            <a:r>
              <a:rPr lang="en-US" sz="2400" dirty="0">
                <a:solidFill>
                  <a:srgbClr val="002060"/>
                </a:solidFill>
                <a:latin typeface="Comic Sans MS" panose="030F0702030302020204" pitchFamily="66" charset="0"/>
              </a:rPr>
              <a:t>5</a:t>
            </a:r>
            <a:endParaRPr lang="ar-SA" sz="2400" dirty="0">
              <a:solidFill>
                <a:srgbClr val="002060"/>
              </a:solidFill>
              <a:latin typeface="Comic Sans MS" panose="030F0702030302020204" pitchFamily="66" charset="0"/>
            </a:endParaRPr>
          </a:p>
        </p:txBody>
      </p:sp>
      <p:sp>
        <p:nvSpPr>
          <p:cNvPr id="12" name="مربع نص 11">
            <a:extLst>
              <a:ext uri="{FF2B5EF4-FFF2-40B4-BE49-F238E27FC236}">
                <a16:creationId xmlns:a16="http://schemas.microsoft.com/office/drawing/2014/main" id="{F39D821C-B268-47BB-A583-9B641D5BD998}"/>
              </a:ext>
            </a:extLst>
          </p:cNvPr>
          <p:cNvSpPr txBox="1"/>
          <p:nvPr/>
        </p:nvSpPr>
        <p:spPr>
          <a:xfrm>
            <a:off x="3264091" y="919062"/>
            <a:ext cx="464024" cy="461665"/>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5</a:t>
            </a:r>
            <a:endParaRPr lang="ar-SA" sz="2400" dirty="0">
              <a:solidFill>
                <a:srgbClr val="7030A0"/>
              </a:solidFill>
              <a:latin typeface="Comic Sans MS" panose="030F0702030302020204" pitchFamily="66" charset="0"/>
            </a:endParaRPr>
          </a:p>
        </p:txBody>
      </p:sp>
      <p:sp>
        <p:nvSpPr>
          <p:cNvPr id="13" name="مربع نص 12">
            <a:extLst>
              <a:ext uri="{FF2B5EF4-FFF2-40B4-BE49-F238E27FC236}">
                <a16:creationId xmlns:a16="http://schemas.microsoft.com/office/drawing/2014/main" id="{A2FF2930-2B28-4EC6-9FA6-D56FDCD1345E}"/>
              </a:ext>
            </a:extLst>
          </p:cNvPr>
          <p:cNvSpPr txBox="1"/>
          <p:nvPr/>
        </p:nvSpPr>
        <p:spPr>
          <a:xfrm>
            <a:off x="4467369" y="921336"/>
            <a:ext cx="464024" cy="461665"/>
          </a:xfrm>
          <a:prstGeom prst="rect">
            <a:avLst/>
          </a:prstGeom>
          <a:noFill/>
        </p:spPr>
        <p:txBody>
          <a:bodyPr wrap="square" rtlCol="1">
            <a:spAutoFit/>
          </a:bodyPr>
          <a:lstStyle/>
          <a:p>
            <a:r>
              <a:rPr lang="en-US" sz="2400" dirty="0">
                <a:solidFill>
                  <a:srgbClr val="0070C0"/>
                </a:solidFill>
                <a:latin typeface="Comic Sans MS" panose="030F0702030302020204" pitchFamily="66" charset="0"/>
              </a:rPr>
              <a:t>5</a:t>
            </a:r>
            <a:endParaRPr lang="ar-SA" sz="2400" dirty="0">
              <a:solidFill>
                <a:srgbClr val="0070C0"/>
              </a:solidFill>
              <a:latin typeface="Comic Sans MS" panose="030F0702030302020204" pitchFamily="66" charset="0"/>
            </a:endParaRPr>
          </a:p>
        </p:txBody>
      </p:sp>
      <p:sp>
        <p:nvSpPr>
          <p:cNvPr id="14" name="مربع نص 13">
            <a:extLst>
              <a:ext uri="{FF2B5EF4-FFF2-40B4-BE49-F238E27FC236}">
                <a16:creationId xmlns:a16="http://schemas.microsoft.com/office/drawing/2014/main" id="{4CEEE656-A76F-4858-B7F7-50EC0EC86529}"/>
              </a:ext>
            </a:extLst>
          </p:cNvPr>
          <p:cNvSpPr txBox="1"/>
          <p:nvPr/>
        </p:nvSpPr>
        <p:spPr>
          <a:xfrm>
            <a:off x="5670651" y="909962"/>
            <a:ext cx="464024" cy="461665"/>
          </a:xfrm>
          <a:prstGeom prst="rect">
            <a:avLst/>
          </a:prstGeom>
          <a:noFill/>
        </p:spPr>
        <p:txBody>
          <a:bodyPr wrap="square" rtlCol="1">
            <a:spAutoFit/>
          </a:bodyPr>
          <a:lstStyle/>
          <a:p>
            <a:r>
              <a:rPr lang="en-US" sz="2400" dirty="0">
                <a:solidFill>
                  <a:srgbClr val="00B050"/>
                </a:solidFill>
                <a:latin typeface="Comic Sans MS" panose="030F0702030302020204" pitchFamily="66" charset="0"/>
              </a:rPr>
              <a:t>5</a:t>
            </a:r>
            <a:endParaRPr lang="ar-SA" sz="2400" dirty="0">
              <a:solidFill>
                <a:srgbClr val="00B050"/>
              </a:solidFill>
              <a:latin typeface="Comic Sans MS" panose="030F0702030302020204" pitchFamily="66" charset="0"/>
            </a:endParaRPr>
          </a:p>
        </p:txBody>
      </p:sp>
      <p:sp>
        <p:nvSpPr>
          <p:cNvPr id="15" name="مربع نص 14">
            <a:extLst>
              <a:ext uri="{FF2B5EF4-FFF2-40B4-BE49-F238E27FC236}">
                <a16:creationId xmlns:a16="http://schemas.microsoft.com/office/drawing/2014/main" id="{2392E424-B66A-48A8-9589-9D50162D9C64}"/>
              </a:ext>
            </a:extLst>
          </p:cNvPr>
          <p:cNvSpPr txBox="1"/>
          <p:nvPr/>
        </p:nvSpPr>
        <p:spPr>
          <a:xfrm>
            <a:off x="5672923" y="1335320"/>
            <a:ext cx="464024" cy="461665"/>
          </a:xfrm>
          <a:prstGeom prst="rect">
            <a:avLst/>
          </a:prstGeom>
          <a:noFill/>
        </p:spPr>
        <p:txBody>
          <a:bodyPr wrap="square" rtlCol="1">
            <a:spAutoFit/>
          </a:bodyPr>
          <a:lstStyle/>
          <a:p>
            <a:r>
              <a:rPr lang="en-US" sz="2400" dirty="0">
                <a:latin typeface="Comic Sans MS" panose="030F0702030302020204" pitchFamily="66" charset="0"/>
              </a:rPr>
              <a:t>2</a:t>
            </a:r>
            <a:endParaRPr lang="ar-SA" sz="2400" dirty="0">
              <a:latin typeface="Comic Sans MS" panose="030F0702030302020204" pitchFamily="66" charset="0"/>
            </a:endParaRPr>
          </a:p>
        </p:txBody>
      </p:sp>
      <p:sp>
        <p:nvSpPr>
          <p:cNvPr id="16" name="مربع نص 15">
            <a:extLst>
              <a:ext uri="{FF2B5EF4-FFF2-40B4-BE49-F238E27FC236}">
                <a16:creationId xmlns:a16="http://schemas.microsoft.com/office/drawing/2014/main" id="{B04EBFFB-15AE-4D3C-940F-3BB1A11A2438}"/>
              </a:ext>
            </a:extLst>
          </p:cNvPr>
          <p:cNvSpPr txBox="1"/>
          <p:nvPr/>
        </p:nvSpPr>
        <p:spPr>
          <a:xfrm>
            <a:off x="4446897" y="1337594"/>
            <a:ext cx="464024" cy="461665"/>
          </a:xfrm>
          <a:prstGeom prst="rect">
            <a:avLst/>
          </a:prstGeom>
          <a:noFill/>
        </p:spPr>
        <p:txBody>
          <a:bodyPr wrap="square" rtlCol="1">
            <a:spAutoFit/>
          </a:bodyPr>
          <a:lstStyle/>
          <a:p>
            <a:r>
              <a:rPr lang="en-US" sz="2400" dirty="0">
                <a:solidFill>
                  <a:srgbClr val="FF0000"/>
                </a:solidFill>
                <a:latin typeface="Comic Sans MS" panose="030F0702030302020204" pitchFamily="66" charset="0"/>
              </a:rPr>
              <a:t>4</a:t>
            </a:r>
            <a:endParaRPr lang="ar-SA" sz="2400" dirty="0">
              <a:solidFill>
                <a:srgbClr val="FF0000"/>
              </a:solidFill>
              <a:latin typeface="Comic Sans MS" panose="030F0702030302020204" pitchFamily="66" charset="0"/>
            </a:endParaRPr>
          </a:p>
        </p:txBody>
      </p:sp>
      <p:sp>
        <p:nvSpPr>
          <p:cNvPr id="17" name="مربع نص 16">
            <a:extLst>
              <a:ext uri="{FF2B5EF4-FFF2-40B4-BE49-F238E27FC236}">
                <a16:creationId xmlns:a16="http://schemas.microsoft.com/office/drawing/2014/main" id="{555B5DF8-5805-4064-8BCD-8DA0451C7329}"/>
              </a:ext>
            </a:extLst>
          </p:cNvPr>
          <p:cNvSpPr txBox="1"/>
          <p:nvPr/>
        </p:nvSpPr>
        <p:spPr>
          <a:xfrm>
            <a:off x="3261815" y="1312572"/>
            <a:ext cx="464024" cy="461665"/>
          </a:xfrm>
          <a:prstGeom prst="rect">
            <a:avLst/>
          </a:prstGeom>
          <a:noFill/>
        </p:spPr>
        <p:txBody>
          <a:bodyPr wrap="square" rtlCol="1">
            <a:spAutoFit/>
          </a:bodyPr>
          <a:lstStyle/>
          <a:p>
            <a:r>
              <a:rPr lang="en-US" sz="2400" dirty="0">
                <a:solidFill>
                  <a:srgbClr val="E91FDB"/>
                </a:solidFill>
                <a:latin typeface="Comic Sans MS" panose="030F0702030302020204" pitchFamily="66" charset="0"/>
              </a:rPr>
              <a:t>4</a:t>
            </a:r>
            <a:endParaRPr lang="ar-SA" sz="2400" dirty="0">
              <a:solidFill>
                <a:srgbClr val="E91FDB"/>
              </a:solidFill>
              <a:latin typeface="Comic Sans MS" panose="030F0702030302020204" pitchFamily="66" charset="0"/>
            </a:endParaRPr>
          </a:p>
        </p:txBody>
      </p:sp>
      <p:sp>
        <p:nvSpPr>
          <p:cNvPr id="18" name="مربع نص 17">
            <a:extLst>
              <a:ext uri="{FF2B5EF4-FFF2-40B4-BE49-F238E27FC236}">
                <a16:creationId xmlns:a16="http://schemas.microsoft.com/office/drawing/2014/main" id="{D61B2F4E-F1F4-46E6-A976-FDDE9671370A}"/>
              </a:ext>
            </a:extLst>
          </p:cNvPr>
          <p:cNvSpPr txBox="1"/>
          <p:nvPr/>
        </p:nvSpPr>
        <p:spPr>
          <a:xfrm>
            <a:off x="2090381" y="1328494"/>
            <a:ext cx="464024" cy="461665"/>
          </a:xfrm>
          <a:prstGeom prst="rect">
            <a:avLst/>
          </a:prstGeom>
          <a:noFill/>
        </p:spPr>
        <p:txBody>
          <a:bodyPr wrap="square" rtlCol="1">
            <a:spAutoFit/>
          </a:bodyPr>
          <a:lstStyle/>
          <a:p>
            <a:r>
              <a:rPr lang="en-US" sz="2400" dirty="0">
                <a:solidFill>
                  <a:srgbClr val="008080"/>
                </a:solidFill>
                <a:latin typeface="Comic Sans MS" panose="030F0702030302020204" pitchFamily="66" charset="0"/>
              </a:rPr>
              <a:t>6</a:t>
            </a:r>
            <a:endParaRPr lang="ar-SA" sz="2400" dirty="0">
              <a:solidFill>
                <a:srgbClr val="008080"/>
              </a:solidFill>
              <a:latin typeface="Comic Sans MS" panose="030F0702030302020204" pitchFamily="66" charset="0"/>
            </a:endParaRPr>
          </a:p>
        </p:txBody>
      </p:sp>
      <p:sp>
        <p:nvSpPr>
          <p:cNvPr id="19" name="مربع نص 18">
            <a:extLst>
              <a:ext uri="{FF2B5EF4-FFF2-40B4-BE49-F238E27FC236}">
                <a16:creationId xmlns:a16="http://schemas.microsoft.com/office/drawing/2014/main" id="{534D238E-6E09-4960-97B0-EA7FF18F0A71}"/>
              </a:ext>
            </a:extLst>
          </p:cNvPr>
          <p:cNvSpPr txBox="1"/>
          <p:nvPr/>
        </p:nvSpPr>
        <p:spPr>
          <a:xfrm>
            <a:off x="864357" y="1330768"/>
            <a:ext cx="464024" cy="461665"/>
          </a:xfrm>
          <a:prstGeom prst="rect">
            <a:avLst/>
          </a:prstGeom>
          <a:noFill/>
        </p:spPr>
        <p:txBody>
          <a:bodyPr wrap="square" rtlCol="1">
            <a:spAutoFit/>
          </a:bodyPr>
          <a:lstStyle/>
          <a:p>
            <a:r>
              <a:rPr lang="en-US" sz="2400" dirty="0">
                <a:solidFill>
                  <a:srgbClr val="C00000"/>
                </a:solidFill>
                <a:latin typeface="Comic Sans MS" panose="030F0702030302020204" pitchFamily="66" charset="0"/>
              </a:rPr>
              <a:t>5</a:t>
            </a:r>
            <a:endParaRPr lang="ar-SA" sz="24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1530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1" grpId="0"/>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1924334" y="259307"/>
            <a:ext cx="6974007"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rtl="1"/>
            <a:r>
              <a:rPr lang="ar-SA" sz="2800" dirty="0">
                <a:cs typeface="+mj-cs"/>
              </a:rPr>
              <a:t>أن ينطق الطالب الحروف </a:t>
            </a:r>
            <a:r>
              <a:rPr lang="en-US" sz="2800" dirty="0">
                <a:cs typeface="+mj-cs"/>
              </a:rPr>
              <a:t>A – B – C – D – E – F – G – H – I – J </a:t>
            </a:r>
            <a:r>
              <a:rPr lang="ar-SA" sz="2800" dirty="0">
                <a:cs typeface="+mj-cs"/>
              </a:rPr>
              <a:t> بشكل صحيح </a:t>
            </a:r>
          </a:p>
          <a:p>
            <a:pPr algn="ctr" rtl="1"/>
            <a:r>
              <a:rPr lang="ar-SA" sz="2800" dirty="0">
                <a:cs typeface="+mj-cs"/>
              </a:rPr>
              <a:t>أن يكتب الطالب الحروف </a:t>
            </a:r>
            <a:r>
              <a:rPr lang="en-US" sz="2800" dirty="0">
                <a:cs typeface="+mj-cs"/>
              </a:rPr>
              <a:t>A – J </a:t>
            </a:r>
            <a:r>
              <a:rPr lang="ar-SA" sz="2800" dirty="0">
                <a:cs typeface="+mj-cs"/>
              </a:rPr>
              <a:t> </a:t>
            </a:r>
          </a:p>
        </p:txBody>
      </p:sp>
      <p:pic>
        <p:nvPicPr>
          <p:cNvPr id="5" name="صورة 4">
            <a:extLst>
              <a:ext uri="{FF2B5EF4-FFF2-40B4-BE49-F238E27FC236}">
                <a16:creationId xmlns:a16="http://schemas.microsoft.com/office/drawing/2014/main" id="{AD3CAD80-072F-4A82-AD07-56164BFDFC11}"/>
              </a:ext>
            </a:extLst>
          </p:cNvPr>
          <p:cNvPicPr>
            <a:picLocks noChangeAspect="1"/>
          </p:cNvPicPr>
          <p:nvPr/>
        </p:nvPicPr>
        <p:blipFill>
          <a:blip r:embed="rId2"/>
          <a:stretch>
            <a:fillRect/>
          </a:stretch>
        </p:blipFill>
        <p:spPr>
          <a:xfrm>
            <a:off x="252340" y="2643187"/>
            <a:ext cx="7116023" cy="207445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1631216"/>
          </a:xfrm>
          <a:prstGeom prst="rect">
            <a:avLst/>
          </a:prstGeom>
          <a:noFill/>
        </p:spPr>
        <p:txBody>
          <a:bodyPr wrap="square" rtlCol="1">
            <a:spAutoFit/>
          </a:bodyPr>
          <a:lstStyle/>
          <a:p>
            <a:pPr algn="ctr"/>
            <a:r>
              <a:rPr lang="en-US" sz="4000" b="1" dirty="0">
                <a:solidFill>
                  <a:srgbClr val="552579"/>
                </a:solidFill>
                <a:latin typeface="Comic Sans MS" panose="030F0702030302020204" pitchFamily="66" charset="0"/>
              </a:rPr>
              <a:t>What’s this ? What’s that ?</a:t>
            </a:r>
          </a:p>
          <a:p>
            <a:pPr algn="ctr"/>
            <a:r>
              <a:rPr lang="ar-SA" sz="6000" b="1" dirty="0">
                <a:solidFill>
                  <a:srgbClr val="552579"/>
                </a:solidFill>
                <a:latin typeface="Comic Sans MS" panose="030F0702030302020204" pitchFamily="66" charset="0"/>
                <a:cs typeface="+mj-cs"/>
              </a:rPr>
              <a:t>ما هذا ؟ ما ذلك ؟ </a:t>
            </a:r>
            <a:endParaRPr lang="ar-SA" sz="6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289412" y="1873268"/>
            <a:ext cx="4565175"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Phonics </a:t>
            </a:r>
          </a:p>
          <a:p>
            <a:pPr algn="ctr"/>
            <a:r>
              <a:rPr lang="ar-SA" sz="8800" b="1" dirty="0">
                <a:solidFill>
                  <a:srgbClr val="552579"/>
                </a:solidFill>
                <a:latin typeface="Comic Sans MS" panose="030F0702030302020204" pitchFamily="66" charset="0"/>
                <a:cs typeface="+mj-cs"/>
              </a:rPr>
              <a:t>الأصوات</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34571" y="1978926"/>
            <a:ext cx="5019818" cy="3493826"/>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omic Sans MS" panose="030F0702030302020204" pitchFamily="66" charset="0"/>
              </a:rPr>
              <a:t>Materials :</a:t>
            </a:r>
          </a:p>
          <a:p>
            <a:pPr algn="ctr"/>
            <a:endParaRPr lang="en-US" sz="2400" dirty="0">
              <a:latin typeface="Comic Sans MS" panose="030F0702030302020204" pitchFamily="66" charset="0"/>
            </a:endParaRPr>
          </a:p>
          <a:p>
            <a:r>
              <a:rPr lang="en-US" sz="2400" dirty="0">
                <a:latin typeface="Comic Sans MS" panose="030F0702030302020204" pitchFamily="66" charset="0"/>
              </a:rPr>
              <a:t>The Alphabet A–Z flashcards or poster </a:t>
            </a:r>
          </a:p>
          <a:p>
            <a:r>
              <a:rPr lang="en-US" sz="2400" dirty="0">
                <a:latin typeface="Comic Sans MS" panose="030F0702030302020204" pitchFamily="66" charset="0"/>
              </a:rPr>
              <a:t>Pictures for fish, ink, cow, hat, goat, apple, jet, bear, duck, egg</a:t>
            </a:r>
          </a:p>
          <a:p>
            <a:r>
              <a:rPr lang="en-US" sz="2400" dirty="0">
                <a:latin typeface="Comic Sans MS" panose="030F0702030302020204" pitchFamily="66" charset="0"/>
              </a:rPr>
              <a:t>Color flashcards</a:t>
            </a:r>
          </a:p>
        </p:txBody>
      </p:sp>
      <p:pic>
        <p:nvPicPr>
          <p:cNvPr id="1026" name="Picture 2" descr="Alphabet Poster - Evans Educational Ltd.">
            <a:extLst>
              <a:ext uri="{FF2B5EF4-FFF2-40B4-BE49-F238E27FC236}">
                <a16:creationId xmlns:a16="http://schemas.microsoft.com/office/drawing/2014/main" id="{55313688-F91A-4C87-BF2E-A7AC7160C6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84" t="1990" r="11592" b="1691"/>
          <a:stretch/>
        </p:blipFill>
        <p:spPr bwMode="auto">
          <a:xfrm>
            <a:off x="5581935" y="291717"/>
            <a:ext cx="3146150" cy="448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675262" y="136478"/>
            <a:ext cx="6731759" cy="4804011"/>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omic Sans MS" panose="030F0702030302020204" pitchFamily="66" charset="0"/>
              </a:rPr>
              <a:t>Strategy</a:t>
            </a:r>
            <a:endParaRPr lang="en-US" dirty="0">
              <a:latin typeface="Comic Sans MS" panose="030F0702030302020204" pitchFamily="66" charset="0"/>
            </a:endParaRPr>
          </a:p>
          <a:p>
            <a:r>
              <a:rPr lang="en-US" sz="2000" dirty="0">
                <a:latin typeface="Comic Sans MS" panose="030F0702030302020204" pitchFamily="66" charset="0"/>
              </a:rPr>
              <a:t>find, and write the letter : </a:t>
            </a:r>
          </a:p>
          <a:p>
            <a:r>
              <a:rPr lang="en-US" dirty="0">
                <a:latin typeface="Comic Sans MS" panose="030F0702030302020204" pitchFamily="66" charset="0"/>
              </a:rPr>
              <a:t>Place the flashcard with words that begin with A to J face down on a desk. Have students stand around the desk in pairs or groups. Have each pair pick a card. One of the students says the word and makes the sound. The other student points to the letter on the poster or holds up the right alphabet card and writes the letter on the board. If you have a big class and you want to use groups, have each student do one of the tasks above. This way you can have four students per group. If a student makes a mistake he/ she has to step out and sit down. The group with the most students wins. If you are playing with pairs, the last pair or student that is still standing wins.</a:t>
            </a:r>
            <a:endParaRPr lang="ar-SA"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52A700C5-A842-46C2-B87C-FD6D509679A5}"/>
              </a:ext>
            </a:extLst>
          </p:cNvPr>
          <p:cNvPicPr>
            <a:picLocks noChangeAspect="1"/>
          </p:cNvPicPr>
          <p:nvPr/>
        </p:nvPicPr>
        <p:blipFill>
          <a:blip r:embed="rId2"/>
          <a:stretch>
            <a:fillRect/>
          </a:stretch>
        </p:blipFill>
        <p:spPr>
          <a:xfrm>
            <a:off x="1779042" y="313899"/>
            <a:ext cx="6377485" cy="4445331"/>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306478"/>
            <a:ext cx="1624083" cy="2223686"/>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and say </a:t>
            </a:r>
          </a:p>
          <a:p>
            <a:pPr algn="ctr"/>
            <a:endParaRPr lang="en-US" sz="1050" dirty="0">
              <a:solidFill>
                <a:srgbClr val="7030A0"/>
              </a:solidFill>
            </a:endParaRPr>
          </a:p>
          <a:p>
            <a:pPr algn="ctr"/>
            <a:r>
              <a:rPr lang="ar-SA" sz="3600" dirty="0">
                <a:solidFill>
                  <a:srgbClr val="7030A0"/>
                </a:solidFill>
                <a:cs typeface="+mj-cs"/>
              </a:rPr>
              <a:t>استمع ثم ردد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165138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05796B97-4544-451B-8F3B-E862E1BD3F9F}"/>
              </a:ext>
            </a:extLst>
          </p:cNvPr>
          <p:cNvPicPr>
            <a:picLocks noChangeAspect="1"/>
          </p:cNvPicPr>
          <p:nvPr/>
        </p:nvPicPr>
        <p:blipFill>
          <a:blip r:embed="rId4"/>
          <a:stretch>
            <a:fillRect/>
          </a:stretch>
        </p:blipFill>
        <p:spPr>
          <a:xfrm>
            <a:off x="1965280" y="109183"/>
            <a:ext cx="4859576" cy="5841242"/>
          </a:xfrm>
          <a:prstGeom prst="rect">
            <a:avLst/>
          </a:prstGeom>
        </p:spPr>
      </p:pic>
      <p:pic>
        <p:nvPicPr>
          <p:cNvPr id="3" name="We Can 1 (2016) SB_CD 1_52">
            <a:hlinkClick r:id="" action="ppaction://media"/>
            <a:extLst>
              <a:ext uri="{FF2B5EF4-FFF2-40B4-BE49-F238E27FC236}">
                <a16:creationId xmlns:a16="http://schemas.microsoft.com/office/drawing/2014/main" id="{AA49B5AD-546A-45DD-AF3F-8CB68503372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a:off x="462888" y="4802876"/>
            <a:ext cx="1147549" cy="1147549"/>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152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B085E70-80CE-44AF-8ACA-8B3A18F9126F}"/>
              </a:ext>
            </a:extLst>
          </p:cNvPr>
          <p:cNvPicPr>
            <a:picLocks noChangeAspect="1"/>
          </p:cNvPicPr>
          <p:nvPr/>
        </p:nvPicPr>
        <p:blipFill>
          <a:blip r:embed="rId2"/>
          <a:stretch>
            <a:fillRect/>
          </a:stretch>
        </p:blipFill>
        <p:spPr>
          <a:xfrm>
            <a:off x="2401945" y="286599"/>
            <a:ext cx="6490729" cy="1698614"/>
          </a:xfrm>
          <a:prstGeom prst="rect">
            <a:avLst/>
          </a:prstGeom>
        </p:spPr>
      </p:pic>
      <p:pic>
        <p:nvPicPr>
          <p:cNvPr id="7" name="صورة 6">
            <a:extLst>
              <a:ext uri="{FF2B5EF4-FFF2-40B4-BE49-F238E27FC236}">
                <a16:creationId xmlns:a16="http://schemas.microsoft.com/office/drawing/2014/main" id="{F8BABA63-6250-4AB1-8D32-F9410B0981A9}"/>
              </a:ext>
            </a:extLst>
          </p:cNvPr>
          <p:cNvPicPr>
            <a:picLocks noChangeAspect="1"/>
          </p:cNvPicPr>
          <p:nvPr/>
        </p:nvPicPr>
        <p:blipFill>
          <a:blip r:embed="rId3"/>
          <a:stretch>
            <a:fillRect/>
          </a:stretch>
        </p:blipFill>
        <p:spPr>
          <a:xfrm>
            <a:off x="2320119" y="2884578"/>
            <a:ext cx="6491373" cy="1715322"/>
          </a:xfrm>
          <a:prstGeom prst="rect">
            <a:avLst/>
          </a:prstGeom>
        </p:spPr>
      </p:pic>
      <p:sp>
        <p:nvSpPr>
          <p:cNvPr id="8" name="مربع نص 7">
            <a:extLst>
              <a:ext uri="{FF2B5EF4-FFF2-40B4-BE49-F238E27FC236}">
                <a16:creationId xmlns:a16="http://schemas.microsoft.com/office/drawing/2014/main" id="{24F064CD-D1FB-4A88-803B-6DE42E20E4EA}"/>
              </a:ext>
            </a:extLst>
          </p:cNvPr>
          <p:cNvSpPr txBox="1"/>
          <p:nvPr/>
        </p:nvSpPr>
        <p:spPr>
          <a:xfrm>
            <a:off x="6190418" y="2145919"/>
            <a:ext cx="2702257" cy="707886"/>
          </a:xfrm>
          <a:prstGeom prst="rect">
            <a:avLst/>
          </a:prstGeom>
          <a:noFill/>
        </p:spPr>
        <p:txBody>
          <a:bodyPr wrap="square" rtlCol="1">
            <a:spAutoFit/>
          </a:bodyPr>
          <a:lstStyle/>
          <a:p>
            <a:pPr algn="r" rtl="1"/>
            <a:r>
              <a:rPr lang="ar-SA" sz="4000" dirty="0">
                <a:solidFill>
                  <a:srgbClr val="FF0000"/>
                </a:solidFill>
                <a:cs typeface="+mj-cs"/>
              </a:rPr>
              <a:t>وقت النصيحة </a:t>
            </a:r>
          </a:p>
        </p:txBody>
      </p:sp>
      <p:sp>
        <p:nvSpPr>
          <p:cNvPr id="9" name="مربع نص 8">
            <a:extLst>
              <a:ext uri="{FF2B5EF4-FFF2-40B4-BE49-F238E27FC236}">
                <a16:creationId xmlns:a16="http://schemas.microsoft.com/office/drawing/2014/main" id="{CABB3BD2-44BB-45B3-8A89-7D79DA20C258}"/>
              </a:ext>
            </a:extLst>
          </p:cNvPr>
          <p:cNvSpPr txBox="1"/>
          <p:nvPr/>
        </p:nvSpPr>
        <p:spPr>
          <a:xfrm>
            <a:off x="2320119" y="3742239"/>
            <a:ext cx="4135271" cy="400110"/>
          </a:xfrm>
          <a:prstGeom prst="rect">
            <a:avLst/>
          </a:prstGeom>
          <a:noFill/>
        </p:spPr>
        <p:txBody>
          <a:bodyPr wrap="square" rtlCol="1">
            <a:spAutoFit/>
          </a:bodyPr>
          <a:lstStyle/>
          <a:p>
            <a:pPr algn="r" rtl="1"/>
            <a:r>
              <a:rPr lang="ar-SA" sz="2000" b="1" dirty="0">
                <a:solidFill>
                  <a:schemeClr val="tx1">
                    <a:lumMod val="85000"/>
                    <a:lumOff val="15000"/>
                  </a:schemeClr>
                </a:solidFill>
                <a:cs typeface="+mj-cs"/>
              </a:rPr>
              <a:t>حافظ على أغراضك المدرسية بشكل مرتب</a:t>
            </a:r>
          </a:p>
        </p:txBody>
      </p:sp>
    </p:spTree>
    <p:extLst>
      <p:ext uri="{BB962C8B-B14F-4D97-AF65-F5344CB8AC3E}">
        <p14:creationId xmlns:p14="http://schemas.microsoft.com/office/powerpoint/2010/main" val="113435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764</TotalTime>
  <Words>294</Words>
  <Application>Microsoft Office PowerPoint</Application>
  <PresentationFormat>عرض على الشاشة (4:3)</PresentationFormat>
  <Paragraphs>43</Paragraphs>
  <Slides>13</Slides>
  <Notes>0</Notes>
  <HiddenSlides>0</HiddenSlides>
  <MMClips>1</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Arial</vt:lpstr>
      <vt:lpstr>Calibri Light</vt:lpstr>
      <vt:lpstr>Calibri</vt:lpstr>
      <vt:lpstr>Comic Sans MS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68</cp:revision>
  <dcterms:created xsi:type="dcterms:W3CDTF">2020-07-29T08:50:48Z</dcterms:created>
  <dcterms:modified xsi:type="dcterms:W3CDTF">2020-08-16T14:14:49Z</dcterms:modified>
</cp:coreProperties>
</file>