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6" r:id="rId1"/>
  </p:sldMasterIdLst>
  <p:sldIdLst>
    <p:sldId id="354" r:id="rId2"/>
    <p:sldId id="395" r:id="rId3"/>
    <p:sldId id="403" r:id="rId4"/>
    <p:sldId id="404" r:id="rId5"/>
    <p:sldId id="401" r:id="rId6"/>
    <p:sldId id="405" r:id="rId7"/>
    <p:sldId id="406" r:id="rId8"/>
    <p:sldId id="397" r:id="rId9"/>
    <p:sldId id="396" r:id="rId10"/>
    <p:sldId id="390" r:id="rId11"/>
    <p:sldId id="398" r:id="rId12"/>
    <p:sldId id="399" r:id="rId13"/>
    <p:sldId id="402" r:id="rId14"/>
  </p:sldIdLst>
  <p:sldSz cx="9144000" cy="6858000" type="screen4x3"/>
  <p:notesSz cx="6858000" cy="9144000"/>
  <p:custDataLst>
    <p:tags r:id="rId15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1" autoAdjust="0"/>
    <p:restoredTop sz="94671" autoAdjust="0"/>
  </p:normalViewPr>
  <p:slideViewPr>
    <p:cSldViewPr>
      <p:cViewPr varScale="1">
        <p:scale>
          <a:sx n="53" d="100"/>
          <a:sy n="53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9" name="مستطيل 8"/>
          <p:cNvSpPr/>
          <p:nvPr userDrawn="1"/>
        </p:nvSpPr>
        <p:spPr>
          <a:xfrm>
            <a:off x="683568" y="764704"/>
            <a:ext cx="7776864" cy="504056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8" name="Picture 4" descr="C:\Users\NORALMOALEM\Documents\1277831833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45" y="548680"/>
            <a:ext cx="8676710" cy="5798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163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3743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275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dirty="0" smtClean="0"/>
              <a:t>انقر لتحرير أنماط النص الرئيسي</a:t>
            </a:r>
          </a:p>
          <a:p>
            <a:pPr lvl="1"/>
            <a:r>
              <a:rPr lang="ar-SA" dirty="0" smtClean="0"/>
              <a:t>المستوى الثاني</a:t>
            </a:r>
          </a:p>
          <a:p>
            <a:pPr lvl="2"/>
            <a:r>
              <a:rPr lang="ar-SA" dirty="0" smtClean="0"/>
              <a:t>المستوى الثالث</a:t>
            </a:r>
          </a:p>
          <a:p>
            <a:pPr lvl="3"/>
            <a:r>
              <a:rPr lang="ar-SA" dirty="0" smtClean="0"/>
              <a:t>المستوى الرابع</a:t>
            </a:r>
          </a:p>
          <a:p>
            <a:pPr lvl="4"/>
            <a:r>
              <a:rPr lang="ar-SA" dirty="0" smtClean="0"/>
              <a:t>المستوى الخامس</a:t>
            </a:r>
            <a:endParaRPr lang="ar-SA" dirty="0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  <p:sp>
        <p:nvSpPr>
          <p:cNvPr id="15" name="عنوان 14"/>
          <p:cNvSpPr>
            <a:spLocks noGrp="1"/>
          </p:cNvSpPr>
          <p:nvPr>
            <p:ph type="title"/>
          </p:nvPr>
        </p:nvSpPr>
        <p:spPr>
          <a:xfrm>
            <a:off x="4139952" y="476672"/>
            <a:ext cx="4176464" cy="864096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547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  <p:sp>
        <p:nvSpPr>
          <p:cNvPr id="13" name="عنوان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736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9196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6211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5272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  <p:sp>
        <p:nvSpPr>
          <p:cNvPr id="5" name="عنوان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6929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810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6553200" y="5949280"/>
            <a:ext cx="2133600" cy="365125"/>
          </a:xfrm>
          <a:prstGeom prst="rect">
            <a:avLst/>
          </a:prstGeom>
        </p:spPr>
        <p:txBody>
          <a:bodyPr/>
          <a:lstStyle/>
          <a:p>
            <a:fld id="{C9B26DDC-D403-4938-9866-B8767864D004}" type="datetimeFigureOut">
              <a:rPr lang="ar-SA" smtClean="0"/>
              <a:t>04/12/1440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3124200" y="5944195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EB31B77-466A-471A-A02C-68D50448823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531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46122" y="511176"/>
            <a:ext cx="3744416" cy="88434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none"/>
        </p:style>
        <p:txBody>
          <a:bodyPr vert="horz" lIns="91440" tIns="45720" rIns="91440" bIns="45720" rtlCol="1" anchor="ctr">
            <a:normAutofit/>
          </a:bodyPr>
          <a:lstStyle/>
          <a:p>
            <a:r>
              <a:rPr lang="ar-SA" dirty="0" smtClean="0"/>
              <a:t>عنوان الدرس</a:t>
            </a:r>
            <a:endParaRPr lang="ar-SA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7707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dirty="0" smtClean="0"/>
              <a:t>انقر لتحرير أنماط النص الرئيسي</a:t>
            </a:r>
          </a:p>
          <a:p>
            <a:pPr lvl="1"/>
            <a:r>
              <a:rPr lang="ar-SA" dirty="0" smtClean="0"/>
              <a:t>المستوى الثاني</a:t>
            </a:r>
          </a:p>
          <a:p>
            <a:pPr lvl="2"/>
            <a:r>
              <a:rPr lang="ar-SA" dirty="0" smtClean="0"/>
              <a:t>المستوى الثالث</a:t>
            </a:r>
          </a:p>
          <a:p>
            <a:pPr lvl="3"/>
            <a:r>
              <a:rPr lang="ar-SA" dirty="0" smtClean="0"/>
              <a:t>المستوى الرابع</a:t>
            </a:r>
          </a:p>
          <a:p>
            <a:pPr lvl="4"/>
            <a:r>
              <a:rPr lang="ar-SA" dirty="0" smtClean="0"/>
              <a:t>المستوى الخامس</a:t>
            </a:r>
            <a:endParaRPr lang="ar-SA" dirty="0"/>
          </a:p>
        </p:txBody>
      </p:sp>
      <p:sp>
        <p:nvSpPr>
          <p:cNvPr id="7" name="خماسي 6">
            <a:hlinkClick r:id="" action="ppaction://hlinkshowjump?jump=previousslide"/>
          </p:cNvPr>
          <p:cNvSpPr/>
          <p:nvPr/>
        </p:nvSpPr>
        <p:spPr>
          <a:xfrm>
            <a:off x="5940152" y="6021288"/>
            <a:ext cx="2016224" cy="504056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السابق</a:t>
            </a:r>
            <a:endParaRPr lang="ar-SA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شارة رتبة 7"/>
          <p:cNvSpPr/>
          <p:nvPr/>
        </p:nvSpPr>
        <p:spPr>
          <a:xfrm>
            <a:off x="7714474" y="6012662"/>
            <a:ext cx="504056" cy="50405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9" name="خماسي 8">
            <a:hlinkClick r:id="" action="ppaction://hlinkshowjump?jump=nextslide"/>
          </p:cNvPr>
          <p:cNvSpPr/>
          <p:nvPr/>
        </p:nvSpPr>
        <p:spPr>
          <a:xfrm flipH="1">
            <a:off x="1259632" y="6021288"/>
            <a:ext cx="2016224" cy="504056"/>
          </a:xfrm>
          <a:prstGeom prst="homePlat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التالي</a:t>
            </a:r>
            <a:endParaRPr lang="ar-SA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شارة رتبة 9"/>
          <p:cNvSpPr/>
          <p:nvPr/>
        </p:nvSpPr>
        <p:spPr>
          <a:xfrm flipH="1">
            <a:off x="1006104" y="6023200"/>
            <a:ext cx="504056" cy="504056"/>
          </a:xfrm>
          <a:prstGeom prst="chevron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3275856" y="6029914"/>
            <a:ext cx="2664296" cy="4973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الرئيسية</a:t>
            </a:r>
            <a:endParaRPr lang="ar-SA" sz="2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0961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1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493806" y="687192"/>
            <a:ext cx="3816424" cy="940966"/>
          </a:xfrm>
        </p:spPr>
        <p:txBody>
          <a:bodyPr/>
          <a:lstStyle/>
          <a:p>
            <a:r>
              <a:rPr lang="ar-SA" sz="4400" dirty="0" smtClean="0"/>
              <a:t>السلامة </a:t>
            </a:r>
            <a:r>
              <a:rPr lang="ar-SA" sz="4400" dirty="0"/>
              <a:t>أثناء اللعب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827584" y="567342"/>
            <a:ext cx="3600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التمهيد</a:t>
            </a:r>
            <a:endParaRPr lang="ar-EG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5" name="مجموعة 4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46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5976664" cy="1813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137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 thruBlk="1"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427984" y="522622"/>
            <a:ext cx="3897763" cy="851485"/>
          </a:xfrm>
        </p:spPr>
        <p:txBody>
          <a:bodyPr/>
          <a:lstStyle/>
          <a:p>
            <a:r>
              <a:rPr lang="ar-EG" sz="4400" dirty="0" smtClean="0"/>
              <a:t>إرشادات عامة</a:t>
            </a:r>
            <a:endParaRPr lang="ar-SA" sz="4400" dirty="0"/>
          </a:p>
        </p:txBody>
      </p:sp>
      <p:sp>
        <p:nvSpPr>
          <p:cNvPr id="2" name="مستطيل 1"/>
          <p:cNvSpPr/>
          <p:nvPr/>
        </p:nvSpPr>
        <p:spPr>
          <a:xfrm>
            <a:off x="712228" y="1905213"/>
            <a:ext cx="795047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800" b="1" dirty="0">
                <a:solidFill>
                  <a:srgbClr val="0070C0"/>
                </a:solidFill>
              </a:rPr>
              <a:t>تتجنبي اللعب عند </a:t>
            </a:r>
            <a:r>
              <a:rPr lang="ar-SA" sz="2800" b="1" dirty="0" smtClean="0">
                <a:solidFill>
                  <a:srgbClr val="0070C0"/>
                </a:solidFill>
              </a:rPr>
              <a:t>مصادر </a:t>
            </a:r>
            <a:r>
              <a:rPr lang="ar-SA" sz="2800" b="1" dirty="0">
                <a:solidFill>
                  <a:srgbClr val="0070C0"/>
                </a:solidFill>
              </a:rPr>
              <a:t>الخطر.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800" b="1" dirty="0" smtClean="0">
                <a:solidFill>
                  <a:srgbClr val="0070C0"/>
                </a:solidFill>
              </a:rPr>
              <a:t> </a:t>
            </a:r>
            <a:r>
              <a:rPr lang="ar-SA" sz="2800" b="1" dirty="0">
                <a:solidFill>
                  <a:srgbClr val="0070C0"/>
                </a:solidFill>
              </a:rPr>
              <a:t>تحترمي </a:t>
            </a:r>
            <a:r>
              <a:rPr lang="ar-SA" sz="2800" b="1" dirty="0" smtClean="0">
                <a:solidFill>
                  <a:srgbClr val="0070C0"/>
                </a:solidFill>
              </a:rPr>
              <a:t>الآخرين أثناء </a:t>
            </a:r>
            <a:r>
              <a:rPr lang="ar-SA" sz="2800" b="1" dirty="0">
                <a:solidFill>
                  <a:srgbClr val="0070C0"/>
                </a:solidFill>
              </a:rPr>
              <a:t>اللعب ولا </a:t>
            </a:r>
            <a:r>
              <a:rPr lang="ar-SA" sz="2800" b="1" dirty="0" smtClean="0">
                <a:solidFill>
                  <a:srgbClr val="0070C0"/>
                </a:solidFill>
              </a:rPr>
              <a:t>تسيئي</a:t>
            </a:r>
            <a:r>
              <a:rPr lang="ar-SA" sz="2800" b="1" dirty="0">
                <a:solidFill>
                  <a:srgbClr val="0070C0"/>
                </a:solidFill>
              </a:rPr>
              <a:t> </a:t>
            </a:r>
            <a:r>
              <a:rPr lang="ar-SA" sz="2800" b="1" dirty="0" smtClean="0">
                <a:solidFill>
                  <a:srgbClr val="0070C0"/>
                </a:solidFill>
              </a:rPr>
              <a:t>إليهم</a:t>
            </a:r>
            <a:r>
              <a:rPr lang="ar-SA" sz="2800" b="1" dirty="0">
                <a:solidFill>
                  <a:srgbClr val="0070C0"/>
                </a:solidFill>
              </a:rPr>
              <a:t>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800" b="1" dirty="0" smtClean="0">
                <a:solidFill>
                  <a:srgbClr val="0070C0"/>
                </a:solidFill>
              </a:rPr>
              <a:t>تحافظي </a:t>
            </a:r>
            <a:r>
              <a:rPr lang="ar-SA" sz="2800" b="1" dirty="0">
                <a:solidFill>
                  <a:srgbClr val="0070C0"/>
                </a:solidFill>
              </a:rPr>
              <a:t>على ممتلكات </a:t>
            </a:r>
            <a:r>
              <a:rPr lang="ar-SA" sz="2800" b="1" dirty="0" smtClean="0">
                <a:solidFill>
                  <a:srgbClr val="0070C0"/>
                </a:solidFill>
              </a:rPr>
              <a:t>الوطن</a:t>
            </a:r>
            <a:r>
              <a:rPr lang="ar-SA" sz="2800" b="1" dirty="0">
                <a:solidFill>
                  <a:srgbClr val="0070C0"/>
                </a:solidFill>
              </a:rPr>
              <a:t>؛ </a:t>
            </a:r>
            <a:r>
              <a:rPr lang="ar-SA" sz="2800" b="1" dirty="0" smtClean="0">
                <a:solidFill>
                  <a:srgbClr val="0070C0"/>
                </a:solidFill>
              </a:rPr>
              <a:t>ليبقى منارة حضارية جميلة.</a:t>
            </a:r>
            <a:endParaRPr lang="ar-EG" sz="2800" b="1" dirty="0" smtClean="0">
              <a:solidFill>
                <a:srgbClr val="0070C0"/>
              </a:solidFill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800" b="1" dirty="0" smtClean="0">
                <a:solidFill>
                  <a:srgbClr val="0070C0"/>
                </a:solidFill>
              </a:rPr>
              <a:t>لا يكون سرورك </a:t>
            </a:r>
            <a:r>
              <a:rPr lang="ar-SA" sz="2800" b="1" dirty="0">
                <a:solidFill>
                  <a:srgbClr val="0070C0"/>
                </a:solidFill>
              </a:rPr>
              <a:t>باللعب </a:t>
            </a:r>
            <a:r>
              <a:rPr lang="ar-SA" sz="2800" b="1" dirty="0" smtClean="0">
                <a:solidFill>
                  <a:srgbClr val="0070C0"/>
                </a:solidFill>
              </a:rPr>
              <a:t>مصدراً لإزعاج وإيذاء لآخرين.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2800" b="1" dirty="0" smtClean="0">
                <a:solidFill>
                  <a:srgbClr val="0070C0"/>
                </a:solidFill>
              </a:rPr>
              <a:t>لا </a:t>
            </a:r>
            <a:r>
              <a:rPr lang="ar-SA" sz="2800" b="1" dirty="0">
                <a:solidFill>
                  <a:srgbClr val="0070C0"/>
                </a:solidFill>
              </a:rPr>
              <a:t>تلعبي مع الحيوانات و </a:t>
            </a:r>
            <a:r>
              <a:rPr lang="ar-SA" sz="2800" b="1" dirty="0" smtClean="0">
                <a:solidFill>
                  <a:srgbClr val="0070C0"/>
                </a:solidFill>
              </a:rPr>
              <a:t>إن </a:t>
            </a:r>
            <a:r>
              <a:rPr lang="ar-SA" sz="2800" b="1" dirty="0">
                <a:solidFill>
                  <a:srgbClr val="0070C0"/>
                </a:solidFill>
              </a:rPr>
              <a:t>كانت </a:t>
            </a:r>
            <a:r>
              <a:rPr lang="ar-SA" sz="2800" b="1" dirty="0" smtClean="0">
                <a:solidFill>
                  <a:srgbClr val="0070C0"/>
                </a:solidFill>
              </a:rPr>
              <a:t>أليفة</a:t>
            </a:r>
            <a:r>
              <a:rPr lang="ar-SA" sz="2800" b="1" dirty="0">
                <a:solidFill>
                  <a:srgbClr val="0070C0"/>
                </a:solidFill>
              </a:rPr>
              <a:t>.</a:t>
            </a:r>
          </a:p>
        </p:txBody>
      </p:sp>
      <p:grpSp>
        <p:nvGrpSpPr>
          <p:cNvPr id="5" name="مجموعة 4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9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49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673763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5148064" y="489446"/>
            <a:ext cx="29119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هيا نمرح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319463"/>
            <a:ext cx="285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18" y="1545742"/>
            <a:ext cx="7200800" cy="4320480"/>
          </a:xfrm>
          <a:prstGeom prst="rect">
            <a:avLst/>
          </a:prstGeom>
        </p:spPr>
      </p:pic>
      <p:cxnSp>
        <p:nvCxnSpPr>
          <p:cNvPr id="14" name="رابط مستقيم 13"/>
          <p:cNvCxnSpPr/>
          <p:nvPr/>
        </p:nvCxnSpPr>
        <p:spPr>
          <a:xfrm>
            <a:off x="3830537" y="3713658"/>
            <a:ext cx="16201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>
            <a:off x="6156176" y="4221088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/>
          <p:cNvCxnSpPr/>
          <p:nvPr/>
        </p:nvCxnSpPr>
        <p:spPr>
          <a:xfrm>
            <a:off x="3995936" y="4365104"/>
            <a:ext cx="14761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>
            <a:off x="3830537" y="5517232"/>
            <a:ext cx="1641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>
            <a:off x="3275856" y="3538538"/>
            <a:ext cx="0" cy="15466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7020272" y="4365104"/>
            <a:ext cx="172819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4400" b="1" dirty="0" smtClean="0"/>
              <a:t>سلامة</a:t>
            </a:r>
            <a:endParaRPr lang="en-US" b="1" dirty="0"/>
          </a:p>
        </p:txBody>
      </p:sp>
      <p:grpSp>
        <p:nvGrpSpPr>
          <p:cNvPr id="15" name="مجموعة 14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8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50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468948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251520" y="1988840"/>
            <a:ext cx="8352928" cy="1549698"/>
          </a:xfrm>
        </p:spPr>
        <p:txBody>
          <a:bodyPr/>
          <a:lstStyle/>
          <a:p>
            <a:r>
              <a:rPr lang="ar-EG" sz="3600" dirty="0" smtClean="0"/>
              <a:t>أكتب الكلمة الضائعة في الفراغ التالي لأكمل بها الجملة المطلوبة، وأعمل على تطبيقها في حياتي: </a:t>
            </a:r>
            <a:endParaRPr lang="ar-SA" sz="3600" dirty="0"/>
          </a:p>
        </p:txBody>
      </p:sp>
      <p:sp>
        <p:nvSpPr>
          <p:cNvPr id="7" name="مستطيل 6"/>
          <p:cNvSpPr/>
          <p:nvPr/>
        </p:nvSpPr>
        <p:spPr>
          <a:xfrm>
            <a:off x="4586288" y="687192"/>
            <a:ext cx="36897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هيا نمرح</a:t>
            </a:r>
            <a:endParaRPr lang="ar-EG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7713" y="3319463"/>
            <a:ext cx="28575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3578023" y="3883695"/>
            <a:ext cx="178606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السلامة</a:t>
            </a:r>
            <a:endParaRPr lang="ar-SA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8" name="مجموعة 7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1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50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4671366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336232" y="1052736"/>
            <a:ext cx="8496944" cy="187220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EG" sz="3200" dirty="0" smtClean="0">
                <a:solidFill>
                  <a:srgbClr val="FF0000"/>
                </a:solidFill>
                <a:effectLst/>
              </a:rPr>
              <a:t>أختار الكلمة المناسبة، وأضعها في الفراغ:</a:t>
            </a:r>
            <a:br>
              <a:rPr lang="ar-EG" sz="3200" dirty="0" smtClean="0">
                <a:solidFill>
                  <a:srgbClr val="FF0000"/>
                </a:solidFill>
                <a:effectLst/>
              </a:rPr>
            </a:br>
            <a:r>
              <a:rPr lang="ar-EG" sz="3200" dirty="0" smtClean="0">
                <a:solidFill>
                  <a:schemeClr val="tx1"/>
                </a:solidFill>
                <a:effectLst/>
              </a:rPr>
              <a:t>(التنظيف ـ التدفئة ـ الثقاب ـ الكهرباء ـ المطبخ).</a:t>
            </a:r>
            <a:r>
              <a:rPr lang="ar-EG" sz="3200" dirty="0" smtClean="0">
                <a:solidFill>
                  <a:srgbClr val="FF0000"/>
                </a:solidFill>
                <a:effectLst/>
              </a:rPr>
              <a:t/>
            </a:r>
            <a:br>
              <a:rPr lang="ar-EG" sz="3200" dirty="0" smtClean="0">
                <a:solidFill>
                  <a:srgbClr val="FF0000"/>
                </a:solidFill>
                <a:effectLst/>
              </a:rPr>
            </a:br>
            <a:r>
              <a:rPr lang="ar-EG" sz="3200" dirty="0" smtClean="0">
                <a:solidFill>
                  <a:srgbClr val="FF0000"/>
                </a:solidFill>
                <a:effectLst/>
              </a:rPr>
              <a:t>اللعب مفيد ومسل ولكن احذر من:  </a:t>
            </a:r>
            <a:endParaRPr lang="ar-SA" sz="3200" dirty="0">
              <a:solidFill>
                <a:srgbClr val="FF0000"/>
              </a:solidFill>
              <a:effectLst/>
            </a:endParaRPr>
          </a:p>
        </p:txBody>
      </p:sp>
      <p:grpSp>
        <p:nvGrpSpPr>
          <p:cNvPr id="15" name="مجموعة 14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51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9" name="عنوان 2"/>
          <p:cNvSpPr txBox="1">
            <a:spLocks/>
          </p:cNvSpPr>
          <p:nvPr/>
        </p:nvSpPr>
        <p:spPr>
          <a:xfrm>
            <a:off x="5148064" y="3212976"/>
            <a:ext cx="3648382" cy="2664296"/>
          </a:xfrm>
          <a:prstGeom prst="rect">
            <a:avLst/>
          </a:prstGeo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1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2800" b="1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ar-EG" sz="3200" dirty="0" smtClean="0">
                <a:solidFill>
                  <a:schemeClr val="tx1"/>
                </a:solidFill>
                <a:effectLst/>
              </a:rPr>
              <a:t>اللعب بأدوات </a:t>
            </a:r>
            <a:r>
              <a:rPr lang="ar-EG" sz="3200" dirty="0" smtClean="0">
                <a:solidFill>
                  <a:srgbClr val="0070C0"/>
                </a:solidFill>
                <a:effectLst/>
              </a:rPr>
              <a:t>المطبخ.</a:t>
            </a:r>
          </a:p>
          <a:p>
            <a:pPr algn="r"/>
            <a:r>
              <a:rPr lang="ar-EG" sz="3200" dirty="0" smtClean="0">
                <a:solidFill>
                  <a:schemeClr val="tx1"/>
                </a:solidFill>
                <a:effectLst/>
              </a:rPr>
              <a:t>اللعب بأدوات </a:t>
            </a:r>
            <a:r>
              <a:rPr lang="ar-EG" sz="3200" dirty="0" smtClean="0">
                <a:solidFill>
                  <a:srgbClr val="0070C0"/>
                </a:solidFill>
                <a:effectLst/>
              </a:rPr>
              <a:t>التنظيف.</a:t>
            </a:r>
          </a:p>
          <a:p>
            <a:pPr algn="r"/>
            <a:r>
              <a:rPr lang="ar-EG" sz="3200" dirty="0" smtClean="0">
                <a:solidFill>
                  <a:schemeClr val="tx1"/>
                </a:solidFill>
                <a:effectLst/>
              </a:rPr>
              <a:t>اللعب بأعواد </a:t>
            </a:r>
            <a:r>
              <a:rPr lang="ar-EG" sz="3200" dirty="0" smtClean="0">
                <a:solidFill>
                  <a:srgbClr val="0070C0"/>
                </a:solidFill>
                <a:effectLst/>
              </a:rPr>
              <a:t>الثقاب.</a:t>
            </a:r>
          </a:p>
          <a:p>
            <a:pPr algn="r"/>
            <a:r>
              <a:rPr lang="ar-EG" sz="3200" dirty="0" smtClean="0">
                <a:solidFill>
                  <a:schemeClr val="tx1"/>
                </a:solidFill>
                <a:effectLst/>
              </a:rPr>
              <a:t>اللعب بمصادر </a:t>
            </a:r>
            <a:r>
              <a:rPr lang="ar-EG" sz="3200" dirty="0" smtClean="0">
                <a:solidFill>
                  <a:srgbClr val="0070C0"/>
                </a:solidFill>
                <a:effectLst/>
              </a:rPr>
              <a:t>التدفئة.</a:t>
            </a:r>
          </a:p>
          <a:p>
            <a:pPr algn="r"/>
            <a:r>
              <a:rPr lang="ar-EG" sz="3200" dirty="0" smtClean="0">
                <a:solidFill>
                  <a:schemeClr val="tx1"/>
                </a:solidFill>
                <a:effectLst/>
              </a:rPr>
              <a:t>اللعب بمفاتيح </a:t>
            </a:r>
            <a:r>
              <a:rPr lang="ar-EG" sz="3200" dirty="0" smtClean="0">
                <a:solidFill>
                  <a:srgbClr val="0070C0"/>
                </a:solidFill>
                <a:effectLst/>
              </a:rPr>
              <a:t>الكهرباء.</a:t>
            </a:r>
            <a:endParaRPr lang="ar-SA" sz="3200" dirty="0">
              <a:solidFill>
                <a:srgbClr val="0070C0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852" y="3535405"/>
            <a:ext cx="911802" cy="973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1850" y="4797151"/>
            <a:ext cx="830190" cy="936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381" y="3557962"/>
            <a:ext cx="1914525" cy="9017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17503"/>
            <a:ext cx="1066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81" y="4617503"/>
            <a:ext cx="163830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32451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427984" y="522622"/>
            <a:ext cx="3897763" cy="851485"/>
          </a:xfrm>
        </p:spPr>
        <p:txBody>
          <a:bodyPr/>
          <a:lstStyle/>
          <a:p>
            <a:r>
              <a:rPr lang="ar-SA" sz="4400" dirty="0"/>
              <a:t>الأخطار أثناء اللعب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827584" y="567342"/>
            <a:ext cx="3600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الشرح</a:t>
            </a:r>
            <a:endParaRPr lang="ar-EG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إطار 4"/>
          <p:cNvSpPr/>
          <p:nvPr/>
        </p:nvSpPr>
        <p:spPr>
          <a:xfrm>
            <a:off x="5868144" y="1700808"/>
            <a:ext cx="2906873" cy="858857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3600" b="1" dirty="0">
                <a:solidFill>
                  <a:schemeClr val="bg2">
                    <a:lumMod val="50000"/>
                  </a:schemeClr>
                </a:solidFill>
              </a:rPr>
              <a:t>للعب فوائد منها: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1789976" y="5084792"/>
            <a:ext cx="6958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smtClean="0"/>
              <a:t>.</a:t>
            </a:r>
            <a:endParaRPr lang="ar-SA" sz="2400" dirty="0"/>
          </a:p>
        </p:txBody>
      </p:sp>
      <p:sp>
        <p:nvSpPr>
          <p:cNvPr id="2" name="مستطيل 1"/>
          <p:cNvSpPr/>
          <p:nvPr/>
        </p:nvSpPr>
        <p:spPr>
          <a:xfrm>
            <a:off x="371510" y="2780928"/>
            <a:ext cx="843242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3200" b="1" dirty="0" smtClean="0">
                <a:solidFill>
                  <a:srgbClr val="FF0000"/>
                </a:solidFill>
              </a:rPr>
              <a:t>تنشيط </a:t>
            </a:r>
            <a:r>
              <a:rPr lang="ar-SA" sz="3200" b="1" dirty="0">
                <a:solidFill>
                  <a:srgbClr val="FF0000"/>
                </a:solidFill>
              </a:rPr>
              <a:t>الدورة الدموية, مما </a:t>
            </a:r>
            <a:r>
              <a:rPr lang="ar-SA" sz="3200" b="1" dirty="0" smtClean="0">
                <a:solidFill>
                  <a:srgbClr val="FF0000"/>
                </a:solidFill>
              </a:rPr>
              <a:t>يساعد </a:t>
            </a:r>
            <a:r>
              <a:rPr lang="ar-SA" sz="3200" b="1" dirty="0">
                <a:solidFill>
                  <a:srgbClr val="FF0000"/>
                </a:solidFill>
              </a:rPr>
              <a:t>على نمو </a:t>
            </a:r>
            <a:r>
              <a:rPr lang="ar-SA" sz="3200" b="1" dirty="0" smtClean="0">
                <a:solidFill>
                  <a:srgbClr val="FF0000"/>
                </a:solidFill>
              </a:rPr>
              <a:t>الجسم نموا صحيحا.</a:t>
            </a:r>
            <a:endParaRPr lang="ar-SA" sz="3200" b="1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3200" b="1" dirty="0" smtClean="0">
                <a:solidFill>
                  <a:srgbClr val="FF0000"/>
                </a:solidFill>
              </a:rPr>
              <a:t>التعلم والتسلية بشكل أفضل</a:t>
            </a:r>
            <a:r>
              <a:rPr lang="ar-SA" sz="3200" b="1" dirty="0">
                <a:solidFill>
                  <a:srgbClr val="FF0000"/>
                </a:solidFill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Ø"/>
            </a:pPr>
            <a:r>
              <a:rPr lang="ar-SA" sz="3200" b="1" dirty="0" smtClean="0">
                <a:solidFill>
                  <a:srgbClr val="FF0000"/>
                </a:solidFill>
              </a:rPr>
              <a:t>كسب صداقات أكثر </a:t>
            </a:r>
            <a:r>
              <a:rPr lang="ar-SA" sz="3200" b="1" dirty="0">
                <a:solidFill>
                  <a:srgbClr val="FF0000"/>
                </a:solidFill>
              </a:rPr>
              <a:t>عند </a:t>
            </a:r>
            <a:r>
              <a:rPr lang="ar-SA" sz="3200" b="1" dirty="0" smtClean="0">
                <a:solidFill>
                  <a:srgbClr val="FF0000"/>
                </a:solidFill>
              </a:rPr>
              <a:t>ممارسة </a:t>
            </a:r>
            <a:r>
              <a:rPr lang="ar-SA" sz="3200" b="1" dirty="0">
                <a:solidFill>
                  <a:srgbClr val="FF0000"/>
                </a:solidFill>
              </a:rPr>
              <a:t>اللعب الجماعي</a:t>
            </a:r>
            <a:r>
              <a:rPr lang="ar-SA" sz="2000" b="1" dirty="0">
                <a:solidFill>
                  <a:srgbClr val="FF0000"/>
                </a:solidFill>
              </a:rPr>
              <a:t>.</a:t>
            </a:r>
            <a:endParaRPr lang="ar-SA" sz="2000" dirty="0">
              <a:solidFill>
                <a:srgbClr val="FF0000"/>
              </a:solidFill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46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8651540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تعرف على معانى الحدي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827584" y="567342"/>
            <a:ext cx="3600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الشرح</a:t>
            </a:r>
            <a:endParaRPr lang="ar-EG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5" name="إطار 4"/>
          <p:cNvSpPr/>
          <p:nvPr/>
        </p:nvSpPr>
        <p:spPr>
          <a:xfrm>
            <a:off x="5076056" y="1052736"/>
            <a:ext cx="3698961" cy="858857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</a:rPr>
              <a:t>هل للعب أخطار؟</a:t>
            </a:r>
            <a:endParaRPr lang="ar-SA" sz="3600" b="1" dirty="0">
              <a:solidFill>
                <a:srgbClr val="FF0000"/>
              </a:solidFill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789976" y="5084792"/>
            <a:ext cx="6958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 smtClean="0"/>
              <a:t>.</a:t>
            </a:r>
            <a:endParaRPr lang="ar-SA" sz="2400" dirty="0"/>
          </a:p>
        </p:txBody>
      </p:sp>
      <p:sp>
        <p:nvSpPr>
          <p:cNvPr id="2" name="مستطيل 1"/>
          <p:cNvSpPr/>
          <p:nvPr/>
        </p:nvSpPr>
        <p:spPr>
          <a:xfrm>
            <a:off x="371510" y="2060848"/>
            <a:ext cx="8403507" cy="820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EG" sz="3600" b="1" dirty="0" smtClean="0">
                <a:solidFill>
                  <a:srgbClr val="0070C0"/>
                </a:solidFill>
              </a:rPr>
              <a:t>نعم، هناك أخطار وحوادث تحدث أثناء اللعب.</a:t>
            </a:r>
            <a:endParaRPr lang="ar-SA" sz="3600" b="1" dirty="0">
              <a:solidFill>
                <a:srgbClr val="0070C0"/>
              </a:solidFill>
            </a:endParaRPr>
          </a:p>
        </p:txBody>
      </p:sp>
      <p:grpSp>
        <p:nvGrpSpPr>
          <p:cNvPr id="7" name="مجموعة 6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46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2" name="إطار 11"/>
          <p:cNvSpPr/>
          <p:nvPr/>
        </p:nvSpPr>
        <p:spPr>
          <a:xfrm>
            <a:off x="371510" y="3130123"/>
            <a:ext cx="8403507" cy="1595021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3600" b="1" dirty="0" smtClean="0">
                <a:solidFill>
                  <a:srgbClr val="FF0000"/>
                </a:solidFill>
              </a:rPr>
              <a:t>تحدثي عن خطر تعرضت له أثناء لعبك، وكيف تصرفت؟</a:t>
            </a:r>
            <a:endParaRPr lang="ar-SA" sz="3600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89127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تعرف على معانى الحدي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تعرف على معانى الحدي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build="p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سحابة 6"/>
          <p:cNvSpPr/>
          <p:nvPr/>
        </p:nvSpPr>
        <p:spPr>
          <a:xfrm>
            <a:off x="6012160" y="687192"/>
            <a:ext cx="2088232" cy="10496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نشاط1</a:t>
            </a:r>
            <a:endParaRPr lang="ar-EG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46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10" y="1736817"/>
            <a:ext cx="7584865" cy="3636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96333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سحابة 6"/>
          <p:cNvSpPr/>
          <p:nvPr/>
        </p:nvSpPr>
        <p:spPr>
          <a:xfrm>
            <a:off x="6012160" y="687192"/>
            <a:ext cx="2088232" cy="10496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نشاط2</a:t>
            </a:r>
            <a:endParaRPr lang="ar-EG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712994" y="4049777"/>
            <a:ext cx="810747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EG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70C0"/>
                </a:solidFill>
              </a:rPr>
              <a:t>المشاكسة أثناء اللعب وهذا يمكن أن يؤدي إلى الإصابة</a:t>
            </a:r>
            <a:endParaRPr lang="ar-SA" sz="4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70C0"/>
              </a:solidFill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46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11" name="إطار 10"/>
          <p:cNvSpPr/>
          <p:nvPr/>
        </p:nvSpPr>
        <p:spPr>
          <a:xfrm>
            <a:off x="3033279" y="2488347"/>
            <a:ext cx="5571169" cy="940653"/>
          </a:xfrm>
          <a:prstGeom prst="fram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EG" sz="4000" b="1" dirty="0" smtClean="0">
                <a:solidFill>
                  <a:srgbClr val="FF0000"/>
                </a:solidFill>
              </a:rPr>
              <a:t>أذكري رأيك في هذه الصورة؟ </a:t>
            </a:r>
            <a:endParaRPr lang="ar-SA" sz="4000" b="1" dirty="0">
              <a:solidFill>
                <a:srgbClr val="FF000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10" y="867764"/>
            <a:ext cx="2853371" cy="2076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8373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أتعرف على معانى الحديث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سحابة 6"/>
          <p:cNvSpPr/>
          <p:nvPr/>
        </p:nvSpPr>
        <p:spPr>
          <a:xfrm>
            <a:off x="6012160" y="687192"/>
            <a:ext cx="2088232" cy="10496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نشاط3</a:t>
            </a:r>
            <a:endParaRPr lang="ar-EG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46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06059"/>
            <a:ext cx="7200800" cy="3539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582361" y="4460251"/>
            <a:ext cx="597666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</a:rPr>
              <a:t>اللعب بهدوء </a:t>
            </a:r>
          </a:p>
          <a:p>
            <a:r>
              <a:rPr lang="ar-EG" sz="2000" b="1" dirty="0" smtClean="0">
                <a:solidFill>
                  <a:srgbClr val="FF0000"/>
                </a:solidFill>
              </a:rPr>
              <a:t>اللعب في الأماكن المخصصة للعب.</a:t>
            </a:r>
          </a:p>
          <a:p>
            <a:r>
              <a:rPr lang="ar-EG" sz="2000" b="1" dirty="0" smtClean="0">
                <a:solidFill>
                  <a:srgbClr val="FF0000"/>
                </a:solidFill>
              </a:rPr>
              <a:t>اللعب تحت إشراف المعلمة .</a:t>
            </a:r>
          </a:p>
          <a:p>
            <a:r>
              <a:rPr lang="ar-EG" sz="2000" b="1" dirty="0" smtClean="0">
                <a:solidFill>
                  <a:srgbClr val="FF0000"/>
                </a:solidFill>
              </a:rPr>
              <a:t>ترك المزاح ودف الزميلات اثناء اللعب</a:t>
            </a:r>
            <a:endParaRPr lang="ar-EG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869240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سحابة 6"/>
          <p:cNvSpPr/>
          <p:nvPr/>
        </p:nvSpPr>
        <p:spPr>
          <a:xfrm>
            <a:off x="6012160" y="687192"/>
            <a:ext cx="2088232" cy="10496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نشاط4</a:t>
            </a:r>
            <a:endParaRPr lang="ar-EG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6" name="مجموعة 5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46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05" y="1624013"/>
            <a:ext cx="7721627" cy="4325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مربع نص 10"/>
          <p:cNvSpPr txBox="1"/>
          <p:nvPr/>
        </p:nvSpPr>
        <p:spPr>
          <a:xfrm>
            <a:off x="1353150" y="5549170"/>
            <a:ext cx="5976664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2000" b="1" dirty="0" smtClean="0">
                <a:solidFill>
                  <a:srgbClr val="FF0000"/>
                </a:solidFill>
              </a:rPr>
              <a:t>أحذر التزحلق</a:t>
            </a:r>
            <a:endParaRPr lang="ar-EG" b="1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6264083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سحابة 6"/>
          <p:cNvSpPr/>
          <p:nvPr/>
        </p:nvSpPr>
        <p:spPr>
          <a:xfrm>
            <a:off x="6084168" y="687192"/>
            <a:ext cx="2088232" cy="1049625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نشاط5</a:t>
            </a:r>
            <a:endParaRPr lang="ar-EG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511" y="3645024"/>
            <a:ext cx="8160930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EG" sz="3600" b="1" dirty="0" smtClean="0"/>
              <a:t>قد يتعرض الأطفال في فناء المدرسة إلى كثير من الأخطار مثل السقوط أو الاصطدام أثناء اللعب </a:t>
            </a:r>
            <a:endParaRPr lang="en-US" sz="3600" b="1" dirty="0"/>
          </a:p>
        </p:txBody>
      </p:sp>
      <p:grpSp>
        <p:nvGrpSpPr>
          <p:cNvPr id="6" name="مجموعة 5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0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47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sp>
        <p:nvSpPr>
          <p:cNvPr id="5" name="عنوان 4"/>
          <p:cNvSpPr>
            <a:spLocks noGrp="1"/>
          </p:cNvSpPr>
          <p:nvPr>
            <p:ph type="title"/>
          </p:nvPr>
        </p:nvSpPr>
        <p:spPr>
          <a:xfrm>
            <a:off x="371510" y="2852936"/>
            <a:ext cx="8160930" cy="57606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ar-EG" sz="2000" dirty="0" smtClean="0">
                <a:solidFill>
                  <a:srgbClr val="FF0000"/>
                </a:solidFill>
                <a:effectLst/>
              </a:rPr>
              <a:t>استكشفي مكانا </a:t>
            </a:r>
            <a:r>
              <a:rPr lang="ar-EG" sz="2000" dirty="0" smtClean="0">
                <a:solidFill>
                  <a:srgbClr val="FF0000"/>
                </a:solidFill>
                <a:effectLst/>
              </a:rPr>
              <a:t>في مدرستك </a:t>
            </a:r>
            <a:r>
              <a:rPr lang="ar-EG" sz="2000" dirty="0" smtClean="0">
                <a:solidFill>
                  <a:srgbClr val="FF0000"/>
                </a:solidFill>
                <a:effectLst/>
              </a:rPr>
              <a:t>قد تتعرضين فيه للإصابات اثناء اللعب وقدمي حلا لمنع ذلك</a:t>
            </a:r>
            <a:endParaRPr lang="en-US" sz="2000" dirty="0">
              <a:solidFill>
                <a:srgbClr val="FF0000"/>
              </a:solidFill>
              <a:effectLst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670" y="489446"/>
            <a:ext cx="3440572" cy="2219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71059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title"/>
          </p:nvPr>
        </p:nvSpPr>
        <p:spPr>
          <a:xfrm>
            <a:off x="4427984" y="522622"/>
            <a:ext cx="3897763" cy="851485"/>
          </a:xfrm>
        </p:spPr>
        <p:txBody>
          <a:bodyPr/>
          <a:lstStyle/>
          <a:p>
            <a:r>
              <a:rPr lang="ar-SA" sz="4400" dirty="0"/>
              <a:t>الأخطار أثناء اللعب</a:t>
            </a:r>
          </a:p>
        </p:txBody>
      </p:sp>
      <p:sp>
        <p:nvSpPr>
          <p:cNvPr id="6" name="مربع نص 5"/>
          <p:cNvSpPr txBox="1"/>
          <p:nvPr/>
        </p:nvSpPr>
        <p:spPr>
          <a:xfrm>
            <a:off x="827584" y="567342"/>
            <a:ext cx="360040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الشرح</a:t>
            </a:r>
            <a:endParaRPr lang="ar-EG" sz="4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36783"/>
            <a:ext cx="8208912" cy="4396474"/>
          </a:xfrm>
          <a:prstGeom prst="rect">
            <a:avLst/>
          </a:prstGeom>
        </p:spPr>
      </p:pic>
      <p:sp>
        <p:nvSpPr>
          <p:cNvPr id="4" name="مستطيل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ar-S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6948264" y="2967335"/>
            <a:ext cx="373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أ</a:t>
            </a:r>
            <a:endParaRPr lang="ar-S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271931" y="2901184"/>
            <a:ext cx="2031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ح</a:t>
            </a:r>
            <a:endParaRPr lang="ar-S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3491880" y="2878576"/>
            <a:ext cx="460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ذ</a:t>
            </a:r>
            <a:endParaRPr lang="ar-S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547664" y="2780928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ر</a:t>
            </a:r>
            <a:endParaRPr lang="ar-S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6798383" y="4077072"/>
            <a:ext cx="673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ت</a:t>
            </a:r>
            <a:endParaRPr lang="ar-S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848577" y="4098007"/>
            <a:ext cx="8467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س</a:t>
            </a:r>
            <a:endParaRPr lang="ar-S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3186347" y="384544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ل</a:t>
            </a:r>
            <a:endParaRPr lang="ar-S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1474779" y="4094378"/>
            <a:ext cx="4732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م</a:t>
            </a:r>
            <a:endParaRPr lang="ar-S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3451399" y="5000402"/>
            <a:ext cx="279435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احذر تسلم</a:t>
            </a:r>
            <a:endParaRPr lang="ar-SA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grpSp>
        <p:nvGrpSpPr>
          <p:cNvPr id="17" name="مجموعة 16"/>
          <p:cNvGrpSpPr/>
          <p:nvPr/>
        </p:nvGrpSpPr>
        <p:grpSpPr>
          <a:xfrm>
            <a:off x="30793" y="111128"/>
            <a:ext cx="2082876" cy="756636"/>
            <a:chOff x="179512" y="692696"/>
            <a:chExt cx="2082876" cy="756636"/>
          </a:xfrm>
        </p:grpSpPr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92696"/>
              <a:ext cx="2082876" cy="756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مربع نص 4"/>
            <p:cNvSpPr txBox="1"/>
            <p:nvPr/>
          </p:nvSpPr>
          <p:spPr>
            <a:xfrm>
              <a:off x="887524" y="899428"/>
              <a:ext cx="120720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ar-SA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كتاب الطالب</a:t>
              </a:r>
              <a:endParaRPr lang="ar-S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20" name="مربع نص 5"/>
            <p:cNvSpPr txBox="1"/>
            <p:nvPr/>
          </p:nvSpPr>
          <p:spPr>
            <a:xfrm>
              <a:off x="179512" y="899428"/>
              <a:ext cx="681435" cy="369332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>
              <a:defPPr>
                <a:defRPr lang="ar-SA"/>
              </a:defPPr>
              <a:lvl1pPr marL="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r" defTabSz="914400" rtl="1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ar-EG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48</a:t>
              </a:r>
              <a:endParaRPr lang="ar-S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354641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نسق Office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967</TotalTime>
  <Words>284</Words>
  <Application>Microsoft Office PowerPoint</Application>
  <PresentationFormat>عرض على الشاشة (3:4)‏</PresentationFormat>
  <Paragraphs>82</Paragraphs>
  <Slides>13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نسق Office</vt:lpstr>
      <vt:lpstr>السلامة أثناء اللعب</vt:lpstr>
      <vt:lpstr>الأخطار أثناء اللعب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استكشفي مكانا في مدرستك قد تتعرضين فيه للإصابات اثناء اللعب وقدمي حلا لمنع ذلك</vt:lpstr>
      <vt:lpstr>الأخطار أثناء اللعب</vt:lpstr>
      <vt:lpstr>إرشادات عامة</vt:lpstr>
      <vt:lpstr>عرض تقديمي في PowerPoint</vt:lpstr>
      <vt:lpstr>أكتب الكلمة الضائعة في الفراغ التالي لأكمل بها الجملة المطلوبة، وأعمل على تطبيقها في حياتي: </vt:lpstr>
      <vt:lpstr>أختار الكلمة المناسبة، وأضعها في الفراغ: (التنظيف ـ التدفئة ـ الثقاب ـ الكهرباء ـ المطبخ). اللعب مفيد ومسل ولكن احذر من: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NORALMOALEM</dc:creator>
  <cp:lastModifiedBy>Arab Doha</cp:lastModifiedBy>
  <cp:revision>103</cp:revision>
  <dcterms:created xsi:type="dcterms:W3CDTF">2015-03-17T18:44:23Z</dcterms:created>
  <dcterms:modified xsi:type="dcterms:W3CDTF">2019-08-05T16:38:30Z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DA8001F7-B120-4E2B-ADD3-331C2177BC2B</vt:lpwstr>
  </property>
  <property fmtid="{D5CDD505-2E9C-101B-9397-08002B2CF9AE}" pid="3" name="ArticulatePath">
    <vt:lpwstr>كامل</vt:lpwstr>
  </property>
</Properties>
</file>