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5" r:id="rId2"/>
    <p:sldMasterId id="2147483697" r:id="rId3"/>
    <p:sldMasterId id="2147483710" r:id="rId4"/>
    <p:sldMasterId id="2147483722" r:id="rId5"/>
    <p:sldMasterId id="2147483734" r:id="rId6"/>
  </p:sldMasterIdLst>
  <p:notesMasterIdLst>
    <p:notesMasterId r:id="rId30"/>
  </p:notesMasterIdLst>
  <p:sldIdLst>
    <p:sldId id="403" r:id="rId7"/>
    <p:sldId id="427" r:id="rId8"/>
    <p:sldId id="448" r:id="rId9"/>
    <p:sldId id="2813" r:id="rId10"/>
    <p:sldId id="258" r:id="rId11"/>
    <p:sldId id="404" r:id="rId12"/>
    <p:sldId id="361" r:id="rId13"/>
    <p:sldId id="259" r:id="rId14"/>
    <p:sldId id="260" r:id="rId15"/>
    <p:sldId id="405" r:id="rId16"/>
    <p:sldId id="406" r:id="rId17"/>
    <p:sldId id="261" r:id="rId18"/>
    <p:sldId id="363" r:id="rId19"/>
    <p:sldId id="263" r:id="rId20"/>
    <p:sldId id="407" r:id="rId21"/>
    <p:sldId id="271" r:id="rId22"/>
    <p:sldId id="359" r:id="rId23"/>
    <p:sldId id="358" r:id="rId24"/>
    <p:sldId id="357" r:id="rId25"/>
    <p:sldId id="262" r:id="rId26"/>
    <p:sldId id="270" r:id="rId27"/>
    <p:sldId id="2811" r:id="rId28"/>
    <p:sldId id="281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0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53"/>
      </p:cViewPr>
      <p:guideLst/>
    </p:cSldViewPr>
  </p:slideViewPr>
  <p:notesTextViewPr>
    <p:cViewPr>
      <p:scale>
        <a:sx n="1" d="1"/>
        <a:sy n="1" d="1"/>
      </p:scale>
      <p:origin x="0" y="-461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876D1D-F072-4F31-BF45-FFADFAEC65C1}" type="datetimeFigureOut">
              <a:rPr lang="ar-SA" smtClean="0"/>
              <a:t>26/02/46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ACEF67-9ACD-4451-9258-277FC33122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716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خرائط المفاهيم للصف الثالث متوسط لمادة الرياضيات</a:t>
            </a:r>
          </a:p>
          <a:p>
            <a:r>
              <a:rPr lang="ar-SA" dirty="0"/>
              <a:t>الفصل الدراسي الأول </a:t>
            </a:r>
          </a:p>
          <a:p>
            <a:r>
              <a:rPr lang="ar-SA" dirty="0"/>
              <a:t>لعام 1436 – 1437 هـ </a:t>
            </a:r>
          </a:p>
          <a:p>
            <a:r>
              <a:rPr lang="ar-SA" dirty="0"/>
              <a:t>بإشراف معلمة الرياضيات </a:t>
            </a:r>
          </a:p>
          <a:p>
            <a:r>
              <a:rPr lang="ar-SA" dirty="0"/>
              <a:t>هنيدة مشتاق     م34</a:t>
            </a:r>
          </a:p>
          <a:p>
            <a:r>
              <a:rPr lang="ar-SA" dirty="0"/>
              <a:t>قائدة المدرسة : فاطمة الطلحي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CEF67-9ACD-4451-9258-277FC331222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128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19) لا, لأنه عندما س = 4 فإن ص = 4 , 6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CEF67-9ACD-4451-9258-277FC3312226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090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19) لا, لأنه عندما س = 4 فإن ص = 4 , 6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CEF67-9ACD-4451-9258-277FC3312226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536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CEF67-9ACD-4451-9258-277FC3312226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022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CEF67-9ACD-4451-9258-277FC3312226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382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CEF67-9ACD-4451-9258-277FC3312226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094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7428F4-13FE-4EEB-B131-B4C5751A508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52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7428F4-13FE-4EEB-B131-B4C5751A508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1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10052-04C5-4575-B33F-C712AA27357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2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8FE94-D537-430D-81FD-61A854B72BC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7D513-5150-40D8-ACA0-2221024FD12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E033C-8AE9-417D-A7E8-C68CA0AC091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6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D551-B47C-40CF-A3F7-684CF26F360E}" type="datetimeFigureOut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26/02/46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E76A-C523-44C2-883A-068E037D3C64}" type="slidenum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12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D551-B47C-40CF-A3F7-684CF26F360E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26/02/46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E76A-C523-44C2-883A-068E037D3C64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7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D551-B47C-40CF-A3F7-684CF26F360E}" type="datetimeFigureOut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26/02/46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E76A-C523-44C2-883A-068E037D3C64}" type="slidenum">
              <a:rPr lang="ar-S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80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D551-B47C-40CF-A3F7-684CF26F360E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26/02/46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E76A-C523-44C2-883A-068E037D3C64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24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D551-B47C-40CF-A3F7-684CF26F360E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26/02/46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E76A-C523-44C2-883A-068E037D3C64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7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D551-B47C-40CF-A3F7-684CF26F360E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26/02/46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E76A-C523-44C2-883A-068E037D3C64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53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D551-B47C-40CF-A3F7-684CF26F360E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26/02/46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E76A-C523-44C2-883A-068E037D3C64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2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24C4-75AB-47DF-A872-4CDFDF596F9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05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D551-B47C-40CF-A3F7-684CF26F360E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26/02/46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E76A-C523-44C2-883A-068E037D3C64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46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D551-B47C-40CF-A3F7-684CF26F360E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26/02/46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2FE76A-C523-44C2-883A-068E037D3C64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13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D551-B47C-40CF-A3F7-684CF26F360E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26/02/46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E76A-C523-44C2-883A-068E037D3C64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76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D551-B47C-40CF-A3F7-684CF26F360E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26/02/46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E76A-C523-44C2-883A-068E037D3C64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19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10052-04C5-4575-B33F-C712AA2735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2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24C4-75AB-47DF-A872-4CDFDF596F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2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05C5A-8ACE-4108-8816-C8D2A1503B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08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1D153-F2FC-49BC-ABA3-40BBB882E5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12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C1A6A-9EBD-418F-B6D5-4EF22D88F6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59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7A268-9C05-4D75-BEC9-D7BD7ADF40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05C5A-8ACE-4108-8816-C8D2A1503B7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38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42729-058A-4F08-AB75-2048465384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5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7E2E4-A70E-436E-B7BB-E0C4BACDBD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76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074A3-A32F-4FDE-AA9B-188D9DAE8E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81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8FE94-D537-430D-81FD-61A854B72B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77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7D513-5150-40D8-ACA0-2221024FD1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32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E033C-8AE9-417D-A7E8-C68CA0AC09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1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106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428"/>
            </a:lvl1pPr>
            <a:lvl2pPr marL="81372" indent="0" algn="ctr">
              <a:buNone/>
              <a:defRPr sz="356"/>
            </a:lvl2pPr>
            <a:lvl3pPr marL="162744" indent="0" algn="ctr">
              <a:buNone/>
              <a:defRPr sz="321"/>
            </a:lvl3pPr>
            <a:lvl4pPr marL="244115" indent="0" algn="ctr">
              <a:buNone/>
              <a:defRPr sz="285"/>
            </a:lvl4pPr>
            <a:lvl5pPr marL="325487" indent="0" algn="ctr">
              <a:buNone/>
              <a:defRPr sz="285"/>
            </a:lvl5pPr>
            <a:lvl6pPr marL="406859" indent="0" algn="ctr">
              <a:buNone/>
              <a:defRPr sz="285"/>
            </a:lvl6pPr>
            <a:lvl7pPr marL="488231" indent="0" algn="ctr">
              <a:buNone/>
              <a:defRPr sz="285"/>
            </a:lvl7pPr>
            <a:lvl8pPr marL="569603" indent="0" algn="ctr">
              <a:buNone/>
              <a:defRPr sz="285"/>
            </a:lvl8pPr>
            <a:lvl9pPr marL="650975" indent="0" algn="ctr">
              <a:buNone/>
              <a:defRPr sz="285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D958F6-08A3-BD8B-BD54-6B7610B8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B9E2-64A5-47AB-A5B3-A6E2CF0ED19C}" type="datetimeFigureOut">
              <a:rPr lang="ar-SA"/>
              <a:pPr>
                <a:defRPr/>
              </a:pPr>
              <a:t>26/02/46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F23F2B-B0AF-AA84-654C-F3BEAF32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A18AC3-3723-C17A-C195-5FE187FF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B772-6D26-4BB2-8DD2-E2D65EF617F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7042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D39078-A1D9-056A-0375-94A5353B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0E51-0799-4B56-9D07-ADED9F46EE67}" type="datetimeFigureOut">
              <a:rPr lang="ar-SA"/>
              <a:pPr>
                <a:defRPr/>
              </a:pPr>
              <a:t>26/02/46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DCF07A-A2E1-A631-68D7-2D0AA3F8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D7E0E88-C59D-24D0-66C0-66419E28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900D-47C0-485D-B367-8285441ACD0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8214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106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428">
                <a:solidFill>
                  <a:schemeClr val="tx1">
                    <a:tint val="75000"/>
                  </a:schemeClr>
                </a:solidFill>
              </a:defRPr>
            </a:lvl1pPr>
            <a:lvl2pPr marL="81372" indent="0">
              <a:buNone/>
              <a:defRPr sz="356">
                <a:solidFill>
                  <a:schemeClr val="tx1">
                    <a:tint val="75000"/>
                  </a:schemeClr>
                </a:solidFill>
              </a:defRPr>
            </a:lvl2pPr>
            <a:lvl3pPr marL="162744" indent="0">
              <a:buNone/>
              <a:defRPr sz="321">
                <a:solidFill>
                  <a:schemeClr val="tx1">
                    <a:tint val="75000"/>
                  </a:schemeClr>
                </a:solidFill>
              </a:defRPr>
            </a:lvl3pPr>
            <a:lvl4pPr marL="244115" indent="0">
              <a:buNone/>
              <a:defRPr sz="285">
                <a:solidFill>
                  <a:schemeClr val="tx1">
                    <a:tint val="75000"/>
                  </a:schemeClr>
                </a:solidFill>
              </a:defRPr>
            </a:lvl4pPr>
            <a:lvl5pPr marL="325487" indent="0">
              <a:buNone/>
              <a:defRPr sz="285">
                <a:solidFill>
                  <a:schemeClr val="tx1">
                    <a:tint val="75000"/>
                  </a:schemeClr>
                </a:solidFill>
              </a:defRPr>
            </a:lvl5pPr>
            <a:lvl6pPr marL="406859" indent="0">
              <a:buNone/>
              <a:defRPr sz="285">
                <a:solidFill>
                  <a:schemeClr val="tx1">
                    <a:tint val="75000"/>
                  </a:schemeClr>
                </a:solidFill>
              </a:defRPr>
            </a:lvl6pPr>
            <a:lvl7pPr marL="488231" indent="0">
              <a:buNone/>
              <a:defRPr sz="285">
                <a:solidFill>
                  <a:schemeClr val="tx1">
                    <a:tint val="75000"/>
                  </a:schemeClr>
                </a:solidFill>
              </a:defRPr>
            </a:lvl7pPr>
            <a:lvl8pPr marL="569603" indent="0">
              <a:buNone/>
              <a:defRPr sz="285">
                <a:solidFill>
                  <a:schemeClr val="tx1">
                    <a:tint val="75000"/>
                  </a:schemeClr>
                </a:solidFill>
              </a:defRPr>
            </a:lvl8pPr>
            <a:lvl9pPr marL="650975" indent="0">
              <a:buNone/>
              <a:defRPr sz="2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75807F-86DE-4575-2359-9B868F20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0ED6-7B11-4B03-B1FE-CFE9BD68081A}" type="datetimeFigureOut">
              <a:rPr lang="ar-SA"/>
              <a:pPr>
                <a:defRPr/>
              </a:pPr>
              <a:t>26/02/46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BD61E6-48BA-ABC3-F5D9-4BABC742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CE59E0-767C-8DE5-7CB4-E57BFFC6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94BD-ED7F-4A83-9902-798E31E5A0C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0006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F1A1FE2-4FCA-8B1F-4514-1ACA5F98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2A86-4957-4FF8-A10F-729C233E2D25}" type="datetimeFigureOut">
              <a:rPr lang="ar-SA"/>
              <a:pPr>
                <a:defRPr/>
              </a:pPr>
              <a:t>26/02/46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54A284-3DA8-A15E-1FB1-9FB3DCEF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8C66AB7-A330-8467-245F-539B2183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D597C-24B0-49D6-B438-5419ADDFD77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047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1D153-F2FC-49BC-ABA3-40BBB882E50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44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428" b="1"/>
            </a:lvl1pPr>
            <a:lvl2pPr marL="81372" indent="0">
              <a:buNone/>
              <a:defRPr sz="356" b="1"/>
            </a:lvl2pPr>
            <a:lvl3pPr marL="162744" indent="0">
              <a:buNone/>
              <a:defRPr sz="321" b="1"/>
            </a:lvl3pPr>
            <a:lvl4pPr marL="244115" indent="0">
              <a:buNone/>
              <a:defRPr sz="285" b="1"/>
            </a:lvl4pPr>
            <a:lvl5pPr marL="325487" indent="0">
              <a:buNone/>
              <a:defRPr sz="285" b="1"/>
            </a:lvl5pPr>
            <a:lvl6pPr marL="406859" indent="0">
              <a:buNone/>
              <a:defRPr sz="285" b="1"/>
            </a:lvl6pPr>
            <a:lvl7pPr marL="488231" indent="0">
              <a:buNone/>
              <a:defRPr sz="285" b="1"/>
            </a:lvl7pPr>
            <a:lvl8pPr marL="569603" indent="0">
              <a:buNone/>
              <a:defRPr sz="285" b="1"/>
            </a:lvl8pPr>
            <a:lvl9pPr marL="650975" indent="0">
              <a:buNone/>
              <a:defRPr sz="28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428" b="1"/>
            </a:lvl1pPr>
            <a:lvl2pPr marL="81372" indent="0">
              <a:buNone/>
              <a:defRPr sz="356" b="1"/>
            </a:lvl2pPr>
            <a:lvl3pPr marL="162744" indent="0">
              <a:buNone/>
              <a:defRPr sz="321" b="1"/>
            </a:lvl3pPr>
            <a:lvl4pPr marL="244115" indent="0">
              <a:buNone/>
              <a:defRPr sz="285" b="1"/>
            </a:lvl4pPr>
            <a:lvl5pPr marL="325487" indent="0">
              <a:buNone/>
              <a:defRPr sz="285" b="1"/>
            </a:lvl5pPr>
            <a:lvl6pPr marL="406859" indent="0">
              <a:buNone/>
              <a:defRPr sz="285" b="1"/>
            </a:lvl6pPr>
            <a:lvl7pPr marL="488231" indent="0">
              <a:buNone/>
              <a:defRPr sz="285" b="1"/>
            </a:lvl7pPr>
            <a:lvl8pPr marL="569603" indent="0">
              <a:buNone/>
              <a:defRPr sz="285" b="1"/>
            </a:lvl8pPr>
            <a:lvl9pPr marL="650975" indent="0">
              <a:buNone/>
              <a:defRPr sz="28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8668B544-573E-A99C-4F08-CB2DDC8E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3227-1545-4105-93ED-05FCE7DC2B4A}" type="datetimeFigureOut">
              <a:rPr lang="ar-SA"/>
              <a:pPr>
                <a:defRPr/>
              </a:pPr>
              <a:t>26/02/46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24D47E3F-A015-C0DB-C6E0-66907C74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E25B4030-2F4C-99F7-C245-4A7A22C5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229C-B6FC-4AC1-949D-E86751AB9A5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7300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3184E3B0-7ED4-6A30-B359-AEACCE33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B0808-40FB-4128-A58A-9114AA18B38E}" type="datetimeFigureOut">
              <a:rPr lang="ar-SA"/>
              <a:pPr>
                <a:defRPr/>
              </a:pPr>
              <a:t>26/02/46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519E2972-1DDE-8010-61C5-B0162739D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521E6DC4-9C5D-3D13-09A3-A978D83F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556B-4EBA-4ED0-957E-94D4D382FC8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9551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01C024EC-7086-4A98-2082-B0446661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45286-84AE-44FE-B4FD-A1796293264F}" type="datetimeFigureOut">
              <a:rPr lang="ar-SA"/>
              <a:pPr>
                <a:defRPr/>
              </a:pPr>
              <a:t>26/02/46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850FA001-B988-9899-E29E-115ABD3E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51EDF508-6D2E-450F-FB81-DD42F743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D51-1684-4C0B-BB6E-E3F5D3832B9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5374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57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570"/>
            </a:lvl1pPr>
            <a:lvl2pPr>
              <a:defRPr sz="499"/>
            </a:lvl2pPr>
            <a:lvl3pPr>
              <a:defRPr sz="428"/>
            </a:lvl3pPr>
            <a:lvl4pPr>
              <a:defRPr sz="356"/>
            </a:lvl4pPr>
            <a:lvl5pPr>
              <a:defRPr sz="356"/>
            </a:lvl5pPr>
            <a:lvl6pPr>
              <a:defRPr sz="356"/>
            </a:lvl6pPr>
            <a:lvl7pPr>
              <a:defRPr sz="356"/>
            </a:lvl7pPr>
            <a:lvl8pPr>
              <a:defRPr sz="356"/>
            </a:lvl8pPr>
            <a:lvl9pPr>
              <a:defRPr sz="35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285"/>
            </a:lvl1pPr>
            <a:lvl2pPr marL="81372" indent="0">
              <a:buNone/>
              <a:defRPr sz="249"/>
            </a:lvl2pPr>
            <a:lvl3pPr marL="162744" indent="0">
              <a:buNone/>
              <a:defRPr sz="214"/>
            </a:lvl3pPr>
            <a:lvl4pPr marL="244115" indent="0">
              <a:buNone/>
              <a:defRPr sz="178"/>
            </a:lvl4pPr>
            <a:lvl5pPr marL="325487" indent="0">
              <a:buNone/>
              <a:defRPr sz="178"/>
            </a:lvl5pPr>
            <a:lvl6pPr marL="406859" indent="0">
              <a:buNone/>
              <a:defRPr sz="178"/>
            </a:lvl6pPr>
            <a:lvl7pPr marL="488231" indent="0">
              <a:buNone/>
              <a:defRPr sz="178"/>
            </a:lvl7pPr>
            <a:lvl8pPr marL="569603" indent="0">
              <a:buNone/>
              <a:defRPr sz="178"/>
            </a:lvl8pPr>
            <a:lvl9pPr marL="650975" indent="0">
              <a:buNone/>
              <a:defRPr sz="17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67F0D0C5-2DA0-6257-6C0C-69CB7916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EB3E-671D-45F6-BFA8-EBAD2A798DD4}" type="datetimeFigureOut">
              <a:rPr lang="ar-SA"/>
              <a:pPr>
                <a:defRPr/>
              </a:pPr>
              <a:t>26/02/46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275B69A9-965B-2E76-9892-F5177136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75688BF-02BA-46B7-749D-202A6756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BFAD-780C-4D3B-BE96-29AFAA7F2AA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5319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57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570"/>
            </a:lvl1pPr>
            <a:lvl2pPr marL="81372" indent="0">
              <a:buNone/>
              <a:defRPr sz="499"/>
            </a:lvl2pPr>
            <a:lvl3pPr marL="162744" indent="0">
              <a:buNone/>
              <a:defRPr sz="428"/>
            </a:lvl3pPr>
            <a:lvl4pPr marL="244115" indent="0">
              <a:buNone/>
              <a:defRPr sz="356"/>
            </a:lvl4pPr>
            <a:lvl5pPr marL="325487" indent="0">
              <a:buNone/>
              <a:defRPr sz="356"/>
            </a:lvl5pPr>
            <a:lvl6pPr marL="406859" indent="0">
              <a:buNone/>
              <a:defRPr sz="356"/>
            </a:lvl6pPr>
            <a:lvl7pPr marL="488231" indent="0">
              <a:buNone/>
              <a:defRPr sz="356"/>
            </a:lvl7pPr>
            <a:lvl8pPr marL="569603" indent="0">
              <a:buNone/>
              <a:defRPr sz="356"/>
            </a:lvl8pPr>
            <a:lvl9pPr marL="650975" indent="0">
              <a:buNone/>
              <a:defRPr sz="356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285"/>
            </a:lvl1pPr>
            <a:lvl2pPr marL="81372" indent="0">
              <a:buNone/>
              <a:defRPr sz="249"/>
            </a:lvl2pPr>
            <a:lvl3pPr marL="162744" indent="0">
              <a:buNone/>
              <a:defRPr sz="214"/>
            </a:lvl3pPr>
            <a:lvl4pPr marL="244115" indent="0">
              <a:buNone/>
              <a:defRPr sz="178"/>
            </a:lvl4pPr>
            <a:lvl5pPr marL="325487" indent="0">
              <a:buNone/>
              <a:defRPr sz="178"/>
            </a:lvl5pPr>
            <a:lvl6pPr marL="406859" indent="0">
              <a:buNone/>
              <a:defRPr sz="178"/>
            </a:lvl6pPr>
            <a:lvl7pPr marL="488231" indent="0">
              <a:buNone/>
              <a:defRPr sz="178"/>
            </a:lvl7pPr>
            <a:lvl8pPr marL="569603" indent="0">
              <a:buNone/>
              <a:defRPr sz="178"/>
            </a:lvl8pPr>
            <a:lvl9pPr marL="650975" indent="0">
              <a:buNone/>
              <a:defRPr sz="17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BF7196F-6075-C3E6-CC11-C3CBBDFA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7A6B-1EA8-436A-BD7B-37299D41B53F}" type="datetimeFigureOut">
              <a:rPr lang="ar-SA"/>
              <a:pPr>
                <a:defRPr/>
              </a:pPr>
              <a:t>26/02/46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321E3438-FDE8-65D3-E9E1-34F8D717E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05EF5B3-2DB1-F1AE-0342-C0EB1645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7A86F-6B84-4BF9-90CF-CE1AD3F04E5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5410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4EBEBD-CF2C-6D70-1E9B-8D58AD57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A35B7-24B6-4D54-8491-A9BB154F3457}" type="datetimeFigureOut">
              <a:rPr lang="ar-SA"/>
              <a:pPr>
                <a:defRPr/>
              </a:pPr>
              <a:t>26/02/46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56DF3E-8FF3-BA59-2944-1E37BD05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F1E71C-4977-4C56-A7BE-7CC200E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B915-3E20-4B38-8E9C-3B8CA56C9C4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5651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2797ED-1F75-46BB-B413-F7620A4F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26973-29DE-4279-B44A-D0EB1212CBC3}" type="datetimeFigureOut">
              <a:rPr lang="ar-SA"/>
              <a:pPr>
                <a:defRPr/>
              </a:pPr>
              <a:t>26/02/46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BF9A61-89FD-8BCA-908D-9A6EF2C5F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355AF5-0F77-3665-0E85-A542C121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9E0B6-2F74-413C-97D5-CBD3B05D26B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0340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2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22CA92-F45B-CD2C-2F8C-41139CFE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3296-5D59-43BE-BC04-E0BB84AE9FCC}" type="datetimeFigureOut">
              <a:rPr lang="en-US"/>
              <a:pPr>
                <a:defRPr/>
              </a:pPr>
              <a:t>8/31/2024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BF1B4C-5C5D-FF2E-FE95-C8B5800B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0F3FF5-6181-5E29-D114-1078E21C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BCDDF-027C-486C-9CCE-BE6BB9FCC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019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5EFB9F-3CC0-D83B-544C-91D15A9B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6D47-F97E-45D5-B26E-C97CC65589EC}" type="datetimeFigureOut">
              <a:rPr lang="en-US"/>
              <a:pPr>
                <a:defRPr/>
              </a:pPr>
              <a:t>8/31/2024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B1A088-5F6E-A322-65A3-58B1072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3215CB-6962-224B-A8FF-23BA332D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7EDC-4D84-4870-9EEB-12A303066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81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949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475">
                <a:solidFill>
                  <a:schemeClr val="tx1">
                    <a:tint val="75000"/>
                  </a:schemeClr>
                </a:solidFill>
              </a:defRPr>
            </a:lvl1pPr>
            <a:lvl2pPr marL="108496" indent="0">
              <a:buNone/>
              <a:defRPr sz="428">
                <a:solidFill>
                  <a:schemeClr val="tx1">
                    <a:tint val="75000"/>
                  </a:schemeClr>
                </a:solidFill>
              </a:defRPr>
            </a:lvl2pPr>
            <a:lvl3pPr marL="216992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3pPr>
            <a:lvl4pPr marL="325487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4pPr>
            <a:lvl5pPr marL="433983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5pPr>
            <a:lvl6pPr marL="542479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6pPr>
            <a:lvl7pPr marL="650975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7pPr>
            <a:lvl8pPr marL="759470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8pPr>
            <a:lvl9pPr marL="867966" indent="0">
              <a:buNone/>
              <a:defRPr sz="3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50C5CA-B63C-4FFF-9457-B891771C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B705-666C-4000-ACE3-17C9BC9FDEAB}" type="datetimeFigureOut">
              <a:rPr lang="en-US"/>
              <a:pPr>
                <a:defRPr/>
              </a:pPr>
              <a:t>8/31/2024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059570-B410-2C95-B130-AE1B5F09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1DE773-05A1-E041-9B0A-014674CF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83A5-5776-4D26-86FB-393C715D4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1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C1A6A-9EBD-418F-B6D5-4EF22D88F6D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38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665"/>
            </a:lvl1pPr>
            <a:lvl2pPr>
              <a:defRPr sz="570"/>
            </a:lvl2pPr>
            <a:lvl3pPr>
              <a:defRPr sz="475"/>
            </a:lvl3pPr>
            <a:lvl4pPr>
              <a:defRPr sz="428"/>
            </a:lvl4pPr>
            <a:lvl5pPr>
              <a:defRPr sz="428"/>
            </a:lvl5pPr>
            <a:lvl6pPr>
              <a:defRPr sz="428"/>
            </a:lvl6pPr>
            <a:lvl7pPr>
              <a:defRPr sz="428"/>
            </a:lvl7pPr>
            <a:lvl8pPr>
              <a:defRPr sz="428"/>
            </a:lvl8pPr>
            <a:lvl9pPr>
              <a:defRPr sz="428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665"/>
            </a:lvl1pPr>
            <a:lvl2pPr>
              <a:defRPr sz="570"/>
            </a:lvl2pPr>
            <a:lvl3pPr>
              <a:defRPr sz="475"/>
            </a:lvl3pPr>
            <a:lvl4pPr>
              <a:defRPr sz="428"/>
            </a:lvl4pPr>
            <a:lvl5pPr>
              <a:defRPr sz="428"/>
            </a:lvl5pPr>
            <a:lvl6pPr>
              <a:defRPr sz="428"/>
            </a:lvl6pPr>
            <a:lvl7pPr>
              <a:defRPr sz="428"/>
            </a:lvl7pPr>
            <a:lvl8pPr>
              <a:defRPr sz="428"/>
            </a:lvl8pPr>
            <a:lvl9pPr>
              <a:defRPr sz="428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83DCC522-A249-EAB0-87F6-0E5C7F13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8741-3209-4157-84A9-38352F0827EF}" type="datetimeFigureOut">
              <a:rPr lang="en-US"/>
              <a:pPr>
                <a:defRPr/>
              </a:pPr>
              <a:t>8/31/2024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2C0DF291-0D1E-DE4B-23F0-4972BACC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2D60E72-F392-8701-841D-B4ECED1A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C65C-69E9-4CB1-A64F-DFB2CFFE3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56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9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570"/>
            </a:lvl1pPr>
            <a:lvl2pPr>
              <a:defRPr sz="475"/>
            </a:lvl2pPr>
            <a:lvl3pPr>
              <a:defRPr sz="428"/>
            </a:lvl3pPr>
            <a:lvl4pPr>
              <a:defRPr sz="380"/>
            </a:lvl4pPr>
            <a:lvl5pPr>
              <a:defRPr sz="380"/>
            </a:lvl5pPr>
            <a:lvl6pPr>
              <a:defRPr sz="380"/>
            </a:lvl6pPr>
            <a:lvl7pPr>
              <a:defRPr sz="380"/>
            </a:lvl7pPr>
            <a:lvl8pPr>
              <a:defRPr sz="380"/>
            </a:lvl8pPr>
            <a:lvl9pPr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9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570"/>
            </a:lvl1pPr>
            <a:lvl2pPr>
              <a:defRPr sz="475"/>
            </a:lvl2pPr>
            <a:lvl3pPr>
              <a:defRPr sz="428"/>
            </a:lvl3pPr>
            <a:lvl4pPr>
              <a:defRPr sz="380"/>
            </a:lvl4pPr>
            <a:lvl5pPr>
              <a:defRPr sz="380"/>
            </a:lvl5pPr>
            <a:lvl6pPr>
              <a:defRPr sz="380"/>
            </a:lvl6pPr>
            <a:lvl7pPr>
              <a:defRPr sz="380"/>
            </a:lvl7pPr>
            <a:lvl8pPr>
              <a:defRPr sz="380"/>
            </a:lvl8pPr>
            <a:lvl9pPr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9F0FED7D-EBCA-E320-95DD-DF74E1C0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16E74-CA95-475E-AE47-57B6CA9A39D6}" type="datetimeFigureOut">
              <a:rPr lang="en-US"/>
              <a:pPr>
                <a:defRPr/>
              </a:pPr>
              <a:t>8/31/2024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39AF9787-A0EC-53C7-7D40-76D41832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3F7B1D5-1130-83DB-54A5-66604C3B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5482-20A0-4BA4-A34F-743CC2E2A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32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B9323390-3922-65A3-5BD3-516588A7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DC06-DA72-4CEF-8807-0E2A43AC90AB}" type="datetimeFigureOut">
              <a:rPr lang="en-US"/>
              <a:pPr>
                <a:defRPr/>
              </a:pPr>
              <a:t>8/31/2024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43B41F2F-75B7-6AC4-83F1-8C4B4FD0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9E45518D-9A2B-F85D-089E-7517FEEF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22C6-3519-4F9F-B5C9-2D02EF237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18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3F96227-7709-3B0E-376D-7826B561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10FDB-0E80-4D6C-BBE4-C1CF61A89528}" type="datetimeFigureOut">
              <a:rPr lang="en-US"/>
              <a:pPr>
                <a:defRPr/>
              </a:pPr>
              <a:t>8/31/2024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9A1D122E-2939-A23E-7BBF-8953B6FE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208AA938-A065-FED0-1B32-3C87BDEC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8F98-B258-4A6C-8553-D147A0E40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96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47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760"/>
            </a:lvl1pPr>
            <a:lvl2pPr>
              <a:defRPr sz="665"/>
            </a:lvl2pPr>
            <a:lvl3pPr>
              <a:defRPr sz="570"/>
            </a:lvl3pPr>
            <a:lvl4pPr>
              <a:defRPr sz="475"/>
            </a:lvl4pPr>
            <a:lvl5pPr>
              <a:defRPr sz="475"/>
            </a:lvl5pPr>
            <a:lvl6pPr>
              <a:defRPr sz="475"/>
            </a:lvl6pPr>
            <a:lvl7pPr>
              <a:defRPr sz="475"/>
            </a:lvl7pPr>
            <a:lvl8pPr>
              <a:defRPr sz="475"/>
            </a:lvl8pPr>
            <a:lvl9pPr>
              <a:defRPr sz="4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332"/>
            </a:lvl1pPr>
            <a:lvl2pPr marL="108496" indent="0">
              <a:buNone/>
              <a:defRPr sz="285"/>
            </a:lvl2pPr>
            <a:lvl3pPr marL="216992" indent="0">
              <a:buNone/>
              <a:defRPr sz="237"/>
            </a:lvl3pPr>
            <a:lvl4pPr marL="325487" indent="0">
              <a:buNone/>
              <a:defRPr sz="214"/>
            </a:lvl4pPr>
            <a:lvl5pPr marL="433983" indent="0">
              <a:buNone/>
              <a:defRPr sz="214"/>
            </a:lvl5pPr>
            <a:lvl6pPr marL="542479" indent="0">
              <a:buNone/>
              <a:defRPr sz="214"/>
            </a:lvl6pPr>
            <a:lvl7pPr marL="650975" indent="0">
              <a:buNone/>
              <a:defRPr sz="214"/>
            </a:lvl7pPr>
            <a:lvl8pPr marL="759470" indent="0">
              <a:buNone/>
              <a:defRPr sz="214"/>
            </a:lvl8pPr>
            <a:lvl9pPr marL="867966" indent="0">
              <a:buNone/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0C4CF10-607A-4C25-B5C1-7229A99F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376A-F561-40E8-B8BA-D3EFCFF4A834}" type="datetimeFigureOut">
              <a:rPr lang="en-US"/>
              <a:pPr>
                <a:defRPr/>
              </a:pPr>
              <a:t>8/31/2024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F82EC5B-FF41-E86D-605E-54467C13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CBBF353F-EC18-40D0-634B-363E2200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48F0-C83A-45A3-B6C7-3CE3AD5A6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62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47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760"/>
            </a:lvl1pPr>
            <a:lvl2pPr marL="108496" indent="0">
              <a:buNone/>
              <a:defRPr sz="665"/>
            </a:lvl2pPr>
            <a:lvl3pPr marL="216992" indent="0">
              <a:buNone/>
              <a:defRPr sz="570"/>
            </a:lvl3pPr>
            <a:lvl4pPr marL="325487" indent="0">
              <a:buNone/>
              <a:defRPr sz="475"/>
            </a:lvl4pPr>
            <a:lvl5pPr marL="433983" indent="0">
              <a:buNone/>
              <a:defRPr sz="475"/>
            </a:lvl5pPr>
            <a:lvl6pPr marL="542479" indent="0">
              <a:buNone/>
              <a:defRPr sz="475"/>
            </a:lvl6pPr>
            <a:lvl7pPr marL="650975" indent="0">
              <a:buNone/>
              <a:defRPr sz="475"/>
            </a:lvl7pPr>
            <a:lvl8pPr marL="759470" indent="0">
              <a:buNone/>
              <a:defRPr sz="475"/>
            </a:lvl8pPr>
            <a:lvl9pPr marL="867966" indent="0">
              <a:buNone/>
              <a:defRPr sz="475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332"/>
            </a:lvl1pPr>
            <a:lvl2pPr marL="108496" indent="0">
              <a:buNone/>
              <a:defRPr sz="285"/>
            </a:lvl2pPr>
            <a:lvl3pPr marL="216992" indent="0">
              <a:buNone/>
              <a:defRPr sz="237"/>
            </a:lvl3pPr>
            <a:lvl4pPr marL="325487" indent="0">
              <a:buNone/>
              <a:defRPr sz="214"/>
            </a:lvl4pPr>
            <a:lvl5pPr marL="433983" indent="0">
              <a:buNone/>
              <a:defRPr sz="214"/>
            </a:lvl5pPr>
            <a:lvl6pPr marL="542479" indent="0">
              <a:buNone/>
              <a:defRPr sz="214"/>
            </a:lvl6pPr>
            <a:lvl7pPr marL="650975" indent="0">
              <a:buNone/>
              <a:defRPr sz="214"/>
            </a:lvl7pPr>
            <a:lvl8pPr marL="759470" indent="0">
              <a:buNone/>
              <a:defRPr sz="214"/>
            </a:lvl8pPr>
            <a:lvl9pPr marL="867966" indent="0">
              <a:buNone/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50CAC8B-2EB9-F801-D6CF-068D7D6C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FD22-E468-4DA9-B4CC-D61AD8B6885E}" type="datetimeFigureOut">
              <a:rPr lang="en-US"/>
              <a:pPr>
                <a:defRPr/>
              </a:pPr>
              <a:t>8/31/2024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7578264C-EFDB-8BE6-B49F-BA7FF676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09950E6-EC61-1C62-A1DD-65CEB621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7136-E62A-46D1-90DE-819CBCD2E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59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68F476-8468-7171-F714-109E418D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A563-1839-4645-BD5F-7FB621230D31}" type="datetimeFigureOut">
              <a:rPr lang="en-US"/>
              <a:pPr>
                <a:defRPr/>
              </a:pPr>
              <a:t>8/31/2024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B25989-F537-44B4-3D7E-23EBE4C1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D1DE36-1054-9120-0E34-C915ED21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7FD75-B170-4159-A37B-FD48A362D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73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E6E106-9653-FAC8-CF93-3E9DA7D8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D4DE-AB51-4868-8898-4045A7B5A5E0}" type="datetimeFigureOut">
              <a:rPr lang="en-US"/>
              <a:pPr>
                <a:defRPr/>
              </a:pPr>
              <a:t>8/31/2024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815A78-E1FB-492A-9D10-8B0F4324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0FE8D4-DAD8-B775-3E11-17B18274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D8C69-7C38-42DF-84C8-2AFE6E105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86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10052-04C5-4575-B33F-C712AA27357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285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24C4-75AB-47DF-A872-4CDFDF596F9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6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7A268-9C05-4D75-BEC9-D7BD7ADF40C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785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05C5A-8ACE-4108-8816-C8D2A1503B7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438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1D153-F2FC-49BC-ABA3-40BBB882E50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717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C1A6A-9EBD-418F-B6D5-4EF22D88F6D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74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7A268-9C05-4D75-BEC9-D7BD7ADF40C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34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42729-058A-4F08-AB75-2048465384B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33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7E2E4-A70E-436E-B7BB-E0C4BACDBD5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55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074A3-A32F-4FDE-AA9B-188D9DAE8E9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51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8FE94-D537-430D-81FD-61A854B72BC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029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7D513-5150-40D8-ACA0-2221024FD12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227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E033C-8AE9-417D-A7E8-C68CA0AC091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42729-058A-4F08-AB75-2048465384B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7E2E4-A70E-436E-B7BB-E0C4BACDBD5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9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074A3-A32F-4FDE-AA9B-188D9DAE8E9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2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96697-D599-4287-9270-1C7483F979AC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7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F5D551-B47C-40CF-A3F7-684CF26F360E}" type="datetimeFigureOut">
              <a:rPr lang="ar-SA" smtClean="0">
                <a:solidFill>
                  <a:srgbClr val="04617B">
                    <a:shade val="90000"/>
                  </a:srgbClr>
                </a:solidFill>
                <a:cs typeface="Arial" pitchFamily="34" charset="0"/>
              </a:rPr>
              <a:pPr/>
              <a:t>26/02/46</a:t>
            </a:fld>
            <a:endParaRPr lang="ar-SA">
              <a:solidFill>
                <a:srgbClr val="04617B">
                  <a:shade val="90000"/>
                </a:srgbClr>
              </a:solidFill>
              <a:cs typeface="Arial" pitchFamily="34" charset="0"/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>
              <a:solidFill>
                <a:srgbClr val="04617B">
                  <a:shade val="90000"/>
                </a:srgbClr>
              </a:solidFill>
              <a:cs typeface="Arial" pitchFamily="34" charset="0"/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2FE76A-C523-44C2-883A-068E037D3C64}" type="slidenum">
              <a:rPr lang="ar-SA" smtClean="0">
                <a:solidFill>
                  <a:srgbClr val="04617B">
                    <a:shade val="90000"/>
                  </a:srgbClr>
                </a:solidFill>
                <a:cs typeface="Arial" pitchFamily="34" charset="0"/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  <a:cs typeface="Arial" pitchFamily="34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10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2A096697-D599-4287-9270-1C7483F979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6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صر نائب للعنوان 1">
            <a:extLst>
              <a:ext uri="{FF2B5EF4-FFF2-40B4-BE49-F238E27FC236}">
                <a16:creationId xmlns:a16="http://schemas.microsoft.com/office/drawing/2014/main" id="{54531D82-48AD-EF2F-C8C3-19AA156F7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4099" name="عنصر نائب للنص 2">
            <a:extLst>
              <a:ext uri="{FF2B5EF4-FFF2-40B4-BE49-F238E27FC236}">
                <a16:creationId xmlns:a16="http://schemas.microsoft.com/office/drawing/2014/main" id="{6C639F8F-B0C7-C0E7-F0B1-418C2CB36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B3103A-ACE4-B40E-72B0-2C2CBA5A8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349A43-E5E7-4979-B161-C523D62A2AB6}" type="datetimeFigureOut">
              <a:rPr lang="ar-SA"/>
              <a:pPr>
                <a:defRPr/>
              </a:pPr>
              <a:t>26/02/46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C536BB-334A-D54F-5CA2-09E12A1C4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D461C8-8D24-5D9C-57FE-CB26F045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879653-4AC3-4A8E-97A6-282946823AB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79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r" defTabSz="16192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75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16192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75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16192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75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16192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75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16192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75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108496" algn="r" defTabSz="162744" rtl="1" fontAlgn="base">
        <a:lnSpc>
          <a:spcPct val="90000"/>
        </a:lnSpc>
        <a:spcBef>
          <a:spcPct val="0"/>
        </a:spcBef>
        <a:spcAft>
          <a:spcPct val="0"/>
        </a:spcAft>
        <a:defRPr sz="783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216992" algn="r" defTabSz="162744" rtl="1" fontAlgn="base">
        <a:lnSpc>
          <a:spcPct val="90000"/>
        </a:lnSpc>
        <a:spcBef>
          <a:spcPct val="0"/>
        </a:spcBef>
        <a:spcAft>
          <a:spcPct val="0"/>
        </a:spcAft>
        <a:defRPr sz="783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325487" algn="r" defTabSz="162744" rtl="1" fontAlgn="base">
        <a:lnSpc>
          <a:spcPct val="90000"/>
        </a:lnSpc>
        <a:spcBef>
          <a:spcPct val="0"/>
        </a:spcBef>
        <a:spcAft>
          <a:spcPct val="0"/>
        </a:spcAft>
        <a:defRPr sz="783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433983" algn="r" defTabSz="162744" rtl="1" fontAlgn="base">
        <a:lnSpc>
          <a:spcPct val="90000"/>
        </a:lnSpc>
        <a:spcBef>
          <a:spcPct val="0"/>
        </a:spcBef>
        <a:spcAft>
          <a:spcPct val="0"/>
        </a:spcAft>
        <a:defRPr sz="783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39291" indent="-39291" algn="r" defTabSz="161925" rtl="1" eaLnBrk="0" fontAlgn="base" hangingPunct="0">
        <a:lnSpc>
          <a:spcPct val="90000"/>
        </a:lnSpc>
        <a:spcBef>
          <a:spcPts val="179"/>
        </a:spcBef>
        <a:spcAft>
          <a:spcPct val="0"/>
        </a:spcAft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121444" indent="-39291" algn="r" defTabSz="161925" rtl="1" eaLnBrk="0" fontAlgn="base" hangingPunct="0">
        <a:lnSpc>
          <a:spcPct val="90000"/>
        </a:lnSpc>
        <a:spcBef>
          <a:spcPts val="94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202406" indent="-39291" algn="r" defTabSz="161925" rtl="1" eaLnBrk="0" fontAlgn="base" hangingPunct="0">
        <a:lnSpc>
          <a:spcPct val="90000"/>
        </a:lnSpc>
        <a:spcBef>
          <a:spcPts val="94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283369" indent="-39291" algn="r" defTabSz="161925" rtl="1" eaLnBrk="0" fontAlgn="base" hangingPunct="0">
        <a:lnSpc>
          <a:spcPct val="90000"/>
        </a:lnSpc>
        <a:spcBef>
          <a:spcPts val="94"/>
        </a:spcBef>
        <a:spcAft>
          <a:spcPct val="0"/>
        </a:spcAft>
        <a:buFont typeface="Arial" panose="020B0604020202020204" pitchFamily="34" charset="0"/>
        <a:buChar char="•"/>
        <a:defRPr sz="225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365522" indent="-39291" algn="r" defTabSz="161925" rtl="1" eaLnBrk="0" fontAlgn="base" hangingPunct="0">
        <a:lnSpc>
          <a:spcPct val="90000"/>
        </a:lnSpc>
        <a:spcBef>
          <a:spcPts val="94"/>
        </a:spcBef>
        <a:spcAft>
          <a:spcPct val="0"/>
        </a:spcAft>
        <a:buFont typeface="Arial" panose="020B0604020202020204" pitchFamily="34" charset="0"/>
        <a:buChar char="•"/>
        <a:defRPr sz="225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447545" indent="-40686" algn="r" defTabSz="162744" rtl="1" eaLnBrk="1" latinLnBrk="0" hangingPunct="1">
        <a:lnSpc>
          <a:spcPct val="90000"/>
        </a:lnSpc>
        <a:spcBef>
          <a:spcPts val="89"/>
        </a:spcBef>
        <a:buFont typeface="Arial" panose="020B0604020202020204" pitchFamily="34" charset="0"/>
        <a:buChar char="•"/>
        <a:defRPr sz="321" kern="1200">
          <a:solidFill>
            <a:schemeClr val="tx1"/>
          </a:solidFill>
          <a:latin typeface="+mn-lt"/>
          <a:ea typeface="+mn-ea"/>
          <a:cs typeface="+mn-cs"/>
        </a:defRPr>
      </a:lvl6pPr>
      <a:lvl7pPr marL="528917" indent="-40686" algn="r" defTabSz="162744" rtl="1" eaLnBrk="1" latinLnBrk="0" hangingPunct="1">
        <a:lnSpc>
          <a:spcPct val="90000"/>
        </a:lnSpc>
        <a:spcBef>
          <a:spcPts val="89"/>
        </a:spcBef>
        <a:buFont typeface="Arial" panose="020B0604020202020204" pitchFamily="34" charset="0"/>
        <a:buChar char="•"/>
        <a:defRPr sz="321" kern="1200">
          <a:solidFill>
            <a:schemeClr val="tx1"/>
          </a:solidFill>
          <a:latin typeface="+mn-lt"/>
          <a:ea typeface="+mn-ea"/>
          <a:cs typeface="+mn-cs"/>
        </a:defRPr>
      </a:lvl7pPr>
      <a:lvl8pPr marL="610289" indent="-40686" algn="r" defTabSz="162744" rtl="1" eaLnBrk="1" latinLnBrk="0" hangingPunct="1">
        <a:lnSpc>
          <a:spcPct val="90000"/>
        </a:lnSpc>
        <a:spcBef>
          <a:spcPts val="89"/>
        </a:spcBef>
        <a:buFont typeface="Arial" panose="020B0604020202020204" pitchFamily="34" charset="0"/>
        <a:buChar char="•"/>
        <a:defRPr sz="321" kern="1200">
          <a:solidFill>
            <a:schemeClr val="tx1"/>
          </a:solidFill>
          <a:latin typeface="+mn-lt"/>
          <a:ea typeface="+mn-ea"/>
          <a:cs typeface="+mn-cs"/>
        </a:defRPr>
      </a:lvl8pPr>
      <a:lvl9pPr marL="691661" indent="-40686" algn="r" defTabSz="162744" rtl="1" eaLnBrk="1" latinLnBrk="0" hangingPunct="1">
        <a:lnSpc>
          <a:spcPct val="90000"/>
        </a:lnSpc>
        <a:spcBef>
          <a:spcPts val="89"/>
        </a:spcBef>
        <a:buFont typeface="Arial" panose="020B0604020202020204" pitchFamily="34" charset="0"/>
        <a:buChar char="•"/>
        <a:defRPr sz="3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1pPr>
      <a:lvl2pPr marL="81372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2pPr>
      <a:lvl3pPr marL="162744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3pPr>
      <a:lvl4pPr marL="244115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4pPr>
      <a:lvl5pPr marL="325487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5pPr>
      <a:lvl6pPr marL="406859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6pPr>
      <a:lvl7pPr marL="488231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7pPr>
      <a:lvl8pPr marL="569603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8pPr>
      <a:lvl9pPr marL="650975" algn="r" defTabSz="162744" rtl="1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1">
            <a:extLst>
              <a:ext uri="{FF2B5EF4-FFF2-40B4-BE49-F238E27FC236}">
                <a16:creationId xmlns:a16="http://schemas.microsoft.com/office/drawing/2014/main" id="{DB588494-65F9-8D4A-355E-4D15934F5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5123" name="عنصر نائب للنص 2">
            <a:extLst>
              <a:ext uri="{FF2B5EF4-FFF2-40B4-BE49-F238E27FC236}">
                <a16:creationId xmlns:a16="http://schemas.microsoft.com/office/drawing/2014/main" id="{9110C337-0951-BE71-993D-05A007841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3770F9-2A9C-78B0-EC26-3E278B3F2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965194-E3E8-43B9-A97F-E094BFD06DC9}" type="datetimeFigureOut">
              <a:rPr lang="en-US"/>
              <a:pPr>
                <a:defRPr/>
              </a:pPr>
              <a:t>8/31/2024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1DCB45-9F32-21D4-9A84-5730F58F7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7E31EE-11D6-3AC2-006F-794E25802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CFFF67-86A7-4530-AAF1-9456CD104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0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216694" rtl="0" eaLnBrk="0" fontAlgn="base" hangingPunct="0">
        <a:spcBef>
          <a:spcPct val="0"/>
        </a:spcBef>
        <a:spcAft>
          <a:spcPct val="0"/>
        </a:spcAft>
        <a:defRPr sz="9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16694" rtl="0" eaLnBrk="0" fontAlgn="base" hangingPunct="0">
        <a:spcBef>
          <a:spcPct val="0"/>
        </a:spcBef>
        <a:spcAft>
          <a:spcPct val="0"/>
        </a:spcAft>
        <a:defRPr sz="9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216694" rtl="0" eaLnBrk="0" fontAlgn="base" hangingPunct="0">
        <a:spcBef>
          <a:spcPct val="0"/>
        </a:spcBef>
        <a:spcAft>
          <a:spcPct val="0"/>
        </a:spcAft>
        <a:defRPr sz="9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216694" rtl="0" eaLnBrk="0" fontAlgn="base" hangingPunct="0">
        <a:spcBef>
          <a:spcPct val="0"/>
        </a:spcBef>
        <a:spcAft>
          <a:spcPct val="0"/>
        </a:spcAft>
        <a:defRPr sz="9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216694" rtl="0" eaLnBrk="0" fontAlgn="base" hangingPunct="0">
        <a:spcBef>
          <a:spcPct val="0"/>
        </a:spcBef>
        <a:spcAft>
          <a:spcPct val="0"/>
        </a:spcAft>
        <a:defRPr sz="9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144661" algn="ctr" defTabSz="216992" rtl="0" fontAlgn="base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289322" algn="ctr" defTabSz="216992" rtl="0" fontAlgn="base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433983" algn="ctr" defTabSz="216992" rtl="0" fontAlgn="base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578644" algn="ctr" defTabSz="216992" rtl="0" fontAlgn="base"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80963" indent="-80963" algn="l" defTabSz="21669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66675" algn="l" defTabSz="21669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272" indent="-53579" algn="l" defTabSz="21669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378619" indent="-53579" algn="l" defTabSz="21669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88156" indent="-53579" algn="l" defTabSz="21669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96726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2A096697-D599-4287-9270-1C7483F979A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1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image" Target="../media/image32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png"/><Relationship Id="rId4" Type="http://schemas.openxmlformats.org/officeDocument/2006/relationships/image" Target="../media/image26.wmf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5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26.wmf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5210607-B9E8-4DF6-A5AE-E3162D960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1460"/>
            <a:ext cx="8550540" cy="6345892"/>
          </a:xfrm>
          <a:prstGeom prst="rect">
            <a:avLst/>
          </a:prstGeom>
        </p:spPr>
      </p:pic>
      <p:pic>
        <p:nvPicPr>
          <p:cNvPr id="9" name="Picture 2" descr="D:\منوعاتي 00\صور صباح\img_1479549669_223.jpg">
            <a:extLst>
              <a:ext uri="{FF2B5EF4-FFF2-40B4-BE49-F238E27FC236}">
                <a16:creationId xmlns:a16="http://schemas.microsoft.com/office/drawing/2014/main" id="{E8F51441-8245-46D6-B98E-AE92368B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312876"/>
            <a:ext cx="2834766" cy="20162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1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2456507" cy="245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87" y="3173776"/>
            <a:ext cx="2712163" cy="273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886164"/>
            <a:ext cx="2933700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0432"/>
            <a:ext cx="4949924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333" y="1599771"/>
            <a:ext cx="1800200" cy="32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85" y="1453102"/>
            <a:ext cx="1936812" cy="35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4860288" y="2340727"/>
            <a:ext cx="4056443" cy="86177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ص= -4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معادلة مستقيم يوازي المحور السيني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Line 131"/>
          <p:cNvSpPr>
            <a:spLocks noChangeShapeType="1"/>
          </p:cNvSpPr>
          <p:nvPr/>
        </p:nvSpPr>
        <p:spPr bwMode="auto">
          <a:xfrm flipH="1">
            <a:off x="4488685" y="5284800"/>
            <a:ext cx="2412752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Line 217"/>
          <p:cNvSpPr>
            <a:spLocks noChangeShapeType="1"/>
          </p:cNvSpPr>
          <p:nvPr/>
        </p:nvSpPr>
        <p:spPr bwMode="auto">
          <a:xfrm>
            <a:off x="5808387" y="3654057"/>
            <a:ext cx="0" cy="2118905"/>
          </a:xfrm>
          <a:prstGeom prst="line">
            <a:avLst/>
          </a:prstGeom>
          <a:noFill/>
          <a:ln w="38100">
            <a:solidFill>
              <a:srgbClr val="FF9900"/>
            </a:solidFill>
            <a:prstDash val="solid"/>
            <a:round/>
            <a:headEnd type="triangle"/>
            <a:tailEnd type="triangle"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/>
            </a:endParaRPr>
          </a:p>
        </p:txBody>
      </p:sp>
      <p:sp>
        <p:nvSpPr>
          <p:cNvPr id="53" name="Text Box 87"/>
          <p:cNvSpPr txBox="1">
            <a:spLocks noChangeArrowheads="1"/>
          </p:cNvSpPr>
          <p:nvPr/>
        </p:nvSpPr>
        <p:spPr bwMode="auto">
          <a:xfrm>
            <a:off x="7070664" y="3550225"/>
            <a:ext cx="1899883" cy="92333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Arial"/>
              </a:rPr>
              <a:t>الخط الرأسي قطع التمثيل البياني في نقطة واحدة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Arial"/>
            </a:endParaRPr>
          </a:p>
        </p:txBody>
      </p:sp>
      <p:sp>
        <p:nvSpPr>
          <p:cNvPr id="54" name="Text Box 87"/>
          <p:cNvSpPr txBox="1">
            <a:spLocks noChangeArrowheads="1"/>
          </p:cNvSpPr>
          <p:nvPr/>
        </p:nvSpPr>
        <p:spPr bwMode="auto">
          <a:xfrm>
            <a:off x="7314483" y="4734296"/>
            <a:ext cx="1527231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nstantia"/>
                <a:ea typeface="+mn-ea"/>
                <a:cs typeface="Arial"/>
              </a:rPr>
              <a:t>أي أن المعادلة تمثل دالة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nstantia"/>
              <a:ea typeface="+mn-ea"/>
              <a:cs typeface="Arial"/>
            </a:endParaRPr>
          </a:p>
        </p:txBody>
      </p:sp>
      <p:sp>
        <p:nvSpPr>
          <p:cNvPr id="55" name="Text Box 87"/>
          <p:cNvSpPr txBox="1">
            <a:spLocks noChangeArrowheads="1"/>
          </p:cNvSpPr>
          <p:nvPr/>
        </p:nvSpPr>
        <p:spPr bwMode="auto">
          <a:xfrm>
            <a:off x="1917581" y="1929293"/>
            <a:ext cx="1401875" cy="33855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نكون جدولا للقيم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039396" y="2350455"/>
          <a:ext cx="1188720" cy="731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س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ص 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1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4 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8" name="Text Box 163"/>
          <p:cNvSpPr txBox="1">
            <a:spLocks noChangeArrowheads="1"/>
          </p:cNvSpPr>
          <p:nvPr/>
        </p:nvSpPr>
        <p:spPr bwMode="auto">
          <a:xfrm>
            <a:off x="2029186" y="4200439"/>
            <a:ext cx="554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99" name="Text Box 163"/>
          <p:cNvSpPr txBox="1">
            <a:spLocks noChangeArrowheads="1"/>
          </p:cNvSpPr>
          <p:nvPr/>
        </p:nvSpPr>
        <p:spPr bwMode="auto">
          <a:xfrm>
            <a:off x="2190966" y="3396336"/>
            <a:ext cx="554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100" name="Line 216"/>
          <p:cNvSpPr>
            <a:spLocks noChangeShapeType="1"/>
          </p:cNvSpPr>
          <p:nvPr/>
        </p:nvSpPr>
        <p:spPr bwMode="auto">
          <a:xfrm flipH="1">
            <a:off x="2069718" y="3202501"/>
            <a:ext cx="513504" cy="208229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1" name="Line 217"/>
          <p:cNvSpPr>
            <a:spLocks noChangeShapeType="1"/>
          </p:cNvSpPr>
          <p:nvPr/>
        </p:nvSpPr>
        <p:spPr bwMode="auto">
          <a:xfrm>
            <a:off x="2467985" y="3284984"/>
            <a:ext cx="0" cy="2105651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triangle"/>
            <a:tailEnd type="triangle"/>
          </a:ln>
          <a:effectLst/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" name="Text Box 87"/>
          <p:cNvSpPr txBox="1">
            <a:spLocks noChangeArrowheads="1"/>
          </p:cNvSpPr>
          <p:nvPr/>
        </p:nvSpPr>
        <p:spPr bwMode="auto">
          <a:xfrm>
            <a:off x="1356264" y="5737465"/>
            <a:ext cx="1899883" cy="92333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Arial"/>
              </a:rPr>
              <a:t>الخط الرأسي قطع التمثيل البياني في نقطة واحدة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Arial"/>
            </a:endParaRPr>
          </a:p>
        </p:txBody>
      </p:sp>
      <p:sp>
        <p:nvSpPr>
          <p:cNvPr id="103" name="Text Box 87"/>
          <p:cNvSpPr txBox="1">
            <a:spLocks noChangeArrowheads="1"/>
          </p:cNvSpPr>
          <p:nvPr/>
        </p:nvSpPr>
        <p:spPr bwMode="auto">
          <a:xfrm>
            <a:off x="59533" y="5772962"/>
            <a:ext cx="1527231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nstantia"/>
                <a:ea typeface="+mn-ea"/>
                <a:cs typeface="Arial"/>
              </a:rPr>
              <a:t>أي أن المعادلة تمثل دالة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nstantia"/>
              <a:ea typeface="+mn-ea"/>
              <a:cs typeface="Arial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807855" y="4903572"/>
            <a:ext cx="96234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dvertisingExtraBold" pitchFamily="2" charset="-78"/>
              </a:rPr>
              <a:t>ص = -4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3397221" y="4473555"/>
            <a:ext cx="471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</a:t>
            </a:r>
          </a:p>
        </p:txBody>
      </p:sp>
      <p:sp>
        <p:nvSpPr>
          <p:cNvPr id="106" name="مربع نص 105"/>
          <p:cNvSpPr txBox="1"/>
          <p:nvPr/>
        </p:nvSpPr>
        <p:spPr>
          <a:xfrm>
            <a:off x="1598568" y="2989110"/>
            <a:ext cx="471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ص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566229" y="3396336"/>
            <a:ext cx="47965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D93E3B1-B128-7F66-6956-87DFA91090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116632"/>
            <a:ext cx="720080" cy="3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1" grpId="0" animBg="1"/>
      <p:bldP spid="52" grpId="0" animBg="1"/>
      <p:bldP spid="53" grpId="0"/>
      <p:bldP spid="54" grpId="0"/>
      <p:bldP spid="55" grpId="0"/>
      <p:bldP spid="98" grpId="0"/>
      <p:bldP spid="99" grpId="0"/>
      <p:bldP spid="100" grpId="0" animBg="1"/>
      <p:bldP spid="101" grpId="0" animBg="1"/>
      <p:bldP spid="102" grpId="0"/>
      <p:bldP spid="10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886164"/>
            <a:ext cx="2933700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0432"/>
            <a:ext cx="4949924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 Box 87"/>
          <p:cNvSpPr txBox="1">
            <a:spLocks noChangeArrowheads="1"/>
          </p:cNvSpPr>
          <p:nvPr/>
        </p:nvSpPr>
        <p:spPr bwMode="auto">
          <a:xfrm>
            <a:off x="5081048" y="5686403"/>
            <a:ext cx="3836082" cy="1061829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 rtl="1">
              <a:spcBef>
                <a:spcPct val="50000"/>
              </a:spcBef>
            </a:pPr>
            <a:endParaRPr lang="ar-SA" b="1" dirty="0">
              <a:solidFill>
                <a:srgbClr val="006600"/>
              </a:solidFill>
              <a:latin typeface="Constantia"/>
            </a:endParaRPr>
          </a:p>
          <a:p>
            <a:pPr lvl="0" algn="ctr" defTabSz="914400" rtl="1">
              <a:spcBef>
                <a:spcPct val="50000"/>
              </a:spcBef>
            </a:pPr>
            <a:r>
              <a:rPr lang="ar-SA" b="1" dirty="0">
                <a:solidFill>
                  <a:srgbClr val="006600"/>
                </a:solidFill>
                <a:latin typeface="Constantia"/>
              </a:rPr>
              <a:t>تمثل دالة لأن الخط الرأسي يقطع التمثيل البياني في نقطة واحدة فقط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D93E3B1-B128-7F66-6956-87DFA9109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720080" cy="33381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18A6880-976F-EE27-0305-6B539970CF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897667" y="1621031"/>
            <a:ext cx="2476846" cy="52394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C77ED33-1D72-8E29-2746-A6AA45F90D8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14847" y="1568934"/>
            <a:ext cx="2743583" cy="571580"/>
          </a:xfrm>
          <a:prstGeom prst="rect">
            <a:avLst/>
          </a:prstGeom>
        </p:spPr>
      </p:pic>
      <p:sp>
        <p:nvSpPr>
          <p:cNvPr id="8" name="Text Box 87">
            <a:extLst>
              <a:ext uri="{FF2B5EF4-FFF2-40B4-BE49-F238E27FC236}">
                <a16:creationId xmlns:a16="http://schemas.microsoft.com/office/drawing/2014/main" id="{2AD91374-3F27-B5E2-10E5-D1F994402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117" y="2268658"/>
            <a:ext cx="1401875" cy="33855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نكون جدولا للقيم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943A50C1-DF5E-6AC3-AA9C-8C32294C7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65627"/>
              </p:ext>
            </p:extLst>
          </p:nvPr>
        </p:nvGraphicFramePr>
        <p:xfrm>
          <a:off x="6696237" y="2680393"/>
          <a:ext cx="1188720" cy="731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س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ص 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1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4 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7" name="Group 12">
            <a:extLst>
              <a:ext uri="{FF2B5EF4-FFF2-40B4-BE49-F238E27FC236}">
                <a16:creationId xmlns:a16="http://schemas.microsoft.com/office/drawing/2014/main" id="{149B91D6-073A-B030-F9D7-049F7EC32290}"/>
              </a:ext>
            </a:extLst>
          </p:cNvPr>
          <p:cNvGrpSpPr>
            <a:grpSpLocks/>
          </p:cNvGrpSpPr>
          <p:nvPr/>
        </p:nvGrpSpPr>
        <p:grpSpPr bwMode="auto">
          <a:xfrm>
            <a:off x="5645478" y="3378576"/>
            <a:ext cx="2971800" cy="2743201"/>
            <a:chOff x="963" y="5874"/>
            <a:chExt cx="4680" cy="4320"/>
          </a:xfrm>
        </p:grpSpPr>
        <p:grpSp>
          <p:nvGrpSpPr>
            <p:cNvPr id="28" name="Group 13">
              <a:extLst>
                <a:ext uri="{FF2B5EF4-FFF2-40B4-BE49-F238E27FC236}">
                  <a16:creationId xmlns:a16="http://schemas.microsoft.com/office/drawing/2014/main" id="{43A1283F-8119-8E47-DAA7-3F0F0FBB9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3" y="5874"/>
              <a:ext cx="4680" cy="4320"/>
              <a:chOff x="963" y="5874"/>
              <a:chExt cx="4680" cy="4320"/>
            </a:xfrm>
          </p:grpSpPr>
          <p:grpSp>
            <p:nvGrpSpPr>
              <p:cNvPr id="30" name="Group 14">
                <a:extLst>
                  <a:ext uri="{FF2B5EF4-FFF2-40B4-BE49-F238E27FC236}">
                    <a16:creationId xmlns:a16="http://schemas.microsoft.com/office/drawing/2014/main" id="{64EA4606-E077-8A04-9B08-4101E0C8C3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3" y="5874"/>
                <a:ext cx="4680" cy="4320"/>
                <a:chOff x="963" y="5874"/>
                <a:chExt cx="4680" cy="4320"/>
              </a:xfrm>
            </p:grpSpPr>
            <p:grpSp>
              <p:nvGrpSpPr>
                <p:cNvPr id="32" name="Group 15">
                  <a:extLst>
                    <a:ext uri="{FF2B5EF4-FFF2-40B4-BE49-F238E27FC236}">
                      <a16:creationId xmlns:a16="http://schemas.microsoft.com/office/drawing/2014/main" id="{9647B1AF-2D2D-CFDD-D1E6-2713DDADFD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3" y="5874"/>
                  <a:ext cx="4680" cy="4320"/>
                  <a:chOff x="963" y="5874"/>
                  <a:chExt cx="4680" cy="4320"/>
                </a:xfrm>
              </p:grpSpPr>
              <p:pic>
                <p:nvPicPr>
                  <p:cNvPr id="2064" name="Picture 16">
                    <a:extLst>
                      <a:ext uri="{FF2B5EF4-FFF2-40B4-BE49-F238E27FC236}">
                        <a16:creationId xmlns:a16="http://schemas.microsoft.com/office/drawing/2014/main" id="{26D49F9D-D387-E136-A456-29A56A0F6C7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11" y="6071"/>
                    <a:ext cx="4151" cy="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4" name="Line 17">
                    <a:extLst>
                      <a:ext uri="{FF2B5EF4-FFF2-40B4-BE49-F238E27FC236}">
                        <a16:creationId xmlns:a16="http://schemas.microsoft.com/office/drawing/2014/main" id="{44E6D9E4-7E81-1AA4-E525-D4407B0795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3" y="8051"/>
                    <a:ext cx="46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ar-SA"/>
                  </a:p>
                </p:txBody>
              </p:sp>
              <p:sp>
                <p:nvSpPr>
                  <p:cNvPr id="35" name="Line 18">
                    <a:extLst>
                      <a:ext uri="{FF2B5EF4-FFF2-40B4-BE49-F238E27FC236}">
                        <a16:creationId xmlns:a16="http://schemas.microsoft.com/office/drawing/2014/main" id="{CA32846D-D471-00A5-5419-EC9AB0147B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22" y="5874"/>
                    <a:ext cx="0" cy="432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ar-SA"/>
                  </a:p>
                </p:txBody>
              </p:sp>
            </p:grpSp>
            <p:sp>
              <p:nvSpPr>
                <p:cNvPr id="33" name="Text Box 19">
                  <a:extLst>
                    <a:ext uri="{FF2B5EF4-FFF2-40B4-BE49-F238E27FC236}">
                      <a16:creationId xmlns:a16="http://schemas.microsoft.com/office/drawing/2014/main" id="{571951D1-BB7C-22B3-4AD7-FF03B624B6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48" y="7370"/>
                  <a:ext cx="720" cy="72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ar-SA" altLang="ar-SA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Text Box 20">
                <a:extLst>
                  <a:ext uri="{FF2B5EF4-FFF2-40B4-BE49-F238E27FC236}">
                    <a16:creationId xmlns:a16="http://schemas.microsoft.com/office/drawing/2014/main" id="{20F69F77-0F14-8F45-D54D-9A93A274E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9" y="6413"/>
                <a:ext cx="720" cy="7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ar-SA" altLang="ar-SA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28A304EA-F338-7923-4D91-B4EF94CDED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53755" flipH="1">
              <a:off x="2939" y="6039"/>
              <a:ext cx="1440" cy="37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dirty="0"/>
            </a:p>
          </p:txBody>
        </p:sp>
      </p:grpSp>
      <p:sp>
        <p:nvSpPr>
          <p:cNvPr id="36" name="Text Box 87">
            <a:extLst>
              <a:ext uri="{FF2B5EF4-FFF2-40B4-BE49-F238E27FC236}">
                <a16:creationId xmlns:a16="http://schemas.microsoft.com/office/drawing/2014/main" id="{47C87BA3-C150-0383-8C07-540F6B813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42" y="2194814"/>
            <a:ext cx="3198479" cy="107721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 defTabSz="914400" rtl="1">
              <a:defRPr/>
            </a:pPr>
            <a:r>
              <a:rPr lang="ar-SA" sz="1600" b="1" dirty="0">
                <a:solidFill>
                  <a:prstClr val="black"/>
                </a:solidFill>
              </a:rPr>
              <a:t>ص = 3 س + 2 ص </a:t>
            </a:r>
          </a:p>
          <a:p>
            <a:pPr lvl="0" algn="r" defTabSz="914400" rtl="1">
              <a:defRPr/>
            </a:pPr>
            <a:r>
              <a:rPr lang="ar-SA" sz="1600" b="1" dirty="0">
                <a:solidFill>
                  <a:prstClr val="black"/>
                </a:solidFill>
              </a:rPr>
              <a:t>ص – 2 ص = 3 س + 2 ص – 2 ص </a:t>
            </a:r>
          </a:p>
          <a:p>
            <a:pPr lvl="0" algn="r" defTabSz="914400" rtl="1">
              <a:defRPr/>
            </a:pPr>
            <a:r>
              <a:rPr lang="ar-SA" sz="1600" b="1" dirty="0">
                <a:solidFill>
                  <a:prstClr val="black"/>
                </a:solidFill>
              </a:rPr>
              <a:t>- ص = 3 س </a:t>
            </a:r>
          </a:p>
          <a:p>
            <a:pPr lvl="0" algn="r" defTabSz="914400" rtl="1">
              <a:defRPr/>
            </a:pPr>
            <a:r>
              <a:rPr lang="ar-SA" sz="1600" b="1" dirty="0">
                <a:solidFill>
                  <a:prstClr val="black"/>
                </a:solidFill>
              </a:rPr>
              <a:t>ص = - 3 س </a:t>
            </a:r>
          </a:p>
        </p:txBody>
      </p:sp>
      <p:graphicFrame>
        <p:nvGraphicFramePr>
          <p:cNvPr id="37" name="جدول 36">
            <a:extLst>
              <a:ext uri="{FF2B5EF4-FFF2-40B4-BE49-F238E27FC236}">
                <a16:creationId xmlns:a16="http://schemas.microsoft.com/office/drawing/2014/main" id="{4035E37B-95F7-F29E-42B5-831AFEBB3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00713"/>
              </p:ext>
            </p:extLst>
          </p:nvPr>
        </p:nvGraphicFramePr>
        <p:xfrm>
          <a:off x="2097528" y="3219291"/>
          <a:ext cx="1188720" cy="73152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س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ص 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-3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Times New Roman"/>
                          <a:ea typeface="Times New Roman"/>
                          <a:cs typeface="Al-QuranAlKareem"/>
                        </a:rPr>
                        <a:t>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l-QuranAlKareem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 Box 87">
            <a:extLst>
              <a:ext uri="{FF2B5EF4-FFF2-40B4-BE49-F238E27FC236}">
                <a16:creationId xmlns:a16="http://schemas.microsoft.com/office/drawing/2014/main" id="{170940EF-680D-AB7A-E80F-43F4C2E7C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65" y="5706828"/>
            <a:ext cx="3836082" cy="1061829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 rtl="1">
              <a:spcBef>
                <a:spcPct val="50000"/>
              </a:spcBef>
            </a:pPr>
            <a:endParaRPr lang="ar-SA" b="1" dirty="0">
              <a:solidFill>
                <a:srgbClr val="006600"/>
              </a:solidFill>
              <a:latin typeface="Constantia"/>
            </a:endParaRPr>
          </a:p>
          <a:p>
            <a:pPr lvl="0" algn="ctr" defTabSz="914400" rtl="1">
              <a:spcBef>
                <a:spcPct val="50000"/>
              </a:spcBef>
            </a:pPr>
            <a:r>
              <a:rPr lang="ar-SA" b="1" dirty="0">
                <a:solidFill>
                  <a:srgbClr val="006600"/>
                </a:solidFill>
                <a:latin typeface="Constantia"/>
              </a:rPr>
              <a:t>تمثل دالة لأن الخط الرأسي يقطع التمثيل البياني في نقطة واحدة فقط 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E51BDA98-89D8-9371-6DD7-3CF7F112B6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8" y="3888655"/>
            <a:ext cx="3304038" cy="2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" grpId="0"/>
      <p:bldP spid="3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172401" y="2693019"/>
            <a:ext cx="8334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د (-1)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6548276" y="2712822"/>
            <a:ext cx="1694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= -2(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-1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) - 3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Traditional Arabic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395268" y="3405320"/>
            <a:ext cx="2000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= 2- 3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Traditional Arabic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452320" y="4011433"/>
            <a:ext cx="943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= -1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5004048" y="2944244"/>
            <a:ext cx="8951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د ( 6 )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545648" y="2913467"/>
            <a:ext cx="17339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= -2(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6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) - 3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Traditional Arabic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786182" y="3511563"/>
            <a:ext cx="1428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= -12- 3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Traditional Arabic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385336" y="2984988"/>
            <a:ext cx="12729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هـ ( 2)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251520" y="2996952"/>
            <a:ext cx="18063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2</a:t>
            </a:r>
            <a:r>
              <a:rPr kumimoji="0" lang="ar-SA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 </a:t>
            </a:r>
            <a:r>
              <a:rPr kumimoji="0" lang="ar-SA" sz="2400" b="1" i="0" u="none" strike="noStrike" kern="1200" cap="none" spc="0" normalizeH="0" baseline="46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5×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Traditional Arabic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67544" y="3501008"/>
            <a:ext cx="15358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= 4 + 10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Traditional Arabic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115616" y="3981660"/>
            <a:ext cx="8526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= 14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98" y="116632"/>
            <a:ext cx="69532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6638925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664804"/>
            <a:ext cx="751947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مربع نص 26"/>
          <p:cNvSpPr txBox="1"/>
          <p:nvPr/>
        </p:nvSpPr>
        <p:spPr>
          <a:xfrm>
            <a:off x="4283968" y="4051198"/>
            <a:ext cx="9564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= -15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DDB1EFA-2D31-5265-72DB-2431C1C539E6}"/>
              </a:ext>
            </a:extLst>
          </p:cNvPr>
          <p:cNvSpPr txBox="1"/>
          <p:nvPr/>
        </p:nvSpPr>
        <p:spPr>
          <a:xfrm>
            <a:off x="6804248" y="2348880"/>
            <a:ext cx="1913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د(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) = -2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 - 3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900E1AE-BF05-239B-1EEC-FCEE96309D6D}"/>
              </a:ext>
            </a:extLst>
          </p:cNvPr>
          <p:cNvSpPr txBox="1"/>
          <p:nvPr/>
        </p:nvSpPr>
        <p:spPr>
          <a:xfrm>
            <a:off x="3851920" y="2492896"/>
            <a:ext cx="1913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د(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) = -2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 - 3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6EB53E2-7F64-B2A0-1088-66753EA2BD97}"/>
              </a:ext>
            </a:extLst>
          </p:cNvPr>
          <p:cNvSpPr txBox="1"/>
          <p:nvPr/>
        </p:nvSpPr>
        <p:spPr>
          <a:xfrm>
            <a:off x="683568" y="2492896"/>
            <a:ext cx="1913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هـ(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) 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س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 + 5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س</a:t>
            </a:r>
          </a:p>
        </p:txBody>
      </p:sp>
    </p:spTree>
    <p:extLst>
      <p:ext uri="{BB962C8B-B14F-4D97-AF65-F5344CB8AC3E}">
        <p14:creationId xmlns:p14="http://schemas.microsoft.com/office/powerpoint/2010/main" val="27685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  <p:bldP spid="22" grpId="0"/>
      <p:bldP spid="23" grpId="0"/>
      <p:bldP spid="24" grpId="0"/>
      <p:bldP spid="25" grpId="0"/>
      <p:bldP spid="27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059918" y="2693019"/>
            <a:ext cx="94597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ه(-6م)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637229" y="2769383"/>
            <a:ext cx="268071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/>
            <a:r>
              <a:rPr lang="ar-SA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= ( </a:t>
            </a:r>
            <a:r>
              <a:rPr lang="ar-SA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- 6 م </a:t>
            </a:r>
            <a:r>
              <a:rPr lang="ar-SA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)2 + 5 ( </a:t>
            </a:r>
            <a:r>
              <a:rPr lang="ar-SA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- 6م </a:t>
            </a:r>
            <a:r>
              <a:rPr lang="ar-SA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cs typeface="Traditional Arabic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825765" y="3311052"/>
            <a:ext cx="25791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/>
            <a:r>
              <a:rPr lang="ar-SA" sz="2400" b="1" dirty="0">
                <a:cs typeface="Traditional Arabic"/>
              </a:rPr>
              <a:t>= 36 م2 + ( - 30م )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stantia"/>
              <a:cs typeface="Traditional Arabic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372520" y="3888885"/>
            <a:ext cx="20230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/>
            <a:r>
              <a:rPr lang="ar-SA" sz="2400" b="1" dirty="0">
                <a:solidFill>
                  <a:srgbClr val="3333FF"/>
                </a:solidFill>
                <a:cs typeface="Traditional Arabic"/>
              </a:rPr>
              <a:t>= 36 م2 – 30 م 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nstantia"/>
              <a:ea typeface="+mn-ea"/>
              <a:cs typeface="Traditional Arabic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939645" y="2934817"/>
            <a:ext cx="11386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د ( ر+2 )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205114" y="2913467"/>
            <a:ext cx="20745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= -2(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ر+2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) - 3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Traditional Arabic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280528" y="3511563"/>
            <a:ext cx="19344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= -2ر – 4 - 3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Traditional Arabic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668544" y="2900146"/>
            <a:ext cx="14328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/>
            <a:r>
              <a:rPr lang="ar-SA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هـ ( ن )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Traditional Arabic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19545" y="2874404"/>
            <a:ext cx="18063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/>
            <a:r>
              <a:rPr lang="ar-SA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ن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+ 5 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ن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Traditional Arabic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41401" y="3501008"/>
            <a:ext cx="20079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/>
            <a:r>
              <a:rPr lang="ar-SA" sz="2400" b="1" dirty="0">
                <a:solidFill>
                  <a:srgbClr val="3333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 3 ن</a:t>
            </a:r>
            <a:r>
              <a:rPr lang="ar-SA" sz="2400" b="1" baseline="30000" dirty="0">
                <a:solidFill>
                  <a:srgbClr val="3333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SA" sz="2400" b="1" dirty="0">
                <a:solidFill>
                  <a:srgbClr val="3333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+ 15 ن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nstantia"/>
              <a:cs typeface="Traditional Arabic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98" y="116632"/>
            <a:ext cx="69532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6638925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مربع نص 26"/>
          <p:cNvSpPr txBox="1"/>
          <p:nvPr/>
        </p:nvSpPr>
        <p:spPr>
          <a:xfrm>
            <a:off x="3846136" y="4051198"/>
            <a:ext cx="1394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= -2ر - 7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DDB1EFA-2D31-5265-72DB-2431C1C539E6}"/>
              </a:ext>
            </a:extLst>
          </p:cNvPr>
          <p:cNvSpPr txBox="1"/>
          <p:nvPr/>
        </p:nvSpPr>
        <p:spPr>
          <a:xfrm>
            <a:off x="6495068" y="2358307"/>
            <a:ext cx="226050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/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هـ (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) = </a:t>
            </a:r>
            <a:r>
              <a:rPr lang="ar-SA" sz="2200" b="1" dirty="0">
                <a:solidFill>
                  <a:prstClr val="black"/>
                </a:solidFill>
                <a:cs typeface="Traditional Arabic"/>
              </a:rPr>
              <a:t> </a:t>
            </a:r>
            <a:r>
              <a:rPr lang="ar-SA" sz="2200" b="1" dirty="0">
                <a:solidFill>
                  <a:srgbClr val="FF0000"/>
                </a:solidFill>
                <a:cs typeface="Traditional Arabic"/>
              </a:rPr>
              <a:t>س</a:t>
            </a:r>
            <a:r>
              <a:rPr lang="ar-SA" sz="2200" b="1" dirty="0">
                <a:solidFill>
                  <a:prstClr val="black"/>
                </a:solidFill>
                <a:cs typeface="Traditional Arabic"/>
              </a:rPr>
              <a:t>2 + 5 </a:t>
            </a:r>
            <a:r>
              <a:rPr lang="ar-SA" sz="2200" b="1" dirty="0">
                <a:solidFill>
                  <a:srgbClr val="FF0000"/>
                </a:solidFill>
                <a:cs typeface="Traditional Arabic"/>
              </a:rPr>
              <a:t>س</a:t>
            </a:r>
            <a:r>
              <a:rPr lang="ar-SA" sz="2200" b="1" dirty="0">
                <a:solidFill>
                  <a:prstClr val="black"/>
                </a:solidFill>
                <a:cs typeface="Traditional Arabic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Traditional Arabic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900E1AE-BF05-239B-1EEC-FCEE96309D6D}"/>
              </a:ext>
            </a:extLst>
          </p:cNvPr>
          <p:cNvSpPr txBox="1"/>
          <p:nvPr/>
        </p:nvSpPr>
        <p:spPr>
          <a:xfrm>
            <a:off x="3851920" y="2492896"/>
            <a:ext cx="1913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د(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) = -2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 - 3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6EB53E2-7F64-B2A0-1088-66753EA2BD97}"/>
              </a:ext>
            </a:extLst>
          </p:cNvPr>
          <p:cNvSpPr txBox="1"/>
          <p:nvPr/>
        </p:nvSpPr>
        <p:spPr>
          <a:xfrm>
            <a:off x="683568" y="2492896"/>
            <a:ext cx="19136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هـ(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س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) =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س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 + 5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س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7CC1730-16BE-6662-11E7-56529DD017B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256" y="1772816"/>
            <a:ext cx="1829055" cy="46679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A607103-86C0-0856-3E8F-A68FB97EED6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43647" y="1758161"/>
            <a:ext cx="1743318" cy="42868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7214508-CEFE-5BBF-C4C6-2E7F0674197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541" y="1663893"/>
            <a:ext cx="2067213" cy="476316"/>
          </a:xfrm>
          <a:prstGeom prst="rect">
            <a:avLst/>
          </a:prstGeom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F1289960-5FB8-D18C-8DE8-15FE04FD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 م</a:t>
            </a:r>
            <a:r>
              <a:rPr kumimoji="0" lang="ar-SA" altLang="ar-SA" sz="14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م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0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  <p:bldP spid="22" grpId="0"/>
      <p:bldP spid="23" grpId="0"/>
      <p:bldP spid="24" grpId="0"/>
      <p:bldP spid="27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15402"/>
              </p:ext>
            </p:extLst>
          </p:nvPr>
        </p:nvGraphicFramePr>
        <p:xfrm>
          <a:off x="3838899" y="4367258"/>
          <a:ext cx="5008480" cy="8572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2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672">
                <a:tc>
                  <a:txBody>
                    <a:bodyPr/>
                    <a:lstStyle/>
                    <a:p>
                      <a:pPr rtl="1"/>
                      <a:r>
                        <a:rPr lang="ar-SA" sz="2000" dirty="0"/>
                        <a:t>ساعات العمل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584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الأجرة بالريال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مربع نص 16"/>
          <p:cNvSpPr txBox="1"/>
          <p:nvPr/>
        </p:nvSpPr>
        <p:spPr>
          <a:xfrm>
            <a:off x="6661082" y="4357832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5997812" y="4386806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10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5283432" y="4404966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20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4504539" y="4395539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30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3790159" y="4423819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40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6756823" y="4806007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10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5923871" y="4871301"/>
            <a:ext cx="785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19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5328064" y="4795886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28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4455930" y="4814740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37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3846719" y="4767606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46</a:t>
            </a:r>
          </a:p>
        </p:txBody>
      </p:sp>
      <p:graphicFrame>
        <p:nvGraphicFramePr>
          <p:cNvPr id="27" name="جدول 26"/>
          <p:cNvGraphicFramePr>
            <a:graphicFrameLocks noGrp="1"/>
          </p:cNvGraphicFramePr>
          <p:nvPr/>
        </p:nvGraphicFramePr>
        <p:xfrm>
          <a:off x="1142976" y="2571744"/>
          <a:ext cx="2428896" cy="33575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0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3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3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3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3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rgbClr val="FF0000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28" name="رابط كسهم مستقيم 27"/>
          <p:cNvCxnSpPr/>
          <p:nvPr/>
        </p:nvCxnSpPr>
        <p:spPr>
          <a:xfrm rot="16200000" flipH="1">
            <a:off x="-892993" y="4321961"/>
            <a:ext cx="4071939" cy="1"/>
          </a:xfrm>
          <a:prstGeom prst="straightConnector1">
            <a:avLst/>
          </a:prstGeom>
          <a:ln w="571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rot="10800000" flipV="1">
            <a:off x="642910" y="5929329"/>
            <a:ext cx="3714738" cy="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0" name="جدول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626567"/>
              </p:ext>
            </p:extLst>
          </p:nvPr>
        </p:nvGraphicFramePr>
        <p:xfrm>
          <a:off x="819301" y="5877612"/>
          <a:ext cx="3059230" cy="8229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3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7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7216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SA" sz="1400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SA" sz="1600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</a:rPr>
                        <a:t>80</a:t>
                      </a:r>
                    </a:p>
                  </a:txBody>
                  <a:tcPr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SA" sz="1600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</a:rPr>
                        <a:t>60 </a:t>
                      </a:r>
                    </a:p>
                  </a:txBody>
                  <a:tcPr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SA" sz="1600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</a:rPr>
                        <a:t>40  </a:t>
                      </a: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</a:rPr>
                        <a:t>     </a:t>
                      </a:r>
                      <a:endParaRPr lang="ar-SA" sz="1600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</a:rPr>
                        <a:t>20</a:t>
                      </a:r>
                    </a:p>
                  </a:txBody>
                  <a:tcPr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جدول 32"/>
          <p:cNvGraphicFramePr>
            <a:graphicFrameLocks noGrp="1"/>
          </p:cNvGraphicFramePr>
          <p:nvPr/>
        </p:nvGraphicFramePr>
        <p:xfrm>
          <a:off x="500034" y="2428868"/>
          <a:ext cx="580182" cy="33144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68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  <a:solidFill>
                            <a:srgbClr val="FF0000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1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3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  <a:solidFill>
                            <a:srgbClr val="FF0000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3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  <a:solidFill>
                            <a:srgbClr val="FF0000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3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3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64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sysDot"/>
                          </a:ln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3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sysDot"/>
                          </a:ln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3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sysDot"/>
                          </a:ln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" name="مربع نص 34"/>
          <p:cNvSpPr txBox="1"/>
          <p:nvPr/>
        </p:nvSpPr>
        <p:spPr>
          <a:xfrm>
            <a:off x="1900513" y="6243362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درجات العلوم </a:t>
            </a:r>
          </a:p>
        </p:txBody>
      </p:sp>
      <p:sp>
        <p:nvSpPr>
          <p:cNvPr id="36" name="مربع نص 35"/>
          <p:cNvSpPr txBox="1"/>
          <p:nvPr/>
        </p:nvSpPr>
        <p:spPr>
          <a:xfrm rot="16200000">
            <a:off x="-401694" y="3830662"/>
            <a:ext cx="18870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درجات الرياضيات</a:t>
            </a:r>
          </a:p>
        </p:txBody>
      </p:sp>
      <p:sp>
        <p:nvSpPr>
          <p:cNvPr id="31" name="شكل بيضاوي 30"/>
          <p:cNvSpPr/>
          <p:nvPr/>
        </p:nvSpPr>
        <p:spPr>
          <a:xfrm>
            <a:off x="1740199" y="50006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2025951" y="450057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4" name="شكل بيضاوي 33"/>
          <p:cNvSpPr/>
          <p:nvPr/>
        </p:nvSpPr>
        <p:spPr>
          <a:xfrm>
            <a:off x="2357422" y="407194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2928926" y="31432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8" name="شكل بيضاوي 37"/>
          <p:cNvSpPr/>
          <p:nvPr/>
        </p:nvSpPr>
        <p:spPr>
          <a:xfrm>
            <a:off x="-571536" y="357187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9" name="شكل بيضاوي 38"/>
          <p:cNvSpPr/>
          <p:nvPr/>
        </p:nvSpPr>
        <p:spPr>
          <a:xfrm>
            <a:off x="2643174" y="359759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427984" y="5718601"/>
            <a:ext cx="45005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ar-SA" sz="2000" b="1" dirty="0">
                <a:solidFill>
                  <a:srgbClr val="FF0000"/>
                </a:solidFill>
                <a:cs typeface="Traditional Arabic"/>
              </a:rPr>
              <a:t>د ( 100 ) = 0.9 ( 100 ) + 10 = 90 + 10 = 100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Traditional Arabic"/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 rot="5400000">
            <a:off x="178563" y="2964654"/>
            <a:ext cx="4071966" cy="2714644"/>
          </a:xfrm>
          <a:prstGeom prst="line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81A0270B-A2C0-98F9-F657-6CD1837F8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04664"/>
            <a:ext cx="4464496" cy="40540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6D010BB-2BD7-7D4F-2955-0F255C448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720080" cy="33381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ED03FE6-DD2A-1C3F-BCD9-7D6388F76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802268"/>
            <a:ext cx="6956982" cy="65018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61EDF0D-A4D4-496E-EE81-FEDD6EAA56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95684" y="1387110"/>
            <a:ext cx="2505425" cy="57158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BE6FA62-F6FE-0064-141C-532E6B1F2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88" y="1951348"/>
            <a:ext cx="3773137" cy="4906652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35613104-8FFB-36C9-00AF-8F5C3A045832}"/>
              </a:ext>
            </a:extLst>
          </p:cNvPr>
          <p:cNvSpPr txBox="1"/>
          <p:nvPr/>
        </p:nvSpPr>
        <p:spPr>
          <a:xfrm>
            <a:off x="5495825" y="1838003"/>
            <a:ext cx="266307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 ( ت ) = 0.9 ت + 10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 ( 0 ) = 0.9 ( 0 ) + 10 = 10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 ( 10 ) = 0.9 ( 10 ) + 10 = 19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 ( 20 ) = 0.9 ( 20 ) + 10 = 28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 ( 30 ) = 0.9 ( 3 ) + 10 = 37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 (40 ) = 0.9 ( 40 ) + 10 = 46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 ( 50 ) = 0.9 ( 50 ) + 10 = 55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 ( 60 ) = 0.9 ( 60 ) + 10 = 64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 ( 70 ) = 0.9 ( 70 )  + 10 = 73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 ( 80 ) = 0.9 ( 80 ) + 10 = 82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د ( 90 ) = 0.9 ( 90 ) + 10 = 91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02DBA2A6-4BE8-8ADA-38B9-FCC45047166F}"/>
              </a:ext>
            </a:extLst>
          </p:cNvPr>
          <p:cNvSpPr txBox="1"/>
          <p:nvPr/>
        </p:nvSpPr>
        <p:spPr>
          <a:xfrm>
            <a:off x="2667786" y="6488668"/>
            <a:ext cx="6476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المجال هو مجموعة درجات العلوم والمدى هو مجموعة درجات الرياضيات 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C8DEE6BA-0FC3-9A5C-669E-B2A9B36489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4673" y="5221772"/>
            <a:ext cx="4892511" cy="581106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24716ECD-E715-7184-DF53-5FF4449370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5031" y="5961825"/>
            <a:ext cx="3943900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7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5" grpId="0"/>
      <p:bldP spid="36" grpId="0"/>
      <p:bldP spid="31" grpId="0" animBg="1"/>
      <p:bldP spid="32" grpId="0" animBg="1"/>
      <p:bldP spid="34" grpId="0" animBg="1"/>
      <p:bldP spid="37" grpId="0" animBg="1"/>
      <p:bldP spid="39" grpId="0" animBg="1"/>
      <p:bldP spid="41" grpId="0"/>
      <p:bldP spid="40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357290" y="1357298"/>
            <a:ext cx="1643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12,5 </a:t>
            </a:r>
            <a:r>
              <a:rPr kumimoji="0" lang="ar-S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س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3706924" y="3000372"/>
          <a:ext cx="5008480" cy="8572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2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672">
                <a:tc>
                  <a:txBody>
                    <a:bodyPr/>
                    <a:lstStyle/>
                    <a:p>
                      <a:pPr rtl="1"/>
                      <a:r>
                        <a:rPr lang="ar-SA" sz="2000" dirty="0"/>
                        <a:t>ساعات العمل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584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bg1"/>
                          </a:solidFill>
                        </a:rPr>
                        <a:t>الأجرة بالريال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مربع نص 16"/>
          <p:cNvSpPr txBox="1"/>
          <p:nvPr/>
        </p:nvSpPr>
        <p:spPr>
          <a:xfrm>
            <a:off x="6500826" y="3000372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5715008" y="3038773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5000628" y="3000372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4429124" y="3000372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3714744" y="3000372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6643702" y="3467401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25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5857884" y="3429000"/>
            <a:ext cx="785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37,5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5214942" y="3429000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50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4286248" y="3429000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62,5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3714744" y="3429000"/>
            <a:ext cx="5715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75</a:t>
            </a:r>
          </a:p>
        </p:txBody>
      </p:sp>
      <p:graphicFrame>
        <p:nvGraphicFramePr>
          <p:cNvPr id="27" name="جدول 26"/>
          <p:cNvGraphicFramePr>
            <a:graphicFrameLocks noGrp="1"/>
          </p:cNvGraphicFramePr>
          <p:nvPr/>
        </p:nvGraphicFramePr>
        <p:xfrm>
          <a:off x="1142976" y="2571744"/>
          <a:ext cx="2428896" cy="33575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0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3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3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3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3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rgbClr val="FF0000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065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chemeClr val="tx1"/>
                          </a:solidFill>
                          <a:prstDash val="sysDot"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28" name="رابط كسهم مستقيم 27"/>
          <p:cNvCxnSpPr/>
          <p:nvPr/>
        </p:nvCxnSpPr>
        <p:spPr>
          <a:xfrm rot="16200000" flipH="1">
            <a:off x="-892993" y="4321961"/>
            <a:ext cx="4071939" cy="1"/>
          </a:xfrm>
          <a:prstGeom prst="straightConnector1">
            <a:avLst/>
          </a:prstGeom>
          <a:ln w="571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rot="10800000" flipV="1">
            <a:off x="642910" y="5929329"/>
            <a:ext cx="3714738" cy="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0" name="جدول 29"/>
          <p:cNvGraphicFramePr>
            <a:graphicFrameLocks noGrp="1"/>
          </p:cNvGraphicFramePr>
          <p:nvPr/>
        </p:nvGraphicFramePr>
        <p:xfrm>
          <a:off x="1052053" y="6026494"/>
          <a:ext cx="2091187" cy="91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8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8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7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721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</a:rPr>
                        <a:t>6</a:t>
                      </a:r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</a:rPr>
                        <a:t>5</a:t>
                      </a:r>
                    </a:p>
                  </a:txBody>
                  <a:tcPr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</a:rPr>
                        <a:t>2</a:t>
                      </a:r>
                      <a:r>
                        <a:rPr lang="en-US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</a:rPr>
                        <a:t>     </a:t>
                      </a:r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n>
                          <a:solidFill>
                            <a:schemeClr val="tx1"/>
                          </a:solidFill>
                          <a:prstDash val="dashDot"/>
                        </a:ln>
                      </a:endParaRPr>
                    </a:p>
                  </a:txBody>
                  <a:tcPr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جدول 32"/>
          <p:cNvGraphicFramePr>
            <a:graphicFrameLocks noGrp="1"/>
          </p:cNvGraphicFramePr>
          <p:nvPr/>
        </p:nvGraphicFramePr>
        <p:xfrm>
          <a:off x="500034" y="2428868"/>
          <a:ext cx="580182" cy="33144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80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68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  <a:solidFill>
                            <a:srgbClr val="FF0000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1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3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  <a:solidFill>
                            <a:srgbClr val="FF0000"/>
                          </a:solidFill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3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  <a:solidFill>
                            <a:srgbClr val="FF0000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3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3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dashDot"/>
                          </a:ln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64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sysDot"/>
                          </a:ln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3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sysDot"/>
                          </a:ln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135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n>
                            <a:solidFill>
                              <a:schemeClr val="tx1"/>
                            </a:solidFill>
                            <a:prstDash val="sysDot"/>
                          </a:ln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" name="مربع نص 34"/>
          <p:cNvSpPr txBox="1"/>
          <p:nvPr/>
        </p:nvSpPr>
        <p:spPr>
          <a:xfrm>
            <a:off x="1928794" y="6215082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ساعات العمل </a:t>
            </a:r>
          </a:p>
        </p:txBody>
      </p:sp>
      <p:sp>
        <p:nvSpPr>
          <p:cNvPr id="36" name="مربع نص 35"/>
          <p:cNvSpPr txBox="1"/>
          <p:nvPr/>
        </p:nvSpPr>
        <p:spPr>
          <a:xfrm rot="16200000">
            <a:off x="-401694" y="3830662"/>
            <a:ext cx="18870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Arial" pitchFamily="34" charset="0"/>
              </a:rPr>
              <a:t>الأجرة بالريال </a:t>
            </a:r>
          </a:p>
        </p:txBody>
      </p:sp>
      <p:sp>
        <p:nvSpPr>
          <p:cNvPr id="31" name="شكل بيضاوي 30"/>
          <p:cNvSpPr/>
          <p:nvPr/>
        </p:nvSpPr>
        <p:spPr>
          <a:xfrm>
            <a:off x="1740199" y="50006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2025951" y="450057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4" name="شكل بيضاوي 33"/>
          <p:cNvSpPr/>
          <p:nvPr/>
        </p:nvSpPr>
        <p:spPr>
          <a:xfrm>
            <a:off x="2357422" y="407194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2928926" y="31432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8" name="شكل بيضاوي 37"/>
          <p:cNvSpPr/>
          <p:nvPr/>
        </p:nvSpPr>
        <p:spPr>
          <a:xfrm>
            <a:off x="-571536" y="357187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9" name="شكل بيضاوي 38"/>
          <p:cNvSpPr/>
          <p:nvPr/>
        </p:nvSpPr>
        <p:spPr>
          <a:xfrm>
            <a:off x="2643174" y="359759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427984" y="5445224"/>
            <a:ext cx="45005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Traditional Arabic"/>
              </a:rPr>
              <a:t>نعم لأنه يمكن أن يدفع له عن أجزاء الساعة التي يعمل فيها </a:t>
            </a:r>
          </a:p>
        </p:txBody>
      </p:sp>
      <p:cxnSp>
        <p:nvCxnSpPr>
          <p:cNvPr id="43" name="رابط مستقيم 42"/>
          <p:cNvCxnSpPr/>
          <p:nvPr/>
        </p:nvCxnSpPr>
        <p:spPr>
          <a:xfrm rot="5400000">
            <a:off x="178563" y="2964654"/>
            <a:ext cx="4071966" cy="2714644"/>
          </a:xfrm>
          <a:prstGeom prst="line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81A0270B-A2C0-98F9-F657-6CD1837F8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04664"/>
            <a:ext cx="4464496" cy="40540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6D010BB-2BD7-7D4F-2955-0F255C448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720080" cy="3338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C743909-7955-F0D8-2243-F5959CB981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9912" y="4797152"/>
            <a:ext cx="5344595" cy="51442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CAD54F2-3BDE-7095-07FF-1EC29A532A2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2160" y="4149080"/>
            <a:ext cx="2848373" cy="4763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F16C822-52E3-5B35-26B1-7189294608A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87824" y="1412776"/>
            <a:ext cx="5952553" cy="4477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9157591-020B-EE51-D41C-EE00D8F0EF4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5736" y="1988840"/>
            <a:ext cx="6696744" cy="62432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EFD3F1D-EA3C-1D74-293A-3C9E1F8200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9832" y="908720"/>
            <a:ext cx="5904656" cy="4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5" grpId="0"/>
      <p:bldP spid="36" grpId="0"/>
      <p:bldP spid="31" grpId="0" animBg="1"/>
      <p:bldP spid="32" grpId="0" animBg="1"/>
      <p:bldP spid="34" grpId="0" animBg="1"/>
      <p:bldP spid="37" grpId="0" animBg="1"/>
      <p:bldP spid="39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CCE5DD3-C211-D9FB-ECAB-5ADCBE2B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36712"/>
            <a:ext cx="6789197" cy="61149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E4AEBCB-648D-4766-2F4C-AEE73CC52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72816"/>
            <a:ext cx="7018389" cy="46679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F22DFC3-D050-F772-E2F6-C0103DEC24A7}"/>
              </a:ext>
            </a:extLst>
          </p:cNvPr>
          <p:cNvSpPr txBox="1"/>
          <p:nvPr/>
        </p:nvSpPr>
        <p:spPr>
          <a:xfrm>
            <a:off x="2987824" y="2564904"/>
            <a:ext cx="3870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QuranAlKareem" panose="02000000000000000000" pitchFamily="2" charset="-78"/>
              </a:rPr>
              <a:t>}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 - 2 , 3 ) , ( 0 , 3 ) , ( 2 , 5 )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1BCD21-AFE4-CCC1-FDEC-B58D698E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7">
            <a:extLst>
              <a:ext uri="{FF2B5EF4-FFF2-40B4-BE49-F238E27FC236}">
                <a16:creationId xmlns:a16="http://schemas.microsoft.com/office/drawing/2014/main" id="{D800B085-D7F2-390E-9B6C-4C55C4232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3356992"/>
            <a:ext cx="1801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المخطط السهمي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C5658F1-8F2D-B3FC-281E-D3C60B05B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720080" cy="3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2CCE5DD3-C211-D9FB-ECAB-5ADCBE2B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36712"/>
            <a:ext cx="6789197" cy="61149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52025BA-B6A1-4EB4-231D-D4358C2F28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91680" y="1700808"/>
            <a:ext cx="6732240" cy="80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61F4ADC-ACDD-1683-BC82-9A78474877F3}"/>
              </a:ext>
            </a:extLst>
          </p:cNvPr>
          <p:cNvSpPr txBox="1"/>
          <p:nvPr/>
        </p:nvSpPr>
        <p:spPr>
          <a:xfrm>
            <a:off x="2267744" y="5301208"/>
            <a:ext cx="50223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raditional Arabic" panose="02020603050405020304" pitchFamily="18" charset="-78"/>
              </a:rPr>
              <a:t>هذه العلاقة لا تمثل دالة لأن العنصر 3 من عناصر المجال ارتبط بعنصرين من عناصر المدى وهما – 5 و 2 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CEA7B40-89F9-8C03-F7F3-7CE7B011B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708920"/>
            <a:ext cx="2518035" cy="2160240"/>
          </a:xfrm>
          <a:prstGeom prst="rect">
            <a:avLst/>
          </a:prstGeom>
        </p:spPr>
      </p:pic>
      <p:grpSp>
        <p:nvGrpSpPr>
          <p:cNvPr id="7" name="Group 20">
            <a:extLst>
              <a:ext uri="{FF2B5EF4-FFF2-40B4-BE49-F238E27FC236}">
                <a16:creationId xmlns:a16="http://schemas.microsoft.com/office/drawing/2014/main" id="{FCDAC093-0D64-DB49-1DFC-2976E6E433D6}"/>
              </a:ext>
            </a:extLst>
          </p:cNvPr>
          <p:cNvGrpSpPr>
            <a:grpSpLocks/>
          </p:cNvGrpSpPr>
          <p:nvPr/>
        </p:nvGrpSpPr>
        <p:grpSpPr bwMode="auto">
          <a:xfrm>
            <a:off x="5148064" y="3068960"/>
            <a:ext cx="374650" cy="1712232"/>
            <a:chOff x="1442" y="799"/>
            <a:chExt cx="236" cy="1973"/>
          </a:xfrm>
        </p:grpSpPr>
        <p:sp>
          <p:nvSpPr>
            <p:cNvPr id="8" name="Line 17">
              <a:extLst>
                <a:ext uri="{FF2B5EF4-FFF2-40B4-BE49-F238E27FC236}">
                  <a16:creationId xmlns:a16="http://schemas.microsoft.com/office/drawing/2014/main" id="{626C18AC-7F29-3692-D631-20D13DDE6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9" y="799"/>
              <a:ext cx="0" cy="1973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" name="Text Box 18">
              <a:extLst>
                <a:ext uri="{FF2B5EF4-FFF2-40B4-BE49-F238E27FC236}">
                  <a16:creationId xmlns:a16="http://schemas.microsoft.com/office/drawing/2014/main" id="{DF7E603C-3675-3D4B-89A4-EA2C4315C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1" y="1025"/>
              <a:ext cx="227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●</a:t>
              </a:r>
            </a:p>
          </p:txBody>
        </p:sp>
        <p:sp>
          <p:nvSpPr>
            <p:cNvPr id="11" name="Text Box 19">
              <a:extLst>
                <a:ext uri="{FF2B5EF4-FFF2-40B4-BE49-F238E27FC236}">
                  <a16:creationId xmlns:a16="http://schemas.microsoft.com/office/drawing/2014/main" id="{80258638-CCDE-2E8D-C9E3-3953A5074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376"/>
              <a:ext cx="227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●</a:t>
              </a:r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5DC0C0DF-63A9-5AA3-3F30-034D8F4C8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720080" cy="3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F4648E8-0514-0B12-2593-13A0A01C3E57}"/>
              </a:ext>
            </a:extLst>
          </p:cNvPr>
          <p:cNvSpPr txBox="1"/>
          <p:nvPr/>
        </p:nvSpPr>
        <p:spPr>
          <a:xfrm>
            <a:off x="1475656" y="2492896"/>
            <a:ext cx="586814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raditional Arabic" panose="02020603050405020304" pitchFamily="18" charset="-78"/>
              </a:rPr>
              <a:t>يمكن استعمال في دراسة السلامة على الطرق لتحديد العلاقة بين سرعة السيارة ومسافة التوقف التام ويمكن أن يساعد ذلك في تحديد السرعات وقد تساعد 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CCE5DD3-C211-D9FB-ECAB-5ADCBE2B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36712"/>
            <a:ext cx="6789197" cy="61149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7249993-DB88-6CB7-9015-ADDF3EE7F2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1484784"/>
            <a:ext cx="774035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C049849-C291-1B28-1DB0-D797CDBD8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720080" cy="3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0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6285E66-EFEF-8110-09D4-45200B2105A9}"/>
              </a:ext>
            </a:extLst>
          </p:cNvPr>
          <p:cNvSpPr txBox="1"/>
          <p:nvPr/>
        </p:nvSpPr>
        <p:spPr>
          <a:xfrm>
            <a:off x="3563888" y="3356992"/>
            <a:ext cx="37799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نوجد ث 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 ب – 3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9 ب – 1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9 ب – 9 ب – 3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9 ب – 9 ب – 1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- 3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- 1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- 3 + 3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- 1 + 3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 2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CCE5DD3-C211-D9FB-ECAB-5ADCBE2B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36712"/>
            <a:ext cx="6789197" cy="61149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83784BF-9BEF-1945-CA26-D0F7B31A87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35696" y="1556792"/>
            <a:ext cx="6440357" cy="46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B5D5B60-8D11-1EFD-96F3-99D2E4FA546B}"/>
              </a:ext>
            </a:extLst>
          </p:cNvPr>
          <p:cNvSpPr txBox="1"/>
          <p:nvPr/>
        </p:nvSpPr>
        <p:spPr>
          <a:xfrm>
            <a:off x="1979712" y="2204864"/>
            <a:ext cx="57961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د ( س ) = 3 س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,   س = 3 ب – 1   ,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العدد الثابت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د ( 3 ب – 1 ) = 3 ( 3 ب – 1 )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              = 9 ب – 3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103991A-346C-CDD2-97C6-FFB2B10128C5}"/>
              </a:ext>
            </a:extLst>
          </p:cNvPr>
          <p:cNvSpPr txBox="1"/>
          <p:nvPr/>
        </p:nvSpPr>
        <p:spPr>
          <a:xfrm>
            <a:off x="4499992" y="5517232"/>
            <a:ext cx="27185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 إذن : د ( س ) = 3 س +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raditional Arabic" panose="02020603050405020304" pitchFamily="18" charset="-78"/>
              </a:rPr>
              <a:t>       د ( س ) = 3 س + 2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4816E8A-6930-7442-1801-634E05D33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720080" cy="3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رياضيات 3م 00\2الفصل الثاني الدوال الخطية\22222222222222222222222222222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40260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67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5183188" y="2168525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د ( س ) =    ؟ ؟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5292725" y="2863850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د ( 3 ب ــ 1 ) ) = 9 ب ــ 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6732588" y="3644900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س = 3 ب ــ 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1093" name="AutoShape 21"/>
          <p:cNvSpPr>
            <a:spLocks noChangeArrowheads="1"/>
          </p:cNvSpPr>
          <p:nvPr/>
        </p:nvSpPr>
        <p:spPr bwMode="auto">
          <a:xfrm flipH="1">
            <a:off x="5940425" y="3752850"/>
            <a:ext cx="647700" cy="323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31109" name="Group 37"/>
          <p:cNvGrpSpPr>
            <a:grpSpLocks/>
          </p:cNvGrpSpPr>
          <p:nvPr/>
        </p:nvGrpSpPr>
        <p:grpSpPr bwMode="auto">
          <a:xfrm>
            <a:off x="3600450" y="3536950"/>
            <a:ext cx="2089150" cy="777875"/>
            <a:chOff x="2426" y="2228"/>
            <a:chExt cx="1316" cy="490"/>
          </a:xfrm>
        </p:grpSpPr>
        <p:sp>
          <p:nvSpPr>
            <p:cNvPr id="4" name="Text Box 87"/>
            <p:cNvSpPr txBox="1">
              <a:spLocks noChangeArrowheads="1"/>
            </p:cNvSpPr>
            <p:nvPr/>
          </p:nvSpPr>
          <p:spPr bwMode="auto">
            <a:xfrm>
              <a:off x="2472" y="2296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ب =      س + 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31097" name="Group 25"/>
            <p:cNvGrpSpPr>
              <a:grpSpLocks/>
            </p:cNvGrpSpPr>
            <p:nvPr/>
          </p:nvGrpSpPr>
          <p:grpSpPr bwMode="auto">
            <a:xfrm>
              <a:off x="3107" y="2228"/>
              <a:ext cx="226" cy="490"/>
              <a:chOff x="5307" y="1253"/>
              <a:chExt cx="226" cy="490"/>
            </a:xfrm>
          </p:grpSpPr>
          <p:sp>
            <p:nvSpPr>
              <p:cNvPr id="5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1099" name="Line 27"/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31101" name="Group 29"/>
            <p:cNvGrpSpPr>
              <a:grpSpLocks/>
            </p:cNvGrpSpPr>
            <p:nvPr/>
          </p:nvGrpSpPr>
          <p:grpSpPr bwMode="auto">
            <a:xfrm>
              <a:off x="2426" y="2228"/>
              <a:ext cx="226" cy="490"/>
              <a:chOff x="5307" y="1253"/>
              <a:chExt cx="226" cy="490"/>
            </a:xfrm>
          </p:grpSpPr>
          <p:sp>
            <p:nvSpPr>
              <p:cNvPr id="7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1103" name="Line 31"/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8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4535488" y="4519613"/>
            <a:ext cx="399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بالتعويض في 9 ب ــ 1 عن قيمة ب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31121" name="Group 49"/>
          <p:cNvGrpSpPr>
            <a:grpSpLocks/>
          </p:cNvGrpSpPr>
          <p:nvPr/>
        </p:nvGrpSpPr>
        <p:grpSpPr bwMode="auto">
          <a:xfrm>
            <a:off x="5472113" y="5229225"/>
            <a:ext cx="3060700" cy="785813"/>
            <a:chOff x="3447" y="3294"/>
            <a:chExt cx="1928" cy="495"/>
          </a:xfrm>
        </p:grpSpPr>
        <p:grpSp>
          <p:nvGrpSpPr>
            <p:cNvPr id="131105" name="Group 33"/>
            <p:cNvGrpSpPr>
              <a:grpSpLocks/>
            </p:cNvGrpSpPr>
            <p:nvPr/>
          </p:nvGrpSpPr>
          <p:grpSpPr bwMode="auto">
            <a:xfrm>
              <a:off x="4854" y="3299"/>
              <a:ext cx="226" cy="490"/>
              <a:chOff x="5307" y="1253"/>
              <a:chExt cx="226" cy="490"/>
            </a:xfrm>
          </p:grpSpPr>
          <p:sp>
            <p:nvSpPr>
              <p:cNvPr id="10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1107" name="Line 35"/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1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2" name="Text Box 87"/>
            <p:cNvSpPr txBox="1">
              <a:spLocks noChangeArrowheads="1"/>
            </p:cNvSpPr>
            <p:nvPr/>
          </p:nvSpPr>
          <p:spPr bwMode="auto">
            <a:xfrm>
              <a:off x="3447" y="3369"/>
              <a:ext cx="19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9 (     س +      ) ــ 1 =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31117" name="Group 45"/>
            <p:cNvGrpSpPr>
              <a:grpSpLocks/>
            </p:cNvGrpSpPr>
            <p:nvPr/>
          </p:nvGrpSpPr>
          <p:grpSpPr bwMode="auto">
            <a:xfrm>
              <a:off x="4195" y="3294"/>
              <a:ext cx="226" cy="490"/>
              <a:chOff x="5307" y="1253"/>
              <a:chExt cx="226" cy="490"/>
            </a:xfrm>
          </p:grpSpPr>
          <p:sp>
            <p:nvSpPr>
              <p:cNvPr id="13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1119" name="Line 47"/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3563938" y="5373688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 س + 3 ــ 1 =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2339975" y="5373688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 س + 2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6011863" y="6057900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أي أن : د ( س ) =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4824413" y="60579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 س + 2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79D79920-2F81-6A42-C781-DFF7C7DD44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51720" y="1268760"/>
            <a:ext cx="6440357" cy="46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58E4DCE-EBD2-6918-A4F3-19A523475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548680"/>
            <a:ext cx="6789197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2" grpId="0"/>
      <p:bldP spid="3" grpId="0"/>
      <p:bldP spid="131093" grpId="0" animBg="1"/>
      <p:bldP spid="9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A952CA0-0D9F-5203-5EE3-2E8F68BC806D}"/>
              </a:ext>
            </a:extLst>
          </p:cNvPr>
          <p:cNvSpPr txBox="1"/>
          <p:nvPr/>
        </p:nvSpPr>
        <p:spPr>
          <a:xfrm>
            <a:off x="4427984" y="450912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( مربع النصف = ربع ) أي أن مربع هذا العدد أقل منه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7860FA3-7E9B-CB8E-F844-77D771C97CA7}"/>
              </a:ext>
            </a:extLst>
          </p:cNvPr>
          <p:cNvSpPr txBox="1"/>
          <p:nvPr/>
        </p:nvSpPr>
        <p:spPr>
          <a:xfrm>
            <a:off x="179512" y="4293096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توضيح 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باستعمال التناسب :      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n-ea"/>
                <a:cs typeface="Al-KsorZulfiMath" panose="02010000000000000000" pitchFamily="2" charset="-78"/>
              </a:rPr>
              <a:t>$؛2 ؛1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  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n-ea"/>
                <a:cs typeface="Al-TkamolZulfiMath" panose="02010000000000000000" pitchFamily="2" charset="-78"/>
              </a:rPr>
              <a:t>س؛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n-ea"/>
                <a:cs typeface="Al-KsorZulfiMath" panose="02010000000000000000" pitchFamily="2" charset="-78"/>
              </a:rPr>
              <a:t>9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تكوين تناسب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   12 س = 36      ضرب تبادلي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        س =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208C099-4B0C-D10E-7897-1BE99A91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8351912" cy="257079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D6E494C-650E-D8E7-BC65-2D59CD9BE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720080" cy="33381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B1711FA-E2E1-36CA-41DC-1233CA429D85}"/>
              </a:ext>
            </a:extLst>
          </p:cNvPr>
          <p:cNvSpPr txBox="1"/>
          <p:nvPr/>
        </p:nvSpPr>
        <p:spPr>
          <a:xfrm>
            <a:off x="7452320" y="3933056"/>
            <a:ext cx="792088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90D15ED-2F58-00A4-4FD9-1E6440CD05DE}"/>
              </a:ext>
            </a:extLst>
          </p:cNvPr>
          <p:cNvSpPr txBox="1"/>
          <p:nvPr/>
        </p:nvSpPr>
        <p:spPr>
          <a:xfrm>
            <a:off x="3419872" y="2780928"/>
            <a:ext cx="792088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68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2">
            <a:extLst>
              <a:ext uri="{FF2B5EF4-FFF2-40B4-BE49-F238E27FC236}">
                <a16:creationId xmlns:a16="http://schemas.microsoft.com/office/drawing/2014/main" id="{FA5AC924-AD4C-0109-68E0-2131B5E34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76" y="1593289"/>
            <a:ext cx="7680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215900" rtl="1">
              <a:lnSpc>
                <a:spcPct val="90000"/>
              </a:lnSpc>
              <a:spcBef>
                <a:spcPts val="238"/>
              </a:spcBef>
              <a:buFont typeface="Arial" panose="020B0604020202020204" pitchFamily="34" charset="0"/>
              <a:buChar char="•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161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</a:t>
            </a:r>
            <a:r>
              <a:rPr kumimoji="0" lang="ar-SA" altLang="ar-SA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غيرمحفوظة</a:t>
            </a: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للتعديل الشخصي في الدرس</a:t>
            </a:r>
          </a:p>
        </p:txBody>
      </p:sp>
      <p:sp>
        <p:nvSpPr>
          <p:cNvPr id="34819" name="ZoneTexte 2">
            <a:extLst>
              <a:ext uri="{FF2B5EF4-FFF2-40B4-BE49-F238E27FC236}">
                <a16:creationId xmlns:a16="http://schemas.microsoft.com/office/drawing/2014/main" id="{1CE6984D-F777-1C5F-6028-B9768AA20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411" y="2291229"/>
            <a:ext cx="50125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215900" rtl="1">
              <a:lnSpc>
                <a:spcPct val="90000"/>
              </a:lnSpc>
              <a:spcBef>
                <a:spcPts val="238"/>
              </a:spcBef>
              <a:buFont typeface="Arial" panose="020B0604020202020204" pitchFamily="34" charset="0"/>
              <a:buChar char="•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161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CCCF7212-BD7F-FA73-0AB6-7CB75C144558}"/>
              </a:ext>
            </a:extLst>
          </p:cNvPr>
          <p:cNvSpPr txBox="1">
            <a:spLocks/>
          </p:cNvSpPr>
          <p:nvPr/>
        </p:nvSpPr>
        <p:spPr>
          <a:xfrm>
            <a:off x="2554665" y="3412049"/>
            <a:ext cx="3032216" cy="123002"/>
          </a:xfrm>
          <a:prstGeom prst="rect">
            <a:avLst/>
          </a:prstGeom>
        </p:spPr>
        <p:txBody>
          <a:bodyPr lIns="16274" tIns="8138" rIns="16274" bIns="8138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627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1627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</p:txBody>
      </p:sp>
      <p:pic>
        <p:nvPicPr>
          <p:cNvPr id="34821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071014DC-9D72-5B62-641E-93B36580D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9" y="3465911"/>
            <a:ext cx="64294" cy="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4822" name="مربع نص 1">
            <a:hlinkClick r:id="rId2"/>
            <a:extLst>
              <a:ext uri="{FF2B5EF4-FFF2-40B4-BE49-F238E27FC236}">
                <a16:creationId xmlns:a16="http://schemas.microsoft.com/office/drawing/2014/main" id="{D5B6952C-0A27-380E-11AB-F0A8FF661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596" y="3948544"/>
            <a:ext cx="669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8892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8892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8892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8892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16694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اضغط</a:t>
            </a:r>
          </a:p>
        </p:txBody>
      </p:sp>
      <p:pic>
        <p:nvPicPr>
          <p:cNvPr id="34823" name="صورة 2">
            <a:extLst>
              <a:ext uri="{FF2B5EF4-FFF2-40B4-BE49-F238E27FC236}">
                <a16:creationId xmlns:a16="http://schemas.microsoft.com/office/drawing/2014/main" id="{6927EEC6-6BFF-1C24-3BE2-D122CFDE4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38" y="4517330"/>
            <a:ext cx="1036720" cy="49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ZoneTexte 2">
            <a:extLst>
              <a:ext uri="{FF2B5EF4-FFF2-40B4-BE49-F238E27FC236}">
                <a16:creationId xmlns:a16="http://schemas.microsoft.com/office/drawing/2014/main" id="{7DD46E1E-F0B3-30FB-E64A-DFCAC2085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192" y="5545611"/>
            <a:ext cx="56667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215900" rtl="1">
              <a:lnSpc>
                <a:spcPct val="90000"/>
              </a:lnSpc>
              <a:spcBef>
                <a:spcPts val="238"/>
              </a:spcBef>
              <a:buFont typeface="Arial" panose="020B0604020202020204" pitchFamily="34" charset="0"/>
              <a:buChar char="•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161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</a:t>
            </a:r>
            <a:r>
              <a:rPr kumimoji="0" lang="ar-SA" altLang="ar-S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ولاأسمح</a:t>
            </a: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بنشرها من أي حساب آخر</a:t>
            </a:r>
          </a:p>
        </p:txBody>
      </p:sp>
      <p:pic>
        <p:nvPicPr>
          <p:cNvPr id="3" name="صورة 2">
            <a:hlinkClick r:id="rId5"/>
            <a:extLst>
              <a:ext uri="{FF2B5EF4-FFF2-40B4-BE49-F238E27FC236}">
                <a16:creationId xmlns:a16="http://schemas.microsoft.com/office/drawing/2014/main" id="{171499A7-4C8D-0152-2401-9DADE256D9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70" y="3733014"/>
            <a:ext cx="2173869" cy="11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21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مربع نص 1">
            <a:extLst>
              <a:ext uri="{FF2B5EF4-FFF2-40B4-BE49-F238E27FC236}">
                <a16:creationId xmlns:a16="http://schemas.microsoft.com/office/drawing/2014/main" id="{7A591D74-6757-725B-556D-3AFB49E9B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80628"/>
            <a:ext cx="7748833" cy="72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88925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288925">
              <a:spcBef>
                <a:spcPct val="20000"/>
              </a:spcBef>
              <a:buFont typeface="Arial" panose="020B0604020202020204" pitchFamily="34" charset="0"/>
              <a:buChar char="–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288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288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288925">
              <a:spcBef>
                <a:spcPct val="20000"/>
              </a:spcBef>
              <a:buFont typeface="Arial" panose="020B0604020202020204" pitchFamily="34" charset="0"/>
              <a:buChar char="»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288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288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288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288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6252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16252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الأعضاء في منتديات يزيد</a:t>
            </a:r>
          </a:p>
          <a:p>
            <a:pPr marL="0" marR="0" lvl="0" indent="0" algn="ctr" defTabSz="16252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16252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 30  ( اغلب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 نقلتها من عروضه)</a:t>
            </a:r>
          </a:p>
          <a:p>
            <a:pPr marL="0" marR="0" lvl="0" indent="0" algn="ctr" defTabSz="16252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16252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( رحمه الله)</a:t>
            </a:r>
          </a:p>
          <a:p>
            <a:pPr marL="0" marR="0" lvl="0" indent="0" algn="ctr" defTabSz="16252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16252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16252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وراق عمل :</a:t>
            </a:r>
          </a:p>
          <a:p>
            <a:pPr marL="0" marR="0" lvl="0" indent="0" algn="ctr" defTabSz="16252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غادة الشاعر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16252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16252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</a:t>
            </a:r>
            <a:r>
              <a:rPr kumimoji="0" lang="ar-SA" altLang="ar-S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</a:t>
            </a: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 يامن من وسعت رحمته كل شي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 و عقيل  واعفو عنهم وارفع منزلتهما عندك في الفردوس الأعلى من الجنة </a:t>
            </a:r>
          </a:p>
          <a:p>
            <a:pPr marL="0" marR="0" lvl="0" indent="0" algn="ctr" defTabSz="162521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رياضيات 3م 00\2الفصل الثاني الدوال الخطية\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92150"/>
            <a:ext cx="794385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9EE05F8-91BE-8678-5CE2-3A183C26D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722" y="6302881"/>
            <a:ext cx="3153215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3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2">
            <a:extLst>
              <a:ext uri="{FF2B5EF4-FFF2-40B4-BE49-F238E27FC236}">
                <a16:creationId xmlns:a16="http://schemas.microsoft.com/office/drawing/2014/main" id="{FA5AC924-AD4C-0109-68E0-2131B5E34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76" y="1593289"/>
            <a:ext cx="7680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215900" rtl="1">
              <a:lnSpc>
                <a:spcPct val="90000"/>
              </a:lnSpc>
              <a:spcBef>
                <a:spcPts val="238"/>
              </a:spcBef>
              <a:buFont typeface="Arial" panose="020B0604020202020204" pitchFamily="34" charset="0"/>
              <a:buChar char="•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161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</a:t>
            </a:r>
            <a:r>
              <a:rPr kumimoji="0" lang="ar-SA" altLang="ar-SA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غيرمحفوظة</a:t>
            </a: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للتعديل الشخصي في الدرس</a:t>
            </a:r>
          </a:p>
        </p:txBody>
      </p:sp>
      <p:sp>
        <p:nvSpPr>
          <p:cNvPr id="34819" name="ZoneTexte 2">
            <a:extLst>
              <a:ext uri="{FF2B5EF4-FFF2-40B4-BE49-F238E27FC236}">
                <a16:creationId xmlns:a16="http://schemas.microsoft.com/office/drawing/2014/main" id="{1CE6984D-F777-1C5F-6028-B9768AA20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411" y="2291229"/>
            <a:ext cx="50125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215900" rtl="1">
              <a:lnSpc>
                <a:spcPct val="90000"/>
              </a:lnSpc>
              <a:spcBef>
                <a:spcPts val="238"/>
              </a:spcBef>
              <a:buFont typeface="Arial" panose="020B0604020202020204" pitchFamily="34" charset="0"/>
              <a:buChar char="•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161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CCCF7212-BD7F-FA73-0AB6-7CB75C144558}"/>
              </a:ext>
            </a:extLst>
          </p:cNvPr>
          <p:cNvSpPr txBox="1">
            <a:spLocks/>
          </p:cNvSpPr>
          <p:nvPr/>
        </p:nvSpPr>
        <p:spPr>
          <a:xfrm>
            <a:off x="2554665" y="3412049"/>
            <a:ext cx="3032216" cy="123002"/>
          </a:xfrm>
          <a:prstGeom prst="rect">
            <a:avLst/>
          </a:prstGeom>
        </p:spPr>
        <p:txBody>
          <a:bodyPr lIns="16274" tIns="8138" rIns="16274" bIns="8138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627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1627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</p:txBody>
      </p:sp>
      <p:pic>
        <p:nvPicPr>
          <p:cNvPr id="34821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071014DC-9D72-5B62-641E-93B36580D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9" y="3465911"/>
            <a:ext cx="64294" cy="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4822" name="مربع نص 1">
            <a:hlinkClick r:id="rId2"/>
            <a:extLst>
              <a:ext uri="{FF2B5EF4-FFF2-40B4-BE49-F238E27FC236}">
                <a16:creationId xmlns:a16="http://schemas.microsoft.com/office/drawing/2014/main" id="{D5B6952C-0A27-380E-11AB-F0A8FF661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596" y="3948544"/>
            <a:ext cx="669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28892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28892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28892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28892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16694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اضغط</a:t>
            </a:r>
          </a:p>
        </p:txBody>
      </p:sp>
      <p:pic>
        <p:nvPicPr>
          <p:cNvPr id="34823" name="صورة 2">
            <a:extLst>
              <a:ext uri="{FF2B5EF4-FFF2-40B4-BE49-F238E27FC236}">
                <a16:creationId xmlns:a16="http://schemas.microsoft.com/office/drawing/2014/main" id="{6927EEC6-6BFF-1C24-3BE2-D122CFDE4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38" y="4517330"/>
            <a:ext cx="1036720" cy="49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ZoneTexte 2">
            <a:extLst>
              <a:ext uri="{FF2B5EF4-FFF2-40B4-BE49-F238E27FC236}">
                <a16:creationId xmlns:a16="http://schemas.microsoft.com/office/drawing/2014/main" id="{7DD46E1E-F0B3-30FB-E64A-DFCAC2085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192" y="5545611"/>
            <a:ext cx="56667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215900" rtl="1">
              <a:lnSpc>
                <a:spcPct val="90000"/>
              </a:lnSpc>
              <a:spcBef>
                <a:spcPts val="238"/>
              </a:spcBef>
              <a:buFont typeface="Arial" panose="020B0604020202020204" pitchFamily="34" charset="0"/>
              <a:buChar char="•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215900" rtl="1">
              <a:lnSpc>
                <a:spcPct val="90000"/>
              </a:lnSpc>
              <a:spcBef>
                <a:spcPts val="125"/>
              </a:spcBef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215900" eaLnBrk="0" fontAlgn="base" hangingPunct="0">
              <a:lnSpc>
                <a:spcPct val="90000"/>
              </a:lnSpc>
              <a:spcBef>
                <a:spcPts val="1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161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</a:t>
            </a:r>
            <a:r>
              <a:rPr kumimoji="0" lang="ar-SA" altLang="ar-S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ولاأسمح</a:t>
            </a: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بنشرها من أي حساب آخر</a:t>
            </a:r>
          </a:p>
        </p:txBody>
      </p:sp>
      <p:pic>
        <p:nvPicPr>
          <p:cNvPr id="3" name="صورة 2">
            <a:hlinkClick r:id="rId5"/>
            <a:extLst>
              <a:ext uri="{FF2B5EF4-FFF2-40B4-BE49-F238E27FC236}">
                <a16:creationId xmlns:a16="http://schemas.microsoft.com/office/drawing/2014/main" id="{171499A7-4C8D-0152-2401-9DADE256D9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70" y="3733014"/>
            <a:ext cx="2173869" cy="11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6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520ED6E2-EDF1-F18D-7DCF-59B28C040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00808"/>
            <a:ext cx="2593257" cy="2233082"/>
          </a:xfrm>
          <a:prstGeom prst="rect">
            <a:avLst/>
          </a:prstGeom>
        </p:spPr>
      </p:pic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6732240" y="4077072"/>
            <a:ext cx="1116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تمثل دالة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6300192" y="4581128"/>
            <a:ext cx="2700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لأن كل عنصر في المجال ارتبط بعنصر واحد فقط في المدى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683568" y="4077072"/>
            <a:ext cx="1476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لا تمثل دالة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 Box 87"/>
          <p:cNvSpPr txBox="1">
            <a:spLocks noChangeArrowheads="1"/>
          </p:cNvSpPr>
          <p:nvPr/>
        </p:nvSpPr>
        <p:spPr bwMode="auto">
          <a:xfrm>
            <a:off x="467544" y="5445224"/>
            <a:ext cx="259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لأن الخط الرأسي قطع الدالة في نقطتين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30068" name="Group 20"/>
          <p:cNvGrpSpPr>
            <a:grpSpLocks/>
          </p:cNvGrpSpPr>
          <p:nvPr/>
        </p:nvGrpSpPr>
        <p:grpSpPr bwMode="auto">
          <a:xfrm>
            <a:off x="1907704" y="1628800"/>
            <a:ext cx="374650" cy="1712232"/>
            <a:chOff x="1442" y="799"/>
            <a:chExt cx="236" cy="1973"/>
          </a:xfrm>
        </p:grpSpPr>
        <p:sp>
          <p:nvSpPr>
            <p:cNvPr id="130065" name="Line 17"/>
            <p:cNvSpPr>
              <a:spLocks noChangeShapeType="1"/>
            </p:cNvSpPr>
            <p:nvPr/>
          </p:nvSpPr>
          <p:spPr bwMode="auto">
            <a:xfrm>
              <a:off x="1569" y="799"/>
              <a:ext cx="0" cy="1973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0066" name="Text Box 18"/>
            <p:cNvSpPr txBox="1">
              <a:spLocks noChangeArrowheads="1"/>
            </p:cNvSpPr>
            <p:nvPr/>
          </p:nvSpPr>
          <p:spPr bwMode="auto">
            <a:xfrm>
              <a:off x="1451" y="1025"/>
              <a:ext cx="227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●</a:t>
              </a:r>
            </a:p>
          </p:txBody>
        </p:sp>
        <p:sp>
          <p:nvSpPr>
            <p:cNvPr id="130067" name="Text Box 19"/>
            <p:cNvSpPr txBox="1">
              <a:spLocks noChangeArrowheads="1"/>
            </p:cNvSpPr>
            <p:nvPr/>
          </p:nvSpPr>
          <p:spPr bwMode="auto">
            <a:xfrm>
              <a:off x="1442" y="1706"/>
              <a:ext cx="227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●</a:t>
              </a:r>
            </a:p>
          </p:txBody>
        </p:sp>
      </p:grp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3635896" y="4077072"/>
            <a:ext cx="1476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لا تمثل دالة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Box 87"/>
          <p:cNvSpPr txBox="1">
            <a:spLocks noChangeArrowheads="1"/>
          </p:cNvSpPr>
          <p:nvPr/>
        </p:nvSpPr>
        <p:spPr bwMode="auto">
          <a:xfrm>
            <a:off x="3419872" y="4941168"/>
            <a:ext cx="2555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لأن العنصر ــ 5 في المجال ارتبط بالعنصرين 3 ، 5 في المدى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08720"/>
            <a:ext cx="4438650" cy="514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D9A3530-273A-70BD-A305-C642F4526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332656"/>
            <a:ext cx="4464496" cy="40540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323B55D-6B47-CCA9-9960-0C75C6DB2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1772816"/>
            <a:ext cx="2522126" cy="17167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68C0CE4-0EA0-684E-FAE9-CF320BACE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888" y="1772816"/>
            <a:ext cx="2137254" cy="177105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F378CCF-58A4-0D18-FA88-17B5747F5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116632"/>
            <a:ext cx="720080" cy="3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7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2" grpId="0"/>
      <p:bldP spid="3" grpId="0"/>
      <p:bldP spid="4" grpId="0" build="allAtOnce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520ED6E2-EDF1-F18D-7DCF-59B28C040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00808"/>
            <a:ext cx="2593257" cy="2233082"/>
          </a:xfrm>
          <a:prstGeom prst="rect">
            <a:avLst/>
          </a:prstGeom>
        </p:spPr>
      </p:pic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6732240" y="4077072"/>
            <a:ext cx="1116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تمثل دالة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6300192" y="4581128"/>
            <a:ext cx="2700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نعم , لكل مدخلة توجد مخرجة واحدة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فقط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683568" y="4077072"/>
            <a:ext cx="1476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لا تمثل دالة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 Box 87"/>
          <p:cNvSpPr txBox="1">
            <a:spLocks noChangeArrowheads="1"/>
          </p:cNvSpPr>
          <p:nvPr/>
        </p:nvSpPr>
        <p:spPr bwMode="auto">
          <a:xfrm>
            <a:off x="467544" y="5445224"/>
            <a:ext cx="259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لا, لأنه توجد مدخلة لها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مخرجتان حيث المدخلة 4 لها المخرجتان 4 , 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30068" name="Group 20"/>
          <p:cNvGrpSpPr>
            <a:grpSpLocks/>
          </p:cNvGrpSpPr>
          <p:nvPr/>
        </p:nvGrpSpPr>
        <p:grpSpPr bwMode="auto">
          <a:xfrm>
            <a:off x="1907704" y="1628800"/>
            <a:ext cx="374650" cy="1712232"/>
            <a:chOff x="1442" y="799"/>
            <a:chExt cx="236" cy="1973"/>
          </a:xfrm>
        </p:grpSpPr>
        <p:sp>
          <p:nvSpPr>
            <p:cNvPr id="130065" name="Line 17"/>
            <p:cNvSpPr>
              <a:spLocks noChangeShapeType="1"/>
            </p:cNvSpPr>
            <p:nvPr/>
          </p:nvSpPr>
          <p:spPr bwMode="auto">
            <a:xfrm>
              <a:off x="1569" y="799"/>
              <a:ext cx="0" cy="1973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0066" name="Text Box 18"/>
            <p:cNvSpPr txBox="1">
              <a:spLocks noChangeArrowheads="1"/>
            </p:cNvSpPr>
            <p:nvPr/>
          </p:nvSpPr>
          <p:spPr bwMode="auto">
            <a:xfrm>
              <a:off x="1451" y="1025"/>
              <a:ext cx="227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●</a:t>
              </a:r>
            </a:p>
          </p:txBody>
        </p:sp>
        <p:sp>
          <p:nvSpPr>
            <p:cNvPr id="130067" name="Text Box 19"/>
            <p:cNvSpPr txBox="1">
              <a:spLocks noChangeArrowheads="1"/>
            </p:cNvSpPr>
            <p:nvPr/>
          </p:nvSpPr>
          <p:spPr bwMode="auto">
            <a:xfrm>
              <a:off x="1442" y="1706"/>
              <a:ext cx="227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●</a:t>
              </a:r>
            </a:p>
          </p:txBody>
        </p:sp>
      </p:grp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3635896" y="4077072"/>
            <a:ext cx="1476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لا تمثل دالة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Box 87"/>
          <p:cNvSpPr txBox="1">
            <a:spLocks noChangeArrowheads="1"/>
          </p:cNvSpPr>
          <p:nvPr/>
        </p:nvSpPr>
        <p:spPr bwMode="auto">
          <a:xfrm>
            <a:off x="3419872" y="4941168"/>
            <a:ext cx="2555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لأن العنصر ــ 5 في المجال ارتبط بالعنصرين 3 ، 5 في المدى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08720"/>
            <a:ext cx="4438650" cy="514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D9A3530-273A-70BD-A305-C642F4526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332656"/>
            <a:ext cx="4464496" cy="40540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323B55D-6B47-CCA9-9960-0C75C6DB2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1772816"/>
            <a:ext cx="2522126" cy="17167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68C0CE4-0EA0-684E-FAE9-CF320BACE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888" y="1772816"/>
            <a:ext cx="2137254" cy="177105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F378CCF-58A4-0D18-FA88-17B5747F5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116632"/>
            <a:ext cx="720080" cy="3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2" grpId="0"/>
      <p:bldP spid="3" grpId="0"/>
      <p:bldP spid="4" grpId="0" build="allAtOnce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4F5F8AF-BC03-B60B-B82D-C42C7CF9C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12" y="1340768"/>
            <a:ext cx="5048391" cy="10288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09E4E36-65AD-9F60-DAB1-C0A6CBDB36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9992" y="3068960"/>
            <a:ext cx="4146753" cy="4763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EC20B50-779A-8EEC-1643-7E3B886B095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9992" y="4149080"/>
            <a:ext cx="4191585" cy="54300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743FA82-8F19-92EC-B5CB-6706C15161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5157192"/>
            <a:ext cx="4163006" cy="43821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F68343B-B784-35BF-9CD0-5F850732C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1124744"/>
            <a:ext cx="2952328" cy="15714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DE52273-C84E-93DF-9E7F-3A5D084AC0F5}"/>
              </a:ext>
            </a:extLst>
          </p:cNvPr>
          <p:cNvSpPr txBox="1"/>
          <p:nvPr/>
        </p:nvSpPr>
        <p:spPr>
          <a:xfrm>
            <a:off x="2899493" y="3717032"/>
            <a:ext cx="6228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QuranAlKareem" panose="02000000000000000000" pitchFamily="2" charset="-78"/>
              </a:rPr>
              <a:t>}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( 1426 , 169900 ) , ( 1427 , 194900 ) , ( 1428 , 207700 )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QuranAlKareem" panose="02000000000000000000" pitchFamily="2" charset="-78"/>
              </a:rPr>
              <a:t>{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A522B0C-F5FD-0323-4623-348165665A2D}"/>
              </a:ext>
            </a:extLst>
          </p:cNvPr>
          <p:cNvSpPr txBox="1"/>
          <p:nvPr/>
        </p:nvSpPr>
        <p:spPr>
          <a:xfrm>
            <a:off x="6588224" y="5661248"/>
            <a:ext cx="1835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QuranAlKareem" panose="02000000000000000000" pitchFamily="2" charset="-78"/>
              </a:rPr>
              <a:t>المجال هو  السنة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E4782BE-5614-AD15-F3C8-E5EF9882F6AB}"/>
              </a:ext>
            </a:extLst>
          </p:cNvPr>
          <p:cNvSpPr txBox="1"/>
          <p:nvPr/>
        </p:nvSpPr>
        <p:spPr>
          <a:xfrm>
            <a:off x="4355976" y="6093296"/>
            <a:ext cx="2915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QuranAlKareem" panose="02000000000000000000" pitchFamily="2" charset="-78"/>
              </a:rPr>
              <a:t>المدى هو متوسط أسعار الشقق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986017C-E467-2939-20E6-4C0FE09F088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28" y="2852936"/>
            <a:ext cx="2739039" cy="314228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9618281-3B92-87E1-C241-6D6CE13336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7944" y="836712"/>
            <a:ext cx="4464496" cy="40540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99C8BA3-58EC-9D2F-00A0-9382266F00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04" y="116632"/>
            <a:ext cx="720080" cy="3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6364287" y="2996952"/>
            <a:ext cx="1476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نعم تمثل دالة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5724128" y="3573016"/>
            <a:ext cx="2700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لأن كل عنصر في المجال ارتبط بعنصر واحد فقط في المدى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1881162" y="2999122"/>
            <a:ext cx="1476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لا تمثل دالة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Box 87"/>
          <p:cNvSpPr txBox="1">
            <a:spLocks noChangeArrowheads="1"/>
          </p:cNvSpPr>
          <p:nvPr/>
        </p:nvSpPr>
        <p:spPr bwMode="auto">
          <a:xfrm>
            <a:off x="1115616" y="3501008"/>
            <a:ext cx="30794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لأن العنصر 4 في المجال ارتبط بالعنصرين 5 ، 7 في المدى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381000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34504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8372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7D1D620-F9D8-2830-E0E9-D1F816B26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548680"/>
            <a:ext cx="4464496" cy="40540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3B6B0AC-F6F3-6E90-F909-21F26ADF8D44}"/>
              </a:ext>
            </a:extLst>
          </p:cNvPr>
          <p:cNvSpPr txBox="1"/>
          <p:nvPr/>
        </p:nvSpPr>
        <p:spPr>
          <a:xfrm>
            <a:off x="3635896" y="1988840"/>
            <a:ext cx="2880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B82E774-F814-6118-A240-114260512C0E}"/>
              </a:ext>
            </a:extLst>
          </p:cNvPr>
          <p:cNvSpPr txBox="1"/>
          <p:nvPr/>
        </p:nvSpPr>
        <p:spPr>
          <a:xfrm>
            <a:off x="1043608" y="1988840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2DA6716-7BCE-5F90-1225-7756081CE6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116632"/>
            <a:ext cx="720080" cy="3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2" grpId="0"/>
      <p:bldP spid="5" grpId="0"/>
      <p:bldP spid="6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886164"/>
            <a:ext cx="2933700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0432"/>
            <a:ext cx="4949924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078" y="1533783"/>
            <a:ext cx="1800200" cy="32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4703974" y="4405197"/>
            <a:ext cx="4297597" cy="6463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 rtl="1">
              <a:spcBef>
                <a:spcPct val="50000"/>
              </a:spcBef>
            </a:pPr>
            <a:r>
              <a:rPr lang="ar-SA" b="1" dirty="0">
                <a:solidFill>
                  <a:srgbClr val="0000CC"/>
                </a:solidFill>
              </a:rPr>
              <a:t>معادلة مستقيم يوازي المحور السيني ويقطع الصادي في العدد – 8 </a:t>
            </a:r>
          </a:p>
        </p:txBody>
      </p:sp>
      <p:sp>
        <p:nvSpPr>
          <p:cNvPr id="53" name="Text Box 87"/>
          <p:cNvSpPr txBox="1">
            <a:spLocks noChangeArrowheads="1"/>
          </p:cNvSpPr>
          <p:nvPr/>
        </p:nvSpPr>
        <p:spPr bwMode="auto">
          <a:xfrm>
            <a:off x="4628561" y="5144283"/>
            <a:ext cx="4228864" cy="36933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 rtl="1">
              <a:spcBef>
                <a:spcPct val="50000"/>
              </a:spcBef>
            </a:pPr>
            <a:r>
              <a:rPr lang="ar-SA" b="1" dirty="0">
                <a:solidFill>
                  <a:srgbClr val="C00000"/>
                </a:solidFill>
                <a:latin typeface="Constantia"/>
              </a:rPr>
              <a:t>الخط الرأسي يقطع التمثيل البياني في نقطة واحدة لذلك</a:t>
            </a:r>
          </a:p>
        </p:txBody>
      </p:sp>
      <p:sp>
        <p:nvSpPr>
          <p:cNvPr id="54" name="Text Box 87"/>
          <p:cNvSpPr txBox="1">
            <a:spLocks noChangeArrowheads="1"/>
          </p:cNvSpPr>
          <p:nvPr/>
        </p:nvSpPr>
        <p:spPr bwMode="auto">
          <a:xfrm>
            <a:off x="5081048" y="5686403"/>
            <a:ext cx="3836082" cy="78483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 rtl="1">
              <a:spcBef>
                <a:spcPct val="50000"/>
              </a:spcBef>
            </a:pPr>
            <a:r>
              <a:rPr lang="ar-SA" b="1" dirty="0">
                <a:solidFill>
                  <a:srgbClr val="006600"/>
                </a:solidFill>
                <a:latin typeface="Constantia"/>
              </a:rPr>
              <a:t>العلاقة تمثل </a:t>
            </a:r>
          </a:p>
          <a:p>
            <a:pPr lvl="0" algn="ctr" defTabSz="914400" rtl="1">
              <a:spcBef>
                <a:spcPct val="50000"/>
              </a:spcBef>
            </a:pPr>
            <a:r>
              <a:rPr lang="ar-SA" b="1" dirty="0">
                <a:solidFill>
                  <a:srgbClr val="006600"/>
                </a:solidFill>
                <a:latin typeface="Constantia"/>
              </a:rPr>
              <a:t>دالة حسب اختبار الخط الرأسي . </a:t>
            </a:r>
          </a:p>
        </p:txBody>
      </p:sp>
      <p:sp>
        <p:nvSpPr>
          <p:cNvPr id="102" name="Text Box 87"/>
          <p:cNvSpPr txBox="1">
            <a:spLocks noChangeArrowheads="1"/>
          </p:cNvSpPr>
          <p:nvPr/>
        </p:nvSpPr>
        <p:spPr bwMode="auto">
          <a:xfrm>
            <a:off x="0" y="4511981"/>
            <a:ext cx="4236535" cy="110799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 rtl="1">
              <a:spcBef>
                <a:spcPct val="50000"/>
              </a:spcBef>
            </a:pPr>
            <a:r>
              <a:rPr lang="ar-SA" b="1" dirty="0">
                <a:solidFill>
                  <a:srgbClr val="C00000"/>
                </a:solidFill>
                <a:latin typeface="Constantia"/>
              </a:rPr>
              <a:t>لا </a:t>
            </a:r>
            <a:r>
              <a:rPr lang="ar-SA" sz="1600" b="1" dirty="0">
                <a:solidFill>
                  <a:srgbClr val="C00000"/>
                </a:solidFill>
                <a:latin typeface="Constantia"/>
              </a:rPr>
              <a:t>تمثل دالة لأن التمثيل خط رأسي  يوازي المحور الصادي</a:t>
            </a:r>
          </a:p>
          <a:p>
            <a:pPr lvl="0" algn="ctr" defTabSz="914400" rtl="1">
              <a:spcBef>
                <a:spcPct val="50000"/>
              </a:spcBef>
            </a:pPr>
            <a:r>
              <a:rPr lang="ar-SA" sz="1600" b="1" dirty="0">
                <a:solidFill>
                  <a:srgbClr val="C00000"/>
                </a:solidFill>
                <a:latin typeface="Constantia"/>
              </a:rPr>
              <a:t> ويقطع السيني في العدد 15 وحسب اختبار الخط الرأسي </a:t>
            </a:r>
          </a:p>
          <a:p>
            <a:pPr lvl="0" algn="ctr" defTabSz="914400" rtl="1">
              <a:spcBef>
                <a:spcPct val="50000"/>
              </a:spcBef>
            </a:pPr>
            <a:r>
              <a:rPr lang="ar-SA" sz="1600" b="1" dirty="0">
                <a:solidFill>
                  <a:srgbClr val="C00000"/>
                </a:solidFill>
                <a:latin typeface="Constantia"/>
              </a:rPr>
              <a:t>لا تمثل هذه العلاقة دالة .</a:t>
            </a:r>
            <a:endParaRPr lang="ar-SA" b="1" dirty="0">
              <a:solidFill>
                <a:srgbClr val="C00000"/>
              </a:solidFill>
              <a:latin typeface="Constantia"/>
            </a:endParaRPr>
          </a:p>
        </p:txBody>
      </p:sp>
      <p:sp>
        <p:nvSpPr>
          <p:cNvPr id="103" name="Text Box 87"/>
          <p:cNvSpPr txBox="1">
            <a:spLocks noChangeArrowheads="1"/>
          </p:cNvSpPr>
          <p:nvPr/>
        </p:nvSpPr>
        <p:spPr bwMode="auto">
          <a:xfrm>
            <a:off x="216817" y="5669267"/>
            <a:ext cx="3962319" cy="1061829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914400" rtl="1">
              <a:spcBef>
                <a:spcPct val="50000"/>
              </a:spcBef>
            </a:pPr>
            <a:r>
              <a:rPr lang="ar-SA" b="1" dirty="0">
                <a:solidFill>
                  <a:srgbClr val="006600"/>
                </a:solidFill>
                <a:latin typeface="Constantia"/>
              </a:rPr>
              <a:t>أو :</a:t>
            </a:r>
          </a:p>
          <a:p>
            <a:pPr lvl="0" algn="ctr" defTabSz="914400" rtl="1">
              <a:spcBef>
                <a:spcPct val="50000"/>
              </a:spcBef>
            </a:pPr>
            <a:r>
              <a:rPr lang="ar-SA" b="1" dirty="0">
                <a:solidFill>
                  <a:srgbClr val="006600"/>
                </a:solidFill>
                <a:latin typeface="Constantia"/>
              </a:rPr>
              <a:t>ليست دالة لأن عنصر المجال وهو 15 مرتبط بأكثر من عنصر في المدى .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D93E3B1-B128-7F66-6956-87DFA91090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16632"/>
            <a:ext cx="720080" cy="33381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670CC74-F2A6-D242-30A8-68AC3EF3724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CC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03318" y="1319536"/>
            <a:ext cx="1867161" cy="41915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C4BA4FD-6566-8BB6-8198-310EB76BFD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6" y="1858100"/>
            <a:ext cx="3110846" cy="2600778"/>
          </a:xfrm>
          <a:prstGeom prst="rect">
            <a:avLst/>
          </a:prstGeom>
        </p:spPr>
      </p:pic>
      <p:grpSp>
        <p:nvGrpSpPr>
          <p:cNvPr id="16" name="Group 2">
            <a:extLst>
              <a:ext uri="{FF2B5EF4-FFF2-40B4-BE49-F238E27FC236}">
                <a16:creationId xmlns:a16="http://schemas.microsoft.com/office/drawing/2014/main" id="{53B7736B-C45E-3ADB-CE83-5435627DF1A0}"/>
              </a:ext>
            </a:extLst>
          </p:cNvPr>
          <p:cNvGrpSpPr>
            <a:grpSpLocks/>
          </p:cNvGrpSpPr>
          <p:nvPr/>
        </p:nvGrpSpPr>
        <p:grpSpPr bwMode="auto">
          <a:xfrm>
            <a:off x="5966299" y="1872088"/>
            <a:ext cx="2670176" cy="2514601"/>
            <a:chOff x="784" y="11077"/>
            <a:chExt cx="4207" cy="3960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4D1593AD-A917-92AC-4809-BAC3A67F3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1293"/>
              <a:ext cx="3775" cy="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4">
              <a:extLst>
                <a:ext uri="{FF2B5EF4-FFF2-40B4-BE49-F238E27FC236}">
                  <a16:creationId xmlns:a16="http://schemas.microsoft.com/office/drawing/2014/main" id="{C2E3B26A-7A03-B22E-E591-6C6DEB415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" y="12237"/>
              <a:ext cx="41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8" name="Line 5">
              <a:extLst>
                <a:ext uri="{FF2B5EF4-FFF2-40B4-BE49-F238E27FC236}">
                  <a16:creationId xmlns:a16="http://schemas.microsoft.com/office/drawing/2014/main" id="{8A82555D-2A84-12DF-078B-FE5472415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" y="11077"/>
              <a:ext cx="0" cy="39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9" name="Line 6">
              <a:extLst>
                <a:ext uri="{FF2B5EF4-FFF2-40B4-BE49-F238E27FC236}">
                  <a16:creationId xmlns:a16="http://schemas.microsoft.com/office/drawing/2014/main" id="{379FEC99-651F-A0FF-CBB5-9177DCDBD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" y="14531"/>
              <a:ext cx="41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939950E4-9339-BB26-5BE6-B7BBE1F2F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5" y="14166"/>
              <a:ext cx="54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alt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7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3" grpId="0"/>
      <p:bldP spid="54" grpId="0"/>
      <p:bldP spid="102" grpId="0"/>
      <p:bldP spid="10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العرض المبرمج بالتنقل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78</TotalTime>
  <Words>1309</Words>
  <Application>Microsoft Office PowerPoint</Application>
  <PresentationFormat>عرض على الشاشة (4:3)</PresentationFormat>
  <Paragraphs>259</Paragraphs>
  <Slides>23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23</vt:i4>
      </vt:variant>
    </vt:vector>
  </HeadingPairs>
  <TitlesOfParts>
    <vt:vector size="37" baseType="lpstr">
      <vt:lpstr>Arial</vt:lpstr>
      <vt:lpstr>Arial Unicode MS</vt:lpstr>
      <vt:lpstr>Calibri</vt:lpstr>
      <vt:lpstr>Calibri Light</vt:lpstr>
      <vt:lpstr>Constantia</vt:lpstr>
      <vt:lpstr>Times New Roman</vt:lpstr>
      <vt:lpstr>Traditional Arabic</vt:lpstr>
      <vt:lpstr>Wingdings 2</vt:lpstr>
      <vt:lpstr>تصميم افتراضي</vt:lpstr>
      <vt:lpstr>العرض المبرمج بالتنقل</vt:lpstr>
      <vt:lpstr>1_تصميم افتراضي</vt:lpstr>
      <vt:lpstr>9_نسق Office</vt:lpstr>
      <vt:lpstr>10_سمة Office</vt:lpstr>
      <vt:lpstr>2_تصميم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أسماء العوفي</dc:creator>
  <cp:lastModifiedBy>أسماء العوفي</cp:lastModifiedBy>
  <cp:revision>27</cp:revision>
  <dcterms:created xsi:type="dcterms:W3CDTF">2024-08-29T16:51:43Z</dcterms:created>
  <dcterms:modified xsi:type="dcterms:W3CDTF">2024-08-31T19:05:30Z</dcterms:modified>
</cp:coreProperties>
</file>