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ECC6-2627-4C7F-BFC4-68B126516CB8}" type="datetimeFigureOut">
              <a:rPr lang="ar-SA" smtClean="0"/>
              <a:t>04/02/1443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F8B1-4A02-4E9A-ABCA-8595FF52E7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248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ECC6-2627-4C7F-BFC4-68B126516CB8}" type="datetimeFigureOut">
              <a:rPr lang="ar-SA" smtClean="0"/>
              <a:t>04/02/1443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F8B1-4A02-4E9A-ABCA-8595FF52E7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173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ECC6-2627-4C7F-BFC4-68B126516CB8}" type="datetimeFigureOut">
              <a:rPr lang="ar-SA" smtClean="0"/>
              <a:t>04/02/1443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F8B1-4A02-4E9A-ABCA-8595FF52E7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478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ECC6-2627-4C7F-BFC4-68B126516CB8}" type="datetimeFigureOut">
              <a:rPr lang="ar-SA" smtClean="0"/>
              <a:t>04/02/1443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F8B1-4A02-4E9A-ABCA-8595FF52E7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360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ECC6-2627-4C7F-BFC4-68B126516CB8}" type="datetimeFigureOut">
              <a:rPr lang="ar-SA" smtClean="0"/>
              <a:t>04/02/1443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F8B1-4A02-4E9A-ABCA-8595FF52E7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69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ECC6-2627-4C7F-BFC4-68B126516CB8}" type="datetimeFigureOut">
              <a:rPr lang="ar-SA" smtClean="0"/>
              <a:t>04/02/1443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F8B1-4A02-4E9A-ABCA-8595FF52E7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812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ECC6-2627-4C7F-BFC4-68B126516CB8}" type="datetimeFigureOut">
              <a:rPr lang="ar-SA" smtClean="0"/>
              <a:t>04/02/1443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F8B1-4A02-4E9A-ABCA-8595FF52E7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879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ECC6-2627-4C7F-BFC4-68B126516CB8}" type="datetimeFigureOut">
              <a:rPr lang="ar-SA" smtClean="0"/>
              <a:t>04/02/1443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F8B1-4A02-4E9A-ABCA-8595FF52E7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104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ECC6-2627-4C7F-BFC4-68B126516CB8}" type="datetimeFigureOut">
              <a:rPr lang="ar-SA" smtClean="0"/>
              <a:t>04/02/1443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F8B1-4A02-4E9A-ABCA-8595FF52E7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483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ECC6-2627-4C7F-BFC4-68B126516CB8}" type="datetimeFigureOut">
              <a:rPr lang="ar-SA" smtClean="0"/>
              <a:t>04/02/1443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F8B1-4A02-4E9A-ABCA-8595FF52E7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764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ECC6-2627-4C7F-BFC4-68B126516CB8}" type="datetimeFigureOut">
              <a:rPr lang="ar-SA" smtClean="0"/>
              <a:t>04/02/1443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F8B1-4A02-4E9A-ABCA-8595FF52E7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910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3ECC6-2627-4C7F-BFC4-68B126516CB8}" type="datetimeFigureOut">
              <a:rPr lang="ar-SA" smtClean="0"/>
              <a:t>04/02/1443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2F8B1-4A02-4E9A-ABCA-8595FF52E7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862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12.wdp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jpg" /><Relationship Id="rId5" Type="http://schemas.openxmlformats.org/officeDocument/2006/relationships/image" Target="../media/image5.jpg" /><Relationship Id="rId4" Type="http://schemas.openxmlformats.org/officeDocument/2006/relationships/image" Target="../media/image4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Relationship Id="rId5" Type="http://schemas.microsoft.com/office/2007/relationships/hdphoto" Target="../media/hdphoto3.wdp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image" Target="../media/image10.png" /><Relationship Id="rId7" Type="http://schemas.microsoft.com/office/2007/relationships/hdphoto" Target="../media/hdphoto6.wdp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png" /><Relationship Id="rId11" Type="http://schemas.microsoft.com/office/2007/relationships/hdphoto" Target="../media/hdphoto8.wdp" /><Relationship Id="rId5" Type="http://schemas.openxmlformats.org/officeDocument/2006/relationships/image" Target="../media/image11.jpg" /><Relationship Id="rId10" Type="http://schemas.openxmlformats.org/officeDocument/2006/relationships/image" Target="../media/image14.png" /><Relationship Id="rId4" Type="http://schemas.microsoft.com/office/2007/relationships/hdphoto" Target="../media/hdphoto5.wdp" /><Relationship Id="rId9" Type="http://schemas.microsoft.com/office/2007/relationships/hdphoto" Target="../media/hdphoto7.wdp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 /><Relationship Id="rId3" Type="http://schemas.openxmlformats.org/officeDocument/2006/relationships/image" Target="../media/image16.jpg" /><Relationship Id="rId7" Type="http://schemas.openxmlformats.org/officeDocument/2006/relationships/image" Target="../media/image18.jp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Relationship Id="rId6" Type="http://schemas.microsoft.com/office/2007/relationships/hdphoto" Target="../media/hdphoto9.wdp" /><Relationship Id="rId5" Type="http://schemas.openxmlformats.org/officeDocument/2006/relationships/image" Target="../media/image17.png" /><Relationship Id="rId4" Type="http://schemas.openxmlformats.org/officeDocument/2006/relationships/image" Target="../media/image5.jpg" /><Relationship Id="rId9" Type="http://schemas.openxmlformats.org/officeDocument/2006/relationships/image" Target="../media/image6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 /><Relationship Id="rId7" Type="http://schemas.openxmlformats.org/officeDocument/2006/relationships/image" Target="../media/image23.jp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jpg" /><Relationship Id="rId5" Type="http://schemas.microsoft.com/office/2007/relationships/hdphoto" Target="../media/hdphoto11.wdp" /><Relationship Id="rId4" Type="http://schemas.openxmlformats.org/officeDocument/2006/relationships/image" Target="../media/image2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r="-1" b="11200"/>
          <a:stretch/>
        </p:blipFill>
        <p:spPr>
          <a:xfrm>
            <a:off x="4179514" y="2841625"/>
            <a:ext cx="3832972" cy="3406775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ar-SA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الوحدة الثانية</a:t>
            </a:r>
          </a:p>
        </p:txBody>
      </p:sp>
    </p:spTree>
    <p:extLst>
      <p:ext uri="{BB962C8B-B14F-4D97-AF65-F5344CB8AC3E}">
        <p14:creationId xmlns:p14="http://schemas.microsoft.com/office/powerpoint/2010/main" val="236397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r="-1" b="11200"/>
          <a:stretch/>
        </p:blipFill>
        <p:spPr>
          <a:xfrm>
            <a:off x="533400" y="2981325"/>
            <a:ext cx="3832972" cy="3406775"/>
          </a:xfr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1" y="801487"/>
            <a:ext cx="7699804" cy="5091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888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r="-1" b="11200"/>
          <a:stretch/>
        </p:blipFill>
        <p:spPr>
          <a:xfrm>
            <a:off x="533400" y="2981325"/>
            <a:ext cx="3832972" cy="3406775"/>
          </a:xfr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16" b="11977"/>
          <a:stretch/>
        </p:blipFill>
        <p:spPr>
          <a:xfrm>
            <a:off x="5351128" y="2514599"/>
            <a:ext cx="4791744" cy="3606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مخطط انسيابي: محطة طرفية 6"/>
          <p:cNvSpPr/>
          <p:nvPr/>
        </p:nvSpPr>
        <p:spPr>
          <a:xfrm>
            <a:off x="8559800" y="222249"/>
            <a:ext cx="3530600" cy="1054100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تمهيد</a:t>
            </a:r>
          </a:p>
        </p:txBody>
      </p:sp>
      <p:sp>
        <p:nvSpPr>
          <p:cNvPr id="8" name="مخطط انسيابي: محطة طرفية 7"/>
          <p:cNvSpPr/>
          <p:nvPr/>
        </p:nvSpPr>
        <p:spPr>
          <a:xfrm>
            <a:off x="899778" y="698501"/>
            <a:ext cx="6669422" cy="1885948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  <a:p>
            <a:pPr algn="ctr"/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استخرجي من النص الشرعي الفعل الذي يدل على الوجوب؟</a:t>
            </a:r>
          </a:p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- ورد ذكر الإيمان علامة على فعل أمر .. </a:t>
            </a:r>
            <a:r>
              <a:rPr lang="ar-SA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ماهو</a:t>
            </a:r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 ؟</a:t>
            </a:r>
          </a:p>
          <a:p>
            <a:pPr algn="ctr"/>
            <a:endParaRPr lang="ar-SA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  <p:sp>
        <p:nvSpPr>
          <p:cNvPr id="9" name="علامة الطرح 8"/>
          <p:cNvSpPr/>
          <p:nvPr/>
        </p:nvSpPr>
        <p:spPr>
          <a:xfrm>
            <a:off x="7721600" y="4317999"/>
            <a:ext cx="838200" cy="158753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/>
          <p:cNvSpPr/>
          <p:nvPr/>
        </p:nvSpPr>
        <p:spPr>
          <a:xfrm>
            <a:off x="4868488" y="5276852"/>
            <a:ext cx="7272711" cy="1054100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الأكل من البهيمة التي ذكر اسم الله عليها عند ذبحها وبطريقة شرعية و تسمى ذكاة.</a:t>
            </a:r>
          </a:p>
        </p:txBody>
      </p:sp>
    </p:spTree>
    <p:extLst>
      <p:ext uri="{BB962C8B-B14F-4D97-AF65-F5344CB8AC3E}">
        <p14:creationId xmlns:p14="http://schemas.microsoft.com/office/powerpoint/2010/main" val="15555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79" y="136997"/>
            <a:ext cx="8968208" cy="2062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41" y="2861020"/>
            <a:ext cx="6001036" cy="308679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24" y="3575188"/>
            <a:ext cx="3101815" cy="268995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59" y="1441588"/>
            <a:ext cx="2143125" cy="2133600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6186071" y="3252022"/>
            <a:ext cx="53309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7030A0"/>
                </a:solidFill>
                <a:cs typeface="Akhbar MT" pitchFamily="2" charset="-78"/>
              </a:rPr>
              <a:t>قطع حلقوم الحيوان ومريئة و أحد ودجيه.</a:t>
            </a:r>
          </a:p>
        </p:txBody>
      </p:sp>
    </p:spTree>
    <p:extLst>
      <p:ext uri="{BB962C8B-B14F-4D97-AF65-F5344CB8AC3E}">
        <p14:creationId xmlns:p14="http://schemas.microsoft.com/office/powerpoint/2010/main" val="323957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r="-1" b="11200"/>
          <a:stretch/>
        </p:blipFill>
        <p:spPr>
          <a:xfrm>
            <a:off x="533400" y="2981325"/>
            <a:ext cx="3832972" cy="3406775"/>
          </a:xfr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14" y="635276"/>
            <a:ext cx="1458567" cy="1458567"/>
          </a:xfrm>
          <a:prstGeom prst="rect">
            <a:avLst/>
          </a:prstGeom>
        </p:spPr>
      </p:pic>
      <p:sp>
        <p:nvSpPr>
          <p:cNvPr id="5" name="مخطط انسيابي: محطة طرفية 4"/>
          <p:cNvSpPr/>
          <p:nvPr/>
        </p:nvSpPr>
        <p:spPr>
          <a:xfrm>
            <a:off x="344557" y="837509"/>
            <a:ext cx="9453217" cy="1054100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حكم الذكاة (واجبة). استنتجي </a:t>
            </a:r>
            <a:r>
              <a:rPr lang="ar-SA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ذلكمن</a:t>
            </a:r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 النص؟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94" y="2467181"/>
            <a:ext cx="3694458" cy="3777667"/>
          </a:xfrm>
          <a:prstGeom prst="rect">
            <a:avLst/>
          </a:prstGeom>
        </p:spPr>
      </p:pic>
      <p:sp>
        <p:nvSpPr>
          <p:cNvPr id="7" name="إطار 6"/>
          <p:cNvSpPr/>
          <p:nvPr/>
        </p:nvSpPr>
        <p:spPr>
          <a:xfrm>
            <a:off x="8627165" y="4121426"/>
            <a:ext cx="1170609" cy="742122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" name="إطار 7"/>
          <p:cNvSpPr/>
          <p:nvPr/>
        </p:nvSpPr>
        <p:spPr>
          <a:xfrm>
            <a:off x="8695909" y="4696998"/>
            <a:ext cx="1170609" cy="742122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705764" y="3114071"/>
            <a:ext cx="2637182" cy="2483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(أحسنوا) </a:t>
            </a:r>
          </a:p>
          <a:p>
            <a:pPr algn="ctr"/>
            <a:r>
              <a:rPr lang="ar-SA" sz="4000" b="1" dirty="0">
                <a:solidFill>
                  <a:schemeClr val="tx1"/>
                </a:solidFill>
              </a:rPr>
              <a:t>فعل أمر يدل على الوجوب.</a:t>
            </a:r>
          </a:p>
        </p:txBody>
      </p:sp>
    </p:spTree>
    <p:extLst>
      <p:ext uri="{BB962C8B-B14F-4D97-AF65-F5344CB8AC3E}">
        <p14:creationId xmlns:p14="http://schemas.microsoft.com/office/powerpoint/2010/main" val="34750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r="-1" b="11200"/>
          <a:stretch/>
        </p:blipFill>
        <p:spPr>
          <a:xfrm>
            <a:off x="533400" y="2981325"/>
            <a:ext cx="3832972" cy="3406775"/>
          </a:xfr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799271"/>
            <a:ext cx="5786908" cy="2010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مخطط انسيابي: محطة طرفية 4"/>
          <p:cNvSpPr/>
          <p:nvPr/>
        </p:nvSpPr>
        <p:spPr>
          <a:xfrm>
            <a:off x="4506578" y="3619501"/>
            <a:ext cx="6669422" cy="1117599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  <a:p>
            <a:pPr algn="ctr"/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من الحديث السابق.. استنتجي الحكمة من مشروعية الذكاة؟</a:t>
            </a:r>
          </a:p>
          <a:p>
            <a:pPr algn="ctr"/>
            <a:endParaRPr lang="ar-SA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06578" y="4993757"/>
            <a:ext cx="7239000" cy="1508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رجمة بذلك الحيوان , </a:t>
            </a:r>
            <a:r>
              <a:rPr lang="ar-SA" sz="4000" b="1" dirty="0" err="1">
                <a:solidFill>
                  <a:schemeClr val="tx1"/>
                </a:solidFill>
              </a:rPr>
              <a:t>وإخرتج</a:t>
            </a:r>
            <a:r>
              <a:rPr lang="ar-SA" sz="4000" b="1" dirty="0">
                <a:solidFill>
                  <a:schemeClr val="tx1"/>
                </a:solidFill>
              </a:rPr>
              <a:t> لدم الفاسد فيطيب لحمه.</a:t>
            </a:r>
          </a:p>
        </p:txBody>
      </p:sp>
    </p:spTree>
    <p:extLst>
      <p:ext uri="{BB962C8B-B14F-4D97-AF65-F5344CB8AC3E}">
        <p14:creationId xmlns:p14="http://schemas.microsoft.com/office/powerpoint/2010/main" val="60980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r="-1" b="11200"/>
          <a:stretch/>
        </p:blipFill>
        <p:spPr>
          <a:xfrm>
            <a:off x="533400" y="3806825"/>
            <a:ext cx="2875622" cy="2555875"/>
          </a:xfr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572" y="876300"/>
            <a:ext cx="8009912" cy="534987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7" y="973137"/>
            <a:ext cx="2143125" cy="214312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28" y="3347243"/>
            <a:ext cx="919163" cy="91916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8528" y="4266406"/>
            <a:ext cx="847018" cy="54451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179" y="4625180"/>
            <a:ext cx="919163" cy="91916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66" y="3855441"/>
            <a:ext cx="1366441" cy="1366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مستطيل مستدير الزوايا 10"/>
          <p:cNvSpPr/>
          <p:nvPr/>
        </p:nvSpPr>
        <p:spPr>
          <a:xfrm>
            <a:off x="3276600" y="4266406"/>
            <a:ext cx="4281928" cy="6611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عللي لا يشترط لها الذكاة؟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276600" y="5124448"/>
            <a:ext cx="4281928" cy="6611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لأنه من الميتة الجائز أكلها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368300" y="5973756"/>
            <a:ext cx="7192256" cy="6611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مثلي لغيرها مما لا يشترط لها الذكاة؟</a:t>
            </a:r>
          </a:p>
        </p:txBody>
      </p:sp>
    </p:spTree>
    <p:extLst>
      <p:ext uri="{BB962C8B-B14F-4D97-AF65-F5344CB8AC3E}">
        <p14:creationId xmlns:p14="http://schemas.microsoft.com/office/powerpoint/2010/main" val="82594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r="-1" b="11200"/>
          <a:stretch/>
        </p:blipFill>
        <p:spPr>
          <a:xfrm>
            <a:off x="330201" y="466725"/>
            <a:ext cx="1918272" cy="1704975"/>
          </a:xfr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530" y="4508500"/>
            <a:ext cx="2383690" cy="187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13" y="2273299"/>
            <a:ext cx="2295525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1833" r="6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0" y="-276860"/>
            <a:ext cx="5292876" cy="277876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2328860"/>
            <a:ext cx="2518258" cy="1935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541" y="4643437"/>
            <a:ext cx="2486025" cy="1838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مستطيل مستدير الزوايا 10"/>
          <p:cNvSpPr/>
          <p:nvPr/>
        </p:nvSpPr>
        <p:spPr>
          <a:xfrm>
            <a:off x="7117411" y="3933427"/>
            <a:ext cx="4281928" cy="6611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الذكاة الاختيارية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041018" y="3602830"/>
            <a:ext cx="4281928" cy="6611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الذكاة الاضطرارية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63630" y="4421184"/>
            <a:ext cx="5555917" cy="6611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يضطر إلى ذلك الا عند العجز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027322" y="553560"/>
            <a:ext cx="4281928" cy="13512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أنواع الذكاة</a:t>
            </a: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48" y="137318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8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r="-1" b="11200"/>
          <a:stretch/>
        </p:blipFill>
        <p:spPr>
          <a:xfrm>
            <a:off x="533400" y="2981325"/>
            <a:ext cx="3832972" cy="3406775"/>
          </a:xfr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96900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مستطيل مستدير الزوايا 4"/>
          <p:cNvSpPr/>
          <p:nvPr/>
        </p:nvSpPr>
        <p:spPr>
          <a:xfrm>
            <a:off x="1282700" y="1218803"/>
            <a:ext cx="7964928" cy="6611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يسمى الحيوان الذي لم يذكى ؟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171700" y="2171303"/>
            <a:ext cx="6580628" cy="6611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الميتة ولا يجوز أكلها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975100" y="3365103"/>
            <a:ext cx="7964928" cy="6611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سقطت شاة فأدركها صاحبها قبل موتها , وذكاها فهل يجوز أكلها ؟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965700" y="4558902"/>
            <a:ext cx="6580628" cy="182919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نعم يجوز . لأنها ذبحت بطريقة شرعية</a:t>
            </a:r>
          </a:p>
        </p:txBody>
      </p:sp>
    </p:spTree>
    <p:extLst>
      <p:ext uri="{BB962C8B-B14F-4D97-AF65-F5344CB8AC3E}">
        <p14:creationId xmlns:p14="http://schemas.microsoft.com/office/powerpoint/2010/main" val="20494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16" y="1131698"/>
            <a:ext cx="9956283" cy="4621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مستطيل مستدير الزوايا 2"/>
          <p:cNvSpPr/>
          <p:nvPr/>
        </p:nvSpPr>
        <p:spPr>
          <a:xfrm>
            <a:off x="1905000" y="3133805"/>
            <a:ext cx="4216400" cy="482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ميتة لا يجوز </a:t>
            </a:r>
            <a:r>
              <a:rPr lang="ar-SA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أكلهالأنه</a:t>
            </a:r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 لم يذكى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" r="-1" b="11200"/>
          <a:stretch/>
        </p:blipFill>
        <p:spPr>
          <a:xfrm>
            <a:off x="-914400" y="4014598"/>
            <a:ext cx="3832972" cy="3406775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1905000" y="3700812"/>
            <a:ext cx="4305300" cy="482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ميتة لا يجوز أكلها لأنه لم تذكى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438400" y="4369499"/>
            <a:ext cx="2895600" cy="482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متردية لا يجوز أكلها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438400" y="4924425"/>
            <a:ext cx="2895600" cy="482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يجوز لأنها ذكيت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7" y="329232"/>
            <a:ext cx="2143125" cy="214312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532552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084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169</Words>
  <Application>Microsoft Office PowerPoint</Application>
  <PresentationFormat>شاشة عريضة</PresentationFormat>
  <Paragraphs>30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الوحدة الثانية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الثانية</dc:title>
  <dc:creator>Afaaq</dc:creator>
  <cp:lastModifiedBy>شريفة البحيري</cp:lastModifiedBy>
  <cp:revision>9</cp:revision>
  <dcterms:created xsi:type="dcterms:W3CDTF">2021-09-10T23:16:50Z</dcterms:created>
  <dcterms:modified xsi:type="dcterms:W3CDTF">2021-09-11T00:23:25Z</dcterms:modified>
</cp:coreProperties>
</file>