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96" r:id="rId3"/>
    <p:sldMasterId id="2147483708" r:id="rId4"/>
  </p:sldMasterIdLst>
  <p:notesMasterIdLst>
    <p:notesMasterId r:id="rId27"/>
  </p:notesMasterIdLst>
  <p:sldIdLst>
    <p:sldId id="286" r:id="rId5"/>
    <p:sldId id="284" r:id="rId6"/>
    <p:sldId id="300" r:id="rId7"/>
    <p:sldId id="260" r:id="rId8"/>
    <p:sldId id="278" r:id="rId9"/>
    <p:sldId id="273" r:id="rId10"/>
    <p:sldId id="257" r:id="rId11"/>
    <p:sldId id="261" r:id="rId12"/>
    <p:sldId id="264" r:id="rId13"/>
    <p:sldId id="265" r:id="rId14"/>
    <p:sldId id="266" r:id="rId15"/>
    <p:sldId id="285" r:id="rId16"/>
    <p:sldId id="268" r:id="rId17"/>
    <p:sldId id="271" r:id="rId18"/>
    <p:sldId id="270" r:id="rId19"/>
    <p:sldId id="277" r:id="rId20"/>
    <p:sldId id="269" r:id="rId21"/>
    <p:sldId id="279" r:id="rId22"/>
    <p:sldId id="282" r:id="rId23"/>
    <p:sldId id="422" r:id="rId24"/>
    <p:sldId id="415" r:id="rId25"/>
    <p:sldId id="416"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4" autoAdjust="0"/>
    <p:restoredTop sz="94660"/>
  </p:normalViewPr>
  <p:slideViewPr>
    <p:cSldViewPr snapToGrid="0">
      <p:cViewPr varScale="1">
        <p:scale>
          <a:sx n="67" d="100"/>
          <a:sy n="67" d="100"/>
        </p:scale>
        <p:origin x="6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F053FBA-2FBF-41C7-9F65-C296415D48EB}" type="datetimeFigureOut">
              <a:rPr lang="ar-SA" smtClean="0"/>
              <a:t>05/03/45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1E6B825-6397-4C60-AF69-40E0497DF3D1}" type="slidenum">
              <a:rPr lang="ar-SA" smtClean="0"/>
              <a:t>‹#›</a:t>
            </a:fld>
            <a:endParaRPr lang="ar-SA"/>
          </a:p>
        </p:txBody>
      </p:sp>
    </p:spTree>
    <p:extLst>
      <p:ext uri="{BB962C8B-B14F-4D97-AF65-F5344CB8AC3E}">
        <p14:creationId xmlns:p14="http://schemas.microsoft.com/office/powerpoint/2010/main" val="3625803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p>
        </p:txBody>
      </p:sp>
      <p:sp>
        <p:nvSpPr>
          <p:cNvPr id="2048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861DE2-4512-4B2B-8007-0E2E35E721C3}" type="slidenum">
              <a:rPr lang="ar-EG"/>
              <a:pPr eaLnBrk="1" hangingPunct="1"/>
              <a:t>13</a:t>
            </a:fld>
            <a:endParaRPr lang="ar-EG"/>
          </a:p>
        </p:txBody>
      </p:sp>
    </p:spTree>
    <p:extLst>
      <p:ext uri="{BB962C8B-B14F-4D97-AF65-F5344CB8AC3E}">
        <p14:creationId xmlns:p14="http://schemas.microsoft.com/office/powerpoint/2010/main" val="383195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p>
        </p:txBody>
      </p:sp>
      <p:sp>
        <p:nvSpPr>
          <p:cNvPr id="2150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B60987-B062-48F0-A829-66EEE660C8DC}" type="slidenum">
              <a:rPr lang="ar-EG"/>
              <a:pPr eaLnBrk="1" hangingPunct="1"/>
              <a:t>15</a:t>
            </a:fld>
            <a:endParaRPr lang="ar-EG"/>
          </a:p>
        </p:txBody>
      </p:sp>
    </p:spTree>
    <p:extLst>
      <p:ext uri="{BB962C8B-B14F-4D97-AF65-F5344CB8AC3E}">
        <p14:creationId xmlns:p14="http://schemas.microsoft.com/office/powerpoint/2010/main" val="122764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84612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174399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379025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753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268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542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421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892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227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287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336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46615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930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3808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0336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1693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9638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9452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1961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306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2770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427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1837011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727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679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8053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267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898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5320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679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9402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6221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3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CD0BA46-17FB-46F6-951B-A07256E7A2B5}" type="datetimeFigureOut">
              <a:rPr lang="ar-SA" smtClean="0"/>
              <a:t>05/03/45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4053976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6113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40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3537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5677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191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CD0BA46-17FB-46F6-951B-A07256E7A2B5}" type="datetimeFigureOut">
              <a:rPr lang="ar-SA" smtClean="0"/>
              <a:t>05/03/45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33651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CD0BA46-17FB-46F6-951B-A07256E7A2B5}" type="datetimeFigureOut">
              <a:rPr lang="ar-SA" smtClean="0"/>
              <a:t>05/03/45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132260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D0BA46-17FB-46F6-951B-A07256E7A2B5}" type="datetimeFigureOut">
              <a:rPr lang="ar-SA" smtClean="0"/>
              <a:t>05/03/45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376637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CD0BA46-17FB-46F6-951B-A07256E7A2B5}" type="datetimeFigureOut">
              <a:rPr lang="ar-SA" smtClean="0"/>
              <a:t>05/03/45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246728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CD0BA46-17FB-46F6-951B-A07256E7A2B5}" type="datetimeFigureOut">
              <a:rPr lang="ar-SA" smtClean="0"/>
              <a:t>05/03/45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A0359B-831F-4213-8DA5-748C94567F2C}" type="slidenum">
              <a:rPr lang="ar-SA" smtClean="0"/>
              <a:t>‹#›</a:t>
            </a:fld>
            <a:endParaRPr lang="ar-SA"/>
          </a:p>
        </p:txBody>
      </p:sp>
    </p:spTree>
    <p:extLst>
      <p:ext uri="{BB962C8B-B14F-4D97-AF65-F5344CB8AC3E}">
        <p14:creationId xmlns:p14="http://schemas.microsoft.com/office/powerpoint/2010/main" val="191381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D0BA46-17FB-46F6-951B-A07256E7A2B5}" type="datetimeFigureOut">
              <a:rPr lang="ar-SA" smtClean="0"/>
              <a:t>05/03/45</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A0359B-831F-4213-8DA5-748C94567F2C}" type="slidenum">
              <a:rPr lang="ar-SA" smtClean="0"/>
              <a:t>‹#›</a:t>
            </a:fld>
            <a:endParaRPr lang="ar-SA"/>
          </a:p>
        </p:txBody>
      </p:sp>
    </p:spTree>
    <p:extLst>
      <p:ext uri="{BB962C8B-B14F-4D97-AF65-F5344CB8AC3E}">
        <p14:creationId xmlns:p14="http://schemas.microsoft.com/office/powerpoint/2010/main" val="329525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5765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BDD1B6-1300-44EE-86DB-65CE2A757E08}"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C354C2-E4E4-4349-A083-AACBC84B2D67}"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6614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7A1BE1-063F-4F6C-805D-1256CC8254A7}" type="datetimeFigureOut">
              <a:rPr lang="ar-SA" smtClean="0">
                <a:solidFill>
                  <a:prstClr val="black">
                    <a:tint val="75000"/>
                  </a:prstClr>
                </a:solidFill>
              </a:rPr>
              <a:pPr/>
              <a:t>05/03/45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D76B1F-AE48-4274-9400-1CEFEDAA850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2688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beadaya.com/worksheet/1942/" TargetMode="External"/><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8.jpeg"/><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صورة 17" descr="صورة تحتوي على حائط, داخلي, زهرة, قيشان&#10;&#10;تم إنشاء الوصف تلقائياً">
            <a:extLst>
              <a:ext uri="{FF2B5EF4-FFF2-40B4-BE49-F238E27FC236}">
                <a16:creationId xmlns:a16="http://schemas.microsoft.com/office/drawing/2014/main" id="{D8CBDABF-39BC-2D72-5976-D114BFF1C366}"/>
              </a:ext>
            </a:extLst>
          </p:cNvPr>
          <p:cNvPicPr>
            <a:picLocks noChangeAspect="1"/>
          </p:cNvPicPr>
          <p:nvPr/>
        </p:nvPicPr>
        <p:blipFill>
          <a:blip r:embed="rId2"/>
          <a:stretch>
            <a:fillRect/>
          </a:stretch>
        </p:blipFill>
        <p:spPr>
          <a:xfrm>
            <a:off x="6019800" y="1235980"/>
            <a:ext cx="3447848" cy="4278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Google Shape;176;p29">
            <a:extLst>
              <a:ext uri="{FF2B5EF4-FFF2-40B4-BE49-F238E27FC236}">
                <a16:creationId xmlns:a16="http://schemas.microsoft.com/office/drawing/2014/main" id="{58819CE0-82A0-10DA-9941-1C627F419786}"/>
              </a:ext>
            </a:extLst>
          </p:cNvPr>
          <p:cNvSpPr txBox="1">
            <a:spLocks/>
          </p:cNvSpPr>
          <p:nvPr/>
        </p:nvSpPr>
        <p:spPr>
          <a:xfrm>
            <a:off x="2396294" y="2305600"/>
            <a:ext cx="2865323" cy="551228"/>
          </a:xfrm>
          <a:prstGeom prst="rect">
            <a:avLst/>
          </a:prstGeom>
          <a:noFill/>
          <a:ln>
            <a:noFill/>
          </a:ln>
        </p:spPr>
        <p:txBody>
          <a:bodyPr spcFirstLastPara="1" wrap="square" lIns="60950" tIns="60950" rIns="60950" bIns="60950" anchor="b" anchorCtr="0">
            <a:noAutofit/>
          </a:bodyPr>
          <a:lstStyle/>
          <a:p>
            <a:pPr algn="ctr">
              <a:spcBef>
                <a:spcPct val="20000"/>
              </a:spcBef>
              <a:defRPr/>
            </a:pPr>
            <a:r>
              <a:rPr lang="ar-SA" sz="2400" b="1" dirty="0">
                <a:solidFill>
                  <a:prstClr val="black"/>
                </a:solidFill>
              </a:rPr>
              <a:t>مادة الفقه </a:t>
            </a:r>
          </a:p>
          <a:p>
            <a:pPr algn="ctr">
              <a:spcBef>
                <a:spcPct val="20000"/>
              </a:spcBef>
              <a:defRPr/>
            </a:pPr>
            <a:r>
              <a:rPr lang="ar-SA" sz="2400" b="1" dirty="0">
                <a:solidFill>
                  <a:prstClr val="black"/>
                </a:solidFill>
              </a:rPr>
              <a:t>الصف الثاني متوسط</a:t>
            </a:r>
          </a:p>
          <a:p>
            <a:pPr algn="ctr">
              <a:spcBef>
                <a:spcPct val="20000"/>
              </a:spcBef>
              <a:defRPr/>
            </a:pPr>
            <a:r>
              <a:rPr lang="ar-SA" sz="2400" b="1" dirty="0">
                <a:solidFill>
                  <a:prstClr val="black"/>
                </a:solidFill>
              </a:rPr>
              <a:t>الفصل الدراسي الأول</a:t>
            </a:r>
          </a:p>
        </p:txBody>
      </p:sp>
      <p:sp>
        <p:nvSpPr>
          <p:cNvPr id="20" name="Google Shape;176;p29">
            <a:extLst>
              <a:ext uri="{FF2B5EF4-FFF2-40B4-BE49-F238E27FC236}">
                <a16:creationId xmlns:a16="http://schemas.microsoft.com/office/drawing/2014/main" id="{B292AF47-9BE1-9118-BA7A-1F67992D18D9}"/>
              </a:ext>
            </a:extLst>
          </p:cNvPr>
          <p:cNvSpPr txBox="1">
            <a:spLocks/>
          </p:cNvSpPr>
          <p:nvPr/>
        </p:nvSpPr>
        <p:spPr>
          <a:xfrm>
            <a:off x="2396294" y="4081854"/>
            <a:ext cx="2544283" cy="371063"/>
          </a:xfrm>
          <a:prstGeom prst="rect">
            <a:avLst/>
          </a:prstGeom>
          <a:noFill/>
          <a:ln>
            <a:noFill/>
          </a:ln>
        </p:spPr>
        <p:txBody>
          <a:bodyPr spcFirstLastPara="1" wrap="square" lIns="60950" tIns="60950" rIns="60950" bIns="60950" anchor="b" anchorCtr="0">
            <a:noAutofit/>
          </a:bodyPr>
          <a:lstStyle/>
          <a:p>
            <a:pPr algn="ctr" defTabSz="609585" fontAlgn="auto">
              <a:spcBef>
                <a:spcPts val="0"/>
              </a:spcBef>
              <a:spcAft>
                <a:spcPts val="0"/>
              </a:spcAft>
              <a:buClr>
                <a:srgbClr val="434343"/>
              </a:buClr>
              <a:buSzPts val="2800"/>
              <a:defRPr/>
            </a:pPr>
            <a:r>
              <a:rPr lang="ar-SA" sz="2200" dirty="0">
                <a:ln w="0"/>
                <a:solidFill>
                  <a:srgbClr val="C00000"/>
                </a:solidFill>
                <a:effectLst>
                  <a:outerShdw blurRad="50800" dist="38100" dir="5400000" algn="t" rotWithShape="0">
                    <a:prstClr val="black">
                      <a:alpha val="40000"/>
                    </a:prstClr>
                  </a:outerShdw>
                </a:effectLst>
                <a:latin typeface="Calibri" pitchFamily="34" charset="0"/>
                <a:ea typeface="Fira Sans Extra Condensed Medium"/>
                <a:cs typeface="Calibri" pitchFamily="34" charset="0"/>
                <a:sym typeface="Fira Sans Extra Condensed Medium"/>
              </a:rPr>
              <a:t>اعداد : </a:t>
            </a:r>
            <a:r>
              <a:rPr lang="ar-SA" sz="2200" dirty="0" err="1">
                <a:ln w="0"/>
                <a:solidFill>
                  <a:srgbClr val="C00000"/>
                </a:solidFill>
                <a:effectLst>
                  <a:outerShdw blurRad="50800" dist="38100" dir="5400000" algn="t" rotWithShape="0">
                    <a:prstClr val="black">
                      <a:alpha val="40000"/>
                    </a:prstClr>
                  </a:outerShdw>
                </a:effectLst>
                <a:latin typeface="Calibri" pitchFamily="34" charset="0"/>
                <a:ea typeface="Fira Sans Extra Condensed Medium"/>
                <a:cs typeface="Calibri" pitchFamily="34" charset="0"/>
                <a:sym typeface="Fira Sans Extra Condensed Medium"/>
              </a:rPr>
              <a:t>وماتوفيقي</a:t>
            </a:r>
            <a:r>
              <a:rPr lang="ar-SA" sz="2200" dirty="0">
                <a:ln w="0"/>
                <a:solidFill>
                  <a:srgbClr val="C00000"/>
                </a:solidFill>
                <a:effectLst>
                  <a:outerShdw blurRad="50800" dist="38100" dir="5400000" algn="t" rotWithShape="0">
                    <a:prstClr val="black">
                      <a:alpha val="40000"/>
                    </a:prstClr>
                  </a:outerShdw>
                </a:effectLst>
                <a:latin typeface="Calibri" pitchFamily="34" charset="0"/>
                <a:ea typeface="Fira Sans Extra Condensed Medium"/>
                <a:cs typeface="Calibri" pitchFamily="34" charset="0"/>
                <a:sym typeface="Fira Sans Extra Condensed Medium"/>
              </a:rPr>
              <a:t> إلا بالله</a:t>
            </a:r>
          </a:p>
        </p:txBody>
      </p:sp>
      <p:sp>
        <p:nvSpPr>
          <p:cNvPr id="2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DDC1C07-F9C9-301F-EC46-FB5B6D73F835}"/>
              </a:ext>
            </a:extLst>
          </p:cNvPr>
          <p:cNvSpPr txBox="1">
            <a:spLocks/>
          </p:cNvSpPr>
          <p:nvPr/>
        </p:nvSpPr>
        <p:spPr>
          <a:xfrm>
            <a:off x="2166928" y="4477616"/>
            <a:ext cx="2773649" cy="33296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467" tIns="8467" rIns="8467" bIns="8467" anchor="ctr">
            <a:normAutofit fontScale="85000" lnSpcReduction="10000"/>
          </a:bodyPr>
          <a:lstStyle/>
          <a:p>
            <a:pPr defTabSz="82279">
              <a:defRPr sz="3956" b="0" spc="0">
                <a:solidFill>
                  <a:srgbClr val="FFFFFF"/>
                </a:solidFill>
                <a:latin typeface="Khalid Art bold"/>
                <a:ea typeface="Khalid Art bold"/>
                <a:cs typeface="Khalid Art bold"/>
                <a:sym typeface="Khalid Art bold"/>
              </a:defRPr>
            </a:pPr>
            <a:r>
              <a:rPr lang="ar-SA" sz="2000" dirty="0">
                <a:ln w="0"/>
                <a:solidFill>
                  <a:schemeClr val="tx2"/>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r>
              <a:rPr lang="ar-SA" sz="2000" kern="0" dirty="0">
                <a:ln w="0"/>
                <a:solidFill>
                  <a:schemeClr val="tx2"/>
                </a:solidFill>
                <a:effectLst>
                  <a:outerShdw blurRad="38100" dist="19050" dir="2700000" algn="tl" rotWithShape="0">
                    <a:schemeClr val="dk1">
                      <a:alpha val="40000"/>
                    </a:schemeClr>
                  </a:outerShdw>
                </a:effectLst>
                <a:latin typeface="Khalid Art bold"/>
                <a:ea typeface="Khalid Art bold"/>
                <a:cs typeface="Khalid Art bold"/>
                <a:sym typeface="Khalid Art bold"/>
              </a:rPr>
              <a:t> </a:t>
            </a:r>
          </a:p>
        </p:txBody>
      </p:sp>
      <p:pic>
        <p:nvPicPr>
          <p:cNvPr id="22" name="884AEA23-EA58-47EB-8C88-9CE646949802-L0-001.png" descr="884AEA23-EA58-47EB-8C88-9CE646949802-L0-001.png">
            <a:hlinkClick r:id="rId3"/>
            <a:extLst>
              <a:ext uri="{FF2B5EF4-FFF2-40B4-BE49-F238E27FC236}">
                <a16:creationId xmlns:a16="http://schemas.microsoft.com/office/drawing/2014/main" id="{A2D22A47-8723-25CF-00E5-650984EEBA25}"/>
              </a:ext>
            </a:extLst>
          </p:cNvPr>
          <p:cNvPicPr>
            <a:picLocks noChangeAspect="1"/>
          </p:cNvPicPr>
          <p:nvPr/>
        </p:nvPicPr>
        <p:blipFill>
          <a:blip r:embed="rId4" cstate="print">
            <a:duotone>
              <a:schemeClr val="accent5">
                <a:shade val="45000"/>
                <a:satMod val="135000"/>
              </a:schemeClr>
              <a:prstClr val="white"/>
            </a:duotone>
          </a:blip>
          <a:stretch>
            <a:fillRect/>
          </a:stretch>
        </p:blipFill>
        <p:spPr>
          <a:xfrm>
            <a:off x="3215680" y="5035532"/>
            <a:ext cx="958555" cy="958561"/>
          </a:xfrm>
          <a:prstGeom prst="rect">
            <a:avLst/>
          </a:prstGeom>
          <a:ln w="12700" cap="flat">
            <a:noFill/>
            <a:miter lim="400000"/>
          </a:ln>
          <a:effectLst/>
        </p:spPr>
      </p:pic>
      <p:sp>
        <p:nvSpPr>
          <p:cNvPr id="23" name="مربع نص 22">
            <a:extLst>
              <a:ext uri="{FF2B5EF4-FFF2-40B4-BE49-F238E27FC236}">
                <a16:creationId xmlns:a16="http://schemas.microsoft.com/office/drawing/2014/main" id="{5E8F0D21-AF75-AF1C-3950-1A2CE586BA14}"/>
              </a:ext>
            </a:extLst>
          </p:cNvPr>
          <p:cNvSpPr txBox="1"/>
          <p:nvPr/>
        </p:nvSpPr>
        <p:spPr>
          <a:xfrm>
            <a:off x="1790081" y="3169259"/>
            <a:ext cx="3527341" cy="600164"/>
          </a:xfrm>
          <a:prstGeom prst="rect">
            <a:avLst/>
          </a:prstGeom>
          <a:noFill/>
        </p:spPr>
        <p:txBody>
          <a:bodyPr wrap="square">
            <a:spAutoFit/>
          </a:bodyPr>
          <a:lstStyle/>
          <a:p>
            <a:pPr algn="ctr"/>
            <a:r>
              <a:rPr lang="ar-SA" sz="3300" b="1" dirty="0">
                <a:ln w="0"/>
                <a:solidFill>
                  <a:schemeClr val="accent5">
                    <a:lumMod val="50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درس إخراج الزكاة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7453314" y="0"/>
            <a:ext cx="2428875" cy="1143000"/>
          </a:xfrm>
          <a:prstGeom prst="star16">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ar-EG" b="1" dirty="0"/>
          </a:p>
        </p:txBody>
      </p:sp>
      <p:sp>
        <p:nvSpPr>
          <p:cNvPr id="3" name="مربع نص 2"/>
          <p:cNvSpPr txBox="1">
            <a:spLocks noChangeArrowheads="1"/>
          </p:cNvSpPr>
          <p:nvPr/>
        </p:nvSpPr>
        <p:spPr bwMode="auto">
          <a:xfrm>
            <a:off x="8096250" y="285751"/>
            <a:ext cx="92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a:solidFill>
                  <a:srgbClr val="FFFF00"/>
                </a:solidFill>
              </a:rPr>
              <a:t>فكر</a:t>
            </a:r>
            <a:endParaRPr lang="ar-EG" sz="3600" b="1">
              <a:solidFill>
                <a:srgbClr val="FFFF00"/>
              </a:solidFill>
            </a:endParaRPr>
          </a:p>
        </p:txBody>
      </p:sp>
      <p:sp>
        <p:nvSpPr>
          <p:cNvPr id="4" name="زاوية مطوية 3"/>
          <p:cNvSpPr/>
          <p:nvPr/>
        </p:nvSpPr>
        <p:spPr>
          <a:xfrm>
            <a:off x="3623177" y="1290619"/>
            <a:ext cx="8143932" cy="5286412"/>
          </a:xfrm>
          <a:prstGeom prst="foldedCorner">
            <a:avLst/>
          </a:prstGeom>
          <a:solidFill>
            <a:srgbClr val="FFDDDD"/>
          </a:solidFill>
          <a:ln>
            <a:solidFill>
              <a:srgbClr val="7030A0"/>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b="1" dirty="0"/>
          </a:p>
        </p:txBody>
      </p:sp>
      <p:sp>
        <p:nvSpPr>
          <p:cNvPr id="32769" name="Rectangle 1"/>
          <p:cNvSpPr>
            <a:spLocks noChangeArrowheads="1"/>
          </p:cNvSpPr>
          <p:nvPr/>
        </p:nvSpPr>
        <p:spPr bwMode="auto">
          <a:xfrm rot="10800000" flipV="1">
            <a:off x="3375025" y="1449744"/>
            <a:ext cx="7715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00B050"/>
                </a:solidFill>
                <a:latin typeface="Calibri" panose="020F0502020204030204" pitchFamily="34" charset="0"/>
                <a:cs typeface="Times New Roman" panose="02020603050405020304" pitchFamily="18" charset="0"/>
              </a:rPr>
              <a:t>يخرج سعود زكاته في شهر رمضان من كل عام، وفي شهر رجب أتاه محتاج، وطلب مساعدته، فكر سعود في إعطائه من زكاة مال، لكنه تذكر أنه لم يمض عليه الحول، فبماذا ترشده؟ </a:t>
            </a:r>
            <a:endParaRPr lang="en-US" sz="3600" b="1" dirty="0">
              <a:solidFill>
                <a:srgbClr val="00B050"/>
              </a:solidFill>
              <a:latin typeface="Calibri" panose="020F0502020204030204" pitchFamily="34" charset="0"/>
              <a:cs typeface="Times New Roman" panose="02020603050405020304" pitchFamily="18" charset="0"/>
            </a:endParaRPr>
          </a:p>
        </p:txBody>
      </p:sp>
      <p:sp>
        <p:nvSpPr>
          <p:cNvPr id="10246" name="Rectangle 6"/>
          <p:cNvSpPr>
            <a:spLocks noChangeArrowheads="1"/>
          </p:cNvSpPr>
          <p:nvPr/>
        </p:nvSpPr>
        <p:spPr bwMode="auto">
          <a:xfrm>
            <a:off x="3696493" y="3933825"/>
            <a:ext cx="7072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002060"/>
                </a:solidFill>
              </a:rPr>
              <a:t>يجوز لسعود في هذه الحالة أن يعجل بإخراج الزكاة لأجل هذه المصلحة ، بشرط أن يكون ماله قد بلغ نصاباً</a:t>
            </a:r>
            <a:r>
              <a:rPr lang="en-US" sz="3600" b="1" dirty="0">
                <a:solidFill>
                  <a:srgbClr val="002060"/>
                </a:solidFill>
              </a:rPr>
              <a:t> .</a:t>
            </a:r>
            <a:endParaRPr lang="en-US" sz="3600" dirty="0">
              <a:solidFill>
                <a:srgbClr val="002060"/>
              </a:solidFill>
            </a:endParaRPr>
          </a:p>
        </p:txBody>
      </p:sp>
      <p:sp>
        <p:nvSpPr>
          <p:cNvPr id="7" name="مستطيل مستدير الزوايا 6"/>
          <p:cNvSpPr/>
          <p:nvPr/>
        </p:nvSpPr>
        <p:spPr>
          <a:xfrm>
            <a:off x="1462517" y="310268"/>
            <a:ext cx="1571604" cy="64294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spcBef>
                <a:spcPct val="20000"/>
              </a:spcBef>
              <a:defRPr/>
            </a:pPr>
            <a:r>
              <a:rPr lang="ar-SA" sz="2400" b="1" dirty="0">
                <a:solidFill>
                  <a:prstClr val="black"/>
                </a:solidFill>
              </a:rPr>
              <a:t>نشاط فردي </a:t>
            </a:r>
          </a:p>
        </p:txBody>
      </p:sp>
    </p:spTree>
    <p:extLst>
      <p:ext uri="{BB962C8B-B14F-4D97-AF65-F5344CB8AC3E}">
        <p14:creationId xmlns:p14="http://schemas.microsoft.com/office/powerpoint/2010/main" val="39807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500" fill="hold"/>
                                        <p:tgtEl>
                                          <p:spTgt spid="32769"/>
                                        </p:tgtEl>
                                        <p:attrNameLst>
                                          <p:attrName>ppt_x</p:attrName>
                                        </p:attrNameLst>
                                      </p:cBhvr>
                                      <p:tavLst>
                                        <p:tav tm="0">
                                          <p:val>
                                            <p:strVal val="#ppt_x"/>
                                          </p:val>
                                        </p:tav>
                                        <p:tav tm="100000">
                                          <p:val>
                                            <p:strVal val="#ppt_x"/>
                                          </p:val>
                                        </p:tav>
                                      </p:tavLst>
                                    </p:anim>
                                    <p:anim calcmode="lin" valueType="num">
                                      <p:cBhvr additive="base">
                                        <p:cTn id="8"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ppt_x"/>
                                          </p:val>
                                        </p:tav>
                                        <p:tav tm="100000">
                                          <p:val>
                                            <p:strVal val="#ppt_x"/>
                                          </p:val>
                                        </p:tav>
                                      </p:tavLst>
                                    </p:anim>
                                    <p:anim calcmode="lin" valueType="num">
                                      <p:cBhvr additive="base">
                                        <p:cTn id="1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102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919288" y="2071689"/>
            <a:ext cx="8424862" cy="4357687"/>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endParaRPr lang="ar-EG" b="1" dirty="0"/>
          </a:p>
        </p:txBody>
      </p:sp>
      <p:sp>
        <p:nvSpPr>
          <p:cNvPr id="33794" name="Rectangle 2"/>
          <p:cNvSpPr>
            <a:spLocks noChangeArrowheads="1"/>
          </p:cNvSpPr>
          <p:nvPr/>
        </p:nvSpPr>
        <p:spPr bwMode="auto">
          <a:xfrm>
            <a:off x="2063750" y="2205038"/>
            <a:ext cx="807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00B050"/>
                </a:solidFill>
                <a:latin typeface="Calibri" panose="020F0502020204030204" pitchFamily="34" charset="0"/>
                <a:cs typeface="Times New Roman" panose="02020603050405020304" pitchFamily="18" charset="0"/>
              </a:rPr>
              <a:t>الأفضل إخراج الزكاة في البلد الذي فيه المال، </a:t>
            </a:r>
            <a:r>
              <a:rPr lang="ar-EG" sz="3600" b="1" dirty="0">
                <a:solidFill>
                  <a:srgbClr val="00B050"/>
                </a:solidFill>
                <a:latin typeface="Calibri" panose="020F0502020204030204" pitchFamily="34" charset="0"/>
                <a:cs typeface="Times New Roman" panose="02020603050405020304" pitchFamily="18" charset="0"/>
              </a:rPr>
              <a:t>ويجوز نقلها من البلد الذي فيه المال إلى بلد آخر في حالات.</a:t>
            </a:r>
            <a:endParaRPr lang="ar-SA" sz="3600" b="1" dirty="0">
              <a:solidFill>
                <a:srgbClr val="00B050"/>
              </a:solidFill>
              <a:latin typeface="Calibri" panose="020F0502020204030204" pitchFamily="34" charset="0"/>
            </a:endParaRPr>
          </a:p>
        </p:txBody>
      </p:sp>
      <p:sp>
        <p:nvSpPr>
          <p:cNvPr id="33795" name="Rectangle 3"/>
          <p:cNvSpPr>
            <a:spLocks noChangeArrowheads="1"/>
          </p:cNvSpPr>
          <p:nvPr/>
        </p:nvSpPr>
        <p:spPr bwMode="auto">
          <a:xfrm>
            <a:off x="2495551" y="3429000"/>
            <a:ext cx="785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eaLnBrk="1" hangingPunct="1"/>
            <a:r>
              <a:rPr lang="ar-EG" sz="3200" b="1" dirty="0">
                <a:solidFill>
                  <a:srgbClr val="002060"/>
                </a:solidFill>
                <a:latin typeface="Calibri" panose="020F0502020204030204" pitchFamily="34" charset="0"/>
                <a:cs typeface="Times New Roman" panose="02020603050405020304" pitchFamily="18" charset="0"/>
              </a:rPr>
              <a:t>1- إذا لم يكن في البلد محتاج إلى الزكاة.</a:t>
            </a:r>
            <a:endParaRPr lang="ar-SA" sz="3200" b="1" dirty="0">
              <a:solidFill>
                <a:srgbClr val="002060"/>
              </a:solidFill>
              <a:latin typeface="Calibri" panose="020F0502020204030204" pitchFamily="34" charset="0"/>
            </a:endParaRPr>
          </a:p>
        </p:txBody>
      </p:sp>
      <p:sp>
        <p:nvSpPr>
          <p:cNvPr id="7" name="Rectangle 3"/>
          <p:cNvSpPr>
            <a:spLocks noChangeArrowheads="1"/>
          </p:cNvSpPr>
          <p:nvPr/>
        </p:nvSpPr>
        <p:spPr bwMode="auto">
          <a:xfrm>
            <a:off x="2424114" y="4076700"/>
            <a:ext cx="7858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eaLnBrk="1" hangingPunct="1"/>
            <a:r>
              <a:rPr lang="ar-EG" sz="3200" b="1" dirty="0">
                <a:solidFill>
                  <a:srgbClr val="002060"/>
                </a:solidFill>
                <a:latin typeface="Calibri" panose="020F0502020204030204" pitchFamily="34" charset="0"/>
                <a:cs typeface="Times New Roman" panose="02020603050405020304" pitchFamily="18" charset="0"/>
              </a:rPr>
              <a:t>2- إذا وجد قريب محتاج في البلد الآخر.</a:t>
            </a:r>
            <a:endParaRPr lang="ar-SA" sz="3200" b="1" dirty="0">
              <a:solidFill>
                <a:srgbClr val="002060"/>
              </a:solidFill>
              <a:latin typeface="Calibri" panose="020F0502020204030204" pitchFamily="34" charset="0"/>
            </a:endParaRPr>
          </a:p>
        </p:txBody>
      </p:sp>
      <p:sp>
        <p:nvSpPr>
          <p:cNvPr id="8" name="Rectangle 3"/>
          <p:cNvSpPr>
            <a:spLocks noChangeArrowheads="1"/>
          </p:cNvSpPr>
          <p:nvPr/>
        </p:nvSpPr>
        <p:spPr bwMode="auto">
          <a:xfrm>
            <a:off x="1919288" y="4754564"/>
            <a:ext cx="8362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eaLnBrk="1" hangingPunct="1"/>
            <a:r>
              <a:rPr lang="ar-EG" sz="3200" b="1" dirty="0">
                <a:solidFill>
                  <a:srgbClr val="002060"/>
                </a:solidFill>
                <a:latin typeface="Calibri" panose="020F0502020204030204" pitchFamily="34" charset="0"/>
                <a:cs typeface="Times New Roman" panose="02020603050405020304" pitchFamily="18" charset="0"/>
              </a:rPr>
              <a:t>3- إذا وجدت مصلحة شرعية تدعو إلى نقلها، مثل نقلها إلى مناطق المسلمين المنكوبة بالمجاعات والفيضانات، ويكون هذا عن طريق الجمعيات الخيرية التي ينيبها ولي الأمر في ذلك.</a:t>
            </a:r>
            <a:endParaRPr lang="ar-SA" sz="3200" b="1" dirty="0">
              <a:solidFill>
                <a:srgbClr val="002060"/>
              </a:solidFill>
              <a:latin typeface="Calibri" panose="020F0502020204030204" pitchFamily="34" charset="0"/>
            </a:endParaRPr>
          </a:p>
        </p:txBody>
      </p:sp>
      <p:pic>
        <p:nvPicPr>
          <p:cNvPr id="9" name="Picture 7" descr="00047.WMF"/>
          <p:cNvPicPr>
            <a:picLocks noChangeAspect="1"/>
          </p:cNvPicPr>
          <p:nvPr/>
        </p:nvPicPr>
        <p:blipFill>
          <a:blip r:embed="rId2"/>
          <a:srcRect/>
          <a:stretch>
            <a:fillRect/>
          </a:stretch>
        </p:blipFill>
        <p:spPr bwMode="auto">
          <a:xfrm>
            <a:off x="7373814" y="450049"/>
            <a:ext cx="3719283"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1"/>
          <p:cNvSpPr>
            <a:spLocks noChangeArrowheads="1"/>
          </p:cNvSpPr>
          <p:nvPr/>
        </p:nvSpPr>
        <p:spPr bwMode="auto">
          <a:xfrm>
            <a:off x="7373814" y="442844"/>
            <a:ext cx="3544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dirty="0" err="1">
                <a:solidFill>
                  <a:srgbClr val="C00000"/>
                </a:solidFill>
                <a:latin typeface="Calibri" panose="020F0502020204030204" pitchFamily="34" charset="0"/>
                <a:cs typeface="Times New Roman" panose="02020603050405020304" pitchFamily="18" charset="0"/>
              </a:rPr>
              <a:t>الهدف:مكان</a:t>
            </a:r>
            <a:r>
              <a:rPr lang="ar-SA" sz="3200" b="1" dirty="0">
                <a:solidFill>
                  <a:srgbClr val="C00000"/>
                </a:solidFill>
                <a:latin typeface="Calibri" panose="020F0502020204030204" pitchFamily="34" charset="0"/>
                <a:cs typeface="Times New Roman" panose="02020603050405020304" pitchFamily="18" charset="0"/>
              </a:rPr>
              <a:t> إخراج الزكاة</a:t>
            </a:r>
            <a:endParaRPr lang="ar-SA" sz="3200" b="1" dirty="0">
              <a:solidFill>
                <a:srgbClr val="C00000"/>
              </a:solidFill>
              <a:latin typeface="Calibri" panose="020F0502020204030204" pitchFamily="34" charset="0"/>
            </a:endParaRPr>
          </a:p>
        </p:txBody>
      </p:sp>
      <p:sp>
        <p:nvSpPr>
          <p:cNvPr id="11" name="مربع نص 5"/>
          <p:cNvSpPr txBox="1">
            <a:spLocks noChangeArrowheads="1"/>
          </p:cNvSpPr>
          <p:nvPr/>
        </p:nvSpPr>
        <p:spPr bwMode="auto">
          <a:xfrm>
            <a:off x="312609" y="104717"/>
            <a:ext cx="2543999"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000" b="1" dirty="0">
                <a:solidFill>
                  <a:srgbClr val="C00000"/>
                </a:solidFill>
              </a:rPr>
              <a:t>أهداف الدرس</a:t>
            </a:r>
          </a:p>
          <a:p>
            <a:r>
              <a:rPr lang="ar-SA" sz="2000" b="1" dirty="0">
                <a:solidFill>
                  <a:schemeClr val="tx1"/>
                </a:solidFill>
              </a:rPr>
              <a:t>1- معرفة وقت إخراج الزكاة </a:t>
            </a:r>
          </a:p>
          <a:p>
            <a:r>
              <a:rPr lang="ar-SA" sz="2000" b="1" dirty="0">
                <a:solidFill>
                  <a:schemeClr val="tx1"/>
                </a:solidFill>
              </a:rPr>
              <a:t>2- حكم تقديم الزكاة .</a:t>
            </a:r>
          </a:p>
          <a:p>
            <a:r>
              <a:rPr lang="ar-SA" sz="2000" b="1" dirty="0">
                <a:solidFill>
                  <a:schemeClr val="tx1"/>
                </a:solidFill>
              </a:rPr>
              <a:t>3- مكان إخراج الزكاة .</a:t>
            </a:r>
          </a:p>
          <a:p>
            <a:r>
              <a:rPr lang="ar-SA" sz="2000" b="1" dirty="0">
                <a:solidFill>
                  <a:schemeClr val="tx1"/>
                </a:solidFill>
              </a:rPr>
              <a:t>4- آداب إخراج الزكاة.</a:t>
            </a:r>
          </a:p>
        </p:txBody>
      </p:sp>
    </p:spTree>
    <p:extLst>
      <p:ext uri="{BB962C8B-B14F-4D97-AF65-F5344CB8AC3E}">
        <p14:creationId xmlns:p14="http://schemas.microsoft.com/office/powerpoint/2010/main" val="1235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additive="base">
                                        <p:cTn id="13" dur="500" fill="hold"/>
                                        <p:tgtEl>
                                          <p:spTgt spid="33795"/>
                                        </p:tgtEl>
                                        <p:attrNameLst>
                                          <p:attrName>ppt_x</p:attrName>
                                        </p:attrNameLst>
                                      </p:cBhvr>
                                      <p:tavLst>
                                        <p:tav tm="0">
                                          <p:val>
                                            <p:strVal val="#ppt_x"/>
                                          </p:val>
                                        </p:tav>
                                        <p:tav tm="100000">
                                          <p:val>
                                            <p:strVal val="#ppt_x"/>
                                          </p:val>
                                        </p:tav>
                                      </p:tavLst>
                                    </p:anim>
                                    <p:anim calcmode="lin" valueType="num">
                                      <p:cBhvr additive="base">
                                        <p:cTn id="14"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 رسالة, خط يد, الخط&#10;&#10;تم إنشاء الوصف تلقائياً">
            <a:extLst>
              <a:ext uri="{FF2B5EF4-FFF2-40B4-BE49-F238E27FC236}">
                <a16:creationId xmlns:a16="http://schemas.microsoft.com/office/drawing/2014/main" id="{6B65DB4E-5CB0-AF31-B40D-C859687F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 y="406908"/>
            <a:ext cx="11274552" cy="6044183"/>
          </a:xfrm>
          <a:prstGeom prst="roundRect">
            <a:avLst/>
          </a:prstGeom>
          <a:ln>
            <a:solidFill>
              <a:schemeClr val="bg2"/>
            </a:solidFill>
          </a:ln>
        </p:spPr>
      </p:pic>
    </p:spTree>
    <p:extLst>
      <p:ext uri="{BB962C8B-B14F-4D97-AF65-F5344CB8AC3E}">
        <p14:creationId xmlns:p14="http://schemas.microsoft.com/office/powerpoint/2010/main" val="362866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خماسي 4"/>
          <p:cNvSpPr/>
          <p:nvPr/>
        </p:nvSpPr>
        <p:spPr>
          <a:xfrm>
            <a:off x="6781179" y="1702289"/>
            <a:ext cx="3714750" cy="857250"/>
          </a:xfrm>
          <a:prstGeom prst="homePlat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ar-EG" b="1" dirty="0"/>
          </a:p>
        </p:txBody>
      </p:sp>
      <p:sp>
        <p:nvSpPr>
          <p:cNvPr id="35841" name="Rectangle 1"/>
          <p:cNvSpPr>
            <a:spLocks noChangeArrowheads="1"/>
          </p:cNvSpPr>
          <p:nvPr/>
        </p:nvSpPr>
        <p:spPr bwMode="auto">
          <a:xfrm>
            <a:off x="7221710" y="1788349"/>
            <a:ext cx="2833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latin typeface="Calibri" panose="020F0502020204030204" pitchFamily="34" charset="0"/>
                <a:cs typeface="Times New Roman" panose="02020603050405020304" pitchFamily="18" charset="0"/>
              </a:rPr>
              <a:t>آداب إخراج الزكاة</a:t>
            </a:r>
            <a:endParaRPr lang="ar-SA" sz="3600" b="1" dirty="0">
              <a:solidFill>
                <a:srgbClr val="C00000"/>
              </a:solidFill>
              <a:latin typeface="Calibri" panose="020F0502020204030204" pitchFamily="34" charset="0"/>
            </a:endParaRPr>
          </a:p>
        </p:txBody>
      </p:sp>
      <p:sp>
        <p:nvSpPr>
          <p:cNvPr id="35842" name="Rectangle 2"/>
          <p:cNvSpPr>
            <a:spLocks noChangeArrowheads="1"/>
          </p:cNvSpPr>
          <p:nvPr/>
        </p:nvSpPr>
        <p:spPr bwMode="auto">
          <a:xfrm>
            <a:off x="3695700" y="2645599"/>
            <a:ext cx="7526911"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tabLst>
                <a:tab pos="-60325" algn="l"/>
                <a:tab pos="79375" algn="l"/>
              </a:tabLst>
              <a:defRPr/>
            </a:pPr>
            <a:r>
              <a:rPr lang="ar-EG" sz="3600" b="1" dirty="0">
                <a:latin typeface="Calibri" pitchFamily="34" charset="0"/>
              </a:rPr>
              <a:t>1ـ </a:t>
            </a:r>
            <a:r>
              <a:rPr lang="ar-SA" sz="3600" b="1" dirty="0">
                <a:solidFill>
                  <a:srgbClr val="C00000"/>
                </a:solidFill>
                <a:latin typeface="Calibri" pitchFamily="34" charset="0"/>
              </a:rPr>
              <a:t>يجب</a:t>
            </a:r>
            <a:r>
              <a:rPr lang="ar-SA" sz="3600" b="1" dirty="0">
                <a:solidFill>
                  <a:srgbClr val="0000FF"/>
                </a:solidFill>
                <a:latin typeface="Calibri" pitchFamily="34" charset="0"/>
              </a:rPr>
              <a:t> على المسلم أن يخرج الزكاة من أوسط ماله إلا إذا طابت نفسه بإخراج الأحسن فهو أفضل </a:t>
            </a:r>
            <a:endParaRPr lang="en-US" sz="3600" b="1" dirty="0">
              <a:solidFill>
                <a:srgbClr val="0000FF"/>
              </a:solidFill>
              <a:latin typeface="Calibri" pitchFamily="34" charset="0"/>
            </a:endParaRPr>
          </a:p>
        </p:txBody>
      </p:sp>
      <p:pic>
        <p:nvPicPr>
          <p:cNvPr id="13327" name="Picture 15"/>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1985450" y="409785"/>
            <a:ext cx="2000250" cy="2060497"/>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ÙØªÙØ¬Ø© Ø¨Ø­Ø« Ø§ÙØµÙØ± Ø¹Ù Ø§ÙØªÙØ± Ø§ÙØ±Ø¯Ù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965" y="401933"/>
            <a:ext cx="2124496" cy="21244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3759199" y="4191483"/>
            <a:ext cx="7399911"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tabLst>
                <a:tab pos="-60325" algn="l"/>
                <a:tab pos="79375" algn="l"/>
              </a:tabLst>
              <a:defRPr/>
            </a:pPr>
            <a:r>
              <a:rPr lang="ar-SA" sz="3600" b="1" dirty="0">
                <a:solidFill>
                  <a:srgbClr val="C00000"/>
                </a:solidFill>
                <a:latin typeface="Calibri" pitchFamily="34" charset="0"/>
              </a:rPr>
              <a:t>لا يجوز </a:t>
            </a:r>
            <a:r>
              <a:rPr lang="ar-SA" sz="3600" b="1" dirty="0">
                <a:solidFill>
                  <a:srgbClr val="0000FF"/>
                </a:solidFill>
                <a:latin typeface="Calibri" pitchFamily="34" charset="0"/>
              </a:rPr>
              <a:t>له أن يخرج الرديء من ماله إلا إذا كان ماله كله من النوع الرديء.</a:t>
            </a:r>
            <a:endParaRPr lang="en-US" sz="3600" b="1" dirty="0">
              <a:solidFill>
                <a:srgbClr val="0000FF"/>
              </a:solidFill>
              <a:latin typeface="Calibri" pitchFamily="34" charset="0"/>
            </a:endParaRPr>
          </a:p>
        </p:txBody>
      </p:sp>
      <p:pic>
        <p:nvPicPr>
          <p:cNvPr id="9" name="Picture 7" descr="00047.WMF"/>
          <p:cNvPicPr>
            <a:picLocks noChangeAspect="1"/>
          </p:cNvPicPr>
          <p:nvPr/>
        </p:nvPicPr>
        <p:blipFill>
          <a:blip r:embed="rId5"/>
          <a:srcRect/>
          <a:stretch>
            <a:fillRect/>
          </a:stretch>
        </p:blipFill>
        <p:spPr bwMode="auto">
          <a:xfrm>
            <a:off x="8020280" y="357183"/>
            <a:ext cx="3719283"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1"/>
          <p:cNvSpPr>
            <a:spLocks noChangeArrowheads="1"/>
          </p:cNvSpPr>
          <p:nvPr/>
        </p:nvSpPr>
        <p:spPr bwMode="auto">
          <a:xfrm>
            <a:off x="8128480" y="408916"/>
            <a:ext cx="3502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dirty="0" err="1">
                <a:latin typeface="Calibri" panose="020F0502020204030204" pitchFamily="34" charset="0"/>
                <a:cs typeface="Times New Roman" panose="02020603050405020304" pitchFamily="18" charset="0"/>
              </a:rPr>
              <a:t>الهدف:آداب</a:t>
            </a:r>
            <a:r>
              <a:rPr lang="ar-SA" sz="3200" b="1" dirty="0">
                <a:latin typeface="Calibri" panose="020F0502020204030204" pitchFamily="34" charset="0"/>
                <a:cs typeface="Times New Roman" panose="02020603050405020304" pitchFamily="18" charset="0"/>
              </a:rPr>
              <a:t> إخراج الزكاة</a:t>
            </a:r>
            <a:endParaRPr lang="ar-SA" sz="3200" b="1" dirty="0">
              <a:latin typeface="Calibri" panose="020F0502020204030204" pitchFamily="34" charset="0"/>
            </a:endParaRPr>
          </a:p>
        </p:txBody>
      </p:sp>
    </p:spTree>
    <p:extLst>
      <p:ext uri="{BB962C8B-B14F-4D97-AF65-F5344CB8AC3E}">
        <p14:creationId xmlns:p14="http://schemas.microsoft.com/office/powerpoint/2010/main" val="132018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خماسي 4"/>
          <p:cNvSpPr/>
          <p:nvPr/>
        </p:nvSpPr>
        <p:spPr>
          <a:xfrm>
            <a:off x="4694866" y="717762"/>
            <a:ext cx="3714750" cy="857250"/>
          </a:xfrm>
          <a:prstGeom prst="homePlat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ar-EG" b="1" dirty="0"/>
          </a:p>
        </p:txBody>
      </p:sp>
      <p:sp>
        <p:nvSpPr>
          <p:cNvPr id="6" name="Rectangle 1"/>
          <p:cNvSpPr>
            <a:spLocks noChangeArrowheads="1"/>
          </p:cNvSpPr>
          <p:nvPr/>
        </p:nvSpPr>
        <p:spPr bwMode="auto">
          <a:xfrm>
            <a:off x="4968263" y="823330"/>
            <a:ext cx="2833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latin typeface="Calibri" panose="020F0502020204030204" pitchFamily="34" charset="0"/>
                <a:cs typeface="Times New Roman" panose="02020603050405020304" pitchFamily="18" charset="0"/>
              </a:rPr>
              <a:t>آداب إخراج الزكاة</a:t>
            </a:r>
            <a:endParaRPr lang="ar-SA" sz="3600" b="1" dirty="0">
              <a:solidFill>
                <a:srgbClr val="C00000"/>
              </a:solidFill>
              <a:latin typeface="Calibri" panose="020F0502020204030204" pitchFamily="34" charset="0"/>
            </a:endParaRPr>
          </a:p>
        </p:txBody>
      </p:sp>
      <p:sp>
        <p:nvSpPr>
          <p:cNvPr id="7" name="مخطط انسيابي: مستند 6"/>
          <p:cNvSpPr/>
          <p:nvPr/>
        </p:nvSpPr>
        <p:spPr>
          <a:xfrm>
            <a:off x="2420326" y="2049137"/>
            <a:ext cx="7929562" cy="3888955"/>
          </a:xfrm>
          <a:prstGeom prst="flowChartDocument">
            <a:avLst/>
          </a:prstGeom>
        </p:spPr>
        <p:style>
          <a:lnRef idx="2">
            <a:schemeClr val="accent1"/>
          </a:lnRef>
          <a:fillRef idx="1">
            <a:schemeClr val="lt1"/>
          </a:fillRef>
          <a:effectRef idx="0">
            <a:schemeClr val="accent1"/>
          </a:effectRef>
          <a:fontRef idx="minor">
            <a:schemeClr val="dk1"/>
          </a:fontRef>
        </p:style>
        <p:txBody>
          <a:bodyPr rtlCol="1" anchor="ctr"/>
          <a:lstStyle/>
          <a:p>
            <a:pPr algn="ctr">
              <a:defRPr/>
            </a:pPr>
            <a:endParaRPr lang="ar-EG" b="1" dirty="0"/>
          </a:p>
        </p:txBody>
      </p:sp>
      <p:sp>
        <p:nvSpPr>
          <p:cNvPr id="8" name="Rectangle 1"/>
          <p:cNvSpPr>
            <a:spLocks noChangeArrowheads="1"/>
          </p:cNvSpPr>
          <p:nvPr/>
        </p:nvSpPr>
        <p:spPr bwMode="auto">
          <a:xfrm>
            <a:off x="3010972" y="2452421"/>
            <a:ext cx="6286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latin typeface="Calibri" panose="020F0502020204030204" pitchFamily="34" charset="0"/>
                <a:cs typeface="Times New Roman" panose="02020603050405020304" pitchFamily="18" charset="0"/>
              </a:rPr>
              <a:t>2</a:t>
            </a:r>
            <a:r>
              <a:rPr lang="ar-EG" sz="3600" b="1" dirty="0">
                <a:latin typeface="Calibri" panose="020F0502020204030204" pitchFamily="34" charset="0"/>
                <a:cs typeface="Times New Roman" panose="02020603050405020304" pitchFamily="18" charset="0"/>
              </a:rPr>
              <a:t>ـ </a:t>
            </a:r>
            <a:r>
              <a:rPr lang="ar-SA" sz="3600" b="1" dirty="0">
                <a:latin typeface="Calibri" panose="020F0502020204030204" pitchFamily="34" charset="0"/>
                <a:cs typeface="Times New Roman" panose="02020603050405020304" pitchFamily="18" charset="0"/>
              </a:rPr>
              <a:t>الأفضل </a:t>
            </a:r>
            <a:r>
              <a:rPr lang="ar-SA" sz="3600" b="1" dirty="0" err="1">
                <a:latin typeface="Calibri" panose="020F0502020204030204" pitchFamily="34" charset="0"/>
                <a:cs typeface="Times New Roman" panose="02020603050405020304" pitchFamily="18" charset="0"/>
              </a:rPr>
              <a:t>للمزكي</a:t>
            </a:r>
            <a:r>
              <a:rPr lang="ar-SA" sz="3600" b="1" dirty="0">
                <a:latin typeface="Calibri" panose="020F0502020204030204" pitchFamily="34" charset="0"/>
                <a:cs typeface="Times New Roman" panose="02020603050405020304" pitchFamily="18" charset="0"/>
              </a:rPr>
              <a:t> أن يقوم بإيصال زكاته بنفسه ويجوز له دفعها إلى الجمعيات الخيرية المعتمدة من الجهات المختصة في المملكة العربية؛ لإيصالها </a:t>
            </a:r>
            <a:r>
              <a:rPr lang="ar-EG" sz="3600" b="1" dirty="0">
                <a:latin typeface="Calibri" panose="020F0502020204030204" pitchFamily="34" charset="0"/>
                <a:cs typeface="Times New Roman" panose="02020603050405020304" pitchFamily="18" charset="0"/>
              </a:rPr>
              <a:t>إلى </a:t>
            </a:r>
            <a:r>
              <a:rPr lang="ar-SA" sz="3600" b="1" dirty="0">
                <a:latin typeface="Calibri" panose="020F0502020204030204" pitchFamily="34" charset="0"/>
                <a:cs typeface="Times New Roman" panose="02020603050405020304" pitchFamily="18" charset="0"/>
              </a:rPr>
              <a:t>مستحقيها.</a:t>
            </a:r>
            <a:endParaRPr lang="en-US" sz="36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5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ستند 1"/>
          <p:cNvSpPr/>
          <p:nvPr/>
        </p:nvSpPr>
        <p:spPr>
          <a:xfrm>
            <a:off x="2552528" y="2064460"/>
            <a:ext cx="7929562" cy="4071936"/>
          </a:xfrm>
          <a:prstGeom prst="flowChartDocument">
            <a:avLst/>
          </a:prstGeom>
        </p:spPr>
        <p:style>
          <a:lnRef idx="2">
            <a:schemeClr val="accent1"/>
          </a:lnRef>
          <a:fillRef idx="1">
            <a:schemeClr val="lt1"/>
          </a:fillRef>
          <a:effectRef idx="0">
            <a:schemeClr val="accent1"/>
          </a:effectRef>
          <a:fontRef idx="minor">
            <a:schemeClr val="dk1"/>
          </a:fontRef>
        </p:style>
        <p:txBody>
          <a:bodyPr rtlCol="1" anchor="ctr"/>
          <a:lstStyle/>
          <a:p>
            <a:pPr algn="ctr">
              <a:defRPr/>
            </a:pPr>
            <a:endParaRPr lang="ar-EG" b="1" dirty="0"/>
          </a:p>
        </p:txBody>
      </p:sp>
      <p:sp>
        <p:nvSpPr>
          <p:cNvPr id="36865" name="Rectangle 1"/>
          <p:cNvSpPr>
            <a:spLocks noChangeArrowheads="1"/>
          </p:cNvSpPr>
          <p:nvPr/>
        </p:nvSpPr>
        <p:spPr bwMode="auto">
          <a:xfrm>
            <a:off x="2552528" y="2516857"/>
            <a:ext cx="7921625" cy="2308225"/>
          </a:xfrm>
          <a:prstGeom prst="rect">
            <a:avLst/>
          </a:prstGeom>
          <a:noFill/>
          <a:ln w="9525">
            <a:noFill/>
            <a:miter lim="800000"/>
            <a:headEnd/>
            <a:tailEnd/>
          </a:ln>
        </p:spPr>
        <p:txBody>
          <a:bodyPr anchor="ctr">
            <a:spAutoFit/>
          </a:bodyPr>
          <a:lstStyle/>
          <a:p>
            <a:pPr algn="ctr">
              <a:tabLst>
                <a:tab pos="-60325" algn="l"/>
                <a:tab pos="79375" algn="l"/>
                <a:tab pos="228600" algn="l"/>
              </a:tabLst>
              <a:defRPr/>
            </a:pPr>
            <a:r>
              <a:rPr lang="ar-SA" sz="3600" b="1" dirty="0">
                <a:latin typeface="Calibri" pitchFamily="34" charset="0"/>
              </a:rPr>
              <a:t>3</a:t>
            </a:r>
            <a:r>
              <a:rPr lang="ar-EG" sz="3600" b="1" dirty="0">
                <a:latin typeface="Calibri" pitchFamily="34" charset="0"/>
              </a:rPr>
              <a:t>ـ </a:t>
            </a:r>
            <a:r>
              <a:rPr lang="ar-SA" sz="3600" b="1" dirty="0">
                <a:latin typeface="Calibri" pitchFamily="34" charset="0"/>
              </a:rPr>
              <a:t>يجب على المزكي أن يتحرى بزكاته المستحقين، ولا يتساهل بإعطائها أي إنسان حتى يتأكد من كونه من المستحقين لها، </a:t>
            </a:r>
            <a:r>
              <a:rPr lang="ar-SA" sz="3600" b="1" dirty="0">
                <a:solidFill>
                  <a:srgbClr val="C00000"/>
                </a:solidFill>
                <a:latin typeface="Calibri" pitchFamily="34" charset="0"/>
              </a:rPr>
              <a:t>لقوله </a:t>
            </a:r>
            <a:r>
              <a:rPr lang="ar-EG" sz="3600" b="1" dirty="0">
                <a:solidFill>
                  <a:srgbClr val="C00000"/>
                </a:solidFill>
                <a:latin typeface="Times New Roman" pitchFamily="18" charset="0"/>
                <a:sym typeface="AGA Arabesque" pitchFamily="2" charset="2"/>
              </a:rPr>
              <a:t>صلى الله عليه وسلم</a:t>
            </a:r>
            <a:r>
              <a:rPr lang="ar-SA" sz="3600" b="1" dirty="0">
                <a:solidFill>
                  <a:srgbClr val="C00000"/>
                </a:solidFill>
              </a:rPr>
              <a:t>: (ولا حظ فيها لغني ولا لقوي مكتسب)</a:t>
            </a:r>
            <a:endParaRPr lang="ar-SA" sz="3600" b="1" dirty="0">
              <a:solidFill>
                <a:srgbClr val="C00000"/>
              </a:solidFill>
              <a:latin typeface="Calibri" pitchFamily="34" charset="0"/>
              <a:sym typeface="AGA Arabesque" pitchFamily="2" charset="2"/>
            </a:endParaRPr>
          </a:p>
        </p:txBody>
      </p:sp>
      <p:sp>
        <p:nvSpPr>
          <p:cNvPr id="5" name="خماسي 4"/>
          <p:cNvSpPr/>
          <p:nvPr/>
        </p:nvSpPr>
        <p:spPr>
          <a:xfrm>
            <a:off x="7632079" y="744499"/>
            <a:ext cx="3714750" cy="857250"/>
          </a:xfrm>
          <a:prstGeom prst="homePlat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ar-EG" b="1" dirty="0"/>
          </a:p>
        </p:txBody>
      </p:sp>
      <p:sp>
        <p:nvSpPr>
          <p:cNvPr id="6" name="Rectangle 1"/>
          <p:cNvSpPr>
            <a:spLocks noChangeArrowheads="1"/>
          </p:cNvSpPr>
          <p:nvPr/>
        </p:nvSpPr>
        <p:spPr bwMode="auto">
          <a:xfrm>
            <a:off x="8072610" y="818068"/>
            <a:ext cx="2833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latin typeface="Calibri" panose="020F0502020204030204" pitchFamily="34" charset="0"/>
                <a:cs typeface="Times New Roman" panose="02020603050405020304" pitchFamily="18" charset="0"/>
              </a:rPr>
              <a:t>آداب إخراج الزكاة</a:t>
            </a:r>
            <a:endParaRPr lang="ar-SA"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4072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additive="base">
                                        <p:cTn id="7" dur="500" fill="hold"/>
                                        <p:tgtEl>
                                          <p:spTgt spid="36865"/>
                                        </p:tgtEl>
                                        <p:attrNameLst>
                                          <p:attrName>ppt_x</p:attrName>
                                        </p:attrNameLst>
                                      </p:cBhvr>
                                      <p:tavLst>
                                        <p:tav tm="0">
                                          <p:val>
                                            <p:strVal val="#ppt_x"/>
                                          </p:val>
                                        </p:tav>
                                        <p:tav tm="100000">
                                          <p:val>
                                            <p:strVal val="#ppt_x"/>
                                          </p:val>
                                        </p:tav>
                                      </p:tavLst>
                                    </p:anim>
                                    <p:anim calcmode="lin" valueType="num">
                                      <p:cBhvr additive="base">
                                        <p:cTn id="8" dur="500" fill="hold"/>
                                        <p:tgtEl>
                                          <p:spTgt spid="36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w="76200">
                <a:solidFill>
                  <a:prstClr val="black"/>
                </a:solidFill>
              </a:ln>
              <a:solidFill>
                <a:prstClr val="white"/>
              </a:solidFill>
            </a:endParaRPr>
          </a:p>
        </p:txBody>
      </p:sp>
      <p:sp>
        <p:nvSpPr>
          <p:cNvPr id="4" name="مستطيل مستدير الزوايا 3"/>
          <p:cNvSpPr/>
          <p:nvPr/>
        </p:nvSpPr>
        <p:spPr>
          <a:xfrm>
            <a:off x="4667241" y="642918"/>
            <a:ext cx="3134865" cy="714380"/>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prstClr val="black"/>
              </a:solidFill>
            </a:endParaRPr>
          </a:p>
        </p:txBody>
      </p:sp>
      <p:cxnSp>
        <p:nvCxnSpPr>
          <p:cNvPr id="6" name="رابط مستقيم 5"/>
          <p:cNvCxnSpPr/>
          <p:nvPr/>
        </p:nvCxnSpPr>
        <p:spPr>
          <a:xfrm>
            <a:off x="3194892" y="1816507"/>
            <a:ext cx="5927074" cy="57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9121966" y="1873958"/>
            <a:ext cx="9429" cy="941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3214285" y="1816507"/>
            <a:ext cx="1523" cy="10925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stCxn id="4" idx="2"/>
          </p:cNvCxnSpPr>
          <p:nvPr/>
        </p:nvCxnSpPr>
        <p:spPr>
          <a:xfrm flipH="1">
            <a:off x="6201861" y="1357298"/>
            <a:ext cx="32813" cy="14168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مستطيل مستدير الزوايا 26"/>
          <p:cNvSpPr/>
          <p:nvPr/>
        </p:nvSpPr>
        <p:spPr>
          <a:xfrm>
            <a:off x="2059819" y="3073054"/>
            <a:ext cx="2441671" cy="2720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accent1"/>
                </a:solidFill>
                <a:latin typeface="Calibri" panose="020F0502020204030204" pitchFamily="34" charset="0"/>
                <a:cs typeface="Times New Roman" panose="02020603050405020304" pitchFamily="18" charset="0"/>
              </a:rPr>
              <a:t>3ـ </a:t>
            </a:r>
            <a:r>
              <a:rPr lang="ar-SA" sz="2400" b="1" dirty="0">
                <a:solidFill>
                  <a:schemeClr val="accent1"/>
                </a:solidFill>
                <a:latin typeface="Calibri" panose="020F0502020204030204" pitchFamily="34" charset="0"/>
                <a:cs typeface="Times New Roman" panose="02020603050405020304" pitchFamily="18" charset="0"/>
              </a:rPr>
              <a:t>الأفضل </a:t>
            </a:r>
            <a:r>
              <a:rPr lang="ar-SA" sz="2400" b="1" dirty="0" err="1">
                <a:solidFill>
                  <a:schemeClr val="accent1"/>
                </a:solidFill>
                <a:latin typeface="Calibri" panose="020F0502020204030204" pitchFamily="34" charset="0"/>
                <a:cs typeface="Times New Roman" panose="02020603050405020304" pitchFamily="18" charset="0"/>
              </a:rPr>
              <a:t>للمزكي</a:t>
            </a:r>
            <a:r>
              <a:rPr lang="ar-SA" sz="2400" b="1" dirty="0">
                <a:solidFill>
                  <a:schemeClr val="accent1"/>
                </a:solidFill>
                <a:latin typeface="Calibri" panose="020F0502020204030204" pitchFamily="34" charset="0"/>
                <a:cs typeface="Times New Roman" panose="02020603050405020304" pitchFamily="18" charset="0"/>
              </a:rPr>
              <a:t> أن يقوم بإيصال زكاته بنفسه ويجوز له دفعها إلى من يثق به من الأشخاص أو المؤسسات الخيرية</a:t>
            </a:r>
            <a:endParaRPr lang="ar-SA" sz="2400" b="1" dirty="0">
              <a:solidFill>
                <a:schemeClr val="accent1"/>
              </a:solidFill>
            </a:endParaRPr>
          </a:p>
        </p:txBody>
      </p:sp>
      <p:sp>
        <p:nvSpPr>
          <p:cNvPr id="28" name="مستطيل مستدير الزوايا 27"/>
          <p:cNvSpPr/>
          <p:nvPr/>
        </p:nvSpPr>
        <p:spPr>
          <a:xfrm>
            <a:off x="7478981" y="3034048"/>
            <a:ext cx="2778734" cy="2636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tabLst>
                <a:tab pos="-60325" algn="l"/>
                <a:tab pos="79375" algn="l"/>
              </a:tabLst>
              <a:defRPr/>
            </a:pPr>
            <a:r>
              <a:rPr lang="ar-EG" sz="2800" b="1" dirty="0">
                <a:solidFill>
                  <a:schemeClr val="accent1"/>
                </a:solidFill>
                <a:latin typeface="Calibri" pitchFamily="34" charset="0"/>
              </a:rPr>
              <a:t>1ـ </a:t>
            </a:r>
            <a:r>
              <a:rPr lang="ar-SA" sz="2800" b="1" dirty="0">
                <a:solidFill>
                  <a:schemeClr val="accent1"/>
                </a:solidFill>
                <a:latin typeface="Calibri" pitchFamily="34" charset="0"/>
              </a:rPr>
              <a:t>يجب على المسلم أن يخرج الزكاة من أوسط ماله إلا إذا طابت نفسه  بإخراج الأحسن فهو أفضل </a:t>
            </a:r>
            <a:endParaRPr lang="ar-EG" sz="2800" b="1" dirty="0">
              <a:solidFill>
                <a:schemeClr val="accent1"/>
              </a:solidFill>
              <a:latin typeface="Calibri" pitchFamily="34" charset="0"/>
            </a:endParaRPr>
          </a:p>
        </p:txBody>
      </p:sp>
      <p:sp>
        <p:nvSpPr>
          <p:cNvPr id="30" name="مستطيل مستدير الزوايا 29"/>
          <p:cNvSpPr/>
          <p:nvPr/>
        </p:nvSpPr>
        <p:spPr>
          <a:xfrm>
            <a:off x="5134483" y="3073054"/>
            <a:ext cx="1763569" cy="2558977"/>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400" b="1" dirty="0">
                <a:solidFill>
                  <a:schemeClr val="tx1"/>
                </a:solidFill>
                <a:latin typeface="Calibri" pitchFamily="34" charset="0"/>
              </a:rPr>
              <a:t>2ـ </a:t>
            </a:r>
            <a:r>
              <a:rPr lang="ar-SA" sz="2400" b="1" dirty="0">
                <a:solidFill>
                  <a:schemeClr val="tx1"/>
                </a:solidFill>
                <a:latin typeface="Calibri" pitchFamily="34" charset="0"/>
              </a:rPr>
              <a:t>يجب على </a:t>
            </a:r>
            <a:r>
              <a:rPr lang="ar-SA" sz="2400" b="1" dirty="0" err="1">
                <a:solidFill>
                  <a:schemeClr val="tx1"/>
                </a:solidFill>
                <a:latin typeface="Calibri" pitchFamily="34" charset="0"/>
              </a:rPr>
              <a:t>المزكي</a:t>
            </a:r>
            <a:r>
              <a:rPr lang="ar-SA" sz="2400" b="1" dirty="0">
                <a:solidFill>
                  <a:schemeClr val="tx1"/>
                </a:solidFill>
                <a:latin typeface="Calibri" pitchFamily="34" charset="0"/>
              </a:rPr>
              <a:t> أن يتحرى بزكاته المستحقين،</a:t>
            </a:r>
            <a:endParaRPr lang="ar-SA" sz="2400" b="1" dirty="0">
              <a:solidFill>
                <a:prstClr val="black"/>
              </a:solidFill>
            </a:endParaRPr>
          </a:p>
        </p:txBody>
      </p:sp>
      <p:sp>
        <p:nvSpPr>
          <p:cNvPr id="25" name="Rectangle 1"/>
          <p:cNvSpPr>
            <a:spLocks noChangeArrowheads="1"/>
          </p:cNvSpPr>
          <p:nvPr/>
        </p:nvSpPr>
        <p:spPr bwMode="auto">
          <a:xfrm>
            <a:off x="4816241" y="684315"/>
            <a:ext cx="2833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latin typeface="Calibri" panose="020F0502020204030204" pitchFamily="34" charset="0"/>
                <a:cs typeface="Times New Roman" panose="02020603050405020304" pitchFamily="18" charset="0"/>
              </a:rPr>
              <a:t>آداب إخراج الزكاة</a:t>
            </a:r>
            <a:endParaRPr lang="ar-SA"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7793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8273256" y="249195"/>
            <a:ext cx="1928813" cy="1285875"/>
          </a:xfrm>
          <a:prstGeom prst="star16">
            <a:avLst/>
          </a:prstGeom>
          <a:solidFill>
            <a:srgbClr val="B1D83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b="1" dirty="0"/>
          </a:p>
        </p:txBody>
      </p:sp>
      <p:sp>
        <p:nvSpPr>
          <p:cNvPr id="3" name="مربع نص 2"/>
          <p:cNvSpPr txBox="1">
            <a:spLocks noChangeArrowheads="1"/>
          </p:cNvSpPr>
          <p:nvPr/>
        </p:nvSpPr>
        <p:spPr bwMode="auto">
          <a:xfrm>
            <a:off x="8553449" y="624675"/>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t>فـكـر</a:t>
            </a:r>
            <a:endParaRPr lang="ar-EG" sz="3600" b="1" dirty="0"/>
          </a:p>
        </p:txBody>
      </p:sp>
      <p:sp>
        <p:nvSpPr>
          <p:cNvPr id="11" name="مستطيل مستدير الزوايا 10"/>
          <p:cNvSpPr/>
          <p:nvPr/>
        </p:nvSpPr>
        <p:spPr>
          <a:xfrm>
            <a:off x="1022955" y="1696598"/>
            <a:ext cx="9861709" cy="4406747"/>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endParaRPr lang="ar-SA" sz="3600" b="1" dirty="0">
              <a:solidFill>
                <a:prstClr val="black"/>
              </a:solidFill>
            </a:endParaRPr>
          </a:p>
        </p:txBody>
      </p:sp>
      <p:sp>
        <p:nvSpPr>
          <p:cNvPr id="12" name="مستطيل 11"/>
          <p:cNvSpPr>
            <a:spLocks noChangeArrowheads="1"/>
          </p:cNvSpPr>
          <p:nvPr/>
        </p:nvSpPr>
        <p:spPr bwMode="auto">
          <a:xfrm>
            <a:off x="7418388" y="2261918"/>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t>قال تعالى: </a:t>
            </a:r>
            <a:endParaRPr lang="ar-EG" sz="3600" b="1" dirty="0"/>
          </a:p>
        </p:txBody>
      </p:sp>
      <p:sp>
        <p:nvSpPr>
          <p:cNvPr id="13" name="مستطيل 12"/>
          <p:cNvSpPr>
            <a:spLocks noChangeArrowheads="1"/>
          </p:cNvSpPr>
          <p:nvPr/>
        </p:nvSpPr>
        <p:spPr bwMode="auto">
          <a:xfrm>
            <a:off x="1542362" y="2280203"/>
            <a:ext cx="82163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rPr>
              <a:t>                </a:t>
            </a:r>
            <a:r>
              <a:rPr lang="ar-EG" sz="3600" b="1" dirty="0">
                <a:solidFill>
                  <a:srgbClr val="C00000"/>
                </a:solidFill>
              </a:rPr>
              <a:t>(</a:t>
            </a:r>
            <a:r>
              <a:rPr lang="ar-SA" sz="3600" b="1" dirty="0">
                <a:solidFill>
                  <a:srgbClr val="C00000"/>
                </a:solidFill>
              </a:rPr>
              <a:t>وَلا تَيَمَّمُوا الْخَبِيثَ مِنْهُ تُنْفِقُونَ وَلَسْتُمْ بِآخِذِيهِ إِلا أَنْ تُغْمِضُوا فِيهِ وَاعْلَمُوا أَنَّ الل</a:t>
            </a:r>
            <a:r>
              <a:rPr lang="ar-EG" sz="3600" b="1" dirty="0">
                <a:solidFill>
                  <a:srgbClr val="C00000"/>
                </a:solidFill>
              </a:rPr>
              <a:t>ه</a:t>
            </a:r>
            <a:r>
              <a:rPr lang="ar-SA" sz="3600" b="1" dirty="0">
                <a:solidFill>
                  <a:srgbClr val="C00000"/>
                </a:solidFill>
              </a:rPr>
              <a:t>َ غَنِيٌّ حَمِيدٌ</a:t>
            </a:r>
            <a:r>
              <a:rPr lang="ar-EG" sz="3600" b="1" dirty="0">
                <a:solidFill>
                  <a:srgbClr val="C00000"/>
                </a:solidFill>
              </a:rPr>
              <a:t>) </a:t>
            </a:r>
          </a:p>
        </p:txBody>
      </p:sp>
      <p:sp>
        <p:nvSpPr>
          <p:cNvPr id="14" name="مربع نص 13"/>
          <p:cNvSpPr txBox="1">
            <a:spLocks noChangeArrowheads="1"/>
          </p:cNvSpPr>
          <p:nvPr/>
        </p:nvSpPr>
        <p:spPr bwMode="auto">
          <a:xfrm>
            <a:off x="2414932" y="364206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800" b="1" dirty="0">
                <a:solidFill>
                  <a:srgbClr val="00B050"/>
                </a:solidFill>
              </a:rPr>
              <a:t>تأمل العلاقة بين الآية والأدب</a:t>
            </a:r>
            <a:r>
              <a:rPr lang="ar-EG" sz="2800" b="1" dirty="0">
                <a:solidFill>
                  <a:srgbClr val="00B050"/>
                </a:solidFill>
              </a:rPr>
              <a:t> الأول</a:t>
            </a:r>
            <a:r>
              <a:rPr lang="ar-SA" sz="2800" b="1" dirty="0">
                <a:solidFill>
                  <a:srgbClr val="00B050"/>
                </a:solidFill>
              </a:rPr>
              <a:t>، ثم اكتبها هنا:</a:t>
            </a:r>
            <a:endParaRPr lang="ar-EG" sz="2800" b="1" dirty="0">
              <a:solidFill>
                <a:srgbClr val="00B050"/>
              </a:solidFill>
            </a:endParaRPr>
          </a:p>
        </p:txBody>
      </p:sp>
      <p:sp>
        <p:nvSpPr>
          <p:cNvPr id="16" name="مستطيل مستدير الزوايا 15"/>
          <p:cNvSpPr/>
          <p:nvPr/>
        </p:nvSpPr>
        <p:spPr>
          <a:xfrm>
            <a:off x="1738282" y="571480"/>
            <a:ext cx="2786082" cy="86428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defRPr/>
            </a:pPr>
            <a:endParaRPr lang="ar-SA" sz="3600" b="1" dirty="0">
              <a:solidFill>
                <a:srgbClr val="C00000"/>
              </a:solidFill>
            </a:endParaRPr>
          </a:p>
          <a:p>
            <a:pPr algn="ctr">
              <a:defRPr/>
            </a:pPr>
            <a:r>
              <a:rPr lang="ar-SA" sz="2400" b="1" dirty="0">
                <a:solidFill>
                  <a:prstClr val="black"/>
                </a:solidFill>
              </a:rPr>
              <a:t>مهارة :استماع</a:t>
            </a:r>
          </a:p>
          <a:p>
            <a:pPr algn="ctr">
              <a:defRPr/>
            </a:pPr>
            <a:r>
              <a:rPr lang="ar-SA" sz="2400" b="1" dirty="0">
                <a:solidFill>
                  <a:prstClr val="black"/>
                </a:solidFill>
              </a:rPr>
              <a:t>نشاط  : فردي </a:t>
            </a:r>
          </a:p>
          <a:p>
            <a:pPr algn="ctr">
              <a:defRPr/>
            </a:pPr>
            <a:endParaRPr lang="ar-SA" sz="3600" b="1" dirty="0">
              <a:solidFill>
                <a:prstClr val="black"/>
              </a:solidFill>
            </a:endParaRPr>
          </a:p>
        </p:txBody>
      </p:sp>
      <p:pic>
        <p:nvPicPr>
          <p:cNvPr id="17" name="زكاااة">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15803" y="4184223"/>
            <a:ext cx="1868461" cy="1868461"/>
          </a:xfrm>
          <a:prstGeom prst="rect">
            <a:avLst/>
          </a:prstGeom>
          <a:ln>
            <a:noFill/>
          </a:ln>
          <a:effectLst/>
          <a:scene3d>
            <a:camera prst="orthographicFront"/>
            <a:lightRig rig="balanced" dir="t"/>
          </a:scene3d>
          <a:sp3d prstMaterial="softEdge">
            <a:bevelT w="203200" h="101600" prst="cross"/>
            <a:contourClr>
              <a:srgbClr val="FFFFFF"/>
            </a:contourClr>
          </a:sp3d>
        </p:spPr>
      </p:pic>
      <p:pic>
        <p:nvPicPr>
          <p:cNvPr id="10" name="Picture 8" descr="نتيجة بحث الصور عن فكر"/>
          <p:cNvPicPr>
            <a:picLocks noChangeAspect="1" noChangeArrowheads="1"/>
          </p:cNvPicPr>
          <p:nvPr/>
        </p:nvPicPr>
        <p:blipFill>
          <a:blip r:embed="rId5" cstate="print"/>
          <a:srcRect/>
          <a:stretch>
            <a:fillRect/>
          </a:stretch>
        </p:blipFill>
        <p:spPr bwMode="auto">
          <a:xfrm>
            <a:off x="9581756" y="2060658"/>
            <a:ext cx="901874" cy="785818"/>
          </a:xfrm>
          <a:prstGeom prst="rect">
            <a:avLst/>
          </a:prstGeom>
          <a:ln>
            <a:noFill/>
          </a:ln>
          <a:effectLst>
            <a:softEdge rad="112500"/>
          </a:effectLst>
        </p:spPr>
      </p:pic>
    </p:spTree>
    <p:extLst>
      <p:ext uri="{BB962C8B-B14F-4D97-AF65-F5344CB8AC3E}">
        <p14:creationId xmlns:p14="http://schemas.microsoft.com/office/powerpoint/2010/main" val="2397289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a:off x="8273256" y="249195"/>
            <a:ext cx="1928813" cy="1285875"/>
          </a:xfrm>
          <a:prstGeom prst="star16">
            <a:avLst/>
          </a:prstGeom>
          <a:solidFill>
            <a:srgbClr val="B1D83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b="1" dirty="0"/>
          </a:p>
        </p:txBody>
      </p:sp>
      <p:sp>
        <p:nvSpPr>
          <p:cNvPr id="3" name="مربع نص 2"/>
          <p:cNvSpPr txBox="1">
            <a:spLocks noChangeArrowheads="1"/>
          </p:cNvSpPr>
          <p:nvPr/>
        </p:nvSpPr>
        <p:spPr bwMode="auto">
          <a:xfrm>
            <a:off x="8553449" y="624675"/>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t>فـكـر</a:t>
            </a:r>
            <a:endParaRPr lang="ar-EG" sz="3600" b="1" dirty="0"/>
          </a:p>
        </p:txBody>
      </p:sp>
      <p:sp>
        <p:nvSpPr>
          <p:cNvPr id="11" name="مستطيل مستدير الزوايا 10"/>
          <p:cNvSpPr/>
          <p:nvPr/>
        </p:nvSpPr>
        <p:spPr>
          <a:xfrm>
            <a:off x="1022955" y="1696598"/>
            <a:ext cx="9861709" cy="4406747"/>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endParaRPr lang="ar-SA" sz="3600" b="1" dirty="0">
              <a:solidFill>
                <a:prstClr val="black"/>
              </a:solidFill>
            </a:endParaRPr>
          </a:p>
        </p:txBody>
      </p:sp>
      <p:sp>
        <p:nvSpPr>
          <p:cNvPr id="12" name="مستطيل 11"/>
          <p:cNvSpPr>
            <a:spLocks noChangeArrowheads="1"/>
          </p:cNvSpPr>
          <p:nvPr/>
        </p:nvSpPr>
        <p:spPr bwMode="auto">
          <a:xfrm>
            <a:off x="7418388" y="2261918"/>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t>قال تعالى: </a:t>
            </a:r>
            <a:endParaRPr lang="ar-EG" sz="3600" b="1" dirty="0"/>
          </a:p>
        </p:txBody>
      </p:sp>
      <p:sp>
        <p:nvSpPr>
          <p:cNvPr id="13" name="مستطيل 12"/>
          <p:cNvSpPr>
            <a:spLocks noChangeArrowheads="1"/>
          </p:cNvSpPr>
          <p:nvPr/>
        </p:nvSpPr>
        <p:spPr bwMode="auto">
          <a:xfrm>
            <a:off x="1542362" y="2280203"/>
            <a:ext cx="82163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rPr>
              <a:t>                </a:t>
            </a:r>
            <a:r>
              <a:rPr lang="ar-EG" sz="3600" b="1" dirty="0">
                <a:solidFill>
                  <a:srgbClr val="C00000"/>
                </a:solidFill>
              </a:rPr>
              <a:t>(</a:t>
            </a:r>
            <a:r>
              <a:rPr lang="ar-SA" sz="3600" b="1" dirty="0">
                <a:solidFill>
                  <a:srgbClr val="C00000"/>
                </a:solidFill>
              </a:rPr>
              <a:t>وَلا تَيَمَّمُوا الْخَبِيثَ مِنْهُ تُنْفِقُونَ وَلَسْتُمْ بِآخِذِيهِ إِلا أَنْ تُغْمِضُوا فِيهِ وَاعْلَمُوا أَنَّ الل</a:t>
            </a:r>
            <a:r>
              <a:rPr lang="ar-EG" sz="3600" b="1" dirty="0">
                <a:solidFill>
                  <a:srgbClr val="C00000"/>
                </a:solidFill>
              </a:rPr>
              <a:t>ه</a:t>
            </a:r>
            <a:r>
              <a:rPr lang="ar-SA" sz="3600" b="1" dirty="0">
                <a:solidFill>
                  <a:srgbClr val="C00000"/>
                </a:solidFill>
              </a:rPr>
              <a:t>َ غَنِيٌّ حَمِيدٌ</a:t>
            </a:r>
            <a:r>
              <a:rPr lang="ar-EG" sz="3600" b="1" dirty="0">
                <a:solidFill>
                  <a:srgbClr val="C00000"/>
                </a:solidFill>
              </a:rPr>
              <a:t>) </a:t>
            </a:r>
          </a:p>
        </p:txBody>
      </p:sp>
      <p:sp>
        <p:nvSpPr>
          <p:cNvPr id="14" name="مربع نص 13"/>
          <p:cNvSpPr txBox="1">
            <a:spLocks noChangeArrowheads="1"/>
          </p:cNvSpPr>
          <p:nvPr/>
        </p:nvSpPr>
        <p:spPr bwMode="auto">
          <a:xfrm>
            <a:off x="2414932" y="364206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800" b="1" dirty="0">
                <a:solidFill>
                  <a:srgbClr val="00B050"/>
                </a:solidFill>
              </a:rPr>
              <a:t>تأمل العلاقة بين الآية والأدب</a:t>
            </a:r>
            <a:r>
              <a:rPr lang="ar-EG" sz="2800" b="1" dirty="0">
                <a:solidFill>
                  <a:srgbClr val="00B050"/>
                </a:solidFill>
              </a:rPr>
              <a:t> الأول</a:t>
            </a:r>
            <a:r>
              <a:rPr lang="ar-SA" sz="2800" b="1" dirty="0">
                <a:solidFill>
                  <a:srgbClr val="00B050"/>
                </a:solidFill>
              </a:rPr>
              <a:t>، ثم اكتبها هنا:</a:t>
            </a:r>
            <a:endParaRPr lang="ar-EG" sz="2800" b="1" dirty="0">
              <a:solidFill>
                <a:srgbClr val="00B050"/>
              </a:solidFill>
            </a:endParaRPr>
          </a:p>
        </p:txBody>
      </p:sp>
      <p:sp>
        <p:nvSpPr>
          <p:cNvPr id="15" name="مربع نص 14"/>
          <p:cNvSpPr txBox="1">
            <a:spLocks noChangeArrowheads="1"/>
          </p:cNvSpPr>
          <p:nvPr/>
        </p:nvSpPr>
        <p:spPr bwMode="auto">
          <a:xfrm>
            <a:off x="1542362" y="4324971"/>
            <a:ext cx="90889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dirty="0"/>
              <a:t>ينهى الله أن يقصد المؤمن السيء من ماله ثم يخرجه ، ولو أُعطي هو مثل هذا المال لم يقبله.</a:t>
            </a:r>
            <a:endParaRPr lang="en-US" sz="3200" dirty="0"/>
          </a:p>
        </p:txBody>
      </p:sp>
      <p:sp>
        <p:nvSpPr>
          <p:cNvPr id="16" name="مستطيل مستدير الزوايا 15"/>
          <p:cNvSpPr/>
          <p:nvPr/>
        </p:nvSpPr>
        <p:spPr>
          <a:xfrm>
            <a:off x="1738282" y="571480"/>
            <a:ext cx="2786082" cy="86428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defRPr/>
            </a:pPr>
            <a:endParaRPr lang="ar-SA" sz="3600" b="1" dirty="0">
              <a:solidFill>
                <a:srgbClr val="C00000"/>
              </a:solidFill>
            </a:endParaRPr>
          </a:p>
          <a:p>
            <a:pPr algn="ctr">
              <a:defRPr/>
            </a:pPr>
            <a:r>
              <a:rPr lang="ar-SA" sz="2400" b="1" dirty="0">
                <a:solidFill>
                  <a:prstClr val="black"/>
                </a:solidFill>
              </a:rPr>
              <a:t>مهارة :استماع</a:t>
            </a:r>
          </a:p>
          <a:p>
            <a:pPr algn="ctr">
              <a:defRPr/>
            </a:pPr>
            <a:r>
              <a:rPr lang="ar-SA" sz="2400" b="1" dirty="0">
                <a:solidFill>
                  <a:prstClr val="black"/>
                </a:solidFill>
              </a:rPr>
              <a:t>نشاط  : فردي </a:t>
            </a:r>
          </a:p>
          <a:p>
            <a:pPr algn="ctr">
              <a:defRPr/>
            </a:pPr>
            <a:endParaRPr lang="ar-SA" sz="3600" b="1" dirty="0">
              <a:solidFill>
                <a:prstClr val="black"/>
              </a:solidFill>
            </a:endParaRPr>
          </a:p>
        </p:txBody>
      </p:sp>
    </p:spTree>
    <p:extLst>
      <p:ext uri="{BB962C8B-B14F-4D97-AF65-F5344CB8AC3E}">
        <p14:creationId xmlns:p14="http://schemas.microsoft.com/office/powerpoint/2010/main" val="40976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5754" y="285728"/>
            <a:ext cx="3021388" cy="8572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spcBef>
                <a:spcPct val="20000"/>
              </a:spcBef>
              <a:defRPr/>
            </a:pPr>
            <a:endParaRPr lang="ar-SA" sz="2000" b="1" dirty="0">
              <a:solidFill>
                <a:prstClr val="black"/>
              </a:solidFill>
            </a:endParaRPr>
          </a:p>
          <a:p>
            <a:pPr>
              <a:spcBef>
                <a:spcPct val="20000"/>
              </a:spcBef>
              <a:defRPr/>
            </a:pPr>
            <a:r>
              <a:rPr lang="ar-SA" sz="2000" b="1" dirty="0">
                <a:solidFill>
                  <a:prstClr val="black"/>
                </a:solidFill>
              </a:rPr>
              <a:t>استراتيجية: صحيفة التعلم</a:t>
            </a:r>
          </a:p>
          <a:p>
            <a:pPr>
              <a:spcBef>
                <a:spcPct val="20000"/>
              </a:spcBef>
              <a:defRPr/>
            </a:pPr>
            <a:r>
              <a:rPr lang="ar-SA" sz="2000" b="1" dirty="0">
                <a:solidFill>
                  <a:prstClr val="black"/>
                </a:solidFill>
              </a:rPr>
              <a:t> </a:t>
            </a:r>
          </a:p>
        </p:txBody>
      </p:sp>
      <p:graphicFrame>
        <p:nvGraphicFramePr>
          <p:cNvPr id="6" name="جدول 5"/>
          <p:cNvGraphicFramePr>
            <a:graphicFrameLocks noGrp="1"/>
          </p:cNvGraphicFramePr>
          <p:nvPr>
            <p:extLst>
              <p:ext uri="{D42A27DB-BD31-4B8C-83A1-F6EECF244321}">
                <p14:modId xmlns:p14="http://schemas.microsoft.com/office/powerpoint/2010/main" val="3110857847"/>
              </p:ext>
            </p:extLst>
          </p:nvPr>
        </p:nvGraphicFramePr>
        <p:xfrm>
          <a:off x="2071396" y="2649894"/>
          <a:ext cx="8864082" cy="3493750"/>
        </p:xfrm>
        <a:graphic>
          <a:graphicData uri="http://schemas.openxmlformats.org/drawingml/2006/table">
            <a:tbl>
              <a:tblPr rtl="1" firstRow="1" bandRow="1">
                <a:tableStyleId>{5C22544A-7EE6-4342-B048-85BDC9FD1C3A}</a:tableStyleId>
              </a:tblPr>
              <a:tblGrid>
                <a:gridCol w="1806832">
                  <a:extLst>
                    <a:ext uri="{9D8B030D-6E8A-4147-A177-3AD203B41FA5}">
                      <a16:colId xmlns:a16="http://schemas.microsoft.com/office/drawing/2014/main" val="20000"/>
                    </a:ext>
                  </a:extLst>
                </a:gridCol>
                <a:gridCol w="1785564">
                  <a:extLst>
                    <a:ext uri="{9D8B030D-6E8A-4147-A177-3AD203B41FA5}">
                      <a16:colId xmlns:a16="http://schemas.microsoft.com/office/drawing/2014/main" val="20001"/>
                    </a:ext>
                  </a:extLst>
                </a:gridCol>
                <a:gridCol w="5271686">
                  <a:extLst>
                    <a:ext uri="{9D8B030D-6E8A-4147-A177-3AD203B41FA5}">
                      <a16:colId xmlns:a16="http://schemas.microsoft.com/office/drawing/2014/main" val="20002"/>
                    </a:ext>
                  </a:extLst>
                </a:gridCol>
              </a:tblGrid>
              <a:tr h="1028069">
                <a:tc>
                  <a:txBody>
                    <a:bodyPr/>
                    <a:lstStyle/>
                    <a:p>
                      <a:pPr rtl="1"/>
                      <a:r>
                        <a:rPr lang="ar-SA" sz="2800" dirty="0"/>
                        <a:t>     ماذا أعرف</a:t>
                      </a:r>
                    </a:p>
                  </a:txBody>
                  <a:tcPr/>
                </a:tc>
                <a:tc>
                  <a:txBody>
                    <a:bodyPr/>
                    <a:lstStyle/>
                    <a:p>
                      <a:pPr rtl="1"/>
                      <a:r>
                        <a:rPr lang="ar-SA" sz="2800" dirty="0"/>
                        <a:t>ماذا أريد أن أعرف </a:t>
                      </a:r>
                    </a:p>
                  </a:txBody>
                  <a:tcPr/>
                </a:tc>
                <a:tc>
                  <a:txBody>
                    <a:bodyPr/>
                    <a:lstStyle/>
                    <a:p>
                      <a:pPr rtl="1"/>
                      <a:r>
                        <a:rPr lang="ar-SA" sz="3200" dirty="0"/>
                        <a:t>  ماذا تعلمت </a:t>
                      </a:r>
                    </a:p>
                  </a:txBody>
                  <a:tcPr/>
                </a:tc>
                <a:extLst>
                  <a:ext uri="{0D108BD9-81ED-4DB2-BD59-A6C34878D82A}">
                    <a16:rowId xmlns:a16="http://schemas.microsoft.com/office/drawing/2014/main" val="10000"/>
                  </a:ext>
                </a:extLst>
              </a:tr>
              <a:tr h="2465681">
                <a:tc>
                  <a:txBody>
                    <a:bodyPr/>
                    <a:lstStyle/>
                    <a:p>
                      <a:pPr rtl="1"/>
                      <a:endParaRPr lang="ar-SA" dirty="0"/>
                    </a:p>
                  </a:txBody>
                  <a:tcPr/>
                </a:tc>
                <a:tc>
                  <a:txBody>
                    <a:bodyPr/>
                    <a:lstStyle/>
                    <a:p>
                      <a:pPr rtl="1"/>
                      <a:endParaRPr lang="ar-SA" dirty="0"/>
                    </a:p>
                  </a:txBody>
                  <a:tcPr/>
                </a:tc>
                <a:tc>
                  <a:txBody>
                    <a:bodyPr/>
                    <a:lstStyle/>
                    <a:p>
                      <a:r>
                        <a:rPr lang="ar-SA" sz="2800" b="1" dirty="0">
                          <a:solidFill>
                            <a:srgbClr val="C00000"/>
                          </a:solidFill>
                        </a:rPr>
                        <a:t>1- معرفة وقت إخراج الزكاة .</a:t>
                      </a:r>
                    </a:p>
                    <a:p>
                      <a:r>
                        <a:rPr lang="ar-SA" sz="2800" b="1" dirty="0">
                          <a:solidFill>
                            <a:srgbClr val="C00000"/>
                          </a:solidFill>
                        </a:rPr>
                        <a:t>2- حكم تقديم الزكاة .</a:t>
                      </a:r>
                    </a:p>
                    <a:p>
                      <a:r>
                        <a:rPr lang="ar-SA" sz="2800" b="1" dirty="0">
                          <a:solidFill>
                            <a:srgbClr val="C00000"/>
                          </a:solidFill>
                        </a:rPr>
                        <a:t>3- مكان إخراج الزكاة .</a:t>
                      </a:r>
                    </a:p>
                    <a:p>
                      <a:r>
                        <a:rPr lang="ar-SA" sz="2800" b="1" dirty="0">
                          <a:solidFill>
                            <a:srgbClr val="C00000"/>
                          </a:solidFill>
                        </a:rPr>
                        <a:t>4- آداب إخراج الزكاة.</a:t>
                      </a:r>
                    </a:p>
                    <a:p>
                      <a:pPr rtl="1"/>
                      <a:endParaRPr lang="ar-SA" dirty="0"/>
                    </a:p>
                  </a:txBody>
                  <a:tcPr/>
                </a:tc>
                <a:extLst>
                  <a:ext uri="{0D108BD9-81ED-4DB2-BD59-A6C34878D82A}">
                    <a16:rowId xmlns:a16="http://schemas.microsoft.com/office/drawing/2014/main" val="10001"/>
                  </a:ext>
                </a:extLst>
              </a:tr>
            </a:tbl>
          </a:graphicData>
        </a:graphic>
      </p:graphicFrame>
      <p:sp>
        <p:nvSpPr>
          <p:cNvPr id="7" name="مستطيل مستدير الزوايا 6"/>
          <p:cNvSpPr/>
          <p:nvPr/>
        </p:nvSpPr>
        <p:spPr>
          <a:xfrm>
            <a:off x="5524495" y="1500174"/>
            <a:ext cx="2815273"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spcBef>
                <a:spcPct val="20000"/>
              </a:spcBef>
              <a:defRPr/>
            </a:pPr>
            <a:r>
              <a:rPr lang="ar-SA" sz="4000" b="1" dirty="0">
                <a:solidFill>
                  <a:prstClr val="black"/>
                </a:solidFill>
              </a:rPr>
              <a:t>إخراج الزكاة </a:t>
            </a:r>
            <a:r>
              <a:rPr lang="ar-SA" sz="2000" b="1" dirty="0">
                <a:solidFill>
                  <a:prstClr val="black"/>
                </a:solidFill>
              </a:rPr>
              <a:t> </a:t>
            </a:r>
          </a:p>
        </p:txBody>
      </p:sp>
    </p:spTree>
    <p:extLst>
      <p:ext uri="{BB962C8B-B14F-4D97-AF65-F5344CB8AC3E}">
        <p14:creationId xmlns:p14="http://schemas.microsoft.com/office/powerpoint/2010/main" val="55516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400640" y="901392"/>
            <a:ext cx="3318713" cy="768938"/>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3">
                    <a:lumMod val="50000"/>
                  </a:schemeClr>
                </a:solidFill>
              </a:rPr>
              <a:t>التخطيط العام لمادة الفقه</a:t>
            </a:r>
          </a:p>
        </p:txBody>
      </p:sp>
      <p:cxnSp>
        <p:nvCxnSpPr>
          <p:cNvPr id="6" name="رابط مستقيم 5"/>
          <p:cNvCxnSpPr>
            <a:cxnSpLocks/>
          </p:cNvCxnSpPr>
          <p:nvPr/>
        </p:nvCxnSpPr>
        <p:spPr>
          <a:xfrm>
            <a:off x="5657518" y="3321842"/>
            <a:ext cx="40383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5400000">
            <a:off x="9298365" y="3723087"/>
            <a:ext cx="803678"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5400000">
            <a:off x="7850598" y="3893026"/>
            <a:ext cx="1178727"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cxnSpLocks/>
          </p:cNvCxnSpPr>
          <p:nvPr/>
        </p:nvCxnSpPr>
        <p:spPr>
          <a:xfrm>
            <a:off x="7031040" y="3321844"/>
            <a:ext cx="0" cy="1101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rot="5400000">
            <a:off x="5263393" y="3734600"/>
            <a:ext cx="803678"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مستطيل مستدير الزوايا 23"/>
          <p:cNvSpPr/>
          <p:nvPr/>
        </p:nvSpPr>
        <p:spPr>
          <a:xfrm>
            <a:off x="6495447" y="4593402"/>
            <a:ext cx="1190277" cy="1125149"/>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a:solidFill>
                  <a:prstClr val="black"/>
                </a:solidFill>
              </a:rPr>
              <a:t>إخراج الزكاة</a:t>
            </a:r>
          </a:p>
          <a:p>
            <a:pPr algn="ctr"/>
            <a:r>
              <a:rPr lang="ar-SA" sz="2000" b="1" dirty="0">
                <a:solidFill>
                  <a:prstClr val="black"/>
                </a:solidFill>
              </a:rPr>
              <a:t>ومصارفها </a:t>
            </a:r>
          </a:p>
        </p:txBody>
      </p:sp>
      <p:sp>
        <p:nvSpPr>
          <p:cNvPr id="27" name="مستطيل مستدير الزوايا 26"/>
          <p:cNvSpPr/>
          <p:nvPr/>
        </p:nvSpPr>
        <p:spPr>
          <a:xfrm>
            <a:off x="5098562" y="4198155"/>
            <a:ext cx="1117912" cy="1758453"/>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a:solidFill>
                  <a:prstClr val="black"/>
                </a:solidFill>
              </a:rPr>
              <a:t>زكاة الفطر وصدقة التطوع</a:t>
            </a:r>
          </a:p>
        </p:txBody>
      </p:sp>
      <p:sp>
        <p:nvSpPr>
          <p:cNvPr id="28" name="مستطيل مستدير الزوايا 27"/>
          <p:cNvSpPr/>
          <p:nvPr/>
        </p:nvSpPr>
        <p:spPr>
          <a:xfrm>
            <a:off x="9117814" y="4232678"/>
            <a:ext cx="1189085" cy="164459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a:solidFill>
                  <a:prstClr val="black"/>
                </a:solidFill>
              </a:rPr>
              <a:t>منزلة الزكاة وشروط وجوبها </a:t>
            </a:r>
          </a:p>
        </p:txBody>
      </p:sp>
      <p:sp>
        <p:nvSpPr>
          <p:cNvPr id="30" name="مستطيل مستدير الزوايا 29"/>
          <p:cNvSpPr/>
          <p:nvPr/>
        </p:nvSpPr>
        <p:spPr>
          <a:xfrm>
            <a:off x="7887571" y="4614694"/>
            <a:ext cx="1090583" cy="101799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a:solidFill>
                  <a:prstClr val="black"/>
                </a:solidFill>
              </a:rPr>
              <a:t>الأموال </a:t>
            </a:r>
            <a:r>
              <a:rPr lang="ar-SA" sz="2400" b="1" dirty="0" err="1">
                <a:solidFill>
                  <a:prstClr val="black"/>
                </a:solidFill>
              </a:rPr>
              <a:t>الزكوية</a:t>
            </a:r>
            <a:r>
              <a:rPr lang="ar-SA" sz="2400" b="1" dirty="0">
                <a:solidFill>
                  <a:prstClr val="black"/>
                </a:solidFill>
              </a:rPr>
              <a:t> </a:t>
            </a:r>
          </a:p>
        </p:txBody>
      </p:sp>
      <p:sp>
        <p:nvSpPr>
          <p:cNvPr id="31" name="مستطيل مستدير الزوايا 30"/>
          <p:cNvSpPr/>
          <p:nvPr/>
        </p:nvSpPr>
        <p:spPr>
          <a:xfrm>
            <a:off x="2935795" y="3893620"/>
            <a:ext cx="1403301" cy="143082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solidFill>
                  <a:prstClr val="black"/>
                </a:solidFill>
              </a:rPr>
              <a:t>الصيام</a:t>
            </a:r>
          </a:p>
          <a:p>
            <a:pPr algn="ctr"/>
            <a:r>
              <a:rPr lang="ar-SA" sz="2800" b="1" dirty="0">
                <a:solidFill>
                  <a:prstClr val="black"/>
                </a:solidFill>
              </a:rPr>
              <a:t>وأحكامه</a:t>
            </a:r>
          </a:p>
        </p:txBody>
      </p:sp>
      <p:sp>
        <p:nvSpPr>
          <p:cNvPr id="41" name="شكل بيضاوي 40"/>
          <p:cNvSpPr/>
          <p:nvPr/>
        </p:nvSpPr>
        <p:spPr>
          <a:xfrm>
            <a:off x="6739768" y="2236211"/>
            <a:ext cx="2239577" cy="653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rPr>
              <a:t>الـزكـاة</a:t>
            </a:r>
          </a:p>
        </p:txBody>
      </p:sp>
      <p:sp>
        <p:nvSpPr>
          <p:cNvPr id="42" name="شكل بيضاوي 41"/>
          <p:cNvSpPr/>
          <p:nvPr/>
        </p:nvSpPr>
        <p:spPr>
          <a:xfrm>
            <a:off x="2654716" y="2244673"/>
            <a:ext cx="213242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rPr>
              <a:t>الـصـوم</a:t>
            </a:r>
          </a:p>
        </p:txBody>
      </p:sp>
      <p:cxnSp>
        <p:nvCxnSpPr>
          <p:cNvPr id="46" name="رابط كسهم مستقيم 45"/>
          <p:cNvCxnSpPr/>
          <p:nvPr/>
        </p:nvCxnSpPr>
        <p:spPr>
          <a:xfrm rot="5400000">
            <a:off x="7664053" y="3058729"/>
            <a:ext cx="321471"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a:cxnSpLocks/>
          </p:cNvCxnSpPr>
          <p:nvPr/>
        </p:nvCxnSpPr>
        <p:spPr>
          <a:xfrm>
            <a:off x="3720926" y="2935385"/>
            <a:ext cx="0" cy="870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قوس كبير أيمن 2"/>
          <p:cNvSpPr/>
          <p:nvPr/>
        </p:nvSpPr>
        <p:spPr>
          <a:xfrm rot="5400000" flipH="1">
            <a:off x="5598029" y="-175078"/>
            <a:ext cx="518568" cy="4272773"/>
          </a:xfrm>
          <a:prstGeom prst="righ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409610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3FF5920-DE95-BC4A-F194-22D0030E7B9B}"/>
              </a:ext>
            </a:extLst>
          </p:cNvPr>
          <p:cNvSpPr txBox="1"/>
          <p:nvPr/>
        </p:nvSpPr>
        <p:spPr>
          <a:xfrm>
            <a:off x="1271464" y="1700808"/>
            <a:ext cx="4572000" cy="646331"/>
          </a:xfrm>
          <a:prstGeom prst="rect">
            <a:avLst/>
          </a:prstGeom>
          <a:solidFill>
            <a:schemeClr val="accent5">
              <a:lumMod val="20000"/>
              <a:lumOff val="80000"/>
            </a:schemeClr>
          </a:solidFill>
        </p:spPr>
        <p:txBody>
          <a:bodyPr wrap="square">
            <a:spAutoFit/>
          </a:bodyPr>
          <a:lstStyle/>
          <a:p>
            <a:pPr algn="ctr"/>
            <a:r>
              <a:rPr lang="ar-SA" sz="3600" dirty="0">
                <a:ln w="0"/>
                <a:effectLst>
                  <a:outerShdw blurRad="38100" dist="19050" dir="2700000" algn="tl" rotWithShape="0">
                    <a:schemeClr val="dk1">
                      <a:alpha val="40000"/>
                    </a:schemeClr>
                  </a:outerShdw>
                </a:effectLst>
                <a:latin typeface="Ara Hamah AlFidaa" panose="00000500000000000000" pitchFamily="50" charset="-78"/>
                <a:cs typeface="Ara Hamah AlFidaa" panose="00000500000000000000" pitchFamily="50" charset="-78"/>
              </a:rPr>
              <a:t>ورقة عمل تفاعلية </a:t>
            </a:r>
          </a:p>
        </p:txBody>
      </p:sp>
      <p:pic>
        <p:nvPicPr>
          <p:cNvPr id="10" name="صورة 9" descr="صورة تحتوي على فن, توضيح, التصميم&#10;&#10;تم إنشاء الوصف تلقائياً">
            <a:extLst>
              <a:ext uri="{FF2B5EF4-FFF2-40B4-BE49-F238E27FC236}">
                <a16:creationId xmlns:a16="http://schemas.microsoft.com/office/drawing/2014/main" id="{07FA4405-1894-273E-F7CF-5DBD2AAB8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2564904"/>
            <a:ext cx="3742400" cy="3742400"/>
          </a:xfrm>
          <a:prstGeom prst="rect">
            <a:avLst/>
          </a:prstGeom>
        </p:spPr>
      </p:pic>
      <p:pic>
        <p:nvPicPr>
          <p:cNvPr id="3" name="صورة 2" descr="صورة تحتوي على نص, لقطة شاشة, الخط&#10;&#10;تم إنشاء الوصف تلقائياً">
            <a:hlinkClick r:id="rId3"/>
            <a:extLst>
              <a:ext uri="{FF2B5EF4-FFF2-40B4-BE49-F238E27FC236}">
                <a16:creationId xmlns:a16="http://schemas.microsoft.com/office/drawing/2014/main" id="{A02965D5-834D-533D-96AD-D6744D611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260" y="0"/>
            <a:ext cx="4843463" cy="6858000"/>
          </a:xfrm>
          <a:prstGeom prst="rect">
            <a:avLst/>
          </a:prstGeom>
        </p:spPr>
      </p:pic>
    </p:spTree>
    <p:extLst>
      <p:ext uri="{BB962C8B-B14F-4D97-AF65-F5344CB8AC3E}">
        <p14:creationId xmlns:p14="http://schemas.microsoft.com/office/powerpoint/2010/main" val="283254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F41F2F35-3F3D-1D54-73A3-F80FCE370C04}"/>
              </a:ext>
            </a:extLst>
          </p:cNvPr>
          <p:cNvSpPr>
            <a:spLocks noGrp="1"/>
          </p:cNvSpPr>
          <p:nvPr>
            <p:ph type="sldNum" idx="12"/>
          </p:nvPr>
        </p:nvSpPr>
        <p:spPr/>
        <p:txBody>
          <a:bodyPr/>
          <a:lstStyle/>
          <a:p>
            <a:pPr algn="ctr"/>
            <a:fld id="{00000000-1234-1234-1234-123412341234}" type="slidenum">
              <a:rPr lang="en" smtClean="0"/>
              <a:pPr algn="ctr"/>
              <a:t>21</a:t>
            </a:fld>
            <a:endParaRPr lang="en"/>
          </a:p>
        </p:txBody>
      </p:sp>
      <p:sp>
        <p:nvSpPr>
          <p:cNvPr id="4" name="مربع نص 3">
            <a:extLst>
              <a:ext uri="{FF2B5EF4-FFF2-40B4-BE49-F238E27FC236}">
                <a16:creationId xmlns:a16="http://schemas.microsoft.com/office/drawing/2014/main" id="{7BAC128A-28C8-31EB-141B-B3C15FB664E9}"/>
              </a:ext>
            </a:extLst>
          </p:cNvPr>
          <p:cNvSpPr txBox="1"/>
          <p:nvPr/>
        </p:nvSpPr>
        <p:spPr>
          <a:xfrm>
            <a:off x="4943872" y="2558668"/>
            <a:ext cx="3528391" cy="1107996"/>
          </a:xfrm>
          <a:prstGeom prst="rect">
            <a:avLst/>
          </a:prstGeom>
          <a:noFill/>
        </p:spPr>
        <p:txBody>
          <a:bodyPr wrap="square">
            <a:spAutoFit/>
          </a:bodyPr>
          <a:lstStyle/>
          <a:p>
            <a:pPr algn="r" rtl="1" eaLnBrk="1" hangingPunct="1">
              <a:defRPr/>
            </a:pPr>
            <a:r>
              <a:rPr lang="ar-SA" sz="6600"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التقويم </a:t>
            </a:r>
            <a:endParaRPr lang="en-US" sz="6600"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endParaRPr>
          </a:p>
        </p:txBody>
      </p:sp>
      <p:pic>
        <p:nvPicPr>
          <p:cNvPr id="8" name="صورة 7" descr="صورة تحتوي على نص, لقطة شاشة, التصميم, الخط&#10;&#10;تم إنشاء الوصف تلقائياً">
            <a:extLst>
              <a:ext uri="{FF2B5EF4-FFF2-40B4-BE49-F238E27FC236}">
                <a16:creationId xmlns:a16="http://schemas.microsoft.com/office/drawing/2014/main" id="{2BD39CBA-D591-0B13-8C80-03E592377F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575"/>
          <a:stretch/>
        </p:blipFill>
        <p:spPr>
          <a:xfrm>
            <a:off x="1703512" y="764704"/>
            <a:ext cx="4694737" cy="3587929"/>
          </a:xfrm>
          <a:prstGeom prst="rect">
            <a:avLst/>
          </a:prstGeom>
        </p:spPr>
      </p:pic>
      <p:pic>
        <p:nvPicPr>
          <p:cNvPr id="3" name="CB604AAD-F8D8-4A58-B0CD-EFEF454D7EAA-L0-001.gif" descr="CB604AAD-F8D8-4A58-B0CD-EFEF454D7EAA-L0-001.gif">
            <a:extLst>
              <a:ext uri="{FF2B5EF4-FFF2-40B4-BE49-F238E27FC236}">
                <a16:creationId xmlns:a16="http://schemas.microsoft.com/office/drawing/2014/main" id="{79191DAF-AAC5-28A4-8AA2-88DE1837F31E}"/>
              </a:ext>
            </a:extLst>
          </p:cNvPr>
          <p:cNvPicPr>
            <a:picLocks/>
          </p:cNvPicPr>
          <p:nvPr/>
        </p:nvPicPr>
        <p:blipFill rotWithShape="1">
          <a:blip r:embed="rId3" cstate="print">
            <a:duotone>
              <a:prstClr val="black"/>
              <a:srgbClr val="D9C3A5">
                <a:tint val="50000"/>
                <a:satMod val="180000"/>
              </a:srgbClr>
            </a:duotone>
            <a:alphaModFix amt="35000"/>
          </a:blip>
          <a:srcRect l="19505" t="9734" r="19685" b="9569"/>
          <a:stretch/>
        </p:blipFill>
        <p:spPr>
          <a:xfrm>
            <a:off x="5998676" y="1534846"/>
            <a:ext cx="2862318" cy="3155639"/>
          </a:xfrm>
          <a:prstGeom prst="rect">
            <a:avLst/>
          </a:prstGeom>
        </p:spPr>
      </p:pic>
    </p:spTree>
    <p:extLst>
      <p:ext uri="{BB962C8B-B14F-4D97-AF65-F5344CB8AC3E}">
        <p14:creationId xmlns:p14="http://schemas.microsoft.com/office/powerpoint/2010/main" val="929123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photo_2021-01-20_12-38-27.jpg">
            <a:extLst>
              <a:ext uri="{FF2B5EF4-FFF2-40B4-BE49-F238E27FC236}">
                <a16:creationId xmlns:a16="http://schemas.microsoft.com/office/drawing/2014/main" id="{6C9711E9-B4A3-85B0-2E78-1644845041DC}"/>
              </a:ext>
            </a:extLst>
          </p:cNvPr>
          <p:cNvPicPr>
            <a:picLocks noChangeAspect="1"/>
          </p:cNvPicPr>
          <p:nvPr/>
        </p:nvPicPr>
        <p:blipFill>
          <a:blip r:embed="rId2"/>
          <a:stretch>
            <a:fillRect/>
          </a:stretch>
        </p:blipFill>
        <p:spPr>
          <a:xfrm>
            <a:off x="7303679" y="1813322"/>
            <a:ext cx="2628734" cy="26287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مستطيل 3">
            <a:extLst>
              <a:ext uri="{FF2B5EF4-FFF2-40B4-BE49-F238E27FC236}">
                <a16:creationId xmlns:a16="http://schemas.microsoft.com/office/drawing/2014/main" id="{45C514D4-4BBB-54D8-C7D5-50A3F1784AD4}"/>
              </a:ext>
            </a:extLst>
          </p:cNvPr>
          <p:cNvSpPr/>
          <p:nvPr/>
        </p:nvSpPr>
        <p:spPr>
          <a:xfrm>
            <a:off x="1628394" y="2369285"/>
            <a:ext cx="5431295" cy="433965"/>
          </a:xfrm>
          <a:prstGeom prst="rect">
            <a:avLst/>
          </a:prstGeom>
          <a:noFill/>
        </p:spPr>
        <p:txBody>
          <a:bodyPr wrap="none">
            <a:spAutoFit/>
          </a:bodyPr>
          <a:lstStyle/>
          <a:p>
            <a:pPr defTabSz="685835">
              <a:lnSpc>
                <a:spcPct val="90000"/>
              </a:lnSpc>
              <a:spcAft>
                <a:spcPts val="450"/>
              </a:spcAft>
            </a:pPr>
            <a:r>
              <a:rPr lang="ar-SA"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b="1" dirty="0">
              <a:ln w="12700">
                <a:noFill/>
                <a:prstDash val="solid"/>
              </a:ln>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endParaRPr>
          </a:p>
        </p:txBody>
      </p:sp>
      <p:sp>
        <p:nvSpPr>
          <p:cNvPr id="5" name="مستطيل 4">
            <a:extLst>
              <a:ext uri="{FF2B5EF4-FFF2-40B4-BE49-F238E27FC236}">
                <a16:creationId xmlns:a16="http://schemas.microsoft.com/office/drawing/2014/main" id="{AF78CF86-6B1B-2F77-B7C2-287F7843EF52}"/>
              </a:ext>
            </a:extLst>
          </p:cNvPr>
          <p:cNvSpPr/>
          <p:nvPr/>
        </p:nvSpPr>
        <p:spPr>
          <a:xfrm>
            <a:off x="2121482" y="2803249"/>
            <a:ext cx="4620176" cy="1623521"/>
          </a:xfrm>
          <a:prstGeom prst="rect">
            <a:avLst/>
          </a:prstGeom>
          <a:noFill/>
        </p:spPr>
        <p:txBody>
          <a:bodyPr wrap="none">
            <a:spAutoFit/>
          </a:bodyPr>
          <a:lstStyle/>
          <a:p>
            <a:pPr algn="ctr" defTabSz="685835">
              <a:lnSpc>
                <a:spcPct val="90000"/>
              </a:lnSpc>
              <a:spcAft>
                <a:spcPts val="450"/>
              </a:spcAft>
            </a:pPr>
            <a:r>
              <a:rPr lang="ar-SA" sz="2400" b="1" dirty="0">
                <a:ln w="12700">
                  <a:noFill/>
                  <a:prstDash val="solid"/>
                </a:ln>
                <a:solidFill>
                  <a:schemeClr val="accent5">
                    <a:lumMod val="25000"/>
                  </a:schemeClr>
                </a:solidFill>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685835">
              <a:lnSpc>
                <a:spcPct val="90000"/>
              </a:lnSpc>
              <a:spcAft>
                <a:spcPts val="450"/>
              </a:spcAft>
            </a:pPr>
            <a:r>
              <a:rPr lang="ar-SA" sz="2400" b="1" dirty="0">
                <a:ln w="12700">
                  <a:noFill/>
                  <a:prstDash val="solid"/>
                </a:ln>
                <a:solidFill>
                  <a:schemeClr val="accent5">
                    <a:lumMod val="25000"/>
                  </a:schemeClr>
                </a:solidFill>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  </a:t>
            </a:r>
          </a:p>
          <a:p>
            <a:pPr algn="ctr" defTabSz="685835">
              <a:lnSpc>
                <a:spcPct val="90000"/>
              </a:lnSpc>
              <a:spcAft>
                <a:spcPts val="450"/>
              </a:spcAft>
            </a:pPr>
            <a:r>
              <a:rPr lang="ar-SA" sz="2400" b="1" dirty="0">
                <a:ln w="12700">
                  <a:noFill/>
                  <a:prstDash val="solid"/>
                </a:ln>
                <a:solidFill>
                  <a:schemeClr val="accent5">
                    <a:lumMod val="25000"/>
                  </a:schemeClr>
                </a:solidFill>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أختكم صاحبة قناة البيان</a:t>
            </a:r>
          </a:p>
          <a:p>
            <a:pPr algn="ctr" defTabSz="685835">
              <a:lnSpc>
                <a:spcPct val="90000"/>
              </a:lnSpc>
              <a:spcAft>
                <a:spcPts val="450"/>
              </a:spcAft>
            </a:pPr>
            <a:r>
              <a:rPr lang="ar-SA" sz="2400" b="1" dirty="0">
                <a:ln w="12700">
                  <a:noFill/>
                  <a:prstDash val="solid"/>
                </a:ln>
                <a:solidFill>
                  <a:schemeClr val="accent5">
                    <a:lumMod val="25000"/>
                  </a:schemeClr>
                </a:solidFill>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rPr>
              <a:t>لؤلؤة العتيق   </a:t>
            </a:r>
            <a:endParaRPr lang="en-US" sz="2400" b="1" dirty="0">
              <a:ln w="12700">
                <a:noFill/>
                <a:prstDash val="solid"/>
              </a:ln>
              <a:solidFill>
                <a:schemeClr val="accent5">
                  <a:lumMod val="25000"/>
                </a:schemeClr>
              </a:solidFill>
              <a:effectLst>
                <a:outerShdw blurRad="41275" dist="20320" dir="1800000" algn="tl" rotWithShape="0">
                  <a:srgbClr val="000000">
                    <a:alpha val="40000"/>
                  </a:srgbClr>
                </a:outerShdw>
              </a:effectLst>
              <a:latin typeface="29LT Zarid Serif Rg" panose="00000100000000000000" pitchFamily="2" charset="-78"/>
              <a:cs typeface="29LT Zarid Serif Rg" panose="00000100000000000000" pitchFamily="2" charset="-78"/>
            </a:endParaRPr>
          </a:p>
        </p:txBody>
      </p:sp>
      <p:sp>
        <p:nvSpPr>
          <p:cNvPr id="6"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E719081D-E47B-3EC2-3028-10DBB15BF1A2}"/>
              </a:ext>
            </a:extLst>
          </p:cNvPr>
          <p:cNvSpPr txBox="1">
            <a:spLocks/>
          </p:cNvSpPr>
          <p:nvPr/>
        </p:nvSpPr>
        <p:spPr>
          <a:xfrm>
            <a:off x="2986912" y="5228060"/>
            <a:ext cx="2889321" cy="40504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normAutofit fontScale="92500"/>
          </a:bodyPr>
          <a:lstStyle/>
          <a:p>
            <a:pPr algn="ctr" defTabSz="185127">
              <a:defRPr sz="3956" b="0" spc="0">
                <a:solidFill>
                  <a:srgbClr val="FFFFFF"/>
                </a:solidFill>
                <a:latin typeface="Khalid Art bold"/>
                <a:ea typeface="Khalid Art bold"/>
                <a:cs typeface="Khalid Art bold"/>
                <a:sym typeface="Khalid Art bold"/>
              </a:defRPr>
            </a:pPr>
            <a:r>
              <a:rPr lang="ar-SA" sz="2000" dirty="0">
                <a:ln w="0"/>
                <a:solidFill>
                  <a:schemeClr val="accent5">
                    <a:lumMod val="25000"/>
                  </a:schemeClr>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p>
        </p:txBody>
      </p:sp>
      <p:pic>
        <p:nvPicPr>
          <p:cNvPr id="7" name="884AEA23-EA58-47EB-8C88-9CE646949802-L0-001.png" descr="884AEA23-EA58-47EB-8C88-9CE646949802-L0-001.png">
            <a:hlinkClick r:id="rId3"/>
            <a:extLst>
              <a:ext uri="{FF2B5EF4-FFF2-40B4-BE49-F238E27FC236}">
                <a16:creationId xmlns:a16="http://schemas.microsoft.com/office/drawing/2014/main" id="{5110378A-BDFF-5E2F-5CBB-062542C0EABF}"/>
              </a:ext>
            </a:extLst>
          </p:cNvPr>
          <p:cNvPicPr>
            <a:picLocks noChangeAspect="1"/>
          </p:cNvPicPr>
          <p:nvPr/>
        </p:nvPicPr>
        <p:blipFill>
          <a:blip r:embed="rId4" cstate="print"/>
          <a:stretch>
            <a:fillRect/>
          </a:stretch>
        </p:blipFill>
        <p:spPr>
          <a:xfrm>
            <a:off x="4067911" y="4426771"/>
            <a:ext cx="727318" cy="727323"/>
          </a:xfrm>
          <a:prstGeom prst="rect">
            <a:avLst/>
          </a:prstGeom>
          <a:ln w="12700" cap="flat">
            <a:noFill/>
            <a:miter lim="400000"/>
          </a:ln>
          <a:effectLst/>
        </p:spPr>
      </p:pic>
    </p:spTree>
    <p:extLst>
      <p:ext uri="{BB962C8B-B14F-4D97-AF65-F5344CB8AC3E}">
        <p14:creationId xmlns:p14="http://schemas.microsoft.com/office/powerpoint/2010/main" val="3015667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1E42692C-3E02-C228-4EEE-D835D5DAF713}"/>
              </a:ext>
            </a:extLst>
          </p:cNvPr>
          <p:cNvSpPr/>
          <p:nvPr/>
        </p:nvSpPr>
        <p:spPr>
          <a:xfrm>
            <a:off x="2055076" y="620688"/>
            <a:ext cx="9321358" cy="1569660"/>
          </a:xfrm>
          <a:prstGeom prst="rect">
            <a:avLst/>
          </a:prstGeom>
          <a:noFill/>
        </p:spPr>
        <p:txBody>
          <a:bodyPr wrap="square">
            <a:spAutoFit/>
          </a:bodyPr>
          <a:lstStyle/>
          <a:p>
            <a:pPr algn="ctr">
              <a:defRPr/>
            </a:pPr>
            <a:endParaRPr lang="ar-SA" sz="3200" b="1" dirty="0">
              <a:ln w="0"/>
              <a:solidFill>
                <a:srgbClr val="C00000"/>
              </a:solidFill>
              <a:effectLst>
                <a:outerShdw blurRad="38100" dist="19050" dir="2700000" algn="tl" rotWithShape="0">
                  <a:schemeClr val="dk1">
                    <a:alpha val="40000"/>
                  </a:schemeClr>
                </a:outerShdw>
              </a:effectLst>
            </a:endParaRPr>
          </a:p>
          <a:p>
            <a:pPr algn="ctr">
              <a:defRPr/>
            </a:pPr>
            <a:r>
              <a:rPr lang="ar-SA" sz="3200" b="1" dirty="0">
                <a:ln w="0"/>
                <a:solidFill>
                  <a:srgbClr val="C00000"/>
                </a:solidFill>
                <a:effectLst>
                  <a:outerShdw blurRad="38100" dist="19050" dir="2700000" algn="tl" rotWithShape="0">
                    <a:schemeClr val="dk1">
                      <a:alpha val="40000"/>
                    </a:schemeClr>
                  </a:outerShdw>
                </a:effectLst>
              </a:rPr>
              <a:t>طالبتي الغالية استرجعي أهم الأفكار التي تعرفنا عليها  في الدرس السابق</a:t>
            </a:r>
            <a:endParaRPr lang="en-US" sz="3200" b="1" dirty="0">
              <a:ln w="0"/>
              <a:solidFill>
                <a:srgbClr val="C00000"/>
              </a:solidFill>
              <a:effectLst>
                <a:outerShdw blurRad="38100" dist="19050" dir="2700000" algn="tl" rotWithShape="0">
                  <a:schemeClr val="dk1">
                    <a:alpha val="40000"/>
                  </a:schemeClr>
                </a:outerShdw>
              </a:effectLst>
            </a:endParaRPr>
          </a:p>
        </p:txBody>
      </p:sp>
      <p:pic>
        <p:nvPicPr>
          <p:cNvPr id="3" name="صورة 2" descr="صورة تحتوي على رسم, أسود وأبيض&#10;&#10;تم إنشاء الوصف تلقائياً">
            <a:extLst>
              <a:ext uri="{FF2B5EF4-FFF2-40B4-BE49-F238E27FC236}">
                <a16:creationId xmlns:a16="http://schemas.microsoft.com/office/drawing/2014/main" id="{62976F54-55EE-8338-3A89-1E8AE8014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12" y="1052736"/>
            <a:ext cx="4968552" cy="2759785"/>
          </a:xfrm>
          <a:prstGeom prst="rect">
            <a:avLst/>
          </a:prstGeom>
        </p:spPr>
      </p:pic>
    </p:spTree>
    <p:extLst>
      <p:ext uri="{BB962C8B-B14F-4D97-AF65-F5344CB8AC3E}">
        <p14:creationId xmlns:p14="http://schemas.microsoft.com/office/powerpoint/2010/main" val="875749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ÙØªÙØ¬Ø© Ø¨Ø­Ø« Ø§ÙØµÙØ± Ø¹Ù Ø¥Ø®Ø±Ø§Ø¬ Ø§ÙØ²Ù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065" y="504194"/>
            <a:ext cx="4274545" cy="5067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ÙØªÙØ¬Ø© Ø¨Ø­Ø« Ø§ÙØµÙØ± Ø¹Ù ÙÙÙØ± ØµØ¯ÙØ© ÙØ±ØªÙ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176" y="600764"/>
            <a:ext cx="5805889" cy="487462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379643" y="5475384"/>
            <a:ext cx="7149947" cy="84279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cs typeface="Akhbar MT" pitchFamily="2" charset="-78"/>
              </a:rPr>
              <a:t>من خلال الصور التي أمامك توصلي لموضوع الدرس</a:t>
            </a:r>
          </a:p>
        </p:txBody>
      </p:sp>
      <p:sp>
        <p:nvSpPr>
          <p:cNvPr id="8" name="مستطيل مستدير الزوايا 7"/>
          <p:cNvSpPr/>
          <p:nvPr/>
        </p:nvSpPr>
        <p:spPr>
          <a:xfrm>
            <a:off x="385590" y="172136"/>
            <a:ext cx="302138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spcBef>
                <a:spcPct val="20000"/>
              </a:spcBef>
              <a:defRPr/>
            </a:pPr>
            <a:endParaRPr lang="ar-SA" sz="2000" b="1" dirty="0">
              <a:solidFill>
                <a:prstClr val="black"/>
              </a:solidFill>
            </a:endParaRPr>
          </a:p>
          <a:p>
            <a:pPr>
              <a:spcBef>
                <a:spcPct val="20000"/>
              </a:spcBef>
              <a:defRPr/>
            </a:pPr>
            <a:r>
              <a:rPr lang="ar-SA" sz="2000" b="1" dirty="0">
                <a:solidFill>
                  <a:prstClr val="black"/>
                </a:solidFill>
              </a:rPr>
              <a:t>استراتيجية: قراءة الصور </a:t>
            </a:r>
          </a:p>
          <a:p>
            <a:pPr>
              <a:spcBef>
                <a:spcPct val="20000"/>
              </a:spcBef>
              <a:defRPr/>
            </a:pPr>
            <a:r>
              <a:rPr lang="ar-SA" sz="2000" b="1" dirty="0">
                <a:solidFill>
                  <a:prstClr val="black"/>
                </a:solidFill>
              </a:rPr>
              <a:t> </a:t>
            </a:r>
          </a:p>
        </p:txBody>
      </p:sp>
    </p:spTree>
    <p:extLst>
      <p:ext uri="{BB962C8B-B14F-4D97-AF65-F5344CB8AC3E}">
        <p14:creationId xmlns:p14="http://schemas.microsoft.com/office/powerpoint/2010/main" val="307756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00047.WMF"/>
          <p:cNvPicPr>
            <a:picLocks noChangeAspect="1"/>
          </p:cNvPicPr>
          <p:nvPr/>
        </p:nvPicPr>
        <p:blipFill>
          <a:blip r:embed="rId2"/>
          <a:srcRect/>
          <a:stretch>
            <a:fillRect/>
          </a:stretch>
        </p:blipFill>
        <p:spPr bwMode="auto">
          <a:xfrm>
            <a:off x="6810381" y="285728"/>
            <a:ext cx="3571877"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مستدير الزوايا 3"/>
          <p:cNvSpPr/>
          <p:nvPr/>
        </p:nvSpPr>
        <p:spPr>
          <a:xfrm>
            <a:off x="1145754" y="285728"/>
            <a:ext cx="3021388" cy="8572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spcBef>
                <a:spcPct val="20000"/>
              </a:spcBef>
              <a:defRPr/>
            </a:pPr>
            <a:endParaRPr lang="ar-SA" sz="2000" b="1" dirty="0">
              <a:solidFill>
                <a:prstClr val="black"/>
              </a:solidFill>
            </a:endParaRPr>
          </a:p>
          <a:p>
            <a:pPr>
              <a:spcBef>
                <a:spcPct val="20000"/>
              </a:spcBef>
              <a:defRPr/>
            </a:pPr>
            <a:r>
              <a:rPr lang="ar-SA" sz="2000" b="1" dirty="0">
                <a:solidFill>
                  <a:prstClr val="black"/>
                </a:solidFill>
              </a:rPr>
              <a:t>استراتيجية: صحيفة التعلم</a:t>
            </a:r>
          </a:p>
          <a:p>
            <a:pPr>
              <a:spcBef>
                <a:spcPct val="20000"/>
              </a:spcBef>
              <a:defRPr/>
            </a:pPr>
            <a:r>
              <a:rPr lang="ar-SA" sz="2000" b="1" dirty="0">
                <a:solidFill>
                  <a:prstClr val="black"/>
                </a:solidFill>
              </a:rPr>
              <a:t> </a:t>
            </a:r>
          </a:p>
        </p:txBody>
      </p:sp>
      <p:sp>
        <p:nvSpPr>
          <p:cNvPr id="5" name="مربع نص 4"/>
          <p:cNvSpPr txBox="1"/>
          <p:nvPr/>
        </p:nvSpPr>
        <p:spPr>
          <a:xfrm>
            <a:off x="6964485" y="500043"/>
            <a:ext cx="2638864" cy="461665"/>
          </a:xfrm>
          <a:prstGeom prst="rect">
            <a:avLst/>
          </a:prstGeom>
          <a:noFill/>
        </p:spPr>
        <p:txBody>
          <a:bodyPr wrap="none" rtlCol="1">
            <a:spAutoFit/>
          </a:bodyPr>
          <a:lstStyle/>
          <a:p>
            <a:r>
              <a:rPr lang="ar-SA" sz="2400" b="1" dirty="0">
                <a:solidFill>
                  <a:srgbClr val="00B050"/>
                </a:solidFill>
              </a:rPr>
              <a:t>الهدف : </a:t>
            </a:r>
            <a:r>
              <a:rPr lang="ar-SA" sz="2400" b="1" dirty="0">
                <a:solidFill>
                  <a:srgbClr val="002060"/>
                </a:solidFill>
              </a:rPr>
              <a:t>تحديد الأهداف  </a:t>
            </a:r>
          </a:p>
        </p:txBody>
      </p:sp>
      <p:graphicFrame>
        <p:nvGraphicFramePr>
          <p:cNvPr id="6" name="جدول 5"/>
          <p:cNvGraphicFramePr>
            <a:graphicFrameLocks noGrp="1"/>
          </p:cNvGraphicFramePr>
          <p:nvPr/>
        </p:nvGraphicFramePr>
        <p:xfrm>
          <a:off x="3809984" y="2857496"/>
          <a:ext cx="6619900" cy="3286148"/>
        </p:xfrm>
        <a:graphic>
          <a:graphicData uri="http://schemas.openxmlformats.org/drawingml/2006/table">
            <a:tbl>
              <a:tblPr rtl="1" firstRow="1" bandRow="1">
                <a:tableStyleId>{5C22544A-7EE6-4342-B048-85BDC9FD1C3A}</a:tableStyleId>
              </a:tblPr>
              <a:tblGrid>
                <a:gridCol w="2231880">
                  <a:extLst>
                    <a:ext uri="{9D8B030D-6E8A-4147-A177-3AD203B41FA5}">
                      <a16:colId xmlns:a16="http://schemas.microsoft.com/office/drawing/2014/main" val="20000"/>
                    </a:ext>
                  </a:extLst>
                </a:gridCol>
                <a:gridCol w="2181387">
                  <a:extLst>
                    <a:ext uri="{9D8B030D-6E8A-4147-A177-3AD203B41FA5}">
                      <a16:colId xmlns:a16="http://schemas.microsoft.com/office/drawing/2014/main" val="20001"/>
                    </a:ext>
                  </a:extLst>
                </a:gridCol>
                <a:gridCol w="2206633">
                  <a:extLst>
                    <a:ext uri="{9D8B030D-6E8A-4147-A177-3AD203B41FA5}">
                      <a16:colId xmlns:a16="http://schemas.microsoft.com/office/drawing/2014/main" val="20002"/>
                    </a:ext>
                  </a:extLst>
                </a:gridCol>
              </a:tblGrid>
              <a:tr h="966980">
                <a:tc>
                  <a:txBody>
                    <a:bodyPr/>
                    <a:lstStyle/>
                    <a:p>
                      <a:pPr rtl="1"/>
                      <a:r>
                        <a:rPr lang="ar-SA" sz="2800" dirty="0"/>
                        <a:t>     ماذا أعرف</a:t>
                      </a:r>
                    </a:p>
                  </a:txBody>
                  <a:tcPr/>
                </a:tc>
                <a:tc>
                  <a:txBody>
                    <a:bodyPr/>
                    <a:lstStyle/>
                    <a:p>
                      <a:pPr rtl="1"/>
                      <a:r>
                        <a:rPr lang="ar-SA" sz="2800" dirty="0"/>
                        <a:t>ماذا أريد أن أعرف </a:t>
                      </a:r>
                    </a:p>
                  </a:txBody>
                  <a:tcPr/>
                </a:tc>
                <a:tc>
                  <a:txBody>
                    <a:bodyPr/>
                    <a:lstStyle/>
                    <a:p>
                      <a:pPr rtl="1"/>
                      <a:r>
                        <a:rPr lang="ar-SA" sz="3200" dirty="0"/>
                        <a:t>  ماذا تعلمت </a:t>
                      </a:r>
                    </a:p>
                  </a:txBody>
                  <a:tcPr/>
                </a:tc>
                <a:extLst>
                  <a:ext uri="{0D108BD9-81ED-4DB2-BD59-A6C34878D82A}">
                    <a16:rowId xmlns:a16="http://schemas.microsoft.com/office/drawing/2014/main" val="10000"/>
                  </a:ext>
                </a:extLst>
              </a:tr>
              <a:tr h="2319168">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10001"/>
                  </a:ext>
                </a:extLst>
              </a:tr>
            </a:tbl>
          </a:graphicData>
        </a:graphic>
      </p:graphicFrame>
      <p:sp>
        <p:nvSpPr>
          <p:cNvPr id="7" name="مستطيل مستدير الزوايا 6"/>
          <p:cNvSpPr/>
          <p:nvPr/>
        </p:nvSpPr>
        <p:spPr>
          <a:xfrm>
            <a:off x="5524495" y="1500174"/>
            <a:ext cx="2815273"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spcBef>
                <a:spcPct val="20000"/>
              </a:spcBef>
              <a:defRPr/>
            </a:pPr>
            <a:r>
              <a:rPr lang="ar-SA" sz="4000" b="1" dirty="0">
                <a:solidFill>
                  <a:prstClr val="black"/>
                </a:solidFill>
              </a:rPr>
              <a:t>إخراج الزكاة </a:t>
            </a:r>
            <a:r>
              <a:rPr lang="ar-SA" sz="2000" b="1" dirty="0">
                <a:solidFill>
                  <a:prstClr val="black"/>
                </a:solidFill>
              </a:rPr>
              <a:t> </a:t>
            </a:r>
          </a:p>
        </p:txBody>
      </p:sp>
    </p:spTree>
    <p:extLst>
      <p:ext uri="{BB962C8B-B14F-4D97-AF65-F5344CB8AC3E}">
        <p14:creationId xmlns:p14="http://schemas.microsoft.com/office/powerpoint/2010/main" val="377659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5"/>
          <p:cNvSpPr txBox="1">
            <a:spLocks noChangeArrowheads="1"/>
          </p:cNvSpPr>
          <p:nvPr/>
        </p:nvSpPr>
        <p:spPr bwMode="auto">
          <a:xfrm>
            <a:off x="5475327" y="1715175"/>
            <a:ext cx="4978392" cy="34163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ar-SA" sz="3600" b="1" dirty="0">
              <a:solidFill>
                <a:srgbClr val="C00000"/>
              </a:solidFill>
            </a:endParaRPr>
          </a:p>
          <a:p>
            <a:r>
              <a:rPr lang="ar-SA" sz="3600" b="1" dirty="0">
                <a:solidFill>
                  <a:srgbClr val="C00000"/>
                </a:solidFill>
              </a:rPr>
              <a:t>1- معرفة وقت إخراج الزكاة .</a:t>
            </a:r>
          </a:p>
          <a:p>
            <a:r>
              <a:rPr lang="ar-SA" sz="3600" b="1" dirty="0">
                <a:solidFill>
                  <a:srgbClr val="C00000"/>
                </a:solidFill>
              </a:rPr>
              <a:t>2- حكم تقديم الزكاة .</a:t>
            </a:r>
          </a:p>
          <a:p>
            <a:r>
              <a:rPr lang="ar-SA" sz="3600" b="1" dirty="0">
                <a:solidFill>
                  <a:srgbClr val="C00000"/>
                </a:solidFill>
              </a:rPr>
              <a:t>3- مكان إخراج الزكاة .</a:t>
            </a:r>
          </a:p>
          <a:p>
            <a:r>
              <a:rPr lang="ar-SA" sz="3600" b="1" dirty="0">
                <a:solidFill>
                  <a:srgbClr val="C00000"/>
                </a:solidFill>
              </a:rPr>
              <a:t>4- آداب إخراج الزكاة.</a:t>
            </a:r>
          </a:p>
          <a:p>
            <a:endParaRPr lang="ar-SA" sz="3600" b="1" dirty="0">
              <a:solidFill>
                <a:srgbClr val="C00000"/>
              </a:solidFill>
            </a:endParaRPr>
          </a:p>
        </p:txBody>
      </p:sp>
      <p:pic>
        <p:nvPicPr>
          <p:cNvPr id="8" name="Picture 7" descr="00047.WMF"/>
          <p:cNvPicPr>
            <a:picLocks noChangeAspect="1"/>
          </p:cNvPicPr>
          <p:nvPr/>
        </p:nvPicPr>
        <p:blipFill>
          <a:blip r:embed="rId2"/>
          <a:srcRect/>
          <a:stretch>
            <a:fillRect/>
          </a:stretch>
        </p:blipFill>
        <p:spPr bwMode="auto">
          <a:xfrm>
            <a:off x="6117970" y="214290"/>
            <a:ext cx="4335749"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ربع نص 8"/>
          <p:cNvSpPr txBox="1"/>
          <p:nvPr/>
        </p:nvSpPr>
        <p:spPr>
          <a:xfrm>
            <a:off x="6953257" y="285729"/>
            <a:ext cx="2347117" cy="646331"/>
          </a:xfrm>
          <a:prstGeom prst="rect">
            <a:avLst/>
          </a:prstGeom>
          <a:noFill/>
        </p:spPr>
        <p:txBody>
          <a:bodyPr wrap="none" rtlCol="1">
            <a:spAutoFit/>
          </a:bodyPr>
          <a:lstStyle/>
          <a:p>
            <a:r>
              <a:rPr lang="ar-SA" sz="3600" b="1" dirty="0">
                <a:solidFill>
                  <a:srgbClr val="002060"/>
                </a:solidFill>
              </a:rPr>
              <a:t>أهداف الدرس </a:t>
            </a:r>
          </a:p>
        </p:txBody>
      </p:sp>
    </p:spTree>
    <p:extLst>
      <p:ext uri="{BB962C8B-B14F-4D97-AF65-F5344CB8AC3E}">
        <p14:creationId xmlns:p14="http://schemas.microsoft.com/office/powerpoint/2010/main" val="242505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6143.imgcach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908051"/>
            <a:ext cx="78581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a:spLocks noChangeArrowheads="1"/>
          </p:cNvSpPr>
          <p:nvPr/>
        </p:nvSpPr>
        <p:spPr bwMode="auto">
          <a:xfrm>
            <a:off x="6168753" y="1604056"/>
            <a:ext cx="1819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solidFill>
                  <a:srgbClr val="C00000"/>
                </a:solidFill>
              </a:rPr>
              <a:t>قال تعالى: </a:t>
            </a:r>
            <a:endParaRPr lang="ar-EG" sz="3600" b="1" dirty="0">
              <a:solidFill>
                <a:srgbClr val="C00000"/>
              </a:solidFill>
            </a:endParaRPr>
          </a:p>
        </p:txBody>
      </p:sp>
      <p:sp>
        <p:nvSpPr>
          <p:cNvPr id="25603" name="Rectangle 3"/>
          <p:cNvSpPr>
            <a:spLocks noChangeArrowheads="1"/>
          </p:cNvSpPr>
          <p:nvPr/>
        </p:nvSpPr>
        <p:spPr bwMode="auto">
          <a:xfrm>
            <a:off x="2855913" y="2397125"/>
            <a:ext cx="64373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dirty="0">
                <a:solidFill>
                  <a:srgbClr val="002060"/>
                </a:solidFill>
                <a:latin typeface="Calibri" panose="020F0502020204030204" pitchFamily="34" charset="0"/>
                <a:cs typeface="Times New Roman" panose="02020603050405020304" pitchFamily="18" charset="0"/>
              </a:rPr>
              <a:t>)</a:t>
            </a:r>
            <a:r>
              <a:rPr lang="ar-SA" sz="3200" b="1" dirty="0">
                <a:solidFill>
                  <a:srgbClr val="006600"/>
                </a:solidFill>
                <a:latin typeface="Calibri" panose="020F0502020204030204" pitchFamily="34" charset="0"/>
                <a:cs typeface="Times New Roman" panose="02020603050405020304" pitchFamily="18" charset="0"/>
              </a:rPr>
              <a:t>وَمَا آتَيْتُمْ مِنْ رِبًا لِيَرْبُوَ فِي أَمْوَالِ النَّاسِ فَلا يَرْبُو عِنْدَ ال</a:t>
            </a:r>
            <a:r>
              <a:rPr lang="ar-EG" sz="3200" b="1" dirty="0">
                <a:solidFill>
                  <a:srgbClr val="006600"/>
                </a:solidFill>
                <a:latin typeface="Calibri" panose="020F0502020204030204" pitchFamily="34" charset="0"/>
                <a:cs typeface="Times New Roman" panose="02020603050405020304" pitchFamily="18" charset="0"/>
              </a:rPr>
              <a:t>له</a:t>
            </a:r>
            <a:r>
              <a:rPr lang="ar-SA" sz="3200" b="1" dirty="0">
                <a:solidFill>
                  <a:srgbClr val="006600"/>
                </a:solidFill>
                <a:latin typeface="Calibri" panose="020F0502020204030204" pitchFamily="34" charset="0"/>
                <a:cs typeface="Times New Roman" panose="02020603050405020304" pitchFamily="18" charset="0"/>
              </a:rPr>
              <a:t> وَمَا آتَيْتُمْ مِنْ زَكَاةٍ تُرِيدُونَ وَجْهَ ال</a:t>
            </a:r>
            <a:r>
              <a:rPr lang="ar-EG" sz="3200" b="1" dirty="0">
                <a:solidFill>
                  <a:srgbClr val="006600"/>
                </a:solidFill>
                <a:latin typeface="Calibri" panose="020F0502020204030204" pitchFamily="34" charset="0"/>
                <a:cs typeface="Times New Roman" panose="02020603050405020304" pitchFamily="18" charset="0"/>
              </a:rPr>
              <a:t>له</a:t>
            </a:r>
            <a:r>
              <a:rPr lang="ar-SA" sz="3200" b="1" dirty="0">
                <a:solidFill>
                  <a:srgbClr val="006600"/>
                </a:solidFill>
                <a:latin typeface="Calibri" panose="020F0502020204030204" pitchFamily="34" charset="0"/>
                <a:cs typeface="Times New Roman" panose="02020603050405020304" pitchFamily="18" charset="0"/>
              </a:rPr>
              <a:t> فَأُولَئِكَ هُمُ الْمُضْعِفُونَ</a:t>
            </a:r>
            <a:r>
              <a:rPr lang="en-US" sz="3200" b="1" dirty="0">
                <a:solidFill>
                  <a:srgbClr val="002060"/>
                </a:solidFill>
                <a:latin typeface="Calibri" panose="020F0502020204030204" pitchFamily="34" charset="0"/>
                <a:cs typeface="Times New Roman" panose="02020603050405020304" pitchFamily="18" charset="0"/>
              </a:rPr>
              <a:t>(</a:t>
            </a:r>
            <a:r>
              <a:rPr lang="ar-EG" sz="3200" b="1" dirty="0">
                <a:solidFill>
                  <a:srgbClr val="002060"/>
                </a:solidFill>
                <a:latin typeface="Calibri" panose="020F0502020204030204" pitchFamily="34" charset="0"/>
                <a:cs typeface="Times New Roman" panose="02020603050405020304" pitchFamily="18" charset="0"/>
              </a:rPr>
              <a:t> </a:t>
            </a:r>
            <a:endParaRPr lang="ar-SA" sz="3200" b="1" dirty="0">
              <a:solidFill>
                <a:srgbClr val="002060"/>
              </a:solidFill>
              <a:latin typeface="Times New Roman" panose="02020603050405020304" pitchFamily="18" charset="0"/>
              <a:cs typeface="Times New Roman" panose="02020603050405020304" pitchFamily="18" charset="0"/>
              <a:sym typeface="AGA Arabesque" panose="05010101010101010101" pitchFamily="2" charset="2"/>
            </a:endParaRPr>
          </a:p>
        </p:txBody>
      </p:sp>
    </p:spTree>
    <p:extLst>
      <p:ext uri="{BB962C8B-B14F-4D97-AF65-F5344CB8AC3E}">
        <p14:creationId xmlns:p14="http://schemas.microsoft.com/office/powerpoint/2010/main" val="197881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بيانات مخزّنة 1"/>
          <p:cNvSpPr/>
          <p:nvPr/>
        </p:nvSpPr>
        <p:spPr>
          <a:xfrm>
            <a:off x="3738563" y="1136653"/>
            <a:ext cx="3929063" cy="1071562"/>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endParaRPr lang="ar-EG" b="1" dirty="0"/>
          </a:p>
        </p:txBody>
      </p:sp>
      <p:sp>
        <p:nvSpPr>
          <p:cNvPr id="3" name="مربع نص 2"/>
          <p:cNvSpPr txBox="1">
            <a:spLocks noChangeArrowheads="1"/>
          </p:cNvSpPr>
          <p:nvPr/>
        </p:nvSpPr>
        <p:spPr bwMode="auto">
          <a:xfrm>
            <a:off x="2183607" y="1358579"/>
            <a:ext cx="4714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solidFill>
                  <a:srgbClr val="C00000"/>
                </a:solidFill>
              </a:rPr>
              <a:t>وقت إخراج الزكاة</a:t>
            </a:r>
            <a:endParaRPr lang="ar-EG" sz="3600" b="1" dirty="0">
              <a:solidFill>
                <a:srgbClr val="C00000"/>
              </a:solidFill>
            </a:endParaRPr>
          </a:p>
        </p:txBody>
      </p:sp>
      <p:sp>
        <p:nvSpPr>
          <p:cNvPr id="4" name="تمرير أفقي 3"/>
          <p:cNvSpPr/>
          <p:nvPr/>
        </p:nvSpPr>
        <p:spPr>
          <a:xfrm>
            <a:off x="3326607" y="1763714"/>
            <a:ext cx="8286750" cy="5143500"/>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ar-EG" b="1" dirty="0"/>
          </a:p>
        </p:txBody>
      </p:sp>
      <p:sp>
        <p:nvSpPr>
          <p:cNvPr id="28673" name="Rectangle 1"/>
          <p:cNvSpPr>
            <a:spLocks noChangeArrowheads="1"/>
          </p:cNvSpPr>
          <p:nvPr/>
        </p:nvSpPr>
        <p:spPr bwMode="auto">
          <a:xfrm>
            <a:off x="3738563" y="2548648"/>
            <a:ext cx="7786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solidFill>
                  <a:srgbClr val="002060"/>
                </a:solidFill>
                <a:latin typeface="Calibri" panose="020F0502020204030204" pitchFamily="34" charset="0"/>
                <a:cs typeface="Times New Roman" panose="02020603050405020304" pitchFamily="18" charset="0"/>
              </a:rPr>
              <a:t>يجب إخراج الزكاة فوراً إذا حل وقت وجوبها، ولا يجوز تأخيرها إلا لضرورة، كأن يكون المال في بلاد بعيدة عنه، ولا يجد من يوكله.</a:t>
            </a:r>
            <a:endParaRPr lang="ar-SA" sz="3600" b="1" dirty="0">
              <a:solidFill>
                <a:srgbClr val="002060"/>
              </a:solidFill>
              <a:latin typeface="Calibri" panose="020F0502020204030204" pitchFamily="34" charset="0"/>
            </a:endParaRPr>
          </a:p>
        </p:txBody>
      </p:sp>
      <p:sp>
        <p:nvSpPr>
          <p:cNvPr id="6" name="مربع نص 5"/>
          <p:cNvSpPr txBox="1">
            <a:spLocks noChangeArrowheads="1"/>
          </p:cNvSpPr>
          <p:nvPr/>
        </p:nvSpPr>
        <p:spPr bwMode="auto">
          <a:xfrm>
            <a:off x="3084513" y="4231397"/>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solidFill>
                  <a:srgbClr val="C00000"/>
                </a:solidFill>
              </a:rPr>
              <a:t>والدليل قول الله تعالى:</a:t>
            </a:r>
            <a:endParaRPr lang="ar-EG" sz="3600" b="1" dirty="0">
              <a:solidFill>
                <a:srgbClr val="C00000"/>
              </a:solidFill>
            </a:endParaRPr>
          </a:p>
        </p:txBody>
      </p:sp>
      <p:sp>
        <p:nvSpPr>
          <p:cNvPr id="7" name="مربع نص 6"/>
          <p:cNvSpPr txBox="1">
            <a:spLocks noChangeArrowheads="1"/>
          </p:cNvSpPr>
          <p:nvPr/>
        </p:nvSpPr>
        <p:spPr bwMode="auto">
          <a:xfrm>
            <a:off x="3719514" y="4941888"/>
            <a:ext cx="6357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b="1" dirty="0">
                <a:solidFill>
                  <a:srgbClr val="002060"/>
                </a:solidFill>
              </a:rPr>
              <a:t>)</a:t>
            </a:r>
            <a:r>
              <a:rPr lang="ar-SA" sz="3600" b="1" dirty="0">
                <a:solidFill>
                  <a:srgbClr val="006600"/>
                </a:solidFill>
              </a:rPr>
              <a:t>وَآتُوا الزَّكَاةَ </a:t>
            </a:r>
            <a:r>
              <a:rPr lang="en-US" sz="3600" b="1" dirty="0">
                <a:solidFill>
                  <a:srgbClr val="006600"/>
                </a:solidFill>
              </a:rPr>
              <a:t>   </a:t>
            </a:r>
            <a:r>
              <a:rPr lang="en-US" sz="3600" b="1" dirty="0">
                <a:solidFill>
                  <a:srgbClr val="002060"/>
                </a:solidFill>
              </a:rPr>
              <a:t>(</a:t>
            </a:r>
            <a:endParaRPr lang="ar-EG" sz="3600" b="1" dirty="0">
              <a:solidFill>
                <a:srgbClr val="002060"/>
              </a:solidFill>
            </a:endParaRPr>
          </a:p>
        </p:txBody>
      </p:sp>
      <p:sp>
        <p:nvSpPr>
          <p:cNvPr id="9" name="مربع نص 8"/>
          <p:cNvSpPr txBox="1">
            <a:spLocks noChangeArrowheads="1"/>
          </p:cNvSpPr>
          <p:nvPr/>
        </p:nvSpPr>
        <p:spPr bwMode="auto">
          <a:xfrm>
            <a:off x="3503614" y="5516563"/>
            <a:ext cx="6357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sz="3600" b="1" dirty="0">
                <a:solidFill>
                  <a:srgbClr val="002060"/>
                </a:solidFill>
              </a:rPr>
              <a:t>وقوله</a:t>
            </a:r>
            <a:r>
              <a:rPr lang="ar-SA" sz="3600" b="1" dirty="0">
                <a:solidFill>
                  <a:srgbClr val="002060"/>
                </a:solidFill>
              </a:rPr>
              <a:t>:</a:t>
            </a:r>
            <a:r>
              <a:rPr lang="ar-EG" sz="3600" b="1" dirty="0">
                <a:solidFill>
                  <a:srgbClr val="002060"/>
                </a:solidFill>
              </a:rPr>
              <a:t> </a:t>
            </a:r>
            <a:r>
              <a:rPr lang="ar-SA" sz="3600" b="1" dirty="0"/>
              <a:t>{‏</a:t>
            </a:r>
            <a:r>
              <a:rPr lang="ar-SA" sz="3600" b="1" dirty="0">
                <a:solidFill>
                  <a:srgbClr val="006600"/>
                </a:solidFill>
              </a:rPr>
              <a:t>وَآتُوا حَقَّهُ يَوْمَ حَصَادِهِ</a:t>
            </a:r>
            <a:r>
              <a:rPr lang="ar-SA" sz="3600" b="1" dirty="0"/>
              <a:t>‏}</a:t>
            </a:r>
            <a:endParaRPr lang="ar-EG" sz="3600" b="1" dirty="0">
              <a:solidFill>
                <a:srgbClr val="002060"/>
              </a:solidFill>
            </a:endParaRPr>
          </a:p>
        </p:txBody>
      </p:sp>
      <p:pic>
        <p:nvPicPr>
          <p:cNvPr id="10" name="Picture 7" descr="00047.WMF"/>
          <p:cNvPicPr>
            <a:picLocks noChangeAspect="1"/>
          </p:cNvPicPr>
          <p:nvPr/>
        </p:nvPicPr>
        <p:blipFill>
          <a:blip r:embed="rId2"/>
          <a:srcRect/>
          <a:stretch>
            <a:fillRect/>
          </a:stretch>
        </p:blipFill>
        <p:spPr bwMode="auto">
          <a:xfrm>
            <a:off x="8020280" y="357183"/>
            <a:ext cx="3719283"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مربع نص 10"/>
          <p:cNvSpPr txBox="1">
            <a:spLocks noChangeArrowheads="1"/>
          </p:cNvSpPr>
          <p:nvPr/>
        </p:nvSpPr>
        <p:spPr bwMode="auto">
          <a:xfrm>
            <a:off x="6898482" y="416051"/>
            <a:ext cx="4714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400" b="1" dirty="0">
                <a:solidFill>
                  <a:srgbClr val="C00000"/>
                </a:solidFill>
              </a:rPr>
              <a:t>الهدف : معرفة وقت إخراج الزكاة</a:t>
            </a:r>
            <a:endParaRPr lang="ar-EG" sz="2400" b="1" dirty="0">
              <a:solidFill>
                <a:srgbClr val="C00000"/>
              </a:solidFill>
            </a:endParaRPr>
          </a:p>
        </p:txBody>
      </p:sp>
      <p:sp>
        <p:nvSpPr>
          <p:cNvPr id="12" name="مستطيل مستدير الزوايا 11"/>
          <p:cNvSpPr/>
          <p:nvPr/>
        </p:nvSpPr>
        <p:spPr>
          <a:xfrm>
            <a:off x="5200672" y="328891"/>
            <a:ext cx="1571604" cy="64294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spcBef>
                <a:spcPct val="20000"/>
              </a:spcBef>
              <a:defRPr/>
            </a:pPr>
            <a:r>
              <a:rPr lang="ar-SA" sz="2000" b="1" dirty="0">
                <a:solidFill>
                  <a:prstClr val="black"/>
                </a:solidFill>
              </a:rPr>
              <a:t>حوار ومناقشة </a:t>
            </a:r>
          </a:p>
        </p:txBody>
      </p:sp>
      <p:sp>
        <p:nvSpPr>
          <p:cNvPr id="13" name="مربع نص 5"/>
          <p:cNvSpPr txBox="1">
            <a:spLocks noChangeArrowheads="1"/>
          </p:cNvSpPr>
          <p:nvPr/>
        </p:nvSpPr>
        <p:spPr bwMode="auto">
          <a:xfrm>
            <a:off x="350709" y="419860"/>
            <a:ext cx="2543999"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000" b="1" dirty="0">
                <a:solidFill>
                  <a:srgbClr val="C00000"/>
                </a:solidFill>
              </a:rPr>
              <a:t>أهداف الدرس</a:t>
            </a:r>
          </a:p>
          <a:p>
            <a:r>
              <a:rPr lang="ar-SA" sz="2000" b="1" dirty="0">
                <a:solidFill>
                  <a:schemeClr val="tx1"/>
                </a:solidFill>
              </a:rPr>
              <a:t>1- معرفة وقت إخراج الزكاة </a:t>
            </a:r>
          </a:p>
          <a:p>
            <a:r>
              <a:rPr lang="ar-SA" sz="2000" b="1" dirty="0">
                <a:solidFill>
                  <a:schemeClr val="tx1"/>
                </a:solidFill>
              </a:rPr>
              <a:t>2- حكم تقديم الزكاة .</a:t>
            </a:r>
          </a:p>
          <a:p>
            <a:r>
              <a:rPr lang="ar-SA" sz="2000" b="1" dirty="0">
                <a:solidFill>
                  <a:schemeClr val="tx1"/>
                </a:solidFill>
              </a:rPr>
              <a:t>3- مكان إخراج الزكاة .</a:t>
            </a:r>
          </a:p>
          <a:p>
            <a:r>
              <a:rPr lang="ar-SA" sz="2000" b="1" dirty="0">
                <a:solidFill>
                  <a:schemeClr val="tx1"/>
                </a:solidFill>
              </a:rPr>
              <a:t>4- آداب إخراج الزكاة.</a:t>
            </a:r>
          </a:p>
        </p:txBody>
      </p:sp>
    </p:spTree>
    <p:extLst>
      <p:ext uri="{BB962C8B-B14F-4D97-AF65-F5344CB8AC3E}">
        <p14:creationId xmlns:p14="http://schemas.microsoft.com/office/powerpoint/2010/main" val="24411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ppt_x"/>
                                          </p:val>
                                        </p:tav>
                                        <p:tav tm="100000">
                                          <p:val>
                                            <p:strVal val="#ppt_x"/>
                                          </p:val>
                                        </p:tav>
                                      </p:tavLst>
                                    </p:anim>
                                    <p:anim calcmode="lin" valueType="num">
                                      <p:cBhvr additive="base">
                                        <p:cTn id="8"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12_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7979" y="2724150"/>
            <a:ext cx="78025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ChangeArrowheads="1"/>
          </p:cNvSpPr>
          <p:nvPr/>
        </p:nvSpPr>
        <p:spPr bwMode="auto">
          <a:xfrm>
            <a:off x="4569565" y="2885270"/>
            <a:ext cx="6715125" cy="1754187"/>
          </a:xfrm>
          <a:prstGeom prst="rect">
            <a:avLst/>
          </a:prstGeom>
          <a:noFill/>
          <a:ln>
            <a:noFill/>
          </a:ln>
        </p:spPr>
        <p:txBody>
          <a:bodyPr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latin typeface="Calibri" panose="020F0502020204030204" pitchFamily="34" charset="0"/>
                <a:cs typeface="Times New Roman" panose="02020603050405020304" pitchFamily="18" charset="0"/>
              </a:rPr>
              <a:t>يجوز لمن ملك مالًا يبلغ نصابًا أن يخرج زكاته قبل تمام الحول، ويجوز له في هذه الحالة تعجيل الزكاة لحولين ف</a:t>
            </a:r>
            <a:r>
              <a:rPr lang="ar-EG" sz="3600" b="1" dirty="0">
                <a:latin typeface="Calibri" panose="020F0502020204030204" pitchFamily="34" charset="0"/>
                <a:cs typeface="Times New Roman" panose="02020603050405020304" pitchFamily="18" charset="0"/>
              </a:rPr>
              <a:t>قط</a:t>
            </a:r>
            <a:r>
              <a:rPr lang="ar-SA" sz="3600" b="1" dirty="0">
                <a:latin typeface="Calibri" panose="020F0502020204030204" pitchFamily="34" charset="0"/>
                <a:cs typeface="Times New Roman" panose="02020603050405020304" pitchFamily="18" charset="0"/>
              </a:rPr>
              <a:t>.</a:t>
            </a:r>
            <a:endParaRPr lang="ar-SA" sz="3600" b="1" dirty="0">
              <a:latin typeface="Calibri" panose="020F0502020204030204" pitchFamily="34" charset="0"/>
            </a:endParaRPr>
          </a:p>
        </p:txBody>
      </p:sp>
      <p:sp>
        <p:nvSpPr>
          <p:cNvPr id="3" name="مستطيل مستدير الزوايا 2"/>
          <p:cNvSpPr/>
          <p:nvPr/>
        </p:nvSpPr>
        <p:spPr>
          <a:xfrm flipV="1">
            <a:off x="6947208" y="1700772"/>
            <a:ext cx="2932713" cy="759869"/>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7" name="Rectangle 1"/>
          <p:cNvSpPr>
            <a:spLocks noChangeArrowheads="1"/>
          </p:cNvSpPr>
          <p:nvPr/>
        </p:nvSpPr>
        <p:spPr bwMode="auto">
          <a:xfrm>
            <a:off x="7384070" y="1711756"/>
            <a:ext cx="2058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600" b="1" dirty="0">
                <a:solidFill>
                  <a:srgbClr val="C00000"/>
                </a:solidFill>
                <a:latin typeface="Calibri" panose="020F0502020204030204" pitchFamily="34" charset="0"/>
                <a:cs typeface="Times New Roman" panose="02020603050405020304" pitchFamily="18" charset="0"/>
              </a:rPr>
              <a:t>حكم تقديمها </a:t>
            </a:r>
            <a:endParaRPr lang="ar-SA" sz="3600" b="1" dirty="0">
              <a:solidFill>
                <a:srgbClr val="C00000"/>
              </a:solidFill>
              <a:latin typeface="Calibri" panose="020F0502020204030204" pitchFamily="34" charset="0"/>
            </a:endParaRPr>
          </a:p>
        </p:txBody>
      </p:sp>
      <p:pic>
        <p:nvPicPr>
          <p:cNvPr id="6" name="Picture 7" descr="00047.WMF"/>
          <p:cNvPicPr>
            <a:picLocks noChangeAspect="1"/>
          </p:cNvPicPr>
          <p:nvPr/>
        </p:nvPicPr>
        <p:blipFill>
          <a:blip r:embed="rId3"/>
          <a:srcRect/>
          <a:stretch>
            <a:fillRect/>
          </a:stretch>
        </p:blipFill>
        <p:spPr bwMode="auto">
          <a:xfrm>
            <a:off x="8020280" y="357183"/>
            <a:ext cx="3719283"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1"/>
          <p:cNvSpPr>
            <a:spLocks noChangeArrowheads="1"/>
          </p:cNvSpPr>
          <p:nvPr/>
        </p:nvSpPr>
        <p:spPr bwMode="auto">
          <a:xfrm>
            <a:off x="7980942" y="468544"/>
            <a:ext cx="345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0325" algn="l"/>
                <a:tab pos="79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25" algn="l"/>
                <a:tab pos="79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0325" algn="l"/>
                <a:tab pos="79375"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dirty="0">
                <a:solidFill>
                  <a:srgbClr val="C00000"/>
                </a:solidFill>
                <a:latin typeface="Calibri" panose="020F0502020204030204" pitchFamily="34" charset="0"/>
                <a:cs typeface="Times New Roman" panose="02020603050405020304" pitchFamily="18" charset="0"/>
              </a:rPr>
              <a:t>الهدف :حكم تقديم الزكاة </a:t>
            </a:r>
            <a:endParaRPr lang="ar-SA" sz="3200" b="1" dirty="0">
              <a:solidFill>
                <a:srgbClr val="C00000"/>
              </a:solidFill>
              <a:latin typeface="Calibri" panose="020F0502020204030204" pitchFamily="34" charset="0"/>
            </a:endParaRPr>
          </a:p>
        </p:txBody>
      </p:sp>
      <p:sp>
        <p:nvSpPr>
          <p:cNvPr id="9" name="مربع نص 5"/>
          <p:cNvSpPr txBox="1">
            <a:spLocks noChangeArrowheads="1"/>
          </p:cNvSpPr>
          <p:nvPr/>
        </p:nvSpPr>
        <p:spPr bwMode="auto">
          <a:xfrm>
            <a:off x="350709" y="419860"/>
            <a:ext cx="2543999"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000" b="1" dirty="0">
                <a:solidFill>
                  <a:srgbClr val="C00000"/>
                </a:solidFill>
              </a:rPr>
              <a:t>أهداف الدرس</a:t>
            </a:r>
          </a:p>
          <a:p>
            <a:r>
              <a:rPr lang="ar-SA" sz="2000" b="1" dirty="0">
                <a:solidFill>
                  <a:schemeClr val="tx1"/>
                </a:solidFill>
              </a:rPr>
              <a:t>1- معرفة وقت إخراج الزكاة </a:t>
            </a:r>
          </a:p>
          <a:p>
            <a:r>
              <a:rPr lang="ar-SA" sz="2000" b="1" dirty="0">
                <a:solidFill>
                  <a:schemeClr val="tx1"/>
                </a:solidFill>
              </a:rPr>
              <a:t>2- حكم تقديم الزكاة .</a:t>
            </a:r>
          </a:p>
          <a:p>
            <a:r>
              <a:rPr lang="ar-SA" sz="2000" b="1" dirty="0">
                <a:solidFill>
                  <a:schemeClr val="tx1"/>
                </a:solidFill>
              </a:rPr>
              <a:t>3- مكان إخراج الزكاة .</a:t>
            </a:r>
          </a:p>
          <a:p>
            <a:r>
              <a:rPr lang="ar-SA" sz="2000" b="1" dirty="0">
                <a:solidFill>
                  <a:schemeClr val="tx1"/>
                </a:solidFill>
              </a:rPr>
              <a:t>4- آداب إخراج الزكاة.</a:t>
            </a:r>
          </a:p>
        </p:txBody>
      </p:sp>
    </p:spTree>
    <p:extLst>
      <p:ext uri="{BB962C8B-B14F-4D97-AF65-F5344CB8AC3E}">
        <p14:creationId xmlns:p14="http://schemas.microsoft.com/office/powerpoint/2010/main" val="8745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779</Words>
  <Application>Microsoft Office PowerPoint</Application>
  <PresentationFormat>شاشة عريضة</PresentationFormat>
  <Paragraphs>121</Paragraphs>
  <Slides>22</Slides>
  <Notes>2</Notes>
  <HiddenSlides>0</HiddenSlides>
  <MMClips>1</MMClips>
  <ScaleCrop>false</ScaleCrop>
  <HeadingPairs>
    <vt:vector size="6" baseType="variant">
      <vt:variant>
        <vt:lpstr>الخطوط المستخدمة</vt:lpstr>
      </vt:variant>
      <vt:variant>
        <vt:i4>7</vt:i4>
      </vt:variant>
      <vt:variant>
        <vt:lpstr>نسق</vt:lpstr>
      </vt:variant>
      <vt:variant>
        <vt:i4>4</vt:i4>
      </vt:variant>
      <vt:variant>
        <vt:lpstr>عناوين الشرائح</vt:lpstr>
      </vt:variant>
      <vt:variant>
        <vt:i4>22</vt:i4>
      </vt:variant>
    </vt:vector>
  </HeadingPairs>
  <TitlesOfParts>
    <vt:vector size="33" baseType="lpstr">
      <vt:lpstr>29LT Zarid Serif Rg</vt:lpstr>
      <vt:lpstr>Ara Hamah AlFidaa</vt:lpstr>
      <vt:lpstr>Arial</vt:lpstr>
      <vt:lpstr>Calibri</vt:lpstr>
      <vt:lpstr>Calibri Light</vt:lpstr>
      <vt:lpstr>Khalid Art bold</vt:lpstr>
      <vt:lpstr>Times New Roman</vt:lpstr>
      <vt:lpstr>نسق Office</vt:lpstr>
      <vt:lpstr>سمة Office</vt:lpstr>
      <vt:lpstr>3_سمة Office</vt:lpstr>
      <vt:lpstr>4_سمة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البيان للعروض </dc:title>
  <dc:creator>أ.لؤلؤة العتيق</dc:creator>
  <cp:keywords>قناة البيان للعروض والعلوم الشرعية</cp:keywords>
  <cp:lastModifiedBy>لؤلؤة العتيق</cp:lastModifiedBy>
  <cp:revision>45</cp:revision>
  <dcterms:created xsi:type="dcterms:W3CDTF">2018-10-07T18:15:58Z</dcterms:created>
  <dcterms:modified xsi:type="dcterms:W3CDTF">2023-09-19T20:07:10Z</dcterms:modified>
</cp:coreProperties>
</file>