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359" r:id="rId2"/>
    <p:sldId id="257" r:id="rId3"/>
    <p:sldId id="360" r:id="rId4"/>
    <p:sldId id="384" r:id="rId5"/>
    <p:sldId id="385" r:id="rId6"/>
    <p:sldId id="293" r:id="rId7"/>
    <p:sldId id="301" r:id="rId8"/>
    <p:sldId id="283" r:id="rId9"/>
    <p:sldId id="266" r:id="rId10"/>
    <p:sldId id="268" r:id="rId11"/>
    <p:sldId id="270" r:id="rId12"/>
    <p:sldId id="275" r:id="rId13"/>
    <p:sldId id="382" r:id="rId14"/>
    <p:sldId id="386" r:id="rId15"/>
    <p:sldId id="278" r:id="rId16"/>
    <p:sldId id="387" r:id="rId17"/>
    <p:sldId id="381" r:id="rId1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msm"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70" d="100"/>
          <a:sy n="70" d="100"/>
        </p:scale>
        <p:origin x="53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D11A9FC-6E7F-43A4-A652-B5108D5A2C25}" type="datetimeFigureOut">
              <a:rPr lang="ar-SA" smtClean="0"/>
              <a:t>04/09/45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E2604B9-9AEE-43F8-ABC6-2912E7460384}" type="slidenum">
              <a:rPr lang="ar-SA" smtClean="0"/>
              <a:t>‹#›</a:t>
            </a:fld>
            <a:endParaRPr lang="ar-SA"/>
          </a:p>
        </p:txBody>
      </p:sp>
    </p:spTree>
    <p:extLst>
      <p:ext uri="{BB962C8B-B14F-4D97-AF65-F5344CB8AC3E}">
        <p14:creationId xmlns:p14="http://schemas.microsoft.com/office/powerpoint/2010/main" val="351576443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spcBef>
                <a:spcPct val="0"/>
              </a:spcBef>
            </a:pPr>
            <a:endParaRPr lang="ar-EG"/>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232BDD-91A8-4028-94B1-456C88393C28}" type="slidenum">
              <a:rPr lang="ar-EG"/>
              <a:pPr fontAlgn="base">
                <a:spcBef>
                  <a:spcPct val="0"/>
                </a:spcBef>
                <a:spcAft>
                  <a:spcPct val="0"/>
                </a:spcAft>
                <a:defRPr/>
              </a:pPr>
              <a:t>15</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B136B-6429-D05F-F4E9-A13B019C5B74}"/>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13C977CD-4EB8-1B72-2874-62B6798D49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FD7A0804-8369-5317-E733-3ECAFA263968}"/>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4606CE65-1B90-55A9-C074-579E76FDB218}"/>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C464FB19-0E50-7C26-505F-BC8B6E4613DF}"/>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234349854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95C9AC-FE03-AC0F-4E30-221B17BE104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2703AC4-5E9E-F68A-CCBE-F8FDF4D901E6}"/>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633F5638-70C0-7EBC-069E-2E4E823ACDB3}"/>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A66C60E0-C4CA-657F-76E1-0FAB3DF2DF02}"/>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3CECF82-239E-0F88-4DDF-CE9C420E8516}"/>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2235742525"/>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DE08367-A6FB-6A46-86BA-5ECAE0AB8CB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8A78EC56-EF9B-5497-2C28-EB5A3AD63FD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2E44E998-47A0-DE15-6FAC-0F9B2CABE872}"/>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D99C2F4E-F33C-C135-AB72-DD8C216E399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2B73BED4-C78A-AD6B-7986-1A0B637D05DD}"/>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397677655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4ADDA61-A502-9887-6936-980E82AE4CCF}"/>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6446103E-2710-2519-5061-4DE57CF6D151}"/>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546CAA53-396C-F811-E5A1-2908B4EA7106}"/>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BAF54FB2-50F8-B08D-9649-6F13204C1700}"/>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6" name="عنصر نائب للتذييل 5">
            <a:extLst>
              <a:ext uri="{FF2B5EF4-FFF2-40B4-BE49-F238E27FC236}">
                <a16:creationId xmlns:a16="http://schemas.microsoft.com/office/drawing/2014/main" id="{DBE78CF5-E3B9-846B-CC52-4CD0A6C5A12C}"/>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5A4682AE-01C5-C0B6-B36D-8A2685A10421}"/>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2417160643"/>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7DBD26-7EC2-B355-0ED5-3FB8639814B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28B75BA-63A0-7543-DF84-4037355B99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4C6D6F0-743B-2FE1-D982-9486A2417B0A}"/>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ACD60D27-C415-436F-254B-548DADC30C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5A249E90-213C-4FC9-F4C3-73B03BA7C4A3}"/>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F30BA2DF-3360-64C9-7162-FBCD63F4230A}"/>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8" name="عنصر نائب للتذييل 7">
            <a:extLst>
              <a:ext uri="{FF2B5EF4-FFF2-40B4-BE49-F238E27FC236}">
                <a16:creationId xmlns:a16="http://schemas.microsoft.com/office/drawing/2014/main" id="{7F4BA198-1891-4B90-C22C-9124DD3D98F5}"/>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FF81E6CF-FD94-789A-0B57-08A08D3A04E2}"/>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172071342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A4D890A-AC8E-9304-0F94-8E58B0E9F6D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3E708836-7FA1-8DD8-44B6-85793C859577}"/>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4" name="عنصر نائب للتذييل 3">
            <a:extLst>
              <a:ext uri="{FF2B5EF4-FFF2-40B4-BE49-F238E27FC236}">
                <a16:creationId xmlns:a16="http://schemas.microsoft.com/office/drawing/2014/main" id="{6D856FDD-563E-C693-C18B-3AAB007A861B}"/>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326FA5C6-949C-B98A-F4CE-A406C2B4A704}"/>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40066199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B82EEF3A-5C43-77EE-8542-F88D372B368A}"/>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3" name="عنصر نائب للتذييل 2">
            <a:extLst>
              <a:ext uri="{FF2B5EF4-FFF2-40B4-BE49-F238E27FC236}">
                <a16:creationId xmlns:a16="http://schemas.microsoft.com/office/drawing/2014/main" id="{26D3EB83-BF76-2FAC-8C87-E941C52986E6}"/>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3C442709-B031-C6B3-0C9C-9F0EDB04DB9A}"/>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221826720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64B5A9-FD0B-84B4-9930-BC4B5CD8A181}"/>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771168B-EC66-55D1-9069-3DC60B6876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EF7593A3-F01B-A4CA-7DB0-C1959B0EDA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A992A3D-041E-8C02-C1A1-AC8D22CFC5DF}"/>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6" name="عنصر نائب للتذييل 5">
            <a:extLst>
              <a:ext uri="{FF2B5EF4-FFF2-40B4-BE49-F238E27FC236}">
                <a16:creationId xmlns:a16="http://schemas.microsoft.com/office/drawing/2014/main" id="{8CFE4854-A795-D1CA-D54B-E796D3D2CD1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3378B26A-5AB0-FF5D-6AAC-2B6A19491752}"/>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227610803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EB145B9-F6CB-7AC9-FF6E-06638260627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2F1F72D9-2B67-7540-485D-A055361599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2B7B559C-C028-E2A3-738B-6779EA377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D728887-0896-7CDA-1A60-0B5D262FCDF2}"/>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6" name="عنصر نائب للتذييل 5">
            <a:extLst>
              <a:ext uri="{FF2B5EF4-FFF2-40B4-BE49-F238E27FC236}">
                <a16:creationId xmlns:a16="http://schemas.microsoft.com/office/drawing/2014/main" id="{9CDA5370-B7E9-9459-8E6F-3B471B89FAE9}"/>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131755ED-172D-E9ED-824E-7F6C0B4CBA9F}"/>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56256889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B12F963-7553-8EFB-66FD-F6A182CB4DE1}"/>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14A7D116-1EC4-CD09-5B2E-2B684322D2ED}"/>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B8607F33-000E-20FF-D912-2FA3E0E778CE}"/>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10BD047F-9F95-F9E2-45FF-67A6146B8F6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6C4B9DA-C8A8-06A8-EC90-DE83183DF8BF}"/>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4277888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E159DF1-3E56-AA65-CC9E-FA35B46DCD1F}"/>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4508B7A2-9976-A094-EEBD-3B2C8A4454E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9BE553D-E9B8-5B82-49A7-C6AD398B9BBA}"/>
              </a:ext>
            </a:extLst>
          </p:cNvPr>
          <p:cNvSpPr>
            <a:spLocks noGrp="1"/>
          </p:cNvSpPr>
          <p:nvPr>
            <p:ph type="dt" sz="half" idx="10"/>
          </p:nvPr>
        </p:nvSpPr>
        <p:spPr/>
        <p:txBody>
          <a:body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C68E527D-967D-7762-68CC-DB0BB0C43723}"/>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CF7B2847-CFB2-6DAF-8C7F-607B3411D22D}"/>
              </a:ext>
            </a:extLst>
          </p:cNvPr>
          <p:cNvSpPr>
            <a:spLocks noGrp="1"/>
          </p:cNvSpPr>
          <p:nvPr>
            <p:ph type="sldNum" sz="quarter" idx="12"/>
          </p:nvPr>
        </p:nvSpPr>
        <p:spPr/>
        <p:txBody>
          <a:bodyPr/>
          <a:lstStyle/>
          <a:p>
            <a:fld id="{93060DF8-7161-4374-AA6A-D7F5B5204EA6}" type="slidenum">
              <a:rPr lang="ar-SA" smtClean="0"/>
              <a:t>‹#›</a:t>
            </a:fld>
            <a:endParaRPr lang="ar-SA"/>
          </a:p>
        </p:txBody>
      </p:sp>
    </p:spTree>
    <p:extLst>
      <p:ext uri="{BB962C8B-B14F-4D97-AF65-F5344CB8AC3E}">
        <p14:creationId xmlns:p14="http://schemas.microsoft.com/office/powerpoint/2010/main" val="180415736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2EAF81B1-4CE4-0592-976F-02289A398F9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44AF0473-0449-91CB-0FF5-825EFB49381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12466F2-D706-1461-348E-6C2D3778CE3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933661E9-FEE2-441F-8CEE-2057A453FB52}" type="datetimeFigureOut">
              <a:rPr lang="ar-SA" smtClean="0"/>
              <a:t>04/09/45</a:t>
            </a:fld>
            <a:endParaRPr lang="ar-SA"/>
          </a:p>
        </p:txBody>
      </p:sp>
      <p:sp>
        <p:nvSpPr>
          <p:cNvPr id="5" name="عنصر نائب للتذييل 4">
            <a:extLst>
              <a:ext uri="{FF2B5EF4-FFF2-40B4-BE49-F238E27FC236}">
                <a16:creationId xmlns:a16="http://schemas.microsoft.com/office/drawing/2014/main" id="{618F101A-F570-0C11-C7BB-C912377747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C003C936-B605-240F-F928-0988D6FDEBD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93060DF8-7161-4374-AA6A-D7F5B5204EA6}" type="slidenum">
              <a:rPr lang="ar-SA" smtClean="0"/>
              <a:t>‹#›</a:t>
            </a:fld>
            <a:endParaRPr lang="ar-SA"/>
          </a:p>
        </p:txBody>
      </p:sp>
    </p:spTree>
    <p:extLst>
      <p:ext uri="{BB962C8B-B14F-4D97-AF65-F5344CB8AC3E}">
        <p14:creationId xmlns:p14="http://schemas.microsoft.com/office/powerpoint/2010/main" val="3204019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https://t.me/albayan_12"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t.me/albayan_12" TargetMode="External"/><Relationship Id="rId1" Type="http://schemas.openxmlformats.org/officeDocument/2006/relationships/slideLayout" Target="../slideLayouts/slideLayout7.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952686" y="1498600"/>
            <a:ext cx="3136337"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a:lstStyle/>
          <a:p>
            <a:endParaRPr lang="ar-SA"/>
          </a:p>
        </p:txBody>
      </p:sp>
      <p:sp>
        <p:nvSpPr>
          <p:cNvPr id="6" name="AutoShape 6"/>
          <p:cNvSpPr/>
          <p:nvPr/>
        </p:nvSpPr>
        <p:spPr>
          <a:xfrm>
            <a:off x="952686" y="2921000"/>
            <a:ext cx="3135621"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a:lstStyle/>
          <a:p>
            <a:endParaRPr lang="ar-SA"/>
          </a:p>
        </p:txBody>
      </p:sp>
      <p:sp>
        <p:nvSpPr>
          <p:cNvPr id="10" name="AutoShape 9">
            <a:extLst>
              <a:ext uri="{FF2B5EF4-FFF2-40B4-BE49-F238E27FC236}">
                <a16:creationId xmlns:a16="http://schemas.microsoft.com/office/drawing/2014/main" id="{74171B40-7996-4198-AD80-A7DEE9C0AFD8}"/>
              </a:ext>
            </a:extLst>
          </p:cNvPr>
          <p:cNvSpPr/>
          <p:nvPr/>
        </p:nvSpPr>
        <p:spPr>
          <a:xfrm rot="21104595">
            <a:off x="520004" y="3706499"/>
            <a:ext cx="3457826" cy="1225499"/>
          </a:xfrm>
          <a:prstGeom prst="rect">
            <a:avLst/>
          </a:prstGeom>
          <a:solidFill>
            <a:schemeClr val="bg1">
              <a:lumMod val="95000"/>
              <a:alpha val="44000"/>
            </a:schemeClr>
          </a:solidFill>
        </p:spPr>
        <p:txBody>
          <a:bodyPr/>
          <a:lstStyle/>
          <a:p>
            <a:endParaRPr lang="ar-SA"/>
          </a:p>
        </p:txBody>
      </p:sp>
      <p:sp>
        <p:nvSpPr>
          <p:cNvPr id="11" name="مربع نص 10">
            <a:extLst>
              <a:ext uri="{FF2B5EF4-FFF2-40B4-BE49-F238E27FC236}">
                <a16:creationId xmlns:a16="http://schemas.microsoft.com/office/drawing/2014/main" id="{97CE6314-DCA1-43B5-90AD-016BECDD88A9}"/>
              </a:ext>
            </a:extLst>
          </p:cNvPr>
          <p:cNvSpPr txBox="1"/>
          <p:nvPr/>
        </p:nvSpPr>
        <p:spPr>
          <a:xfrm rot="20806611">
            <a:off x="142300" y="3882906"/>
            <a:ext cx="3763600" cy="913199"/>
          </a:xfrm>
          <a:prstGeom prst="rect">
            <a:avLst/>
          </a:prstGeom>
          <a:noFill/>
        </p:spPr>
        <p:txBody>
          <a:bodyPr wrap="square">
            <a:spAutoFit/>
          </a:bodyPr>
          <a:lstStyle/>
          <a:p>
            <a:pPr algn="r"/>
            <a:r>
              <a:rPr lang="ar-SA" sz="2667" dirty="0">
                <a:ln w="0"/>
                <a:solidFill>
                  <a:schemeClr val="accent1"/>
                </a:solidFill>
                <a:effectLst>
                  <a:outerShdw blurRad="38100" dist="25400" dir="5400000" algn="ctr" rotWithShape="0">
                    <a:srgbClr val="6E747A">
                      <a:alpha val="43000"/>
                    </a:srgbClr>
                  </a:outerShdw>
                </a:effectLst>
                <a:latin typeface="29LT Zarid Serif Rg" panose="00000100000000000000" pitchFamily="2" charset="-78"/>
                <a:cs typeface="29LT Zarid Serif Rg" panose="00000100000000000000" pitchFamily="2" charset="-78"/>
              </a:rPr>
              <a:t>تفسير سورة الشعراء متوسط </a:t>
            </a:r>
          </a:p>
          <a:p>
            <a:pPr algn="r"/>
            <a:r>
              <a:rPr lang="ar-SA" sz="2667" dirty="0">
                <a:ln w="0"/>
                <a:solidFill>
                  <a:schemeClr val="accent1"/>
                </a:solidFill>
                <a:effectLst>
                  <a:outerShdw blurRad="38100" dist="25400" dir="5400000" algn="ctr" rotWithShape="0">
                    <a:srgbClr val="6E747A">
                      <a:alpha val="43000"/>
                    </a:srgbClr>
                  </a:outerShdw>
                </a:effectLst>
                <a:latin typeface="29LT Zarid Serif Rg" panose="00000100000000000000" pitchFamily="2" charset="-78"/>
                <a:cs typeface="29LT Zarid Serif Rg" panose="00000100000000000000" pitchFamily="2" charset="-78"/>
              </a:rPr>
              <a:t>الدراسات الإسلامية  </a:t>
            </a:r>
          </a:p>
        </p:txBody>
      </p:sp>
      <p:grpSp>
        <p:nvGrpSpPr>
          <p:cNvPr id="17" name="مجموعة 11">
            <a:extLst>
              <a:ext uri="{FF2B5EF4-FFF2-40B4-BE49-F238E27FC236}">
                <a16:creationId xmlns:a16="http://schemas.microsoft.com/office/drawing/2014/main" id="{CA5E358F-6AE6-4AF4-9CC5-010225E1C3E2}"/>
              </a:ext>
            </a:extLst>
          </p:cNvPr>
          <p:cNvGrpSpPr/>
          <p:nvPr/>
        </p:nvGrpSpPr>
        <p:grpSpPr>
          <a:xfrm>
            <a:off x="-304800" y="6172925"/>
            <a:ext cx="12750800" cy="578235"/>
            <a:chOff x="-1172768" y="4745632"/>
            <a:chExt cx="28394828" cy="429601"/>
          </a:xfrm>
          <a:solidFill>
            <a:schemeClr val="bg1">
              <a:lumMod val="95000"/>
            </a:schemeClr>
          </a:solidFill>
        </p:grpSpPr>
        <p:sp>
          <p:nvSpPr>
            <p:cNvPr id="18" name="Rectangle">
              <a:extLst>
                <a:ext uri="{FF2B5EF4-FFF2-40B4-BE49-F238E27FC236}">
                  <a16:creationId xmlns:a16="http://schemas.microsoft.com/office/drawing/2014/main" id="{7E1AC3DD-8951-4EAD-BEFC-89128BCC9BE4}"/>
                </a:ext>
              </a:extLst>
            </p:cNvPr>
            <p:cNvSpPr/>
            <p:nvPr/>
          </p:nvSpPr>
          <p:spPr>
            <a:xfrm>
              <a:off x="-1172768" y="4745632"/>
              <a:ext cx="28394828" cy="429601"/>
            </a:xfrm>
            <a:prstGeom prst="rect">
              <a:avLst/>
            </a:prstGeom>
            <a:grpFill/>
            <a:ln w="12700">
              <a:miter lim="400000"/>
            </a:ln>
          </p:spPr>
          <p:txBody>
            <a:bodyPr lIns="0" tIns="0" rIns="0" bIns="0" anchor="ctr"/>
            <a:lstStyle/>
            <a:p>
              <a:pPr>
                <a:defRPr sz="3200">
                  <a:solidFill>
                    <a:srgbClr val="FFFFFF"/>
                  </a:solidFill>
                </a:defRPr>
              </a:pPr>
              <a:endParaRPr sz="2133" dirty="0"/>
            </a:p>
          </p:txBody>
        </p:sp>
        <p:sp>
          <p:nvSpPr>
            <p:cNvPr id="19" name="بسم الله الرحمن الرحيم والصلاة والسلام على الرسول الأمين سيدنا محمد وعلى آله وصحبه أجمعين…">
              <a:extLst>
                <a:ext uri="{FF2B5EF4-FFF2-40B4-BE49-F238E27FC236}">
                  <a16:creationId xmlns:a16="http://schemas.microsoft.com/office/drawing/2014/main" id="{5A253F96-EEC8-40D4-9177-B437A51CEEAD}"/>
                </a:ext>
              </a:extLst>
            </p:cNvPr>
            <p:cNvSpPr txBox="1">
              <a:spLocks/>
            </p:cNvSpPr>
            <p:nvPr/>
          </p:nvSpPr>
          <p:spPr>
            <a:xfrm>
              <a:off x="2844481" y="4847941"/>
              <a:ext cx="10727439" cy="224983"/>
            </a:xfrm>
            <a:prstGeom prst="rect">
              <a:avLst/>
            </a:prstGeom>
            <a:noFill/>
            <a:ln w="12700">
              <a:noFill/>
              <a:miter lim="400000"/>
            </a:ln>
            <a:effectLst>
              <a:outerShdw blurRad="635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700" tIns="12700" rIns="12700" bIns="12700" anchor="ctr">
              <a:normAutofit lnSpcReduction="10000"/>
            </a:bodyPr>
            <a:lstStyle/>
            <a:p>
              <a:pPr defTabSz="123424">
                <a:defRPr sz="3956" b="0" spc="0">
                  <a:solidFill>
                    <a:srgbClr val="FFFFFF"/>
                  </a:solidFill>
                  <a:latin typeface="Khalid Art bold"/>
                  <a:ea typeface="Khalid Art bold"/>
                  <a:cs typeface="Khalid Art bold"/>
                  <a:sym typeface="Khalid Art bold"/>
                </a:defRPr>
              </a:pPr>
              <a:r>
                <a:rPr lang="ar-SA" sz="1867" dirty="0">
                  <a:ln w="0"/>
                  <a:solidFill>
                    <a:sysClr val="windowText" lastClr="000000"/>
                  </a:solidFill>
                  <a:effectLst>
                    <a:outerShdw blurRad="38100" dist="19050" dir="2700000" algn="tl" rotWithShape="0">
                      <a:schemeClr val="dk1">
                        <a:alpha val="40000"/>
                      </a:schemeClr>
                    </a:outerShdw>
                  </a:effectLst>
                  <a:latin typeface="Khalid Art bold"/>
                  <a:ea typeface="Khalid Art bold"/>
                  <a:cs typeface="Khalid Art bold"/>
                  <a:sym typeface="Khalid Art bold"/>
                </a:rPr>
                <a:t>قناة البيان للعروض والعلوم الشرعية  </a:t>
              </a:r>
            </a:p>
          </p:txBody>
        </p:sp>
      </p:grpSp>
      <p:sp>
        <p:nvSpPr>
          <p:cNvPr id="15" name="AutoShape 8">
            <a:extLst>
              <a:ext uri="{FF2B5EF4-FFF2-40B4-BE49-F238E27FC236}">
                <a16:creationId xmlns:a16="http://schemas.microsoft.com/office/drawing/2014/main" id="{5DA91BDD-65BC-4E12-8662-9F9D2561E8F4}"/>
              </a:ext>
            </a:extLst>
          </p:cNvPr>
          <p:cNvSpPr/>
          <p:nvPr/>
        </p:nvSpPr>
        <p:spPr>
          <a:xfrm rot="84843">
            <a:off x="-6631" y="4830640"/>
            <a:ext cx="3899861" cy="1225499"/>
          </a:xfrm>
          <a:prstGeom prst="rect">
            <a:avLst/>
          </a:prstGeom>
          <a:solidFill>
            <a:schemeClr val="bg1">
              <a:lumMod val="95000"/>
              <a:alpha val="29000"/>
            </a:schemeClr>
          </a:solidFill>
        </p:spPr>
        <p:txBody>
          <a:bodyPr/>
          <a:lstStyle/>
          <a:p>
            <a:endParaRPr lang="ar-SA"/>
          </a:p>
        </p:txBody>
      </p:sp>
      <p:sp>
        <p:nvSpPr>
          <p:cNvPr id="16" name="مربع نص 15">
            <a:extLst>
              <a:ext uri="{FF2B5EF4-FFF2-40B4-BE49-F238E27FC236}">
                <a16:creationId xmlns:a16="http://schemas.microsoft.com/office/drawing/2014/main" id="{B9FE434A-B19B-4807-A39E-4B12B0971CF0}"/>
              </a:ext>
            </a:extLst>
          </p:cNvPr>
          <p:cNvSpPr txBox="1"/>
          <p:nvPr/>
        </p:nvSpPr>
        <p:spPr>
          <a:xfrm>
            <a:off x="-17088" y="4923168"/>
            <a:ext cx="3356679" cy="913199"/>
          </a:xfrm>
          <a:prstGeom prst="rect">
            <a:avLst/>
          </a:prstGeom>
          <a:solidFill>
            <a:schemeClr val="bg1">
              <a:lumMod val="75000"/>
              <a:alpha val="54000"/>
            </a:schemeClr>
          </a:solidFill>
        </p:spPr>
        <p:txBody>
          <a:bodyPr wrap="square">
            <a:spAutoFit/>
          </a:bodyPr>
          <a:lstStyle/>
          <a:p>
            <a:pPr algn="ctr"/>
            <a:r>
              <a:rPr lang="ar-SA" sz="2667"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إعداد الأستاذة:</a:t>
            </a:r>
          </a:p>
          <a:p>
            <a:pPr algn="ctr"/>
            <a:r>
              <a:rPr lang="ar-SA" sz="2667"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 لؤلؤة عبد العزيز العتيق </a:t>
            </a:r>
          </a:p>
        </p:txBody>
      </p:sp>
      <p:pic>
        <p:nvPicPr>
          <p:cNvPr id="20" name="884AEA23-EA58-47EB-8C88-9CE646949802-L0-001.png" descr="884AEA23-EA58-47EB-8C88-9CE646949802-L0-001.png">
            <a:hlinkClick r:id="rId2"/>
            <a:extLst>
              <a:ext uri="{FF2B5EF4-FFF2-40B4-BE49-F238E27FC236}">
                <a16:creationId xmlns:a16="http://schemas.microsoft.com/office/drawing/2014/main" id="{A4C8F341-9498-438E-81C0-07C494A17A71}"/>
              </a:ext>
            </a:extLst>
          </p:cNvPr>
          <p:cNvPicPr>
            <a:picLocks noChangeAspect="1"/>
          </p:cNvPicPr>
          <p:nvPr/>
        </p:nvPicPr>
        <p:blipFill>
          <a:blip r:embed="rId3" cstate="print"/>
          <a:stretch>
            <a:fillRect/>
          </a:stretch>
        </p:blipFill>
        <p:spPr>
          <a:xfrm>
            <a:off x="809829" y="6244006"/>
            <a:ext cx="459307" cy="459309"/>
          </a:xfrm>
          <a:prstGeom prst="rect">
            <a:avLst/>
          </a:prstGeom>
          <a:ln w="12700" cap="flat">
            <a:noFill/>
            <a:miter lim="400000"/>
          </a:ln>
          <a:effectLst/>
        </p:spPr>
      </p:pic>
      <p:sp>
        <p:nvSpPr>
          <p:cNvPr id="21" name="مربع نص 20">
            <a:extLst>
              <a:ext uri="{FF2B5EF4-FFF2-40B4-BE49-F238E27FC236}">
                <a16:creationId xmlns:a16="http://schemas.microsoft.com/office/drawing/2014/main" id="{20E7F73E-681D-4AE6-8F51-5D09CD241D09}"/>
              </a:ext>
            </a:extLst>
          </p:cNvPr>
          <p:cNvSpPr txBox="1"/>
          <p:nvPr/>
        </p:nvSpPr>
        <p:spPr>
          <a:xfrm>
            <a:off x="570128" y="1821961"/>
            <a:ext cx="3597977" cy="502766"/>
          </a:xfrm>
          <a:prstGeom prst="rect">
            <a:avLst/>
          </a:prstGeom>
          <a:noFill/>
        </p:spPr>
        <p:txBody>
          <a:bodyPr wrap="square">
            <a:spAutoFit/>
          </a:bodyPr>
          <a:lstStyle/>
          <a:p>
            <a:pPr algn="ctr"/>
            <a:r>
              <a:rPr lang="ar-SA" sz="2667" b="1"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سورة  الشعراء 105 -  122</a:t>
            </a:r>
          </a:p>
        </p:txBody>
      </p:sp>
      <p:sp>
        <p:nvSpPr>
          <p:cNvPr id="22" name="AutoShape 9">
            <a:extLst>
              <a:ext uri="{FF2B5EF4-FFF2-40B4-BE49-F238E27FC236}">
                <a16:creationId xmlns:a16="http://schemas.microsoft.com/office/drawing/2014/main" id="{DA8BABE4-662A-4C95-A105-A4FA3C13E70D}"/>
              </a:ext>
            </a:extLst>
          </p:cNvPr>
          <p:cNvSpPr/>
          <p:nvPr/>
        </p:nvSpPr>
        <p:spPr>
          <a:xfrm rot="-90690">
            <a:off x="6947850" y="954925"/>
            <a:ext cx="3957334" cy="3897844"/>
          </a:xfrm>
          <a:custGeom>
            <a:avLst/>
            <a:gdLst>
              <a:gd name="connsiteX0" fmla="*/ 0 w 3957334"/>
              <a:gd name="connsiteY0" fmla="*/ 0 h 3897844"/>
              <a:gd name="connsiteX1" fmla="*/ 644480 w 3957334"/>
              <a:gd name="connsiteY1" fmla="*/ 0 h 3897844"/>
              <a:gd name="connsiteX2" fmla="*/ 1170240 w 3957334"/>
              <a:gd name="connsiteY2" fmla="*/ 0 h 3897844"/>
              <a:gd name="connsiteX3" fmla="*/ 1775147 w 3957334"/>
              <a:gd name="connsiteY3" fmla="*/ 0 h 3897844"/>
              <a:gd name="connsiteX4" fmla="*/ 2419627 w 3957334"/>
              <a:gd name="connsiteY4" fmla="*/ 0 h 3897844"/>
              <a:gd name="connsiteX5" fmla="*/ 2905814 w 3957334"/>
              <a:gd name="connsiteY5" fmla="*/ 0 h 3897844"/>
              <a:gd name="connsiteX6" fmla="*/ 3392001 w 3957334"/>
              <a:gd name="connsiteY6" fmla="*/ 0 h 3897844"/>
              <a:gd name="connsiteX7" fmla="*/ 3957334 w 3957334"/>
              <a:gd name="connsiteY7" fmla="*/ 0 h 3897844"/>
              <a:gd name="connsiteX8" fmla="*/ 3957334 w 3957334"/>
              <a:gd name="connsiteY8" fmla="*/ 556835 h 3897844"/>
              <a:gd name="connsiteX9" fmla="*/ 3957334 w 3957334"/>
              <a:gd name="connsiteY9" fmla="*/ 1035713 h 3897844"/>
              <a:gd name="connsiteX10" fmla="*/ 3957334 w 3957334"/>
              <a:gd name="connsiteY10" fmla="*/ 1670505 h 3897844"/>
              <a:gd name="connsiteX11" fmla="*/ 3957334 w 3957334"/>
              <a:gd name="connsiteY11" fmla="*/ 2188361 h 3897844"/>
              <a:gd name="connsiteX12" fmla="*/ 3957334 w 3957334"/>
              <a:gd name="connsiteY12" fmla="*/ 2823153 h 3897844"/>
              <a:gd name="connsiteX13" fmla="*/ 3957334 w 3957334"/>
              <a:gd name="connsiteY13" fmla="*/ 3418966 h 3897844"/>
              <a:gd name="connsiteX14" fmla="*/ 3957334 w 3957334"/>
              <a:gd name="connsiteY14" fmla="*/ 3897844 h 3897844"/>
              <a:gd name="connsiteX15" fmla="*/ 3392001 w 3957334"/>
              <a:gd name="connsiteY15" fmla="*/ 3897844 h 3897844"/>
              <a:gd name="connsiteX16" fmla="*/ 2826667 w 3957334"/>
              <a:gd name="connsiteY16" fmla="*/ 3897844 h 3897844"/>
              <a:gd name="connsiteX17" fmla="*/ 2182187 w 3957334"/>
              <a:gd name="connsiteY17" fmla="*/ 3897844 h 3897844"/>
              <a:gd name="connsiteX18" fmla="*/ 1616854 w 3957334"/>
              <a:gd name="connsiteY18" fmla="*/ 3897844 h 3897844"/>
              <a:gd name="connsiteX19" fmla="*/ 1130667 w 3957334"/>
              <a:gd name="connsiteY19" fmla="*/ 3897844 h 3897844"/>
              <a:gd name="connsiteX20" fmla="*/ 684053 w 3957334"/>
              <a:gd name="connsiteY20" fmla="*/ 3897844 h 3897844"/>
              <a:gd name="connsiteX21" fmla="*/ 0 w 3957334"/>
              <a:gd name="connsiteY21" fmla="*/ 3897844 h 3897844"/>
              <a:gd name="connsiteX22" fmla="*/ 0 w 3957334"/>
              <a:gd name="connsiteY22" fmla="*/ 3379988 h 3897844"/>
              <a:gd name="connsiteX23" fmla="*/ 0 w 3957334"/>
              <a:gd name="connsiteY23" fmla="*/ 2862131 h 3897844"/>
              <a:gd name="connsiteX24" fmla="*/ 0 w 3957334"/>
              <a:gd name="connsiteY24" fmla="*/ 2422232 h 3897844"/>
              <a:gd name="connsiteX25" fmla="*/ 0 w 3957334"/>
              <a:gd name="connsiteY25" fmla="*/ 1787440 h 3897844"/>
              <a:gd name="connsiteX26" fmla="*/ 0 w 3957334"/>
              <a:gd name="connsiteY26" fmla="*/ 1269583 h 3897844"/>
              <a:gd name="connsiteX27" fmla="*/ 0 w 3957334"/>
              <a:gd name="connsiteY27" fmla="*/ 712749 h 3897844"/>
              <a:gd name="connsiteX28" fmla="*/ 0 w 3957334"/>
              <a:gd name="connsiteY28" fmla="*/ 0 h 389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57334" h="3897844" extrusionOk="0">
                <a:moveTo>
                  <a:pt x="0" y="0"/>
                </a:moveTo>
                <a:cubicBezTo>
                  <a:pt x="297953" y="-40043"/>
                  <a:pt x="334697" y="63823"/>
                  <a:pt x="644480" y="0"/>
                </a:cubicBezTo>
                <a:cubicBezTo>
                  <a:pt x="954263" y="-63823"/>
                  <a:pt x="1005104" y="1079"/>
                  <a:pt x="1170240" y="0"/>
                </a:cubicBezTo>
                <a:cubicBezTo>
                  <a:pt x="1335376" y="-1079"/>
                  <a:pt x="1578775" y="42496"/>
                  <a:pt x="1775147" y="0"/>
                </a:cubicBezTo>
                <a:cubicBezTo>
                  <a:pt x="1971519" y="-42496"/>
                  <a:pt x="2191095" y="19525"/>
                  <a:pt x="2419627" y="0"/>
                </a:cubicBezTo>
                <a:cubicBezTo>
                  <a:pt x="2648159" y="-19525"/>
                  <a:pt x="2748828" y="8439"/>
                  <a:pt x="2905814" y="0"/>
                </a:cubicBezTo>
                <a:cubicBezTo>
                  <a:pt x="3062800" y="-8439"/>
                  <a:pt x="3273364" y="51785"/>
                  <a:pt x="3392001" y="0"/>
                </a:cubicBezTo>
                <a:cubicBezTo>
                  <a:pt x="3510638" y="-51785"/>
                  <a:pt x="3677739" y="19952"/>
                  <a:pt x="3957334" y="0"/>
                </a:cubicBezTo>
                <a:cubicBezTo>
                  <a:pt x="4014721" y="137370"/>
                  <a:pt x="3936837" y="345877"/>
                  <a:pt x="3957334" y="556835"/>
                </a:cubicBezTo>
                <a:cubicBezTo>
                  <a:pt x="3977831" y="767794"/>
                  <a:pt x="3909385" y="806114"/>
                  <a:pt x="3957334" y="1035713"/>
                </a:cubicBezTo>
                <a:cubicBezTo>
                  <a:pt x="4005283" y="1265312"/>
                  <a:pt x="3942981" y="1542652"/>
                  <a:pt x="3957334" y="1670505"/>
                </a:cubicBezTo>
                <a:cubicBezTo>
                  <a:pt x="3971687" y="1798358"/>
                  <a:pt x="3916960" y="1929676"/>
                  <a:pt x="3957334" y="2188361"/>
                </a:cubicBezTo>
                <a:cubicBezTo>
                  <a:pt x="3997708" y="2447046"/>
                  <a:pt x="3936608" y="2557825"/>
                  <a:pt x="3957334" y="2823153"/>
                </a:cubicBezTo>
                <a:cubicBezTo>
                  <a:pt x="3978060" y="3088481"/>
                  <a:pt x="3892338" y="3153852"/>
                  <a:pt x="3957334" y="3418966"/>
                </a:cubicBezTo>
                <a:cubicBezTo>
                  <a:pt x="4022330" y="3684080"/>
                  <a:pt x="3918879" y="3681185"/>
                  <a:pt x="3957334" y="3897844"/>
                </a:cubicBezTo>
                <a:cubicBezTo>
                  <a:pt x="3696659" y="3904980"/>
                  <a:pt x="3601475" y="3841623"/>
                  <a:pt x="3392001" y="3897844"/>
                </a:cubicBezTo>
                <a:cubicBezTo>
                  <a:pt x="3182527" y="3954065"/>
                  <a:pt x="2974320" y="3839043"/>
                  <a:pt x="2826667" y="3897844"/>
                </a:cubicBezTo>
                <a:cubicBezTo>
                  <a:pt x="2679014" y="3956645"/>
                  <a:pt x="2406297" y="3887427"/>
                  <a:pt x="2182187" y="3897844"/>
                </a:cubicBezTo>
                <a:cubicBezTo>
                  <a:pt x="1958077" y="3908261"/>
                  <a:pt x="1768383" y="3864994"/>
                  <a:pt x="1616854" y="3897844"/>
                </a:cubicBezTo>
                <a:cubicBezTo>
                  <a:pt x="1465325" y="3930694"/>
                  <a:pt x="1317867" y="3859451"/>
                  <a:pt x="1130667" y="3897844"/>
                </a:cubicBezTo>
                <a:cubicBezTo>
                  <a:pt x="943467" y="3936237"/>
                  <a:pt x="819123" y="3870881"/>
                  <a:pt x="684053" y="3897844"/>
                </a:cubicBezTo>
                <a:cubicBezTo>
                  <a:pt x="548983" y="3924807"/>
                  <a:pt x="147344" y="3833633"/>
                  <a:pt x="0" y="3897844"/>
                </a:cubicBezTo>
                <a:cubicBezTo>
                  <a:pt x="-55634" y="3793606"/>
                  <a:pt x="15608" y="3535187"/>
                  <a:pt x="0" y="3379988"/>
                </a:cubicBezTo>
                <a:cubicBezTo>
                  <a:pt x="-15608" y="3224789"/>
                  <a:pt x="29135" y="3104154"/>
                  <a:pt x="0" y="2862131"/>
                </a:cubicBezTo>
                <a:cubicBezTo>
                  <a:pt x="-29135" y="2620108"/>
                  <a:pt x="23210" y="2513716"/>
                  <a:pt x="0" y="2422232"/>
                </a:cubicBezTo>
                <a:cubicBezTo>
                  <a:pt x="-23210" y="2330748"/>
                  <a:pt x="12471" y="2001003"/>
                  <a:pt x="0" y="1787440"/>
                </a:cubicBezTo>
                <a:cubicBezTo>
                  <a:pt x="-12471" y="1573877"/>
                  <a:pt x="58879" y="1459204"/>
                  <a:pt x="0" y="1269583"/>
                </a:cubicBezTo>
                <a:cubicBezTo>
                  <a:pt x="-58879" y="1079962"/>
                  <a:pt x="52876" y="870407"/>
                  <a:pt x="0" y="712749"/>
                </a:cubicBezTo>
                <a:cubicBezTo>
                  <a:pt x="-52876" y="555091"/>
                  <a:pt x="52446" y="297235"/>
                  <a:pt x="0" y="0"/>
                </a:cubicBezTo>
                <a:close/>
              </a:path>
            </a:pathLst>
          </a:custGeom>
          <a:noFill/>
          <a:ln w="76200">
            <a:solidFill>
              <a:schemeClr val="accent3">
                <a:lumMod val="75000"/>
              </a:schemeClr>
            </a:solidFill>
            <a:extLst>
              <a:ext uri="{C807C97D-BFC1-408E-A445-0C87EB9F89A2}">
                <ask:lineSketchStyleProps xmlns:ask="http://schemas.microsoft.com/office/drawing/2018/sketchyshapes" sd="1646652966">
                  <a:prstGeom prst="rect">
                    <a:avLst/>
                  </a:prstGeom>
                  <ask:type>
                    <ask:lineSketchScribble/>
                  </ask:type>
                </ask:lineSketchStyleProps>
              </a:ext>
            </a:extLst>
          </a:ln>
        </p:spPr>
        <p:txBody>
          <a:bodyPr/>
          <a:lstStyle/>
          <a:p>
            <a:endParaRPr lang="ar-SA"/>
          </a:p>
        </p:txBody>
      </p:sp>
      <p:pic>
        <p:nvPicPr>
          <p:cNvPr id="23" name="صورة 22" descr="صورة تحتوي على صحن&#10;&#10;تم إنشاء الوصف تلقائياً">
            <a:extLst>
              <a:ext uri="{FF2B5EF4-FFF2-40B4-BE49-F238E27FC236}">
                <a16:creationId xmlns:a16="http://schemas.microsoft.com/office/drawing/2014/main" id="{03F0670C-98E8-4371-8581-41FC61A221E0}"/>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rot="20937510">
            <a:off x="4355243" y="657128"/>
            <a:ext cx="3475262" cy="51363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24" name="Group 12">
            <a:extLst>
              <a:ext uri="{FF2B5EF4-FFF2-40B4-BE49-F238E27FC236}">
                <a16:creationId xmlns:a16="http://schemas.microsoft.com/office/drawing/2014/main" id="{B4222173-912C-406E-AA5F-7534C7F2A21E}"/>
              </a:ext>
            </a:extLst>
          </p:cNvPr>
          <p:cNvGrpSpPr/>
          <p:nvPr/>
        </p:nvGrpSpPr>
        <p:grpSpPr>
          <a:xfrm>
            <a:off x="7688898" y="3427178"/>
            <a:ext cx="904294" cy="1168420"/>
            <a:chOff x="0" y="0"/>
            <a:chExt cx="4208157" cy="5414459"/>
          </a:xfrm>
        </p:grpSpPr>
        <p:pic>
          <p:nvPicPr>
            <p:cNvPr id="25" name="Picture 13">
              <a:extLst>
                <a:ext uri="{FF2B5EF4-FFF2-40B4-BE49-F238E27FC236}">
                  <a16:creationId xmlns:a16="http://schemas.microsoft.com/office/drawing/2014/main" id="{AC5F6173-3456-4E23-A659-ACF74CE0F0A2}"/>
                </a:ext>
              </a:extLst>
            </p:cNvPr>
            <p:cNvPicPr>
              <a:picLocks noChangeAspect="1"/>
            </p:cNvPicPr>
            <p:nvPr/>
          </p:nvPicPr>
          <p:blipFill>
            <a:blip r:embed="rId6"/>
            <a:srcRect/>
            <a:stretch>
              <a:fillRect/>
            </a:stretch>
          </p:blipFill>
          <p:spPr>
            <a:xfrm>
              <a:off x="0" y="0"/>
              <a:ext cx="4208157" cy="5170022"/>
            </a:xfrm>
            <a:prstGeom prst="rect">
              <a:avLst/>
            </a:prstGeom>
          </p:spPr>
        </p:pic>
        <p:pic>
          <p:nvPicPr>
            <p:cNvPr id="26" name="Picture 14">
              <a:extLst>
                <a:ext uri="{FF2B5EF4-FFF2-40B4-BE49-F238E27FC236}">
                  <a16:creationId xmlns:a16="http://schemas.microsoft.com/office/drawing/2014/main" id="{47AC4D3B-ED65-4A2E-ADCE-B40EF641F2A2}"/>
                </a:ext>
              </a:extLst>
            </p:cNvPr>
            <p:cNvPicPr>
              <a:picLocks noChangeAspect="1"/>
            </p:cNvPicPr>
            <p:nvPr/>
          </p:nvPicPr>
          <p:blipFill>
            <a:blip r:embed="rId7"/>
            <a:srcRect/>
            <a:stretch>
              <a:fillRect/>
            </a:stretch>
          </p:blipFill>
          <p:spPr>
            <a:xfrm rot="10236637">
              <a:off x="302598" y="3899904"/>
              <a:ext cx="3832528" cy="1210035"/>
            </a:xfrm>
            <a:prstGeom prst="rect">
              <a:avLst/>
            </a:prstGeom>
          </p:spPr>
        </p:pic>
      </p:grpSp>
      <p:sp>
        <p:nvSpPr>
          <p:cNvPr id="27" name="مربع نص 26">
            <a:extLst>
              <a:ext uri="{FF2B5EF4-FFF2-40B4-BE49-F238E27FC236}">
                <a16:creationId xmlns:a16="http://schemas.microsoft.com/office/drawing/2014/main" id="{F7AEA78B-EF6E-469B-BF92-5519A51FE0A4}"/>
              </a:ext>
            </a:extLst>
          </p:cNvPr>
          <p:cNvSpPr txBox="1"/>
          <p:nvPr/>
        </p:nvSpPr>
        <p:spPr>
          <a:xfrm>
            <a:off x="8026400" y="2479769"/>
            <a:ext cx="2571786" cy="913199"/>
          </a:xfrm>
          <a:prstGeom prst="rect">
            <a:avLst/>
          </a:prstGeom>
          <a:noFill/>
        </p:spPr>
        <p:txBody>
          <a:bodyPr wrap="square">
            <a:spAutoFit/>
          </a:bodyPr>
          <a:lstStyle/>
          <a:p>
            <a:pPr algn="r"/>
            <a:r>
              <a:rPr lang="ar-SA" sz="2667"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تفسير ثاني  متوسط</a:t>
            </a:r>
          </a:p>
          <a:p>
            <a:pPr algn="r"/>
            <a:r>
              <a:rPr lang="ar-SA" sz="2667"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الدراسات الإسلامية  </a:t>
            </a:r>
          </a:p>
        </p:txBody>
      </p:sp>
      <p:sp>
        <p:nvSpPr>
          <p:cNvPr id="28" name="مربع نص 27">
            <a:extLst>
              <a:ext uri="{FF2B5EF4-FFF2-40B4-BE49-F238E27FC236}">
                <a16:creationId xmlns:a16="http://schemas.microsoft.com/office/drawing/2014/main" id="{04741A8C-CAAB-4B38-87DA-5DA262A34A28}"/>
              </a:ext>
            </a:extLst>
          </p:cNvPr>
          <p:cNvSpPr txBox="1"/>
          <p:nvPr/>
        </p:nvSpPr>
        <p:spPr>
          <a:xfrm>
            <a:off x="8043016" y="3597702"/>
            <a:ext cx="2571786" cy="502766"/>
          </a:xfrm>
          <a:prstGeom prst="rect">
            <a:avLst/>
          </a:prstGeom>
          <a:noFill/>
        </p:spPr>
        <p:txBody>
          <a:bodyPr wrap="square">
            <a:spAutoFit/>
          </a:bodyPr>
          <a:lstStyle/>
          <a:p>
            <a:pPr algn="r"/>
            <a:r>
              <a:rPr lang="ar-SA" sz="2667" dirty="0">
                <a:ln w="0"/>
                <a:solidFill>
                  <a:schemeClr val="accent2">
                    <a:lumMod val="75000"/>
                  </a:schemeClr>
                </a:solidFill>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الفصل الدراسي الثالث </a:t>
            </a:r>
          </a:p>
        </p:txBody>
      </p:sp>
      <p:pic>
        <p:nvPicPr>
          <p:cNvPr id="29" name="صورة 28">
            <a:extLst>
              <a:ext uri="{FF2B5EF4-FFF2-40B4-BE49-F238E27FC236}">
                <a16:creationId xmlns:a16="http://schemas.microsoft.com/office/drawing/2014/main" id="{101B41A0-C6A0-4329-B547-1A7233B3B159}"/>
              </a:ext>
            </a:extLst>
          </p:cNvPr>
          <p:cNvPicPr>
            <a:picLocks noChangeAspect="1"/>
          </p:cNvPicPr>
          <p:nvPr/>
        </p:nvPicPr>
        <p:blipFill>
          <a:blip r:embed="rId8"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406371" y="596161"/>
            <a:ext cx="2902279" cy="19781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descr="pngegg (36).png">
            <a:extLst>
              <a:ext uri="{FF2B5EF4-FFF2-40B4-BE49-F238E27FC236}">
                <a16:creationId xmlns:a16="http://schemas.microsoft.com/office/drawing/2014/main" id="{32C40E59-C00E-43F5-957E-D113CA4DD514}"/>
              </a:ext>
            </a:extLst>
          </p:cNvPr>
          <p:cNvPicPr>
            <a:picLocks noChangeAspect="1"/>
          </p:cNvPicPr>
          <p:nvPr/>
        </p:nvPicPr>
        <p:blipFill>
          <a:blip r:embed="rId2">
            <a:duotone>
              <a:schemeClr val="accent1">
                <a:shade val="45000"/>
                <a:satMod val="135000"/>
              </a:schemeClr>
              <a:prstClr val="white"/>
            </a:duotone>
          </a:blip>
          <a:stretch>
            <a:fillRect/>
          </a:stretch>
        </p:blipFill>
        <p:spPr>
          <a:xfrm>
            <a:off x="4191000" y="785711"/>
            <a:ext cx="4292600" cy="924019"/>
          </a:xfrm>
          <a:prstGeom prst="rect">
            <a:avLst/>
          </a:prstGeom>
        </p:spPr>
      </p:pic>
      <p:pic>
        <p:nvPicPr>
          <p:cNvPr id="12" name="صورة 11" descr="pngegg (9).png">
            <a:extLst>
              <a:ext uri="{FF2B5EF4-FFF2-40B4-BE49-F238E27FC236}">
                <a16:creationId xmlns:a16="http://schemas.microsoft.com/office/drawing/2014/main" id="{0AD4859F-B86C-476F-BB7B-B41499F7DEC4}"/>
              </a:ext>
            </a:extLst>
          </p:cNvPr>
          <p:cNvPicPr>
            <a:picLocks noChangeAspect="1"/>
          </p:cNvPicPr>
          <p:nvPr/>
        </p:nvPicPr>
        <p:blipFill>
          <a:blip r:embed="rId3">
            <a:duotone>
              <a:schemeClr val="accent1">
                <a:shade val="45000"/>
                <a:satMod val="135000"/>
              </a:schemeClr>
              <a:prstClr val="white"/>
            </a:duotone>
          </a:blip>
          <a:stretch>
            <a:fillRect/>
          </a:stretch>
        </p:blipFill>
        <p:spPr>
          <a:xfrm>
            <a:off x="4771165" y="2113573"/>
            <a:ext cx="2928325" cy="431928"/>
          </a:xfrm>
          <a:prstGeom prst="rect">
            <a:avLst/>
          </a:prstGeom>
        </p:spPr>
      </p:pic>
      <p:sp>
        <p:nvSpPr>
          <p:cNvPr id="15" name="مستطيل 14">
            <a:extLst>
              <a:ext uri="{FF2B5EF4-FFF2-40B4-BE49-F238E27FC236}">
                <a16:creationId xmlns:a16="http://schemas.microsoft.com/office/drawing/2014/main" id="{5BF5C983-25A5-4C28-A5D4-04F9580AB6DE}"/>
              </a:ext>
            </a:extLst>
          </p:cNvPr>
          <p:cNvSpPr/>
          <p:nvPr/>
        </p:nvSpPr>
        <p:spPr>
          <a:xfrm>
            <a:off x="4139374" y="3007355"/>
            <a:ext cx="3913251" cy="461665"/>
          </a:xfrm>
          <a:prstGeom prst="rect">
            <a:avLst/>
          </a:prstGeom>
        </p:spPr>
        <p:txBody>
          <a:bodyPr wrap="none">
            <a:spAutoFit/>
          </a:bodyPr>
          <a:lstStyle/>
          <a:p>
            <a:r>
              <a:rPr lang="ar-SA" sz="2400" b="1" dirty="0">
                <a:latin typeface="Calibri" pitchFamily="34" charset="0"/>
                <a:cs typeface="Calibri" pitchFamily="34" charset="0"/>
              </a:rPr>
              <a:t>اسعد الله صباحكن طالباتي الغاليات </a:t>
            </a:r>
            <a:endParaRPr lang="ar-SA" sz="2400" dirty="0"/>
          </a:p>
        </p:txBody>
      </p:sp>
      <p:sp>
        <p:nvSpPr>
          <p:cNvPr id="17" name="مربع نص 16">
            <a:extLst>
              <a:ext uri="{FF2B5EF4-FFF2-40B4-BE49-F238E27FC236}">
                <a16:creationId xmlns:a16="http://schemas.microsoft.com/office/drawing/2014/main" id="{3CF1DE50-CEDB-453F-A584-AD1CB65398C1}"/>
              </a:ext>
            </a:extLst>
          </p:cNvPr>
          <p:cNvSpPr txBox="1"/>
          <p:nvPr/>
        </p:nvSpPr>
        <p:spPr>
          <a:xfrm>
            <a:off x="5214312" y="4415597"/>
            <a:ext cx="3526987" cy="461665"/>
          </a:xfrm>
          <a:prstGeom prst="rect">
            <a:avLst/>
          </a:prstGeom>
          <a:noFill/>
        </p:spPr>
        <p:txBody>
          <a:bodyPr wrap="square">
            <a:spAutoFit/>
          </a:bodyPr>
          <a:lstStyle/>
          <a:p>
            <a:pPr algn="ctr"/>
            <a:r>
              <a:rPr lang="ar-SA" sz="2400" b="1" dirty="0">
                <a:solidFill>
                  <a:schemeClr val="bg1"/>
                </a:solidFill>
                <a:latin typeface="29LT Azer" panose="00000500000000000000" pitchFamily="2" charset="-78"/>
                <a:cs typeface="29LT Azer" panose="00000500000000000000" pitchFamily="2" charset="-78"/>
              </a:rPr>
              <a:t>إعداد الأستاذة : لؤلؤة العتيق </a:t>
            </a:r>
          </a:p>
        </p:txBody>
      </p:sp>
      <p:pic>
        <p:nvPicPr>
          <p:cNvPr id="20" name="Picture 3">
            <a:extLst>
              <a:ext uri="{FF2B5EF4-FFF2-40B4-BE49-F238E27FC236}">
                <a16:creationId xmlns:a16="http://schemas.microsoft.com/office/drawing/2014/main" id="{F47E7305-731F-4631-A47C-880CB48D80FA}"/>
              </a:ext>
            </a:extLst>
          </p:cNvPr>
          <p:cNvPicPr>
            <a:picLocks noChangeAspect="1" noChangeArrowheads="1"/>
          </p:cNvPicPr>
          <p:nvPr/>
        </p:nvPicPr>
        <p:blipFill>
          <a:blip r:embed="rId4"/>
          <a:srcRect/>
          <a:stretch>
            <a:fillRect/>
          </a:stretch>
        </p:blipFill>
        <p:spPr bwMode="auto">
          <a:xfrm>
            <a:off x="4910094" y="3614817"/>
            <a:ext cx="2371809" cy="230365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descr="pngegg (36).png">
            <a:extLst>
              <a:ext uri="{FF2B5EF4-FFF2-40B4-BE49-F238E27FC236}">
                <a16:creationId xmlns:a16="http://schemas.microsoft.com/office/drawing/2014/main" id="{32C40E59-C00E-43F5-957E-D113CA4DD514}"/>
              </a:ext>
            </a:extLst>
          </p:cNvPr>
          <p:cNvPicPr>
            <a:picLocks noChangeAspect="1"/>
          </p:cNvPicPr>
          <p:nvPr/>
        </p:nvPicPr>
        <p:blipFill>
          <a:blip r:embed="rId2">
            <a:duotone>
              <a:schemeClr val="accent1">
                <a:shade val="45000"/>
                <a:satMod val="135000"/>
              </a:schemeClr>
              <a:prstClr val="white"/>
            </a:duotone>
          </a:blip>
          <a:stretch>
            <a:fillRect/>
          </a:stretch>
        </p:blipFill>
        <p:spPr>
          <a:xfrm>
            <a:off x="4191000" y="785711"/>
            <a:ext cx="4292600" cy="924019"/>
          </a:xfrm>
          <a:prstGeom prst="rect">
            <a:avLst/>
          </a:prstGeom>
        </p:spPr>
      </p:pic>
      <p:pic>
        <p:nvPicPr>
          <p:cNvPr id="12" name="صورة 11" descr="pngegg (9).png">
            <a:extLst>
              <a:ext uri="{FF2B5EF4-FFF2-40B4-BE49-F238E27FC236}">
                <a16:creationId xmlns:a16="http://schemas.microsoft.com/office/drawing/2014/main" id="{0AD4859F-B86C-476F-BB7B-B41499F7DEC4}"/>
              </a:ext>
            </a:extLst>
          </p:cNvPr>
          <p:cNvPicPr>
            <a:picLocks noChangeAspect="1"/>
          </p:cNvPicPr>
          <p:nvPr/>
        </p:nvPicPr>
        <p:blipFill>
          <a:blip r:embed="rId3">
            <a:duotone>
              <a:schemeClr val="accent1">
                <a:shade val="45000"/>
                <a:satMod val="135000"/>
              </a:schemeClr>
              <a:prstClr val="white"/>
            </a:duotone>
          </a:blip>
          <a:stretch>
            <a:fillRect/>
          </a:stretch>
        </p:blipFill>
        <p:spPr>
          <a:xfrm>
            <a:off x="4771165" y="2113573"/>
            <a:ext cx="2928325" cy="431928"/>
          </a:xfrm>
          <a:prstGeom prst="rect">
            <a:avLst/>
          </a:prstGeom>
        </p:spPr>
      </p:pic>
      <p:sp>
        <p:nvSpPr>
          <p:cNvPr id="17" name="مربع نص 16">
            <a:extLst>
              <a:ext uri="{FF2B5EF4-FFF2-40B4-BE49-F238E27FC236}">
                <a16:creationId xmlns:a16="http://schemas.microsoft.com/office/drawing/2014/main" id="{3CF1DE50-CEDB-453F-A584-AD1CB65398C1}"/>
              </a:ext>
            </a:extLst>
          </p:cNvPr>
          <p:cNvSpPr txBox="1"/>
          <p:nvPr/>
        </p:nvSpPr>
        <p:spPr>
          <a:xfrm>
            <a:off x="5214312" y="4415597"/>
            <a:ext cx="3526987" cy="461665"/>
          </a:xfrm>
          <a:prstGeom prst="rect">
            <a:avLst/>
          </a:prstGeom>
          <a:noFill/>
        </p:spPr>
        <p:txBody>
          <a:bodyPr wrap="square">
            <a:spAutoFit/>
          </a:bodyPr>
          <a:lstStyle/>
          <a:p>
            <a:pPr algn="ctr"/>
            <a:r>
              <a:rPr lang="ar-SA" sz="2400" b="1" dirty="0">
                <a:solidFill>
                  <a:schemeClr val="bg1"/>
                </a:solidFill>
                <a:latin typeface="29LT Azer" panose="00000500000000000000" pitchFamily="2" charset="-78"/>
                <a:cs typeface="29LT Azer" panose="00000500000000000000" pitchFamily="2" charset="-78"/>
              </a:rPr>
              <a:t>إعداد الأستاذة : لؤلؤة العتيق </a:t>
            </a:r>
          </a:p>
        </p:txBody>
      </p:sp>
      <p:pic>
        <p:nvPicPr>
          <p:cNvPr id="20" name="Picture 3">
            <a:extLst>
              <a:ext uri="{FF2B5EF4-FFF2-40B4-BE49-F238E27FC236}">
                <a16:creationId xmlns:a16="http://schemas.microsoft.com/office/drawing/2014/main" id="{F47E7305-731F-4631-A47C-880CB48D80FA}"/>
              </a:ext>
            </a:extLst>
          </p:cNvPr>
          <p:cNvPicPr>
            <a:picLocks noChangeAspect="1" noChangeArrowheads="1"/>
          </p:cNvPicPr>
          <p:nvPr/>
        </p:nvPicPr>
        <p:blipFill>
          <a:blip r:embed="rId4"/>
          <a:srcRect/>
          <a:stretch>
            <a:fillRect/>
          </a:stretch>
        </p:blipFill>
        <p:spPr bwMode="auto">
          <a:xfrm>
            <a:off x="1066800" y="1950750"/>
            <a:ext cx="2371809" cy="2303655"/>
          </a:xfrm>
          <a:prstGeom prst="rect">
            <a:avLst/>
          </a:prstGeom>
          <a:noFill/>
          <a:ln w="9525">
            <a:noFill/>
            <a:miter lim="800000"/>
            <a:headEnd/>
            <a:tailEnd/>
          </a:ln>
        </p:spPr>
      </p:pic>
      <p:sp>
        <p:nvSpPr>
          <p:cNvPr id="21" name="Flowchart: Terminator 1">
            <a:extLst>
              <a:ext uri="{FF2B5EF4-FFF2-40B4-BE49-F238E27FC236}">
                <a16:creationId xmlns:a16="http://schemas.microsoft.com/office/drawing/2014/main" id="{C5BF8E60-761A-415B-BB21-2A94D0D64124}"/>
              </a:ext>
            </a:extLst>
          </p:cNvPr>
          <p:cNvSpPr/>
          <p:nvPr/>
        </p:nvSpPr>
        <p:spPr>
          <a:xfrm>
            <a:off x="406027" y="3591448"/>
            <a:ext cx="11658600" cy="2133600"/>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5400" dirty="0">
                <a:ln w="0"/>
                <a:solidFill>
                  <a:schemeClr val="tx1"/>
                </a:solidFill>
                <a:effectLst>
                  <a:outerShdw blurRad="38100" dist="19050" dir="2700000" algn="tl" rotWithShape="0">
                    <a:schemeClr val="dk1">
                      <a:alpha val="40000"/>
                    </a:schemeClr>
                  </a:outerShdw>
                </a:effectLst>
              </a:rPr>
              <a:t>موضوع الآيات </a:t>
            </a:r>
          </a:p>
          <a:p>
            <a:pPr algn="ctr" fontAlgn="auto">
              <a:spcBef>
                <a:spcPts val="0"/>
              </a:spcBef>
              <a:spcAft>
                <a:spcPts val="0"/>
              </a:spcAft>
              <a:defRPr/>
            </a:pPr>
            <a:r>
              <a:rPr lang="ar-SA" sz="5400" dirty="0">
                <a:ln w="0"/>
                <a:solidFill>
                  <a:schemeClr val="accent1"/>
                </a:solidFill>
                <a:effectLst>
                  <a:outerShdw blurRad="38100" dist="25400" dir="5400000" algn="ctr" rotWithShape="0">
                    <a:srgbClr val="6E747A">
                      <a:alpha val="43000"/>
                    </a:srgbClr>
                  </a:outerShdw>
                </a:effectLst>
              </a:rPr>
              <a:t>قصة نوح عليه السلام</a:t>
            </a:r>
          </a:p>
        </p:txBody>
      </p:sp>
    </p:spTree>
    <p:extLst>
      <p:ext uri="{BB962C8B-B14F-4D97-AF65-F5344CB8AC3E}">
        <p14:creationId xmlns:p14="http://schemas.microsoft.com/office/powerpoint/2010/main" val="2227437995"/>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p:nvPr/>
        </p:nvSpPr>
        <p:spPr>
          <a:xfrm>
            <a:off x="2057400" y="908560"/>
            <a:ext cx="8778240" cy="3816429"/>
          </a:xfrm>
          <a:prstGeom prst="rect">
            <a:avLst/>
          </a:prstGeom>
          <a:noFill/>
          <a:ln>
            <a:noFill/>
          </a:ln>
          <a:effectLst>
            <a:outerShdw blurRad="149987" dist="250190" dir="8460000" sx="101000" sy="101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1">
            <a:schemeClr val="accent3"/>
          </a:lnRef>
          <a:fillRef idx="2">
            <a:schemeClr val="accent3"/>
          </a:fillRef>
          <a:effectRef idx="1">
            <a:schemeClr val="accent3"/>
          </a:effectRef>
          <a:fontRef idx="minor">
            <a:schemeClr val="dk1"/>
          </a:fontRef>
        </p:style>
        <p:txBody>
          <a:bodyPr wrap="square" rtlCol="1">
            <a:spAutoFit/>
          </a:bodyPr>
          <a:lstStyle/>
          <a:p>
            <a:pPr algn="ctr">
              <a:defRPr/>
            </a:pPr>
            <a:r>
              <a:rPr lang="ar-SA" sz="3200" dirty="0">
                <a:ln w="0"/>
                <a:solidFill>
                  <a:schemeClr val="tx2"/>
                </a:solidFill>
                <a:latin typeface="Microsoft Sans Serif" pitchFamily="34" charset="0"/>
              </a:rPr>
              <a:t>كان الناس على التوحيد منذ هبط آدم عليه السلام من الجنة، وكان فيهم قوم صالحون وهم (ود، وسواع، ويغوث، ويعوق، ونسر)، فلما ماتوا زين إبليس للناس أن يصوروا صوراً على هيئة أولئك الصالحين، حتى يتذكروهم فينشطوا للعبادة، فلما مات أولئك زين الشيطان لمن بعدهم أن يعبدوهم، وكانوا جهالا لا يعرفون لماذا </a:t>
            </a:r>
            <a:r>
              <a:rPr lang="ar-SA" sz="3200" dirty="0" err="1">
                <a:ln w="0"/>
                <a:solidFill>
                  <a:schemeClr val="tx2"/>
                </a:solidFill>
                <a:latin typeface="Microsoft Sans Serif" pitchFamily="34" charset="0"/>
              </a:rPr>
              <a:t>ص</a:t>
            </a:r>
            <a:r>
              <a:rPr lang="ar-EG" sz="3200" dirty="0">
                <a:ln w="0"/>
                <a:solidFill>
                  <a:schemeClr val="tx2"/>
                </a:solidFill>
                <a:latin typeface="Microsoft Sans Serif" pitchFamily="34" charset="0"/>
              </a:rPr>
              <a:t>ُ</a:t>
            </a:r>
            <a:r>
              <a:rPr lang="ar-SA" sz="3200" dirty="0">
                <a:ln w="0"/>
                <a:solidFill>
                  <a:schemeClr val="tx2"/>
                </a:solidFill>
                <a:latin typeface="Microsoft Sans Serif" pitchFamily="34" charset="0"/>
              </a:rPr>
              <a:t>ور هؤلاء الصالحون، فعبدوهم، فبعث الله نوحاً عليه السلام يدعوهم إلى التوحيد، ويحذرهم من الشرك. </a:t>
            </a:r>
            <a:endParaRPr lang="en-US" sz="3200" dirty="0">
              <a:ln w="0"/>
              <a:solidFill>
                <a:schemeClr val="tx2"/>
              </a:solidFill>
              <a:latin typeface="Microsoft Sans Serif" pitchFamily="34" charset="0"/>
            </a:endParaRPr>
          </a:p>
          <a:p>
            <a:pPr algn="ctr">
              <a:defRPr/>
            </a:pPr>
            <a:endParaRPr lang="ar-EG" dirty="0">
              <a:ln w="0"/>
              <a:solidFill>
                <a:schemeClr val="tx2"/>
              </a:solidFill>
            </a:endParaRPr>
          </a:p>
        </p:txBody>
      </p:sp>
      <p:sp>
        <p:nvSpPr>
          <p:cNvPr id="12" name="مستطيل 11">
            <a:extLst>
              <a:ext uri="{FF2B5EF4-FFF2-40B4-BE49-F238E27FC236}">
                <a16:creationId xmlns:a16="http://schemas.microsoft.com/office/drawing/2014/main" id="{B96ACF7D-F601-425F-80A4-AD11018783EF}"/>
              </a:ext>
            </a:extLst>
          </p:cNvPr>
          <p:cNvSpPr/>
          <p:nvPr/>
        </p:nvSpPr>
        <p:spPr>
          <a:xfrm>
            <a:off x="10744200" y="50355"/>
            <a:ext cx="1188146" cy="646331"/>
          </a:xfrm>
          <a:prstGeom prst="rect">
            <a:avLst/>
          </a:prstGeom>
        </p:spPr>
        <p:txBody>
          <a:bodyPr wrap="none">
            <a:spAutoFit/>
          </a:bodyPr>
          <a:lstStyle/>
          <a:p>
            <a:r>
              <a:rPr lang="ar-SA" sz="3600" b="1" dirty="0">
                <a:solidFill>
                  <a:srgbClr val="C00000"/>
                </a:solidFill>
                <a:latin typeface="Calibri" panose="020F0502020204030204" pitchFamily="34" charset="0"/>
                <a:cs typeface="Calibri" panose="020F0502020204030204" pitchFamily="34" charset="0"/>
              </a:rPr>
              <a:t>تمهيد </a:t>
            </a:r>
          </a:p>
        </p:txBody>
      </p:sp>
    </p:spTree>
    <p:extLst>
      <p:ext uri="{BB962C8B-B14F-4D97-AF65-F5344CB8AC3E}">
        <p14:creationId xmlns:p14="http://schemas.microsoft.com/office/powerpoint/2010/main" val="3708361299"/>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مستديرة 1">
            <a:extLst>
              <a:ext uri="{FF2B5EF4-FFF2-40B4-BE49-F238E27FC236}">
                <a16:creationId xmlns:a16="http://schemas.microsoft.com/office/drawing/2014/main" id="{8DC87833-C7FB-9D79-0076-C867EE8CC019}"/>
              </a:ext>
            </a:extLst>
          </p:cNvPr>
          <p:cNvSpPr/>
          <p:nvPr/>
        </p:nvSpPr>
        <p:spPr>
          <a:xfrm>
            <a:off x="475488" y="325331"/>
            <a:ext cx="8769096" cy="5961888"/>
          </a:xfrm>
          <a:prstGeom prst="round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3FCCA751-F109-CA53-A483-9D961D94F8DD}"/>
              </a:ext>
            </a:extLst>
          </p:cNvPr>
          <p:cNvSpPr txBox="1"/>
          <p:nvPr/>
        </p:nvSpPr>
        <p:spPr>
          <a:xfrm>
            <a:off x="475488" y="875939"/>
            <a:ext cx="8668512" cy="4307846"/>
          </a:xfrm>
          <a:prstGeom prst="rect">
            <a:avLst/>
          </a:prstGeom>
          <a:noFill/>
        </p:spPr>
        <p:txBody>
          <a:bodyPr wrap="square">
            <a:spAutoFit/>
          </a:bodyPr>
          <a:lstStyle/>
          <a:p>
            <a:pPr algn="ctr" rtl="1">
              <a:lnSpc>
                <a:spcPct val="107000"/>
              </a:lnSpc>
              <a:spcAft>
                <a:spcPts val="800"/>
              </a:spcAft>
            </a:pP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كَذَّبَتۡ</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قَوۡمُ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نُوحٍ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ٱلۡمُرۡسَلِينَ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(105)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إِذۡ</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قَالَ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لَهُمۡ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أَخُوهُمۡ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نُوحٌ أَلَا تَتَّقُونَ (106) إِنِّي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لَكُمۡ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رَسُولٌ أَمِينٞ (107)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فَٱتَّقُواْ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ٱللَّهَ</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وَأَطِيعُونِ (108)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وَمَآ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أَسۡـَٔلُكُمۡ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عَلَيۡهِ</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مِنۡ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أَجۡرٍۖ</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إِنۡ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أَجۡرِيَ</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إِلَّا عَلَىٰ رَبِّ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ٱلۡعَٰلَمِينَ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(109)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فَٱتَّقُواْ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ٱللَّهَ</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وَأَطِيعُونِ (110)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قَالُوٓاْ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أَنُؤۡمِنُ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لَكَ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وَٱتَّبَعَكَ</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ٱلۡأَرۡذَلُونَ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(111) قَالَ وَمَا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عِلۡمِي</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بِمَا كَانُواْ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يَعۡمَلُونَ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(112)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إِنۡ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حِسَابُهُمۡ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إِلَّا عَلَىٰ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رَبِّيۖ</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لَوۡ</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تَشۡعُرُونَ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(113)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وَمَآ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أَنَا۠ بِطَارِدِ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ٱلۡمُؤۡمِنِينَ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(114)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إِنۡ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أَنَا۠ إِلَّا نَذِيرٞ مُّبِينٞ (115) قَالُواْ لَئِن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لَّمۡ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تَنتَهِ يَٰنُوحُ لَتَكُونَنَّ مِنَ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ٱلۡمَرۡجُومِينَ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(116) قَالَ رَبِّ إِنَّ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قَوۡمِي</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كَذَّبُونِ (117)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فَٱفۡتَحۡ</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بَيۡنِي</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وَبَيۡنَهُمۡ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فَتۡحٗا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وَنَجِّنِي وَمَن مَّعِيَ مِنَ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ٱلۡمُؤۡمِنِينَ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(118)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فَأَنجَيۡنَٰهُ</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وَمَن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مَّعَهُۥ</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فِي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ٱلۡفُلۡكِ</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ٱلۡمَشۡحُونِ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(119) ثُمَّ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أَغۡرَقۡنَا</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بَعۡدُ</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ٱلۡبَاقِينَ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(120) إِنَّ فِي ذَٰلِكَ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لَأٓيَةٗۖ</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وَمَا كَانَ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أَكۡثَرُهُم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مُّؤۡمِنِينَ</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(121) وَإِنَّ رَبَّكَ لَهُوَ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ٱلۡعَزِيزُ</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SA" sz="3200" b="1" kern="100" dirty="0" err="1">
                <a:effectLst/>
                <a:latin typeface="Arabic Typesetting" panose="03020402040406030203" pitchFamily="66" charset="-78"/>
                <a:ea typeface="Aptos" panose="020B0004020202020204" pitchFamily="34" charset="0"/>
                <a:cs typeface="Arabic Typesetting" panose="03020402040406030203" pitchFamily="66" charset="-78"/>
              </a:rPr>
              <a:t>ٱلرَّحِيمُ</a:t>
            </a:r>
            <a:r>
              <a:rPr lang="ar-SA" sz="3200" b="1" kern="100" dirty="0">
                <a:effectLst/>
                <a:latin typeface="Arabic Typesetting" panose="03020402040406030203" pitchFamily="66" charset="-78"/>
                <a:ea typeface="Aptos" panose="020B0004020202020204" pitchFamily="34" charset="0"/>
                <a:cs typeface="Arabic Typesetting" panose="03020402040406030203" pitchFamily="66" charset="-78"/>
              </a:rPr>
              <a:t> (122)</a:t>
            </a:r>
            <a:endParaRPr lang="en-US" sz="3200" b="1"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pic>
        <p:nvPicPr>
          <p:cNvPr id="3" name="الشعراء 105">
            <a:hlinkClick r:id="" action="ppaction://media"/>
            <a:extLst>
              <a:ext uri="{FF2B5EF4-FFF2-40B4-BE49-F238E27FC236}">
                <a16:creationId xmlns:a16="http://schemas.microsoft.com/office/drawing/2014/main" id="{97BA62BA-2163-24D2-903D-C9A5EBD355E2}"/>
              </a:ext>
            </a:extLst>
          </p:cNvPr>
          <p:cNvPicPr>
            <a:picLocks noChangeAspect="1"/>
          </p:cNvPicPr>
          <p:nvPr>
            <a:audioFile r:link="rId2"/>
            <p:extLst>
              <p:ext uri="{DAA4B4D4-6D71-4841-9C94-3DE7FCFB9230}">
                <p14:media xmlns:p14="http://schemas.microsoft.com/office/powerpoint/2010/main" r:embed="rId1"/>
              </p:ext>
            </p:extLst>
          </p:nvPr>
        </p:nvPicPr>
        <p:blipFill>
          <a:blip r:embed="rId4">
            <a:duotone>
              <a:prstClr val="black"/>
              <a:schemeClr val="accent3">
                <a:tint val="45000"/>
                <a:satMod val="400000"/>
              </a:schemeClr>
            </a:duotone>
          </a:blip>
          <a:stretch>
            <a:fillRect/>
          </a:stretch>
        </p:blipFill>
        <p:spPr>
          <a:xfrm>
            <a:off x="1264920" y="4813839"/>
            <a:ext cx="920554" cy="920554"/>
          </a:xfrm>
          <a:prstGeom prst="rect">
            <a:avLst/>
          </a:prstGeom>
        </p:spPr>
      </p:pic>
      <p:sp>
        <p:nvSpPr>
          <p:cNvPr id="6" name="مربع نص 5">
            <a:extLst>
              <a:ext uri="{FF2B5EF4-FFF2-40B4-BE49-F238E27FC236}">
                <a16:creationId xmlns:a16="http://schemas.microsoft.com/office/drawing/2014/main" id="{62870A79-9A7C-9F39-0CCD-0992EB4583B0}"/>
              </a:ext>
            </a:extLst>
          </p:cNvPr>
          <p:cNvSpPr txBox="1"/>
          <p:nvPr/>
        </p:nvSpPr>
        <p:spPr>
          <a:xfrm>
            <a:off x="9515094" y="3029862"/>
            <a:ext cx="2201418" cy="2246769"/>
          </a:xfrm>
          <a:prstGeom prst="rect">
            <a:avLst/>
          </a:prstGeom>
          <a:noFill/>
        </p:spPr>
        <p:txBody>
          <a:bodyPr wrap="square">
            <a:spAutoFit/>
          </a:bodyPr>
          <a:lstStyle/>
          <a:p>
            <a:pPr algn="justLow" rtl="1"/>
            <a:r>
              <a:rPr lang="ar-SA" sz="2800" b="1" dirty="0">
                <a:solidFill>
                  <a:schemeClr val="accent3"/>
                </a:solidFill>
                <a:latin typeface="29LT Zarid Serif Rg" panose="00000100000000000000" pitchFamily="2" charset="-78"/>
                <a:cs typeface="29LT Zarid Serif Rg" panose="00000100000000000000" pitchFamily="2" charset="-78"/>
              </a:rPr>
              <a:t>حقيقة دعوة نوح عليه السلام و </a:t>
            </a:r>
          </a:p>
          <a:p>
            <a:pPr algn="justLow"/>
            <a:r>
              <a:rPr lang="ar-SA" sz="2800" b="1" dirty="0">
                <a:solidFill>
                  <a:schemeClr val="accent3"/>
                </a:solidFill>
                <a:latin typeface="29LT Zarid Serif Rg" panose="00000100000000000000" pitchFamily="2" charset="-78"/>
                <a:cs typeface="29LT Zarid Serif Rg" panose="00000100000000000000" pitchFamily="2" charset="-78"/>
              </a:rPr>
              <a:t>عقوبة قوم نوح لما كذبوا وعاندوا. </a:t>
            </a:r>
          </a:p>
          <a:p>
            <a:pPr algn="justLow" rtl="1"/>
            <a:endParaRPr lang="en-US" sz="2800" b="1" dirty="0">
              <a:solidFill>
                <a:schemeClr val="accent3"/>
              </a:solidFill>
              <a:latin typeface="29LT Zarid Serif Rg" panose="00000100000000000000" pitchFamily="2" charset="-78"/>
              <a:cs typeface="29LT Zarid Serif Rg" panose="00000100000000000000" pitchFamily="2" charset="-78"/>
            </a:endParaRPr>
          </a:p>
        </p:txBody>
      </p:sp>
      <p:sp>
        <p:nvSpPr>
          <p:cNvPr id="8" name="مربع نص 7">
            <a:extLst>
              <a:ext uri="{FF2B5EF4-FFF2-40B4-BE49-F238E27FC236}">
                <a16:creationId xmlns:a16="http://schemas.microsoft.com/office/drawing/2014/main" id="{0A822BDF-62A1-3974-5696-0326C0E45BDD}"/>
              </a:ext>
            </a:extLst>
          </p:cNvPr>
          <p:cNvSpPr txBox="1"/>
          <p:nvPr/>
        </p:nvSpPr>
        <p:spPr>
          <a:xfrm>
            <a:off x="9336024" y="2092190"/>
            <a:ext cx="2484882" cy="584775"/>
          </a:xfrm>
          <a:prstGeom prst="rect">
            <a:avLst/>
          </a:prstGeom>
          <a:noFill/>
        </p:spPr>
        <p:txBody>
          <a:bodyPr wrap="square">
            <a:spAutoFit/>
          </a:bodyPr>
          <a:lstStyle/>
          <a:p>
            <a:pPr algn="justLow" rtl="1"/>
            <a:r>
              <a:rPr lang="ar-SA" sz="3200" b="1" dirty="0">
                <a:solidFill>
                  <a:srgbClr val="7030A0"/>
                </a:solidFill>
                <a:latin typeface="Calibri" pitchFamily="34" charset="0"/>
              </a:rPr>
              <a:t>موضوع الآيات</a:t>
            </a:r>
            <a:endParaRPr lang="en-US" sz="3200" dirty="0">
              <a:solidFill>
                <a:srgbClr val="7030A0"/>
              </a:solidFill>
              <a:latin typeface="Calibri" pitchFamily="34" charset="0"/>
            </a:endParaRPr>
          </a:p>
        </p:txBody>
      </p:sp>
    </p:spTree>
    <p:extLst>
      <p:ext uri="{BB962C8B-B14F-4D97-AF65-F5344CB8AC3E}">
        <p14:creationId xmlns:p14="http://schemas.microsoft.com/office/powerpoint/2010/main" val="287293948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7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oogle Shape;5470;p51">
            <a:extLst>
              <a:ext uri="{FF2B5EF4-FFF2-40B4-BE49-F238E27FC236}">
                <a16:creationId xmlns:a16="http://schemas.microsoft.com/office/drawing/2014/main" id="{C4FE5AE8-DD7A-4058-81AE-2DA21935CE75}"/>
              </a:ext>
            </a:extLst>
          </p:cNvPr>
          <p:cNvGrpSpPr/>
          <p:nvPr/>
        </p:nvGrpSpPr>
        <p:grpSpPr>
          <a:xfrm>
            <a:off x="329876" y="1318012"/>
            <a:ext cx="11529892" cy="4664996"/>
            <a:chOff x="4319387" y="3361302"/>
            <a:chExt cx="1402273" cy="597060"/>
          </a:xfrm>
          <a:noFill/>
        </p:grpSpPr>
        <p:grpSp>
          <p:nvGrpSpPr>
            <p:cNvPr id="17" name="Google Shape;5485;p51">
              <a:extLst>
                <a:ext uri="{FF2B5EF4-FFF2-40B4-BE49-F238E27FC236}">
                  <a16:creationId xmlns:a16="http://schemas.microsoft.com/office/drawing/2014/main" id="{C886FAF0-078C-49D9-8AF1-E989211E0A4A}"/>
                </a:ext>
              </a:extLst>
            </p:cNvPr>
            <p:cNvGrpSpPr/>
            <p:nvPr/>
          </p:nvGrpSpPr>
          <p:grpSpPr>
            <a:xfrm>
              <a:off x="4319387" y="3361302"/>
              <a:ext cx="402496" cy="597060"/>
              <a:chOff x="4319387" y="3361302"/>
              <a:chExt cx="402496" cy="597060"/>
            </a:xfrm>
            <a:grpFill/>
          </p:grpSpPr>
          <p:sp>
            <p:nvSpPr>
              <p:cNvPr id="24" name="Google Shape;5486;p51">
                <a:extLst>
                  <a:ext uri="{FF2B5EF4-FFF2-40B4-BE49-F238E27FC236}">
                    <a16:creationId xmlns:a16="http://schemas.microsoft.com/office/drawing/2014/main" id="{D278FD38-13A0-4D1C-991C-BE9BDAB6A18B}"/>
                  </a:ext>
                </a:extLst>
              </p:cNvPr>
              <p:cNvSpPr/>
              <p:nvPr/>
            </p:nvSpPr>
            <p:spPr>
              <a:xfrm>
                <a:off x="4319387" y="3361302"/>
                <a:ext cx="402496" cy="136500"/>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ctr" rtl="0"/>
                <a:r>
                  <a:rPr lang="ar-SA" sz="3600" b="1" dirty="0">
                    <a:solidFill>
                      <a:schemeClr val="accent3">
                        <a:lumMod val="75000"/>
                      </a:schemeClr>
                    </a:solidFill>
                    <a:latin typeface="Tahoma" panose="020B0604030504040204" pitchFamily="34" charset="0"/>
                    <a:ea typeface="Tahoma" panose="020B0604030504040204" pitchFamily="34" charset="0"/>
                  </a:rPr>
                  <a:t>ماذا تعلمت؟</a:t>
                </a:r>
                <a:endParaRPr sz="3600" b="1" dirty="0">
                  <a:solidFill>
                    <a:schemeClr val="accent3">
                      <a:lumMod val="75000"/>
                    </a:schemeClr>
                  </a:solidFill>
                  <a:latin typeface="Tahoma" panose="020B0604030504040204" pitchFamily="34" charset="0"/>
                  <a:ea typeface="Tahoma" panose="020B0604030504040204" pitchFamily="34" charset="0"/>
                </a:endParaRPr>
              </a:p>
            </p:txBody>
          </p:sp>
          <p:sp>
            <p:nvSpPr>
              <p:cNvPr id="25" name="Google Shape;5487;p51">
                <a:extLst>
                  <a:ext uri="{FF2B5EF4-FFF2-40B4-BE49-F238E27FC236}">
                    <a16:creationId xmlns:a16="http://schemas.microsoft.com/office/drawing/2014/main" id="{91CD960D-13E0-43AC-9F97-677E9FC44F73}"/>
                  </a:ext>
                </a:extLst>
              </p:cNvPr>
              <p:cNvSpPr/>
              <p:nvPr/>
            </p:nvSpPr>
            <p:spPr>
              <a:xfrm>
                <a:off x="4319387" y="3538947"/>
                <a:ext cx="402496" cy="419415"/>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l" rtl="0"/>
                <a:endParaRPr sz="3600" b="1" dirty="0">
                  <a:solidFill>
                    <a:schemeClr val="accent3">
                      <a:lumMod val="75000"/>
                    </a:schemeClr>
                  </a:solidFill>
                </a:endParaRPr>
              </a:p>
            </p:txBody>
          </p:sp>
        </p:grpSp>
        <p:grpSp>
          <p:nvGrpSpPr>
            <p:cNvPr id="18" name="Google Shape;5492;p51">
              <a:extLst>
                <a:ext uri="{FF2B5EF4-FFF2-40B4-BE49-F238E27FC236}">
                  <a16:creationId xmlns:a16="http://schemas.microsoft.com/office/drawing/2014/main" id="{C9161E61-8532-45E5-A7AC-4B93EC22A5DF}"/>
                </a:ext>
              </a:extLst>
            </p:cNvPr>
            <p:cNvGrpSpPr/>
            <p:nvPr/>
          </p:nvGrpSpPr>
          <p:grpSpPr>
            <a:xfrm>
              <a:off x="4751663" y="3361302"/>
              <a:ext cx="512242" cy="597060"/>
              <a:chOff x="4751663" y="3361302"/>
              <a:chExt cx="512242" cy="597060"/>
            </a:xfrm>
            <a:grpFill/>
          </p:grpSpPr>
          <p:sp>
            <p:nvSpPr>
              <p:cNvPr id="22" name="Google Shape;5493;p51">
                <a:extLst>
                  <a:ext uri="{FF2B5EF4-FFF2-40B4-BE49-F238E27FC236}">
                    <a16:creationId xmlns:a16="http://schemas.microsoft.com/office/drawing/2014/main" id="{D50D3B4A-3BEF-4560-B557-0570F6897CEA}"/>
                  </a:ext>
                </a:extLst>
              </p:cNvPr>
              <p:cNvSpPr/>
              <p:nvPr/>
            </p:nvSpPr>
            <p:spPr>
              <a:xfrm>
                <a:off x="4799873" y="3361302"/>
                <a:ext cx="441300" cy="136500"/>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ctr" rtl="0"/>
                <a:r>
                  <a:rPr lang="ar-SA" sz="3600" b="1" dirty="0">
                    <a:solidFill>
                      <a:schemeClr val="accent3">
                        <a:lumMod val="75000"/>
                      </a:schemeClr>
                    </a:solidFill>
                    <a:latin typeface="Tahoma" panose="020B0604030504040204" pitchFamily="34" charset="0"/>
                    <a:ea typeface="Tahoma" panose="020B0604030504040204" pitchFamily="34" charset="0"/>
                  </a:rPr>
                  <a:t>ماذا أريد أن أتعلم؟</a:t>
                </a:r>
                <a:endParaRPr sz="3600" b="1" dirty="0">
                  <a:solidFill>
                    <a:schemeClr val="accent3">
                      <a:lumMod val="75000"/>
                    </a:schemeClr>
                  </a:solidFill>
                  <a:latin typeface="Tahoma" panose="020B0604030504040204" pitchFamily="34" charset="0"/>
                  <a:ea typeface="Tahoma" panose="020B0604030504040204" pitchFamily="34" charset="0"/>
                </a:endParaRPr>
              </a:p>
            </p:txBody>
          </p:sp>
          <p:sp>
            <p:nvSpPr>
              <p:cNvPr id="23" name="Google Shape;5494;p51">
                <a:extLst>
                  <a:ext uri="{FF2B5EF4-FFF2-40B4-BE49-F238E27FC236}">
                    <a16:creationId xmlns:a16="http://schemas.microsoft.com/office/drawing/2014/main" id="{93E2E724-1FB5-4F3D-AC98-7216F519BF6F}"/>
                  </a:ext>
                </a:extLst>
              </p:cNvPr>
              <p:cNvSpPr/>
              <p:nvPr/>
            </p:nvSpPr>
            <p:spPr>
              <a:xfrm>
                <a:off x="4751663" y="3538947"/>
                <a:ext cx="512242" cy="419415"/>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l" rtl="0"/>
                <a:endParaRPr sz="3600" b="1" dirty="0">
                  <a:solidFill>
                    <a:schemeClr val="accent3">
                      <a:lumMod val="75000"/>
                    </a:schemeClr>
                  </a:solidFill>
                </a:endParaRPr>
              </a:p>
            </p:txBody>
          </p:sp>
        </p:grpSp>
        <p:grpSp>
          <p:nvGrpSpPr>
            <p:cNvPr id="19" name="Google Shape;5499;p51">
              <a:extLst>
                <a:ext uri="{FF2B5EF4-FFF2-40B4-BE49-F238E27FC236}">
                  <a16:creationId xmlns:a16="http://schemas.microsoft.com/office/drawing/2014/main" id="{4805F663-6863-476B-99FD-A8343D04AF56}"/>
                </a:ext>
              </a:extLst>
            </p:cNvPr>
            <p:cNvGrpSpPr/>
            <p:nvPr/>
          </p:nvGrpSpPr>
          <p:grpSpPr>
            <a:xfrm>
              <a:off x="5280360" y="3361302"/>
              <a:ext cx="441300" cy="597060"/>
              <a:chOff x="5280360" y="3361302"/>
              <a:chExt cx="441300" cy="597060"/>
            </a:xfrm>
            <a:grpFill/>
          </p:grpSpPr>
          <p:sp>
            <p:nvSpPr>
              <p:cNvPr id="20" name="Google Shape;5500;p51">
                <a:extLst>
                  <a:ext uri="{FF2B5EF4-FFF2-40B4-BE49-F238E27FC236}">
                    <a16:creationId xmlns:a16="http://schemas.microsoft.com/office/drawing/2014/main" id="{9DE7448A-9649-441D-9AE7-611A6BD6372B}"/>
                  </a:ext>
                </a:extLst>
              </p:cNvPr>
              <p:cNvSpPr/>
              <p:nvPr/>
            </p:nvSpPr>
            <p:spPr>
              <a:xfrm>
                <a:off x="5280360" y="3361302"/>
                <a:ext cx="441300" cy="136500"/>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ctr" rtl="0"/>
                <a:r>
                  <a:rPr lang="ar-SA" sz="3200" b="1" dirty="0">
                    <a:ln w="0"/>
                    <a:solidFill>
                      <a:schemeClr val="accent3">
                        <a:lumMod val="75000"/>
                      </a:schemeClr>
                    </a:solidFill>
                    <a:effectLst>
                      <a:outerShdw blurRad="38100" dist="19050" dir="2700000" algn="tl" rotWithShape="0">
                        <a:schemeClr val="dk1">
                          <a:alpha val="40000"/>
                        </a:schemeClr>
                      </a:outerShdw>
                    </a:effectLst>
                    <a:latin typeface="Tahoma" panose="020B0604030504040204" pitchFamily="34" charset="0"/>
                    <a:ea typeface="Tahoma" panose="020B0604030504040204" pitchFamily="34" charset="0"/>
                  </a:rPr>
                  <a:t>ماذا أعرف؟</a:t>
                </a:r>
                <a:endParaRPr sz="3200" b="1" dirty="0">
                  <a:ln w="0"/>
                  <a:solidFill>
                    <a:schemeClr val="accent3">
                      <a:lumMod val="75000"/>
                    </a:schemeClr>
                  </a:solidFill>
                  <a:effectLst>
                    <a:outerShdw blurRad="38100" dist="19050" dir="2700000" algn="tl" rotWithShape="0">
                      <a:schemeClr val="dk1">
                        <a:alpha val="40000"/>
                      </a:schemeClr>
                    </a:outerShdw>
                  </a:effectLst>
                  <a:latin typeface="Tahoma" panose="020B0604030504040204" pitchFamily="34" charset="0"/>
                  <a:ea typeface="Tahoma" panose="020B0604030504040204" pitchFamily="34" charset="0"/>
                </a:endParaRPr>
              </a:p>
            </p:txBody>
          </p:sp>
          <p:sp>
            <p:nvSpPr>
              <p:cNvPr id="21" name="Google Shape;5501;p51">
                <a:extLst>
                  <a:ext uri="{FF2B5EF4-FFF2-40B4-BE49-F238E27FC236}">
                    <a16:creationId xmlns:a16="http://schemas.microsoft.com/office/drawing/2014/main" id="{7E22F8D5-464F-49C0-923C-6B8E27767EB7}"/>
                  </a:ext>
                </a:extLst>
              </p:cNvPr>
              <p:cNvSpPr/>
              <p:nvPr/>
            </p:nvSpPr>
            <p:spPr>
              <a:xfrm>
                <a:off x="5280360" y="3538947"/>
                <a:ext cx="441300" cy="419415"/>
              </a:xfrm>
              <a:prstGeom prst="flowChartAlternateProcess">
                <a:avLst/>
              </a:prstGeom>
              <a:grpFill/>
              <a:ln w="38100">
                <a:solidFill>
                  <a:schemeClr val="bg2">
                    <a:lumMod val="25000"/>
                  </a:schemeClr>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p>
                <a:pPr algn="l" rtl="0"/>
                <a:endParaRPr sz="3600" b="1">
                  <a:solidFill>
                    <a:schemeClr val="accent3">
                      <a:lumMod val="75000"/>
                    </a:schemeClr>
                  </a:solidFill>
                </a:endParaRPr>
              </a:p>
            </p:txBody>
          </p:sp>
        </p:grpSp>
      </p:grpSp>
      <p:grpSp>
        <p:nvGrpSpPr>
          <p:cNvPr id="7" name="مجموعة 6"/>
          <p:cNvGrpSpPr/>
          <p:nvPr/>
        </p:nvGrpSpPr>
        <p:grpSpPr>
          <a:xfrm>
            <a:off x="-381000" y="6019800"/>
            <a:ext cx="3429000" cy="609600"/>
            <a:chOff x="-422292" y="4371950"/>
            <a:chExt cx="2690036" cy="576064"/>
          </a:xfrm>
        </p:grpSpPr>
        <p:pic>
          <p:nvPicPr>
            <p:cNvPr id="8" name="Google Shape;182;p29"/>
            <p:cNvPicPr preferRelativeResize="0"/>
            <p:nvPr/>
          </p:nvPicPr>
          <p:blipFill rotWithShape="1">
            <a:blip r:embed="rId2" cstate="print">
              <a:alphaModFix/>
              <a:duotone>
                <a:prstClr val="black"/>
                <a:schemeClr val="tx2">
                  <a:tint val="45000"/>
                  <a:satMod val="400000"/>
                </a:schemeClr>
              </a:duotone>
            </a:blip>
            <a:srcRect t="22454" r="8892" b="33311"/>
            <a:stretch/>
          </p:blipFill>
          <p:spPr>
            <a:xfrm>
              <a:off x="-422292" y="4371950"/>
              <a:ext cx="2690036" cy="576064"/>
            </a:xfrm>
            <a:prstGeom prst="rect">
              <a:avLst/>
            </a:prstGeom>
            <a:noFill/>
            <a:ln>
              <a:noFill/>
            </a:ln>
          </p:spPr>
        </p:pic>
        <p:sp>
          <p:nvSpPr>
            <p:cNvPr id="9" name="مستطيل 8"/>
            <p:cNvSpPr/>
            <p:nvPr/>
          </p:nvSpPr>
          <p:spPr>
            <a:xfrm>
              <a:off x="-422292" y="4543915"/>
              <a:ext cx="2299027" cy="369331"/>
            </a:xfrm>
            <a:prstGeom prst="rect">
              <a:avLst/>
            </a:prstGeom>
          </p:spPr>
          <p:txBody>
            <a:bodyPr wrap="none">
              <a:spAutoFit/>
            </a:bodyPr>
            <a:lstStyle/>
            <a:p>
              <a:r>
                <a:rPr lang="ar-SA" b="1" dirty="0">
                  <a:latin typeface="Calibri" pitchFamily="34" charset="0"/>
                  <a:cs typeface="Calibri" pitchFamily="34" charset="0"/>
                </a:rPr>
                <a:t>استراتيجية العصف الذهني </a:t>
              </a:r>
            </a:p>
          </p:txBody>
        </p:sp>
      </p:grpSp>
      <p:sp>
        <p:nvSpPr>
          <p:cNvPr id="14" name="مستطيل 13"/>
          <p:cNvSpPr/>
          <p:nvPr/>
        </p:nvSpPr>
        <p:spPr>
          <a:xfrm>
            <a:off x="5040178" y="3396727"/>
            <a:ext cx="3995936" cy="692497"/>
          </a:xfrm>
          <a:prstGeom prst="rect">
            <a:avLst/>
          </a:prstGeom>
        </p:spPr>
        <p:txBody>
          <a:bodyPr wrap="square">
            <a:spAutoFit/>
          </a:bodyPr>
          <a:lstStyle/>
          <a:p>
            <a:pPr algn="ctr">
              <a:defRPr sz="3900" b="1">
                <a:latin typeface="+mn-lt"/>
                <a:ea typeface="+mn-ea"/>
                <a:cs typeface="+mn-cs"/>
                <a:sym typeface="Helvetica Neue"/>
              </a:defRPr>
            </a:pPr>
            <a:endParaRPr lang="ar-SA" sz="3900" b="1" dirty="0">
              <a:sym typeface="Helvetica Neue"/>
            </a:endParaRPr>
          </a:p>
        </p:txBody>
      </p:sp>
      <p:sp>
        <p:nvSpPr>
          <p:cNvPr id="30" name="مستطيل 29"/>
          <p:cNvSpPr/>
          <p:nvPr/>
        </p:nvSpPr>
        <p:spPr>
          <a:xfrm>
            <a:off x="7934180" y="354544"/>
            <a:ext cx="2818400" cy="646331"/>
          </a:xfrm>
          <a:prstGeom prst="rect">
            <a:avLst/>
          </a:prstGeom>
        </p:spPr>
        <p:txBody>
          <a:bodyPr wrap="none">
            <a:spAutoFit/>
          </a:bodyPr>
          <a:lstStyle/>
          <a:p>
            <a:r>
              <a:rPr lang="ar-SA" sz="3600" b="1" dirty="0">
                <a:solidFill>
                  <a:srgbClr val="C00000"/>
                </a:solidFill>
                <a:latin typeface="Calibri" panose="020F0502020204030204" pitchFamily="34" charset="0"/>
                <a:cs typeface="Calibri" panose="020F0502020204030204" pitchFamily="34" charset="0"/>
              </a:rPr>
              <a:t>جدول التعلم      </a:t>
            </a:r>
          </a:p>
        </p:txBody>
      </p:sp>
      <p:pic>
        <p:nvPicPr>
          <p:cNvPr id="31" name="صورة 30" descr="pngegg (74).png"/>
          <p:cNvPicPr>
            <a:picLocks noChangeAspect="1"/>
          </p:cNvPicPr>
          <p:nvPr/>
        </p:nvPicPr>
        <p:blipFill>
          <a:blip r:embed="rId3"/>
          <a:stretch>
            <a:fillRect/>
          </a:stretch>
        </p:blipFill>
        <p:spPr>
          <a:xfrm>
            <a:off x="-205577" y="0"/>
            <a:ext cx="1967018" cy="1825713"/>
          </a:xfrm>
          <a:prstGeom prst="rect">
            <a:avLst/>
          </a:prstGeom>
        </p:spPr>
      </p:pic>
      <p:sp>
        <p:nvSpPr>
          <p:cNvPr id="27" name="عنصر نائب للمحتوى 2">
            <a:extLst>
              <a:ext uri="{FF2B5EF4-FFF2-40B4-BE49-F238E27FC236}">
                <a16:creationId xmlns:a16="http://schemas.microsoft.com/office/drawing/2014/main" id="{03A51C19-437A-44E9-B063-E54453E84E13}"/>
              </a:ext>
            </a:extLst>
          </p:cNvPr>
          <p:cNvSpPr txBox="1">
            <a:spLocks/>
          </p:cNvSpPr>
          <p:nvPr/>
        </p:nvSpPr>
        <p:spPr bwMode="auto">
          <a:xfrm>
            <a:off x="4076692" y="2820620"/>
            <a:ext cx="4038600" cy="692497"/>
          </a:xfrm>
          <a:prstGeom prst="rect">
            <a:avLst/>
          </a:prstGeom>
          <a:noFill/>
          <a:ln w="9525">
            <a:noFill/>
            <a:miter lim="800000"/>
            <a:headEnd/>
            <a:tailEnd/>
          </a:ln>
        </p:spPr>
        <p:txBody>
          <a:bodyPr/>
          <a:lstStyle/>
          <a:p>
            <a:pPr algn="ctr" rtl="1"/>
            <a:r>
              <a:rPr lang="ar-EG" dirty="0">
                <a:ln w="0"/>
                <a:effectLst>
                  <a:outerShdw blurRad="38100" dist="19050" dir="2700000" algn="tl" rotWithShape="0">
                    <a:schemeClr val="dk1">
                      <a:alpha val="40000"/>
                    </a:schemeClr>
                  </a:outerShdw>
                </a:effectLst>
              </a:rPr>
              <a:t>1- أوضّح معاني الكلمات الغريبة في الآيات</a:t>
            </a:r>
            <a:endParaRPr lang="ar-SA" dirty="0">
              <a:ln w="0"/>
              <a:effectLst>
                <a:outerShdw blurRad="38100" dist="19050" dir="2700000" algn="tl" rotWithShape="0">
                  <a:schemeClr val="dk1">
                    <a:alpha val="40000"/>
                  </a:schemeClr>
                </a:outerShdw>
              </a:effectLst>
            </a:endParaRPr>
          </a:p>
          <a:p>
            <a:pPr algn="ctr" rtl="1"/>
            <a:r>
              <a:rPr lang="ar-EG" dirty="0">
                <a:ln w="0"/>
                <a:effectLst>
                  <a:outerShdw blurRad="38100" dist="19050" dir="2700000" algn="tl" rotWithShape="0">
                    <a:schemeClr val="dk1">
                      <a:alpha val="40000"/>
                    </a:schemeClr>
                  </a:outerShdw>
                </a:effectLst>
              </a:rPr>
              <a:t> (من </a:t>
            </a:r>
            <a:r>
              <a:rPr lang="ar-SA" dirty="0">
                <a:ln w="0"/>
                <a:effectLst>
                  <a:outerShdw blurRad="38100" dist="19050" dir="2700000" algn="tl" rotWithShape="0">
                    <a:schemeClr val="dk1">
                      <a:alpha val="40000"/>
                    </a:schemeClr>
                  </a:outerShdw>
                </a:effectLst>
              </a:rPr>
              <a:t>105</a:t>
            </a:r>
            <a:r>
              <a:rPr lang="ar-EG" dirty="0">
                <a:ln w="0"/>
                <a:effectLst>
                  <a:outerShdw blurRad="38100" dist="19050" dir="2700000" algn="tl" rotWithShape="0">
                    <a:schemeClr val="dk1">
                      <a:alpha val="40000"/>
                    </a:schemeClr>
                  </a:outerShdw>
                </a:effectLst>
              </a:rPr>
              <a:t> إلى </a:t>
            </a:r>
            <a:r>
              <a:rPr lang="ar-SA" dirty="0">
                <a:ln w="0"/>
                <a:effectLst>
                  <a:outerShdw blurRad="38100" dist="19050" dir="2700000" algn="tl" rotWithShape="0">
                    <a:schemeClr val="dk1">
                      <a:alpha val="40000"/>
                    </a:schemeClr>
                  </a:outerShdw>
                </a:effectLst>
              </a:rPr>
              <a:t>122</a:t>
            </a:r>
            <a:r>
              <a:rPr lang="ar-EG" dirty="0">
                <a:ln w="0"/>
                <a:effectLst>
                  <a:outerShdw blurRad="38100" dist="19050" dir="2700000" algn="tl" rotWithShape="0">
                    <a:schemeClr val="dk1">
                      <a:alpha val="40000"/>
                    </a:schemeClr>
                  </a:outerShdw>
                </a:effectLst>
              </a:rPr>
              <a:t>) من سورة </a:t>
            </a:r>
            <a:r>
              <a:rPr lang="ar-SA" dirty="0">
                <a:ln w="0"/>
                <a:effectLst>
                  <a:outerShdw blurRad="38100" dist="19050" dir="2700000" algn="tl" rotWithShape="0">
                    <a:schemeClr val="dk1">
                      <a:alpha val="40000"/>
                    </a:schemeClr>
                  </a:outerShdw>
                </a:effectLst>
              </a:rPr>
              <a:t>الشعراء</a:t>
            </a:r>
            <a:r>
              <a:rPr lang="ar-EG" dirty="0">
                <a:ln w="0"/>
                <a:effectLst>
                  <a:outerShdw blurRad="38100" dist="19050" dir="2700000" algn="tl" rotWithShape="0">
                    <a:schemeClr val="dk1">
                      <a:alpha val="40000"/>
                    </a:schemeClr>
                  </a:outerShdw>
                </a:effectLst>
              </a:rPr>
              <a:t>.</a:t>
            </a:r>
            <a:endParaRPr lang="en-US" dirty="0">
              <a:ln w="0"/>
              <a:effectLst>
                <a:outerShdw blurRad="38100" dist="19050" dir="2700000" algn="tl" rotWithShape="0">
                  <a:schemeClr val="dk1">
                    <a:alpha val="40000"/>
                  </a:schemeClr>
                </a:outerShdw>
              </a:effectLst>
            </a:endParaRPr>
          </a:p>
        </p:txBody>
      </p:sp>
      <p:sp>
        <p:nvSpPr>
          <p:cNvPr id="32" name="عنصر نائب للمحتوى 2">
            <a:extLst>
              <a:ext uri="{FF2B5EF4-FFF2-40B4-BE49-F238E27FC236}">
                <a16:creationId xmlns:a16="http://schemas.microsoft.com/office/drawing/2014/main" id="{DD4B6477-04A0-400E-8371-7AE32599796F}"/>
              </a:ext>
            </a:extLst>
          </p:cNvPr>
          <p:cNvSpPr txBox="1">
            <a:spLocks/>
          </p:cNvSpPr>
          <p:nvPr/>
        </p:nvSpPr>
        <p:spPr bwMode="auto">
          <a:xfrm>
            <a:off x="4681727" y="3510727"/>
            <a:ext cx="3440675" cy="464496"/>
          </a:xfrm>
          <a:prstGeom prst="rect">
            <a:avLst/>
          </a:prstGeom>
          <a:noFill/>
          <a:ln w="9525">
            <a:noFill/>
            <a:miter lim="800000"/>
            <a:headEnd/>
            <a:tailEnd/>
          </a:ln>
        </p:spPr>
        <p:txBody>
          <a:bodyPr/>
          <a:lstStyle/>
          <a:p>
            <a:pPr algn="ctr" rtl="1"/>
            <a:r>
              <a:rPr lang="ar-EG" dirty="0">
                <a:effectLst>
                  <a:outerShdw blurRad="38100" dist="38100" dir="2700000" algn="tl">
                    <a:srgbClr val="000000">
                      <a:alpha val="43137"/>
                    </a:srgbClr>
                  </a:outerShdw>
                </a:effectLst>
              </a:rPr>
              <a:t>2- أفسّر الآيات تفسيرًا سليمًا.</a:t>
            </a:r>
            <a:endParaRPr lang="en-US" dirty="0">
              <a:effectLst>
                <a:outerShdw blurRad="38100" dist="38100" dir="2700000" algn="tl">
                  <a:srgbClr val="000000">
                    <a:alpha val="43137"/>
                  </a:srgbClr>
                </a:outerShdw>
              </a:effectLst>
            </a:endParaRPr>
          </a:p>
        </p:txBody>
      </p:sp>
      <p:sp>
        <p:nvSpPr>
          <p:cNvPr id="33" name="عنصر نائب للمحتوى 2">
            <a:extLst>
              <a:ext uri="{FF2B5EF4-FFF2-40B4-BE49-F238E27FC236}">
                <a16:creationId xmlns:a16="http://schemas.microsoft.com/office/drawing/2014/main" id="{649B3743-CBCB-4E18-9859-16D7950842E3}"/>
              </a:ext>
            </a:extLst>
          </p:cNvPr>
          <p:cNvSpPr txBox="1">
            <a:spLocks/>
          </p:cNvSpPr>
          <p:nvPr/>
        </p:nvSpPr>
        <p:spPr bwMode="auto">
          <a:xfrm>
            <a:off x="4011486" y="3927648"/>
            <a:ext cx="3882449" cy="2169360"/>
          </a:xfrm>
          <a:prstGeom prst="rect">
            <a:avLst/>
          </a:prstGeom>
          <a:noFill/>
          <a:ln w="9525">
            <a:noFill/>
            <a:miter lim="800000"/>
            <a:headEnd/>
            <a:tailEnd/>
          </a:ln>
        </p:spPr>
        <p:txBody>
          <a:bodyPr/>
          <a:lstStyle/>
          <a:p>
            <a:pPr algn="ctr" rtl="1"/>
            <a:r>
              <a:rPr lang="ar-EG" dirty="0">
                <a:ln w="0"/>
                <a:effectLst>
                  <a:outerShdw blurRad="38100" dist="19050" dir="2700000" algn="tl" rotWithShape="0">
                    <a:schemeClr val="dk1">
                      <a:alpha val="40000"/>
                    </a:schemeClr>
                  </a:outerShdw>
                </a:effectLst>
              </a:rPr>
              <a:t>3- أستنتج الفوائد والعبر من قصة نوح عليه السلام.</a:t>
            </a:r>
            <a:endParaRPr lang="ar-SA" dirty="0">
              <a:ln w="0"/>
              <a:effectLst>
                <a:outerShdw blurRad="38100" dist="19050" dir="2700000" algn="tl" rotWithShape="0">
                  <a:schemeClr val="dk1">
                    <a:alpha val="40000"/>
                  </a:schemeClr>
                </a:outerShdw>
              </a:effectLst>
            </a:endParaRPr>
          </a:p>
          <a:p>
            <a:pPr algn="ctr" rtl="1"/>
            <a:r>
              <a:rPr lang="ar-EG" dirty="0">
                <a:ln w="0"/>
                <a:effectLst>
                  <a:outerShdw blurRad="38100" dist="19050" dir="2700000" algn="tl" rotWithShape="0">
                    <a:schemeClr val="dk1">
                      <a:alpha val="40000"/>
                    </a:schemeClr>
                  </a:outerShdw>
                </a:effectLst>
              </a:rPr>
              <a:t>أن يحدد الطالب الآيات الدالة على قدرة الله وعظمته</a:t>
            </a:r>
          </a:p>
          <a:p>
            <a:pPr algn="ctr" rtl="1"/>
            <a:r>
              <a:rPr lang="ar-EG" dirty="0">
                <a:ln w="0"/>
                <a:effectLst>
                  <a:outerShdw blurRad="38100" dist="19050" dir="2700000" algn="tl" rotWithShape="0">
                    <a:schemeClr val="dk1">
                      <a:alpha val="40000"/>
                    </a:schemeClr>
                  </a:outerShdw>
                </a:effectLst>
              </a:rPr>
              <a:t>أن يستنتج الطالب مهمة الرسول عليه الصلاة والسلام</a:t>
            </a:r>
          </a:p>
          <a:p>
            <a:pPr algn="ctr" rtl="1"/>
            <a:r>
              <a:rPr lang="ar-EG" dirty="0">
                <a:ln w="0"/>
                <a:effectLst>
                  <a:outerShdw blurRad="38100" dist="19050" dir="2700000" algn="tl" rotWithShape="0">
                    <a:schemeClr val="dk1">
                      <a:alpha val="40000"/>
                    </a:schemeClr>
                  </a:outerShdw>
                </a:effectLst>
              </a:rPr>
              <a:t>أن يبين الطالب معاني الكلمات الغريبة</a:t>
            </a:r>
          </a:p>
          <a:p>
            <a:pPr algn="ctr" rtl="1"/>
            <a:endParaRPr lang="ar-EG" dirty="0">
              <a:ln w="0"/>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31"/>
          <p:cNvGraphicFramePr>
            <a:graphicFrameLocks noGrp="1"/>
          </p:cNvGraphicFramePr>
          <p:nvPr>
            <p:extLst>
              <p:ext uri="{D42A27DB-BD31-4B8C-83A1-F6EECF244321}">
                <p14:modId xmlns:p14="http://schemas.microsoft.com/office/powerpoint/2010/main" val="1767442422"/>
              </p:ext>
            </p:extLst>
          </p:nvPr>
        </p:nvGraphicFramePr>
        <p:xfrm>
          <a:off x="1790700" y="2827019"/>
          <a:ext cx="7772400" cy="2829243"/>
        </p:xfrm>
        <a:graphic>
          <a:graphicData uri="http://schemas.openxmlformats.org/drawingml/2006/table">
            <a:tbl>
              <a:tblPr rtl="1"/>
              <a:tblGrid>
                <a:gridCol w="1998182">
                  <a:extLst>
                    <a:ext uri="{9D8B030D-6E8A-4147-A177-3AD203B41FA5}">
                      <a16:colId xmlns:a16="http://schemas.microsoft.com/office/drawing/2014/main" val="20000"/>
                    </a:ext>
                  </a:extLst>
                </a:gridCol>
                <a:gridCol w="5774218">
                  <a:extLst>
                    <a:ext uri="{9D8B030D-6E8A-4147-A177-3AD203B41FA5}">
                      <a16:colId xmlns:a16="http://schemas.microsoft.com/office/drawing/2014/main" val="20001"/>
                    </a:ext>
                  </a:extLst>
                </a:gridCol>
              </a:tblGrid>
              <a:tr h="60483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93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dirty="0">
                          <a:ln>
                            <a:noFill/>
                          </a:ln>
                          <a:solidFill>
                            <a:schemeClr val="tx1"/>
                          </a:solidFill>
                          <a:effectLst/>
                          <a:latin typeface="Times New Roman" pitchFamily="18" charset="0"/>
                          <a:cs typeface="Times New Roman" pitchFamily="18" charset="0"/>
                        </a:rPr>
                        <a:t>                 </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1" eaLnBrk="1" fontAlgn="base" latinLnBrk="0" hangingPunct="1">
                        <a:lnSpc>
                          <a:spcPct val="150000"/>
                        </a:lnSpc>
                        <a:spcBef>
                          <a:spcPts val="30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93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dirty="0">
                          <a:ln>
                            <a:noFill/>
                          </a:ln>
                          <a:solidFill>
                            <a:schemeClr val="tx1"/>
                          </a:solidFill>
                          <a:effectLst/>
                          <a:latin typeface="Times New Roman" pitchFamily="18" charset="0"/>
                          <a:cs typeface="Times New Roman" pitchFamily="18" charset="0"/>
                        </a:rPr>
                        <a:t>                 </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1" eaLnBrk="1" fontAlgn="base" latinLnBrk="0" hangingPunct="1">
                        <a:lnSpc>
                          <a:spcPct val="150000"/>
                        </a:lnSpc>
                        <a:spcBef>
                          <a:spcPts val="30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862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dirty="0">
                          <a:ln>
                            <a:noFill/>
                          </a:ln>
                          <a:solidFill>
                            <a:schemeClr val="tx1"/>
                          </a:solidFill>
                          <a:effectLst/>
                          <a:latin typeface="Times New Roman" pitchFamily="18" charset="0"/>
                          <a:cs typeface="Times New Roman" pitchFamily="18" charset="0"/>
                        </a:rPr>
                        <a:t>                 </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1" eaLnBrk="1" fontAlgn="base" latinLnBrk="0" hangingPunct="1">
                        <a:lnSpc>
                          <a:spcPct val="150000"/>
                        </a:lnSpc>
                        <a:spcBef>
                          <a:spcPts val="30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50000"/>
                        </a:lnSpc>
                        <a:spcBef>
                          <a:spcPts val="30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3" name="مستطيل 7"/>
          <p:cNvSpPr>
            <a:spLocks noChangeArrowheads="1"/>
          </p:cNvSpPr>
          <p:nvPr/>
        </p:nvSpPr>
        <p:spPr bwMode="auto">
          <a:xfrm>
            <a:off x="8077201" y="2819400"/>
            <a:ext cx="1057275" cy="584200"/>
          </a:xfrm>
          <a:prstGeom prst="rect">
            <a:avLst/>
          </a:prstGeom>
          <a:noFill/>
          <a:ln w="9525">
            <a:noFill/>
            <a:miter lim="800000"/>
            <a:headEnd/>
            <a:tailEnd/>
          </a:ln>
        </p:spPr>
        <p:txBody>
          <a:bodyPr wrap="none">
            <a:spAutoFit/>
          </a:bodyPr>
          <a:lstStyle/>
          <a:p>
            <a:r>
              <a:rPr lang="ar-EG" sz="3200">
                <a:ln w="0"/>
                <a:effectLst>
                  <a:outerShdw blurRad="38100" dist="19050" dir="2700000" algn="tl" rotWithShape="0">
                    <a:schemeClr val="dk1">
                      <a:alpha val="40000"/>
                    </a:schemeClr>
                  </a:outerShdw>
                </a:effectLst>
                <a:latin typeface="Times New Roman" pitchFamily="18" charset="0"/>
                <a:cs typeface="Times New Roman" pitchFamily="18" charset="0"/>
              </a:rPr>
              <a:t> الكلمة</a:t>
            </a:r>
            <a:endParaRPr lang="ar-EG" sz="3200">
              <a:ln w="0"/>
              <a:effectLst>
                <a:outerShdw blurRad="38100" dist="19050" dir="2700000" algn="tl" rotWithShape="0">
                  <a:schemeClr val="dk1">
                    <a:alpha val="40000"/>
                  </a:schemeClr>
                </a:outerShdw>
              </a:effectLst>
            </a:endParaRPr>
          </a:p>
        </p:txBody>
      </p:sp>
      <p:sp>
        <p:nvSpPr>
          <p:cNvPr id="14" name="مستطيل 8"/>
          <p:cNvSpPr>
            <a:spLocks noChangeArrowheads="1"/>
          </p:cNvSpPr>
          <p:nvPr/>
        </p:nvSpPr>
        <p:spPr bwMode="auto">
          <a:xfrm>
            <a:off x="4191000" y="2768600"/>
            <a:ext cx="998538" cy="584200"/>
          </a:xfrm>
          <a:prstGeom prst="rect">
            <a:avLst/>
          </a:prstGeom>
          <a:noFill/>
          <a:ln w="9525">
            <a:noFill/>
            <a:miter lim="800000"/>
            <a:headEnd/>
            <a:tailEnd/>
          </a:ln>
        </p:spPr>
        <p:txBody>
          <a:bodyPr wrap="none">
            <a:spAutoFit/>
          </a:bodyPr>
          <a:lstStyle/>
          <a:p>
            <a:pPr algn="r"/>
            <a:r>
              <a:rPr lang="ar-EG" sz="3200" dirty="0">
                <a:ln w="0"/>
                <a:effectLst>
                  <a:outerShdw blurRad="38100" dist="19050" dir="2700000" algn="tl" rotWithShape="0">
                    <a:schemeClr val="dk1">
                      <a:alpha val="40000"/>
                    </a:schemeClr>
                  </a:outerShdw>
                </a:effectLst>
                <a:latin typeface="Times New Roman" pitchFamily="18" charset="0"/>
                <a:cs typeface="Times New Roman" pitchFamily="18" charset="0"/>
              </a:rPr>
              <a:t>معناها</a:t>
            </a:r>
            <a:endParaRPr lang="ar-EG" sz="3200" dirty="0">
              <a:ln w="0"/>
              <a:effectLst>
                <a:outerShdw blurRad="38100" dist="19050" dir="2700000" algn="tl" rotWithShape="0">
                  <a:schemeClr val="dk1">
                    <a:alpha val="40000"/>
                  </a:schemeClr>
                </a:outerShdw>
              </a:effectLst>
            </a:endParaRPr>
          </a:p>
        </p:txBody>
      </p:sp>
      <p:sp>
        <p:nvSpPr>
          <p:cNvPr id="10244" name="مستطيل 3"/>
          <p:cNvSpPr>
            <a:spLocks noChangeArrowheads="1"/>
          </p:cNvSpPr>
          <p:nvPr/>
        </p:nvSpPr>
        <p:spPr bwMode="auto">
          <a:xfrm>
            <a:off x="762000" y="1252179"/>
            <a:ext cx="10668000" cy="830997"/>
          </a:xfrm>
          <a:prstGeom prst="rect">
            <a:avLst/>
          </a:prstGeom>
          <a:noFill/>
          <a:ln w="9525">
            <a:noFill/>
            <a:miter lim="800000"/>
            <a:headEnd/>
            <a:tailEnd/>
          </a:ln>
        </p:spPr>
        <p:txBody>
          <a:bodyPr wrap="square">
            <a:spAutoFit/>
          </a:bodyPr>
          <a:lstStyle/>
          <a:p>
            <a:pPr algn="ctr" rtl="1"/>
            <a:r>
              <a:rPr lang="ar-SA" sz="4800" dirty="0">
                <a:ln w="0"/>
                <a:solidFill>
                  <a:srgbClr val="C00000"/>
                </a:solidFill>
                <a:effectLst>
                  <a:outerShdw blurRad="38100" dist="19050" dir="2700000" algn="tl" rotWithShape="0">
                    <a:schemeClr val="dk1">
                      <a:alpha val="40000"/>
                    </a:schemeClr>
                  </a:outerShdw>
                </a:effectLst>
              </a:rPr>
              <a:t>طالبتي الغالية ما المراد بالكلمات التالية </a:t>
            </a:r>
            <a:endParaRPr lang="en-US" sz="4800" dirty="0">
              <a:ln w="0"/>
              <a:solidFill>
                <a:srgbClr val="C00000"/>
              </a:solidFill>
              <a:effectLst>
                <a:outerShdw blurRad="38100" dist="19050" dir="2700000" algn="tl" rotWithShape="0">
                  <a:schemeClr val="dk1">
                    <a:alpha val="40000"/>
                  </a:schemeClr>
                </a:outerShdw>
              </a:effectLst>
            </a:endParaRPr>
          </a:p>
        </p:txBody>
      </p:sp>
      <p:sp>
        <p:nvSpPr>
          <p:cNvPr id="10245" name="مستطيل 3"/>
          <p:cNvSpPr>
            <a:spLocks noChangeArrowheads="1"/>
          </p:cNvSpPr>
          <p:nvPr/>
        </p:nvSpPr>
        <p:spPr bwMode="auto">
          <a:xfrm>
            <a:off x="762000" y="3429000"/>
            <a:ext cx="6248400" cy="584200"/>
          </a:xfrm>
          <a:prstGeom prst="rect">
            <a:avLst/>
          </a:prstGeom>
          <a:noFill/>
          <a:ln w="9525">
            <a:noFill/>
            <a:miter lim="800000"/>
            <a:headEnd/>
            <a:tailEnd/>
          </a:ln>
        </p:spPr>
        <p:txBody>
          <a:bodyPr>
            <a:spAutoFit/>
          </a:bodyPr>
          <a:lstStyle/>
          <a:p>
            <a:pPr algn="r" rtl="1"/>
            <a:r>
              <a:rPr lang="ar-SA" sz="3200" dirty="0">
                <a:ln w="0"/>
                <a:solidFill>
                  <a:schemeClr val="accent1"/>
                </a:solidFill>
                <a:effectLst>
                  <a:outerShdw blurRad="38100" dist="25400" dir="5400000" algn="ctr" rotWithShape="0">
                    <a:srgbClr val="6E747A">
                      <a:alpha val="43000"/>
                    </a:srgbClr>
                  </a:outerShdw>
                </a:effectLst>
              </a:rPr>
              <a:t>السفلة من الناس </a:t>
            </a:r>
            <a:endParaRPr lang="en-US" sz="3200" dirty="0">
              <a:ln w="0"/>
              <a:solidFill>
                <a:schemeClr val="accent1"/>
              </a:solidFill>
              <a:effectLst>
                <a:outerShdw blurRad="38100" dist="25400" dir="5400000" algn="ctr" rotWithShape="0">
                  <a:srgbClr val="6E747A">
                    <a:alpha val="43000"/>
                  </a:srgbClr>
                </a:outerShdw>
              </a:effectLst>
              <a:latin typeface="Calibri" pitchFamily="34" charset="0"/>
            </a:endParaRPr>
          </a:p>
        </p:txBody>
      </p:sp>
      <p:sp>
        <p:nvSpPr>
          <p:cNvPr id="10247" name="مستطيل 3"/>
          <p:cNvSpPr>
            <a:spLocks noChangeArrowheads="1"/>
          </p:cNvSpPr>
          <p:nvPr/>
        </p:nvSpPr>
        <p:spPr bwMode="auto">
          <a:xfrm>
            <a:off x="3505200" y="4114800"/>
            <a:ext cx="3200400" cy="584200"/>
          </a:xfrm>
          <a:prstGeom prst="rect">
            <a:avLst/>
          </a:prstGeom>
          <a:noFill/>
          <a:ln w="9525">
            <a:noFill/>
            <a:miter lim="800000"/>
            <a:headEnd/>
            <a:tailEnd/>
          </a:ln>
        </p:spPr>
        <p:txBody>
          <a:bodyPr wrap="square">
            <a:spAutoFit/>
          </a:bodyPr>
          <a:lstStyle/>
          <a:p>
            <a:pPr algn="r" rtl="1"/>
            <a:r>
              <a:rPr lang="ar-SA" sz="3200" dirty="0">
                <a:ln w="0"/>
                <a:solidFill>
                  <a:schemeClr val="accent1"/>
                </a:solidFill>
                <a:effectLst>
                  <a:outerShdw blurRad="38100" dist="25400" dir="5400000" algn="ctr" rotWithShape="0">
                    <a:srgbClr val="6E747A">
                      <a:alpha val="43000"/>
                    </a:srgbClr>
                  </a:outerShdw>
                </a:effectLst>
              </a:rPr>
              <a:t>فاحكم</a:t>
            </a:r>
            <a:endParaRPr lang="en-US" sz="3200" dirty="0">
              <a:ln w="0"/>
              <a:solidFill>
                <a:schemeClr val="accent1"/>
              </a:solidFill>
              <a:effectLst>
                <a:outerShdw blurRad="38100" dist="25400" dir="5400000" algn="ctr" rotWithShape="0">
                  <a:srgbClr val="6E747A">
                    <a:alpha val="43000"/>
                  </a:srgbClr>
                </a:outerShdw>
              </a:effectLst>
            </a:endParaRPr>
          </a:p>
        </p:txBody>
      </p:sp>
      <p:sp>
        <p:nvSpPr>
          <p:cNvPr id="10248" name="مستطيل 3"/>
          <p:cNvSpPr>
            <a:spLocks noChangeArrowheads="1"/>
          </p:cNvSpPr>
          <p:nvPr/>
        </p:nvSpPr>
        <p:spPr bwMode="auto">
          <a:xfrm>
            <a:off x="1587260" y="4953000"/>
            <a:ext cx="4965940" cy="584775"/>
          </a:xfrm>
          <a:prstGeom prst="rect">
            <a:avLst/>
          </a:prstGeom>
          <a:noFill/>
          <a:ln w="9525">
            <a:noFill/>
            <a:miter lim="800000"/>
            <a:headEnd/>
            <a:tailEnd/>
          </a:ln>
        </p:spPr>
        <p:txBody>
          <a:bodyPr wrap="square">
            <a:spAutoFit/>
          </a:bodyPr>
          <a:lstStyle/>
          <a:p>
            <a:pPr algn="r" rtl="1"/>
            <a:r>
              <a:rPr lang="ar-SA" sz="3200" dirty="0">
                <a:ln w="0"/>
                <a:solidFill>
                  <a:schemeClr val="accent1"/>
                </a:solidFill>
                <a:effectLst>
                  <a:outerShdw blurRad="38100" dist="25400" dir="5400000" algn="ctr" rotWithShape="0">
                    <a:srgbClr val="6E747A">
                      <a:alpha val="43000"/>
                    </a:srgbClr>
                  </a:outerShdw>
                </a:effectLst>
              </a:rPr>
              <a:t>المملوء بالناس والدواب والمتاع</a:t>
            </a:r>
            <a:r>
              <a:rPr lang="ar-EG" sz="3200" dirty="0">
                <a:ln w="0"/>
                <a:solidFill>
                  <a:schemeClr val="accent1"/>
                </a:solidFill>
                <a:effectLst>
                  <a:outerShdw blurRad="38100" dist="25400" dir="5400000" algn="ctr" rotWithShape="0">
                    <a:srgbClr val="6E747A">
                      <a:alpha val="43000"/>
                    </a:srgbClr>
                  </a:outerShdw>
                </a:effectLst>
              </a:rPr>
              <a:t>.</a:t>
            </a:r>
            <a:endParaRPr lang="en-US" sz="3200" dirty="0">
              <a:ln w="0"/>
              <a:solidFill>
                <a:schemeClr val="accent1"/>
              </a:solidFill>
              <a:effectLst>
                <a:outerShdw blurRad="38100" dist="25400" dir="5400000" algn="ctr" rotWithShape="0">
                  <a:srgbClr val="6E747A">
                    <a:alpha val="43000"/>
                  </a:srgbClr>
                </a:outerShdw>
              </a:effectLst>
            </a:endParaRPr>
          </a:p>
        </p:txBody>
      </p:sp>
      <p:sp>
        <p:nvSpPr>
          <p:cNvPr id="10273" name="مستطيل 14"/>
          <p:cNvSpPr>
            <a:spLocks noChangeArrowheads="1"/>
          </p:cNvSpPr>
          <p:nvPr/>
        </p:nvSpPr>
        <p:spPr bwMode="auto">
          <a:xfrm>
            <a:off x="7950850" y="3555049"/>
            <a:ext cx="1309975" cy="584775"/>
          </a:xfrm>
          <a:prstGeom prst="rect">
            <a:avLst/>
          </a:prstGeom>
          <a:noFill/>
          <a:ln w="9525">
            <a:noFill/>
            <a:miter lim="800000"/>
            <a:headEnd/>
            <a:tailEnd/>
          </a:ln>
        </p:spPr>
        <p:txBody>
          <a:bodyPr wrap="none">
            <a:spAutoFit/>
          </a:bodyPr>
          <a:lstStyle/>
          <a:p>
            <a:r>
              <a:rPr lang="ar-SA" sz="3200" dirty="0">
                <a:ln w="0"/>
                <a:effectLst>
                  <a:outerShdw blurRad="38100" dist="19050" dir="2700000" algn="tl" rotWithShape="0">
                    <a:schemeClr val="dk1">
                      <a:alpha val="40000"/>
                    </a:schemeClr>
                  </a:outerShdw>
                </a:effectLst>
              </a:rPr>
              <a:t>الأرذلون</a:t>
            </a:r>
            <a:endParaRPr lang="en-US" sz="3200" dirty="0">
              <a:ln w="0"/>
              <a:effectLst>
                <a:outerShdw blurRad="38100" dist="19050" dir="2700000" algn="tl" rotWithShape="0">
                  <a:schemeClr val="dk1">
                    <a:alpha val="40000"/>
                  </a:schemeClr>
                </a:outerShdw>
              </a:effectLst>
            </a:endParaRPr>
          </a:p>
        </p:txBody>
      </p:sp>
      <p:sp>
        <p:nvSpPr>
          <p:cNvPr id="10274" name="مستطيل 15"/>
          <p:cNvSpPr>
            <a:spLocks noChangeArrowheads="1"/>
          </p:cNvSpPr>
          <p:nvPr/>
        </p:nvSpPr>
        <p:spPr bwMode="auto">
          <a:xfrm>
            <a:off x="7820970" y="4902200"/>
            <a:ext cx="1346844" cy="584775"/>
          </a:xfrm>
          <a:prstGeom prst="rect">
            <a:avLst/>
          </a:prstGeom>
          <a:noFill/>
          <a:ln w="9525">
            <a:noFill/>
            <a:miter lim="800000"/>
            <a:headEnd/>
            <a:tailEnd/>
          </a:ln>
        </p:spPr>
        <p:txBody>
          <a:bodyPr wrap="none">
            <a:spAutoFit/>
          </a:bodyPr>
          <a:lstStyle/>
          <a:p>
            <a:r>
              <a:rPr lang="ar-SA" sz="3200" dirty="0">
                <a:ln w="0"/>
                <a:effectLst>
                  <a:outerShdw blurRad="38100" dist="19050" dir="2700000" algn="tl" rotWithShape="0">
                    <a:schemeClr val="dk1">
                      <a:alpha val="40000"/>
                    </a:schemeClr>
                  </a:outerShdw>
                </a:effectLst>
              </a:rPr>
              <a:t>المشحون</a:t>
            </a:r>
            <a:endParaRPr lang="en-US" sz="3200" dirty="0">
              <a:ln w="0"/>
              <a:effectLst>
                <a:outerShdw blurRad="38100" dist="19050" dir="2700000" algn="tl" rotWithShape="0">
                  <a:schemeClr val="dk1">
                    <a:alpha val="40000"/>
                  </a:schemeClr>
                </a:outerShdw>
              </a:effectLst>
            </a:endParaRPr>
          </a:p>
        </p:txBody>
      </p:sp>
      <p:sp>
        <p:nvSpPr>
          <p:cNvPr id="10275" name="مستطيل 16"/>
          <p:cNvSpPr>
            <a:spLocks noChangeArrowheads="1"/>
          </p:cNvSpPr>
          <p:nvPr/>
        </p:nvSpPr>
        <p:spPr bwMode="auto">
          <a:xfrm>
            <a:off x="8085465" y="4216975"/>
            <a:ext cx="817853" cy="584775"/>
          </a:xfrm>
          <a:prstGeom prst="rect">
            <a:avLst/>
          </a:prstGeom>
          <a:noFill/>
          <a:ln w="9525">
            <a:noFill/>
            <a:miter lim="800000"/>
            <a:headEnd/>
            <a:tailEnd/>
          </a:ln>
        </p:spPr>
        <p:txBody>
          <a:bodyPr wrap="none">
            <a:spAutoFit/>
          </a:bodyPr>
          <a:lstStyle/>
          <a:p>
            <a:pPr algn="r"/>
            <a:r>
              <a:rPr lang="ar-SA" sz="3200" dirty="0">
                <a:ln w="0"/>
                <a:effectLst>
                  <a:outerShdw blurRad="38100" dist="19050" dir="2700000" algn="tl" rotWithShape="0">
                    <a:schemeClr val="dk1">
                      <a:alpha val="40000"/>
                    </a:schemeClr>
                  </a:outerShdw>
                </a:effectLst>
              </a:rPr>
              <a:t>فافتح</a:t>
            </a:r>
            <a:endParaRPr lang="en-US" sz="3200" dirty="0">
              <a:ln w="0"/>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barn(inVertical)">
                                      <p:cBhvr>
                                        <p:cTn id="7" dur="500"/>
                                        <p:tgtEl>
                                          <p:spTgt spid="1024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247"/>
                                        </p:tgtEl>
                                        <p:attrNameLst>
                                          <p:attrName>style.visibility</p:attrName>
                                        </p:attrNameLst>
                                      </p:cBhvr>
                                      <p:to>
                                        <p:strVal val="visible"/>
                                      </p:to>
                                    </p:set>
                                    <p:animEffect transition="in" filter="barn(inVertical)">
                                      <p:cBhvr>
                                        <p:cTn id="12" dur="500"/>
                                        <p:tgtEl>
                                          <p:spTgt spid="1024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248"/>
                                        </p:tgtEl>
                                        <p:attrNameLst>
                                          <p:attrName>style.visibility</p:attrName>
                                        </p:attrNameLst>
                                      </p:cBhvr>
                                      <p:to>
                                        <p:strVal val="visible"/>
                                      </p:to>
                                    </p:set>
                                    <p:animEffect transition="in" filter="barn(inVertical)">
                                      <p:cBhvr>
                                        <p:cTn id="17"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47" grpId="0"/>
      <p:bldP spid="102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3116200" y="2106549"/>
            <a:ext cx="6500813" cy="2357438"/>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EG"/>
          </a:p>
        </p:txBody>
      </p:sp>
      <p:sp>
        <p:nvSpPr>
          <p:cNvPr id="2" name="مربع نص 1"/>
          <p:cNvSpPr txBox="1">
            <a:spLocks noChangeArrowheads="1"/>
          </p:cNvSpPr>
          <p:nvPr/>
        </p:nvSpPr>
        <p:spPr bwMode="auto">
          <a:xfrm>
            <a:off x="3345656" y="2931255"/>
            <a:ext cx="5500687" cy="708025"/>
          </a:xfrm>
          <a:prstGeom prst="rect">
            <a:avLst/>
          </a:prstGeom>
          <a:noFill/>
          <a:ln w="9525">
            <a:noFill/>
            <a:miter lim="800000"/>
            <a:headEnd/>
            <a:tailEnd/>
          </a:ln>
        </p:spPr>
        <p:txBody>
          <a:bodyPr>
            <a:spAutoFit/>
          </a:bodyPr>
          <a:lstStyle/>
          <a:p>
            <a:pPr algn="ctr"/>
            <a:r>
              <a:rPr lang="ar-EG" sz="4000" b="1" dirty="0">
                <a:solidFill>
                  <a:srgbClr val="002060"/>
                </a:solidFill>
              </a:rPr>
              <a:t>تفسير الآيات وما يستفاد منها:</a:t>
            </a: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569343" y="692426"/>
            <a:ext cx="7143750" cy="1077218"/>
          </a:xfrm>
          <a:prstGeom prst="rect">
            <a:avLst/>
          </a:prstGeom>
          <a:noFill/>
          <a:ln w="9525">
            <a:noFill/>
            <a:miter lim="800000"/>
            <a:headEnd/>
            <a:tailEnd/>
          </a:ln>
        </p:spPr>
        <p:txBody>
          <a:bodyPr>
            <a:spAutoFit/>
          </a:bodyPr>
          <a:lstStyle/>
          <a:p>
            <a:pPr algn="justLow">
              <a:defRPr/>
            </a:pPr>
            <a:r>
              <a:rPr lang="ar-SA" sz="3200" b="1" dirty="0">
                <a:solidFill>
                  <a:schemeClr val="tx2"/>
                </a:solidFill>
                <a:latin typeface="Arabic Typesetting" panose="03020402040406030203" pitchFamily="66" charset="-78"/>
                <a:cs typeface="Arabic Typesetting" panose="03020402040406030203" pitchFamily="66" charset="-78"/>
              </a:rPr>
              <a:t>لأنهم كذبوا رسولهم ومن كذب بواحد من الرسل فقد كذبهم جميعاً لأن دعوة الرسل واحدة ودينهم واحد. </a:t>
            </a:r>
            <a:endParaRPr lang="ar-EG" sz="3200" dirty="0">
              <a:solidFill>
                <a:schemeClr val="tx2"/>
              </a:solidFill>
              <a:latin typeface="Arabic Typesetting" panose="03020402040406030203" pitchFamily="66" charset="-78"/>
              <a:cs typeface="Arabic Typesetting" panose="03020402040406030203" pitchFamily="66" charset="-78"/>
            </a:endParaRPr>
          </a:p>
        </p:txBody>
      </p:sp>
      <p:grpSp>
        <p:nvGrpSpPr>
          <p:cNvPr id="3" name="Group 11"/>
          <p:cNvGrpSpPr>
            <a:grpSpLocks/>
          </p:cNvGrpSpPr>
          <p:nvPr/>
        </p:nvGrpSpPr>
        <p:grpSpPr bwMode="auto">
          <a:xfrm>
            <a:off x="8067104" y="2944191"/>
            <a:ext cx="3429000" cy="1000125"/>
            <a:chOff x="5214942" y="3714752"/>
            <a:chExt cx="3714776" cy="1000132"/>
          </a:xfrm>
        </p:grpSpPr>
        <p:pic>
          <p:nvPicPr>
            <p:cNvPr id="10252" name="Picture 5" descr="H:\MY WORK\preparing\title\0279.jpg"/>
            <p:cNvPicPr>
              <a:picLocks noChangeAspect="1" noChangeArrowheads="1"/>
            </p:cNvPicPr>
            <p:nvPr/>
          </p:nvPicPr>
          <p:blipFill>
            <a:blip r:embed="rId2">
              <a:duotone>
                <a:schemeClr val="bg2">
                  <a:shade val="45000"/>
                  <a:satMod val="135000"/>
                </a:schemeClr>
                <a:prstClr val="white"/>
              </a:duotone>
            </a:blip>
            <a:srcRect/>
            <a:stretch>
              <a:fillRect/>
            </a:stretch>
          </p:blipFill>
          <p:spPr bwMode="auto">
            <a:xfrm>
              <a:off x="5214942" y="3714752"/>
              <a:ext cx="3714776" cy="1000132"/>
            </a:xfrm>
            <a:prstGeom prst="rect">
              <a:avLst/>
            </a:prstGeom>
            <a:noFill/>
            <a:ln w="9525">
              <a:noFill/>
              <a:miter lim="800000"/>
              <a:headEnd/>
              <a:tailEnd/>
            </a:ln>
          </p:spPr>
        </p:pic>
        <p:sp>
          <p:nvSpPr>
            <p:cNvPr id="10253" name="TextBox 10"/>
            <p:cNvSpPr txBox="1">
              <a:spLocks noChangeArrowheads="1"/>
            </p:cNvSpPr>
            <p:nvPr/>
          </p:nvSpPr>
          <p:spPr bwMode="auto">
            <a:xfrm>
              <a:off x="5214942" y="3929066"/>
              <a:ext cx="3185127" cy="369251"/>
            </a:xfrm>
            <a:prstGeom prst="rect">
              <a:avLst/>
            </a:prstGeom>
            <a:noFill/>
            <a:ln w="9525">
              <a:noFill/>
              <a:miter lim="800000"/>
              <a:headEnd/>
              <a:tailEnd/>
            </a:ln>
          </p:spPr>
          <p:txBody>
            <a:bodyPr>
              <a:spAutoFit/>
            </a:bodyPr>
            <a:lstStyle/>
            <a:p>
              <a:pPr algn="r" rtl="1"/>
              <a:endParaRPr lang="ar-EG">
                <a:solidFill>
                  <a:schemeClr val="tx2"/>
                </a:solidFill>
                <a:latin typeface="Arabic Typesetting" panose="03020402040406030203" pitchFamily="66" charset="-78"/>
                <a:cs typeface="Arabic Typesetting" panose="03020402040406030203" pitchFamily="66" charset="-78"/>
              </a:endParaRPr>
            </a:p>
          </p:txBody>
        </p:sp>
      </p:grpSp>
      <p:sp>
        <p:nvSpPr>
          <p:cNvPr id="15" name="مستطيل 14"/>
          <p:cNvSpPr>
            <a:spLocks noChangeArrowheads="1"/>
          </p:cNvSpPr>
          <p:nvPr/>
        </p:nvSpPr>
        <p:spPr bwMode="auto">
          <a:xfrm>
            <a:off x="8842083" y="3186926"/>
            <a:ext cx="1879041" cy="646331"/>
          </a:xfrm>
          <a:prstGeom prst="rect">
            <a:avLst/>
          </a:prstGeom>
          <a:noFill/>
          <a:ln w="9525">
            <a:noFill/>
            <a:miter lim="800000"/>
            <a:headEnd/>
            <a:tailEnd/>
          </a:ln>
        </p:spPr>
        <p:txBody>
          <a:bodyPr wrap="none">
            <a:spAutoFit/>
          </a:bodyPr>
          <a:lstStyle/>
          <a:p>
            <a:pPr algn="r" rtl="1"/>
            <a:r>
              <a:rPr lang="ar-SA" sz="3600" b="1"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ونستفيد من الآية</a:t>
            </a:r>
            <a:endParaRPr lang="en-US" sz="3600"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pic>
        <p:nvPicPr>
          <p:cNvPr id="10249" name="Picture 16"/>
          <p:cNvPicPr>
            <a:picLocks noChangeAspect="1" noChangeArrowheads="1"/>
          </p:cNvPicPr>
          <p:nvPr/>
        </p:nvPicPr>
        <p:blipFill>
          <a:blip r:embed="rId3"/>
          <a:srcRect/>
          <a:stretch>
            <a:fillRect/>
          </a:stretch>
        </p:blipFill>
        <p:spPr bwMode="auto">
          <a:xfrm>
            <a:off x="7884543" y="707059"/>
            <a:ext cx="3962970" cy="572270"/>
          </a:xfrm>
          <a:prstGeom prst="rect">
            <a:avLst/>
          </a:prstGeom>
          <a:noFill/>
          <a:ln w="9525">
            <a:noFill/>
            <a:miter lim="800000"/>
            <a:headEnd/>
            <a:tailEnd/>
          </a:ln>
        </p:spPr>
      </p:pic>
      <p:sp>
        <p:nvSpPr>
          <p:cNvPr id="13" name="مستطيل 12"/>
          <p:cNvSpPr>
            <a:spLocks noChangeArrowheads="1"/>
          </p:cNvSpPr>
          <p:nvPr/>
        </p:nvSpPr>
        <p:spPr bwMode="auto">
          <a:xfrm>
            <a:off x="4604596" y="1980309"/>
            <a:ext cx="2911373" cy="584775"/>
          </a:xfrm>
          <a:prstGeom prst="rect">
            <a:avLst/>
          </a:prstGeom>
          <a:noFill/>
          <a:ln w="9525">
            <a:noFill/>
            <a:miter lim="800000"/>
            <a:headEnd/>
            <a:tailEnd/>
          </a:ln>
        </p:spPr>
        <p:txBody>
          <a:bodyPr wrap="none">
            <a:spAutoFit/>
          </a:bodyPr>
          <a:lstStyle/>
          <a:p>
            <a:pPr algn="justLow" rtl="1"/>
            <a:r>
              <a:rPr lang="ar-SA" sz="3200" b="1" dirty="0">
                <a:solidFill>
                  <a:schemeClr val="tx2"/>
                </a:solidFill>
                <a:latin typeface="Arabic Typesetting" panose="03020402040406030203" pitchFamily="66" charset="-78"/>
                <a:cs typeface="Arabic Typesetting" panose="03020402040406030203" pitchFamily="66" charset="-78"/>
              </a:rPr>
              <a:t>ألا تخشون الله بترك عبادة غيره.</a:t>
            </a:r>
            <a:endParaRPr lang="ar-EG" sz="3200" dirty="0">
              <a:solidFill>
                <a:schemeClr val="tx2"/>
              </a:solidFill>
              <a:latin typeface="Arabic Typesetting" panose="03020402040406030203" pitchFamily="66" charset="-78"/>
              <a:cs typeface="Arabic Typesetting" panose="03020402040406030203" pitchFamily="66" charset="-78"/>
            </a:endParaRPr>
          </a:p>
        </p:txBody>
      </p:sp>
      <p:pic>
        <p:nvPicPr>
          <p:cNvPr id="11272" name="Picture 13"/>
          <p:cNvPicPr>
            <a:picLocks noChangeAspect="1" noChangeArrowheads="1"/>
          </p:cNvPicPr>
          <p:nvPr/>
        </p:nvPicPr>
        <p:blipFill>
          <a:blip r:embed="rId4"/>
          <a:srcRect/>
          <a:stretch>
            <a:fillRect/>
          </a:stretch>
        </p:blipFill>
        <p:spPr bwMode="auto">
          <a:xfrm>
            <a:off x="8494736" y="1980309"/>
            <a:ext cx="3286125" cy="552450"/>
          </a:xfrm>
          <a:prstGeom prst="rect">
            <a:avLst/>
          </a:prstGeom>
          <a:noFill/>
          <a:ln w="9525">
            <a:noFill/>
            <a:miter lim="800000"/>
            <a:headEnd/>
            <a:tailEnd/>
          </a:ln>
        </p:spPr>
      </p:pic>
      <p:sp>
        <p:nvSpPr>
          <p:cNvPr id="7" name="مستطيل 6">
            <a:extLst>
              <a:ext uri="{FF2B5EF4-FFF2-40B4-BE49-F238E27FC236}">
                <a16:creationId xmlns:a16="http://schemas.microsoft.com/office/drawing/2014/main" id="{48BF5AB6-4BDD-EB16-61F5-762904803488}"/>
              </a:ext>
            </a:extLst>
          </p:cNvPr>
          <p:cNvSpPr>
            <a:spLocks noChangeArrowheads="1"/>
          </p:cNvSpPr>
          <p:nvPr/>
        </p:nvSpPr>
        <p:spPr bwMode="auto">
          <a:xfrm>
            <a:off x="1399032" y="4737887"/>
            <a:ext cx="7832952" cy="1077218"/>
          </a:xfrm>
          <a:prstGeom prst="rect">
            <a:avLst/>
          </a:prstGeom>
          <a:noFill/>
          <a:ln w="9525">
            <a:noFill/>
            <a:miter lim="800000"/>
            <a:headEnd/>
            <a:tailEnd/>
          </a:ln>
        </p:spPr>
        <p:txBody>
          <a:bodyPr wrap="square">
            <a:spAutoFit/>
          </a:bodyPr>
          <a:lstStyle/>
          <a:p>
            <a:pPr marL="514350" indent="-514350" algn="justLow" rtl="1">
              <a:buFont typeface="+mj-lt"/>
              <a:buAutoNum type="arabicPeriod"/>
            </a:pPr>
            <a:r>
              <a:rPr lang="ar-SA" sz="3200" b="1" dirty="0">
                <a:solidFill>
                  <a:schemeClr val="tx2"/>
                </a:solidFill>
                <a:latin typeface="Arabic Typesetting" panose="03020402040406030203" pitchFamily="66" charset="-78"/>
                <a:cs typeface="Arabic Typesetting" panose="03020402040406030203" pitchFamily="66" charset="-78"/>
              </a:rPr>
              <a:t>أن المسلم يبدأ في دعوته بالأهم من دين الله تعالى وهو توحيد الله </a:t>
            </a:r>
          </a:p>
          <a:p>
            <a:pPr marL="514350" indent="-514350" algn="justLow" rtl="1">
              <a:buFont typeface="+mj-lt"/>
              <a:buAutoNum type="arabicPeriod"/>
            </a:pPr>
            <a:r>
              <a:rPr lang="ar-SA" sz="3200" b="1" dirty="0">
                <a:solidFill>
                  <a:schemeClr val="tx2"/>
                </a:solidFill>
                <a:latin typeface="Arabic Typesetting" panose="03020402040406030203" pitchFamily="66" charset="-78"/>
                <a:cs typeface="Arabic Typesetting" panose="03020402040406030203" pitchFamily="66" charset="-78"/>
              </a:rPr>
              <a:t>أن على المسلم أن يتلطف في القول من المدعوين ( ألا تتقون )</a:t>
            </a:r>
            <a:endParaRPr lang="ar-EG" sz="3200" dirty="0">
              <a:solidFill>
                <a:schemeClr val="tx2"/>
              </a:solidFill>
              <a:latin typeface="Arabic Typesetting" panose="03020402040406030203" pitchFamily="66" charset="-78"/>
              <a:cs typeface="Arabic Typesetting" panose="03020402040406030203" pitchFamily="66" charset="-78"/>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24"/>
          <p:cNvPicPr>
            <a:picLocks noChangeAspect="1" noChangeArrowheads="1"/>
          </p:cNvPicPr>
          <p:nvPr/>
        </p:nvPicPr>
        <p:blipFill>
          <a:blip r:embed="rId2"/>
          <a:srcRect/>
          <a:stretch>
            <a:fillRect/>
          </a:stretch>
        </p:blipFill>
        <p:spPr bwMode="auto">
          <a:xfrm>
            <a:off x="8693429" y="947644"/>
            <a:ext cx="2124075" cy="561975"/>
          </a:xfrm>
          <a:prstGeom prst="rect">
            <a:avLst/>
          </a:prstGeom>
          <a:noFill/>
          <a:ln w="9525">
            <a:noFill/>
            <a:miter lim="800000"/>
            <a:headEnd/>
            <a:tailEnd/>
          </a:ln>
        </p:spPr>
      </p:pic>
      <p:sp>
        <p:nvSpPr>
          <p:cNvPr id="4" name="مربع نص 3">
            <a:extLst>
              <a:ext uri="{FF2B5EF4-FFF2-40B4-BE49-F238E27FC236}">
                <a16:creationId xmlns:a16="http://schemas.microsoft.com/office/drawing/2014/main" id="{C6ABC1E3-6B57-C8EC-01CA-915511EC5437}"/>
              </a:ext>
            </a:extLst>
          </p:cNvPr>
          <p:cNvSpPr txBox="1"/>
          <p:nvPr/>
        </p:nvSpPr>
        <p:spPr>
          <a:xfrm>
            <a:off x="2271770" y="1043965"/>
            <a:ext cx="6098874" cy="646331"/>
          </a:xfrm>
          <a:prstGeom prst="rect">
            <a:avLst/>
          </a:prstGeom>
          <a:noFill/>
        </p:spPr>
        <p:txBody>
          <a:bodyPr wrap="square">
            <a:spAutoFit/>
          </a:bodyPr>
          <a:lstStyle/>
          <a:p>
            <a:pPr algn="justLow" rtl="1"/>
            <a:r>
              <a:rPr lang="ar-SA" sz="3600" b="1" dirty="0">
                <a:latin typeface="Arabic Typesetting" panose="03020402040406030203" pitchFamily="66" charset="-78"/>
                <a:cs typeface="Arabic Typesetting" panose="03020402040406030203" pitchFamily="66" charset="-78"/>
              </a:rPr>
              <a:t>فيما أبلغكم إياه من دين الله تعالى. </a:t>
            </a:r>
            <a:endParaRPr lang="ar-EG" sz="3600" dirty="0">
              <a:latin typeface="Arabic Typesetting" panose="03020402040406030203" pitchFamily="66" charset="-78"/>
              <a:cs typeface="Arabic Typesetting" panose="03020402040406030203" pitchFamily="66" charset="-78"/>
            </a:endParaRPr>
          </a:p>
        </p:txBody>
      </p:sp>
      <p:pic>
        <p:nvPicPr>
          <p:cNvPr id="13317" name="Picture 2"/>
          <p:cNvPicPr>
            <a:picLocks noChangeAspect="1" noChangeArrowheads="1"/>
          </p:cNvPicPr>
          <p:nvPr/>
        </p:nvPicPr>
        <p:blipFill>
          <a:blip r:embed="rId3"/>
          <a:srcRect/>
          <a:stretch>
            <a:fillRect/>
          </a:stretch>
        </p:blipFill>
        <p:spPr bwMode="auto">
          <a:xfrm>
            <a:off x="6728538" y="1684562"/>
            <a:ext cx="5033962" cy="825500"/>
          </a:xfrm>
          <a:prstGeom prst="rect">
            <a:avLst/>
          </a:prstGeom>
          <a:noFill/>
          <a:ln w="9525">
            <a:noFill/>
            <a:miter lim="800000"/>
            <a:headEnd/>
            <a:tailEnd/>
          </a:ln>
        </p:spPr>
      </p:pic>
      <p:sp>
        <p:nvSpPr>
          <p:cNvPr id="6" name="مربع نص 5">
            <a:extLst>
              <a:ext uri="{FF2B5EF4-FFF2-40B4-BE49-F238E27FC236}">
                <a16:creationId xmlns:a16="http://schemas.microsoft.com/office/drawing/2014/main" id="{EDC558B1-BC78-B040-53B1-7560FCF27F24}"/>
              </a:ext>
            </a:extLst>
          </p:cNvPr>
          <p:cNvSpPr txBox="1"/>
          <p:nvPr/>
        </p:nvSpPr>
        <p:spPr>
          <a:xfrm>
            <a:off x="425716" y="1912646"/>
            <a:ext cx="6098874" cy="646331"/>
          </a:xfrm>
          <a:prstGeom prst="rect">
            <a:avLst/>
          </a:prstGeom>
          <a:noFill/>
        </p:spPr>
        <p:txBody>
          <a:bodyPr wrap="square">
            <a:spAutoFit/>
          </a:bodyPr>
          <a:lstStyle/>
          <a:p>
            <a:pPr algn="justLow" rtl="1"/>
            <a:r>
              <a:rPr lang="ar-SA" sz="3600" b="1" dirty="0">
                <a:latin typeface="Arabic Typesetting" panose="03020402040406030203" pitchFamily="66" charset="-78"/>
                <a:cs typeface="Arabic Typesetting" panose="03020402040406030203" pitchFamily="66" charset="-78"/>
              </a:rPr>
              <a:t>لا أطلب منكم أجر</a:t>
            </a:r>
            <a:r>
              <a:rPr lang="ar-EG" sz="3600" b="1" dirty="0">
                <a:latin typeface="Arabic Typesetting" panose="03020402040406030203" pitchFamily="66" charset="-78"/>
                <a:cs typeface="Arabic Typesetting" panose="03020402040406030203" pitchFamily="66" charset="-78"/>
              </a:rPr>
              <a:t>اً</a:t>
            </a:r>
            <a:r>
              <a:rPr lang="ar-SA" sz="3600" b="1" dirty="0">
                <a:latin typeface="Arabic Typesetting" panose="03020402040406030203" pitchFamily="66" charset="-78"/>
                <a:cs typeface="Arabic Typesetting" panose="03020402040406030203" pitchFamily="66" charset="-78"/>
              </a:rPr>
              <a:t> على تبليغ الرسالة بل أجري على الله ربي.</a:t>
            </a:r>
            <a:endParaRPr lang="ar-EG" sz="3600" b="1" dirty="0">
              <a:latin typeface="Arabic Typesetting" panose="03020402040406030203" pitchFamily="66" charset="-78"/>
              <a:cs typeface="Arabic Typesetting" panose="03020402040406030203" pitchFamily="66" charset="-78"/>
            </a:endParaRPr>
          </a:p>
        </p:txBody>
      </p:sp>
      <p:pic>
        <p:nvPicPr>
          <p:cNvPr id="14345" name="Picture 17"/>
          <p:cNvPicPr>
            <a:picLocks noChangeAspect="1" noChangeArrowheads="1"/>
          </p:cNvPicPr>
          <p:nvPr/>
        </p:nvPicPr>
        <p:blipFill>
          <a:blip r:embed="rId4"/>
          <a:srcRect/>
          <a:stretch>
            <a:fillRect/>
          </a:stretch>
        </p:blipFill>
        <p:spPr bwMode="auto">
          <a:xfrm>
            <a:off x="7850466" y="2510062"/>
            <a:ext cx="3810000" cy="576263"/>
          </a:xfrm>
          <a:prstGeom prst="rect">
            <a:avLst/>
          </a:prstGeom>
          <a:noFill/>
          <a:ln w="9525">
            <a:noFill/>
            <a:miter lim="800000"/>
            <a:headEnd/>
            <a:tailEnd/>
          </a:ln>
        </p:spPr>
      </p:pic>
      <p:sp>
        <p:nvSpPr>
          <p:cNvPr id="8" name="مربع نص 7">
            <a:extLst>
              <a:ext uri="{FF2B5EF4-FFF2-40B4-BE49-F238E27FC236}">
                <a16:creationId xmlns:a16="http://schemas.microsoft.com/office/drawing/2014/main" id="{28ADEA94-4299-E3F2-51AD-EA75579A8F4B}"/>
              </a:ext>
            </a:extLst>
          </p:cNvPr>
          <p:cNvSpPr txBox="1"/>
          <p:nvPr/>
        </p:nvSpPr>
        <p:spPr>
          <a:xfrm>
            <a:off x="1512645" y="2716993"/>
            <a:ext cx="6098874" cy="1200329"/>
          </a:xfrm>
          <a:prstGeom prst="rect">
            <a:avLst/>
          </a:prstGeom>
          <a:noFill/>
        </p:spPr>
        <p:txBody>
          <a:bodyPr wrap="square">
            <a:spAutoFit/>
          </a:bodyPr>
          <a:lstStyle/>
          <a:p>
            <a:pPr algn="justLow" rtl="1">
              <a:defRPr/>
            </a:pPr>
            <a:r>
              <a:rPr lang="ar-SA" sz="3600" b="1" dirty="0">
                <a:latin typeface="Arabic Typesetting" panose="03020402040406030203" pitchFamily="66" charset="-78"/>
                <a:cs typeface="Arabic Typesetting" panose="03020402040406030203" pitchFamily="66" charset="-78"/>
              </a:rPr>
              <a:t>فاحذروا عقاب الله، </a:t>
            </a:r>
            <a:r>
              <a:rPr lang="ar-SA" sz="3600" b="1" dirty="0" err="1">
                <a:latin typeface="Arabic Typesetting" panose="03020402040406030203" pitchFamily="66" charset="-78"/>
                <a:cs typeface="Arabic Typesetting" panose="03020402040406030203" pitchFamily="66" charset="-78"/>
              </a:rPr>
              <a:t>وأطيعوني</a:t>
            </a:r>
            <a:r>
              <a:rPr lang="ar-SA" sz="3600" b="1" dirty="0">
                <a:latin typeface="Arabic Typesetting" panose="03020402040406030203" pitchFamily="66" charset="-78"/>
                <a:cs typeface="Arabic Typesetting" panose="03020402040406030203" pitchFamily="66" charset="-78"/>
              </a:rPr>
              <a:t> بامتثال أوامره، واجتناب نواهيه. </a:t>
            </a:r>
            <a:endParaRPr lang="en-US" sz="3600" dirty="0">
              <a:latin typeface="Arabic Typesetting" panose="03020402040406030203" pitchFamily="66" charset="-78"/>
              <a:cs typeface="Arabic Typesetting" panose="03020402040406030203" pitchFamily="66" charset="-78"/>
            </a:endParaRPr>
          </a:p>
        </p:txBody>
      </p:sp>
      <p:grpSp>
        <p:nvGrpSpPr>
          <p:cNvPr id="10" name="Group 11">
            <a:extLst>
              <a:ext uri="{FF2B5EF4-FFF2-40B4-BE49-F238E27FC236}">
                <a16:creationId xmlns:a16="http://schemas.microsoft.com/office/drawing/2014/main" id="{E0AD25EF-59A4-1294-9634-0F726E8223BF}"/>
              </a:ext>
            </a:extLst>
          </p:cNvPr>
          <p:cNvGrpSpPr>
            <a:grpSpLocks/>
          </p:cNvGrpSpPr>
          <p:nvPr/>
        </p:nvGrpSpPr>
        <p:grpSpPr bwMode="auto">
          <a:xfrm>
            <a:off x="8337284" y="3548367"/>
            <a:ext cx="3429000" cy="1000125"/>
            <a:chOff x="5214942" y="3714752"/>
            <a:chExt cx="3714776" cy="1000132"/>
          </a:xfrm>
        </p:grpSpPr>
        <p:pic>
          <p:nvPicPr>
            <p:cNvPr id="11" name="Picture 5" descr="H:\MY WORK\preparing\title\0279.jpg">
              <a:extLst>
                <a:ext uri="{FF2B5EF4-FFF2-40B4-BE49-F238E27FC236}">
                  <a16:creationId xmlns:a16="http://schemas.microsoft.com/office/drawing/2014/main" id="{8F3BC999-88EA-CB2B-A24C-C311D01A474D}"/>
                </a:ext>
              </a:extLst>
            </p:cNvPr>
            <p:cNvPicPr>
              <a:picLocks noChangeAspect="1" noChangeArrowheads="1"/>
            </p:cNvPicPr>
            <p:nvPr/>
          </p:nvPicPr>
          <p:blipFill>
            <a:blip r:embed="rId5">
              <a:duotone>
                <a:schemeClr val="bg2">
                  <a:shade val="45000"/>
                  <a:satMod val="135000"/>
                </a:schemeClr>
                <a:prstClr val="white"/>
              </a:duotone>
            </a:blip>
            <a:srcRect/>
            <a:stretch>
              <a:fillRect/>
            </a:stretch>
          </p:blipFill>
          <p:spPr bwMode="auto">
            <a:xfrm>
              <a:off x="5214942" y="3714752"/>
              <a:ext cx="3714776" cy="1000132"/>
            </a:xfrm>
            <a:prstGeom prst="rect">
              <a:avLst/>
            </a:prstGeom>
            <a:noFill/>
            <a:ln w="9525">
              <a:noFill/>
              <a:miter lim="800000"/>
              <a:headEnd/>
              <a:tailEnd/>
            </a:ln>
          </p:spPr>
        </p:pic>
        <p:sp>
          <p:nvSpPr>
            <p:cNvPr id="12" name="TextBox 10">
              <a:extLst>
                <a:ext uri="{FF2B5EF4-FFF2-40B4-BE49-F238E27FC236}">
                  <a16:creationId xmlns:a16="http://schemas.microsoft.com/office/drawing/2014/main" id="{D43DB059-56EC-B831-EE7A-09C66A6A7541}"/>
                </a:ext>
              </a:extLst>
            </p:cNvPr>
            <p:cNvSpPr txBox="1">
              <a:spLocks noChangeArrowheads="1"/>
            </p:cNvSpPr>
            <p:nvPr/>
          </p:nvSpPr>
          <p:spPr bwMode="auto">
            <a:xfrm>
              <a:off x="5214942" y="3929067"/>
              <a:ext cx="3185127" cy="646336"/>
            </a:xfrm>
            <a:prstGeom prst="rect">
              <a:avLst/>
            </a:prstGeom>
            <a:noFill/>
            <a:ln w="9525">
              <a:noFill/>
              <a:miter lim="800000"/>
              <a:headEnd/>
              <a:tailEnd/>
            </a:ln>
          </p:spPr>
          <p:txBody>
            <a:bodyPr>
              <a:spAutoFit/>
            </a:bodyPr>
            <a:lstStyle/>
            <a:p>
              <a:pPr algn="r" rtl="1"/>
              <a:endParaRPr lang="ar-EG" sz="3600">
                <a:latin typeface="Arabic Typesetting" panose="03020402040406030203" pitchFamily="66" charset="-78"/>
                <a:cs typeface="Arabic Typesetting" panose="03020402040406030203" pitchFamily="66" charset="-78"/>
              </a:endParaRPr>
            </a:p>
          </p:txBody>
        </p:sp>
      </p:grpSp>
      <p:sp>
        <p:nvSpPr>
          <p:cNvPr id="13" name="مستطيل 12">
            <a:extLst>
              <a:ext uri="{FF2B5EF4-FFF2-40B4-BE49-F238E27FC236}">
                <a16:creationId xmlns:a16="http://schemas.microsoft.com/office/drawing/2014/main" id="{2C733867-5B9E-7890-96C8-2B2FE85E56D4}"/>
              </a:ext>
            </a:extLst>
          </p:cNvPr>
          <p:cNvSpPr>
            <a:spLocks noChangeArrowheads="1"/>
          </p:cNvSpPr>
          <p:nvPr/>
        </p:nvSpPr>
        <p:spPr bwMode="auto">
          <a:xfrm>
            <a:off x="1512645" y="5379370"/>
            <a:ext cx="7832952" cy="1200329"/>
          </a:xfrm>
          <a:prstGeom prst="rect">
            <a:avLst/>
          </a:prstGeom>
          <a:noFill/>
          <a:ln w="9525">
            <a:noFill/>
            <a:miter lim="800000"/>
            <a:headEnd/>
            <a:tailEnd/>
          </a:ln>
        </p:spPr>
        <p:txBody>
          <a:bodyPr wrap="square">
            <a:spAutoFit/>
          </a:bodyPr>
          <a:lstStyle/>
          <a:p>
            <a:pPr marL="514350" indent="-514350" algn="justLow">
              <a:buFont typeface="+mj-lt"/>
              <a:buAutoNum type="arabicPeriod"/>
            </a:pPr>
            <a:r>
              <a:rPr lang="ar-SA" sz="3600" b="1" dirty="0">
                <a:latin typeface="Arabic Typesetting" panose="03020402040406030203" pitchFamily="66" charset="-78"/>
                <a:cs typeface="Arabic Typesetting" panose="03020402040406030203" pitchFamily="66" charset="-78"/>
              </a:rPr>
              <a:t>أن من يدعوا  إلى الله لا يطلب على دعوته أجراً من الناس أو جزاءً أو شكوراً. </a:t>
            </a:r>
          </a:p>
        </p:txBody>
      </p:sp>
      <p:sp>
        <p:nvSpPr>
          <p:cNvPr id="14" name="مستطيل 13">
            <a:extLst>
              <a:ext uri="{FF2B5EF4-FFF2-40B4-BE49-F238E27FC236}">
                <a16:creationId xmlns:a16="http://schemas.microsoft.com/office/drawing/2014/main" id="{F9E4EE1C-ACFC-C940-C62A-18FD342DD9DC}"/>
              </a:ext>
            </a:extLst>
          </p:cNvPr>
          <p:cNvSpPr>
            <a:spLocks noChangeArrowheads="1"/>
          </p:cNvSpPr>
          <p:nvPr/>
        </p:nvSpPr>
        <p:spPr bwMode="auto">
          <a:xfrm>
            <a:off x="9112263" y="3762680"/>
            <a:ext cx="1879041" cy="646331"/>
          </a:xfrm>
          <a:prstGeom prst="rect">
            <a:avLst/>
          </a:prstGeom>
          <a:noFill/>
          <a:ln w="9525">
            <a:noFill/>
            <a:miter lim="800000"/>
            <a:headEnd/>
            <a:tailEnd/>
          </a:ln>
        </p:spPr>
        <p:txBody>
          <a:bodyPr wrap="none">
            <a:spAutoFit/>
          </a:bodyPr>
          <a:lstStyle/>
          <a:p>
            <a:pPr algn="r" rtl="1"/>
            <a:r>
              <a:rPr lang="ar-SA" sz="3600" b="1"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ونستفيد من الآية</a:t>
            </a:r>
            <a:endParaRPr lang="en-US" sz="3600"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18"/>
          <p:cNvPicPr>
            <a:picLocks noChangeAspect="1" noChangeArrowheads="1"/>
          </p:cNvPicPr>
          <p:nvPr/>
        </p:nvPicPr>
        <p:blipFill>
          <a:blip r:embed="rId2"/>
          <a:srcRect/>
          <a:stretch>
            <a:fillRect/>
          </a:stretch>
        </p:blipFill>
        <p:spPr bwMode="auto">
          <a:xfrm>
            <a:off x="8193023" y="509796"/>
            <a:ext cx="3670681" cy="533455"/>
          </a:xfrm>
          <a:prstGeom prst="rect">
            <a:avLst/>
          </a:prstGeom>
          <a:noFill/>
          <a:ln w="9525">
            <a:noFill/>
            <a:miter lim="800000"/>
            <a:headEnd/>
            <a:tailEnd/>
          </a:ln>
        </p:spPr>
      </p:pic>
      <p:sp>
        <p:nvSpPr>
          <p:cNvPr id="4" name="مربع نص 3">
            <a:extLst>
              <a:ext uri="{FF2B5EF4-FFF2-40B4-BE49-F238E27FC236}">
                <a16:creationId xmlns:a16="http://schemas.microsoft.com/office/drawing/2014/main" id="{72A05D3B-A489-8298-21EF-DCB5FB9986BE}"/>
              </a:ext>
            </a:extLst>
          </p:cNvPr>
          <p:cNvSpPr txBox="1"/>
          <p:nvPr/>
        </p:nvSpPr>
        <p:spPr>
          <a:xfrm>
            <a:off x="197622" y="458476"/>
            <a:ext cx="7876047" cy="584775"/>
          </a:xfrm>
          <a:prstGeom prst="rect">
            <a:avLst/>
          </a:prstGeom>
          <a:noFill/>
        </p:spPr>
        <p:txBody>
          <a:bodyPr wrap="square">
            <a:spAutoFit/>
          </a:bodyPr>
          <a:lstStyle/>
          <a:p>
            <a:pPr algn="justLow" rtl="1"/>
            <a:r>
              <a:rPr lang="ar-SA" sz="3200" b="1" dirty="0">
                <a:solidFill>
                  <a:schemeClr val="tx2"/>
                </a:solidFill>
                <a:latin typeface="Arabic Typesetting" panose="03020402040406030203" pitchFamily="66" charset="-78"/>
                <a:cs typeface="Arabic Typesetting" panose="03020402040406030203" pitchFamily="66" charset="-78"/>
              </a:rPr>
              <a:t>كيف نصدقك ونتبعك، والذين اتبعوك أرا</a:t>
            </a:r>
            <a:r>
              <a:rPr lang="ar-EG" sz="3200" b="1" dirty="0">
                <a:solidFill>
                  <a:schemeClr val="tx2"/>
                </a:solidFill>
                <a:latin typeface="Arabic Typesetting" panose="03020402040406030203" pitchFamily="66" charset="-78"/>
                <a:cs typeface="Arabic Typesetting" panose="03020402040406030203" pitchFamily="66" charset="-78"/>
              </a:rPr>
              <a:t>ذ</a:t>
            </a:r>
            <a:r>
              <a:rPr lang="ar-SA" sz="3200" b="1" dirty="0">
                <a:solidFill>
                  <a:schemeClr val="tx2"/>
                </a:solidFill>
                <a:latin typeface="Arabic Typesetting" panose="03020402040406030203" pitchFamily="66" charset="-78"/>
                <a:cs typeface="Arabic Typesetting" panose="03020402040406030203" pitchFamily="66" charset="-78"/>
              </a:rPr>
              <a:t>ل الناس وأسافلهم؟ فأجابهم: </a:t>
            </a:r>
            <a:endParaRPr lang="en-US" sz="3200" b="1" dirty="0">
              <a:solidFill>
                <a:schemeClr val="tx2"/>
              </a:solidFill>
              <a:latin typeface="Arabic Typesetting" panose="03020402040406030203" pitchFamily="66" charset="-78"/>
              <a:cs typeface="Arabic Typesetting" panose="03020402040406030203" pitchFamily="66" charset="-78"/>
            </a:endParaRPr>
          </a:p>
        </p:txBody>
      </p:sp>
      <p:pic>
        <p:nvPicPr>
          <p:cNvPr id="16388" name="Picture 12"/>
          <p:cNvPicPr>
            <a:picLocks noChangeAspect="1" noChangeArrowheads="1"/>
          </p:cNvPicPr>
          <p:nvPr/>
        </p:nvPicPr>
        <p:blipFill>
          <a:blip r:embed="rId3"/>
          <a:srcRect/>
          <a:stretch>
            <a:fillRect/>
          </a:stretch>
        </p:blipFill>
        <p:spPr bwMode="auto">
          <a:xfrm>
            <a:off x="7876046" y="1156793"/>
            <a:ext cx="4315953" cy="669445"/>
          </a:xfrm>
          <a:prstGeom prst="rect">
            <a:avLst/>
          </a:prstGeom>
          <a:noFill/>
          <a:ln w="9525">
            <a:noFill/>
            <a:miter lim="800000"/>
            <a:headEnd/>
            <a:tailEnd/>
          </a:ln>
        </p:spPr>
      </p:pic>
      <p:sp>
        <p:nvSpPr>
          <p:cNvPr id="8" name="مربع نص 7">
            <a:extLst>
              <a:ext uri="{FF2B5EF4-FFF2-40B4-BE49-F238E27FC236}">
                <a16:creationId xmlns:a16="http://schemas.microsoft.com/office/drawing/2014/main" id="{9CE02009-F98F-47BA-CF65-291A990D21BB}"/>
              </a:ext>
            </a:extLst>
          </p:cNvPr>
          <p:cNvSpPr txBox="1"/>
          <p:nvPr/>
        </p:nvSpPr>
        <p:spPr>
          <a:xfrm>
            <a:off x="465824" y="1191371"/>
            <a:ext cx="7339641" cy="1077218"/>
          </a:xfrm>
          <a:prstGeom prst="rect">
            <a:avLst/>
          </a:prstGeom>
          <a:noFill/>
        </p:spPr>
        <p:txBody>
          <a:bodyPr wrap="square">
            <a:spAutoFit/>
          </a:bodyPr>
          <a:lstStyle/>
          <a:p>
            <a:pPr algn="justLow" rtl="1">
              <a:defRPr/>
            </a:pPr>
            <a:r>
              <a:rPr lang="ar-SA" sz="3200" b="1" dirty="0">
                <a:solidFill>
                  <a:schemeClr val="tx2"/>
                </a:solidFill>
                <a:latin typeface="Arabic Typesetting" panose="03020402040406030203" pitchFamily="66" charset="-78"/>
                <a:cs typeface="Arabic Typesetting" panose="03020402040406030203" pitchFamily="66" charset="-78"/>
              </a:rPr>
              <a:t>لست مكلفاً بمعرفة أعمالهم، إنما ك</a:t>
            </a:r>
            <a:r>
              <a:rPr lang="ar-EG" sz="3200" b="1" dirty="0">
                <a:solidFill>
                  <a:schemeClr val="tx2"/>
                </a:solidFill>
                <a:latin typeface="Arabic Typesetting" panose="03020402040406030203" pitchFamily="66" charset="-78"/>
                <a:cs typeface="Arabic Typesetting" panose="03020402040406030203" pitchFamily="66" charset="-78"/>
              </a:rPr>
              <a:t>ُ</a:t>
            </a:r>
            <a:r>
              <a:rPr lang="ar-SA" sz="3200" b="1" dirty="0">
                <a:solidFill>
                  <a:schemeClr val="tx2"/>
                </a:solidFill>
                <a:latin typeface="Arabic Typesetting" panose="03020402040406030203" pitchFamily="66" charset="-78"/>
                <a:cs typeface="Arabic Typesetting" panose="03020402040406030203" pitchFamily="66" charset="-78"/>
              </a:rPr>
              <a:t>لفت أن أدعوهم إلى الإيمان، والاعتبار بالإيمان لا بالحسب والنسب والحرف والصنائع. </a:t>
            </a:r>
            <a:endParaRPr lang="en-US" sz="3200" b="1" dirty="0">
              <a:solidFill>
                <a:schemeClr val="tx2"/>
              </a:solidFill>
              <a:latin typeface="Arabic Typesetting" panose="03020402040406030203" pitchFamily="66" charset="-78"/>
              <a:cs typeface="Arabic Typesetting" panose="03020402040406030203" pitchFamily="66" charset="-78"/>
            </a:endParaRPr>
          </a:p>
        </p:txBody>
      </p:sp>
      <p:pic>
        <p:nvPicPr>
          <p:cNvPr id="18435" name="Picture 8"/>
          <p:cNvPicPr>
            <a:picLocks noChangeAspect="1" noChangeArrowheads="1"/>
          </p:cNvPicPr>
          <p:nvPr/>
        </p:nvPicPr>
        <p:blipFill>
          <a:blip r:embed="rId4"/>
          <a:srcRect/>
          <a:stretch>
            <a:fillRect/>
          </a:stretch>
        </p:blipFill>
        <p:spPr bwMode="auto">
          <a:xfrm>
            <a:off x="8314371" y="2568743"/>
            <a:ext cx="3556000" cy="582613"/>
          </a:xfrm>
          <a:prstGeom prst="rect">
            <a:avLst/>
          </a:prstGeom>
          <a:noFill/>
          <a:ln w="9525">
            <a:noFill/>
            <a:miter lim="800000"/>
            <a:headEnd/>
            <a:tailEnd/>
          </a:ln>
        </p:spPr>
      </p:pic>
      <p:sp>
        <p:nvSpPr>
          <p:cNvPr id="11" name="مربع نص 10">
            <a:extLst>
              <a:ext uri="{FF2B5EF4-FFF2-40B4-BE49-F238E27FC236}">
                <a16:creationId xmlns:a16="http://schemas.microsoft.com/office/drawing/2014/main" id="{A9B160C1-D0F6-54E3-90CB-05D3E462EFA2}"/>
              </a:ext>
            </a:extLst>
          </p:cNvPr>
          <p:cNvSpPr txBox="1"/>
          <p:nvPr/>
        </p:nvSpPr>
        <p:spPr>
          <a:xfrm>
            <a:off x="981235" y="2568743"/>
            <a:ext cx="7339641" cy="1569660"/>
          </a:xfrm>
          <a:prstGeom prst="rect">
            <a:avLst/>
          </a:prstGeom>
          <a:noFill/>
        </p:spPr>
        <p:txBody>
          <a:bodyPr wrap="square">
            <a:spAutoFit/>
          </a:bodyPr>
          <a:lstStyle/>
          <a:p>
            <a:pPr algn="justLow" rtl="1">
              <a:lnSpc>
                <a:spcPct val="150000"/>
              </a:lnSpc>
              <a:defRPr/>
            </a:pPr>
            <a:r>
              <a:rPr lang="en-US" sz="3200" b="1" dirty="0">
                <a:solidFill>
                  <a:srgbClr val="000000"/>
                </a:solidFill>
                <a:latin typeface="Arabic Typesetting" panose="03020402040406030203" pitchFamily="66" charset="-78"/>
                <a:cs typeface="Arabic Typesetting" panose="03020402040406030203" pitchFamily="66" charset="-78"/>
              </a:rPr>
              <a:t> </a:t>
            </a:r>
            <a:r>
              <a:rPr lang="ar-SA" sz="3200" b="1" dirty="0">
                <a:solidFill>
                  <a:srgbClr val="000000"/>
                </a:solidFill>
                <a:latin typeface="Arabic Typesetting" panose="03020402040406030203" pitchFamily="66" charset="-78"/>
                <a:cs typeface="Arabic Typesetting" panose="03020402040406030203" pitchFamily="66" charset="-78"/>
              </a:rPr>
              <a:t>ما حسابهم للجزاء على أعمالهم وبواطنهم إلا على ربي، المطلع على السرائر</a:t>
            </a:r>
            <a:endParaRPr lang="en-US" sz="3200" b="1" dirty="0">
              <a:solidFill>
                <a:srgbClr val="000000"/>
              </a:solidFill>
              <a:latin typeface="Arabic Typesetting" panose="03020402040406030203" pitchFamily="66" charset="-78"/>
              <a:cs typeface="Arabic Typesetting" panose="03020402040406030203" pitchFamily="66" charset="-78"/>
            </a:endParaRPr>
          </a:p>
          <a:p>
            <a:pPr algn="justLow" rtl="1">
              <a:lnSpc>
                <a:spcPct val="150000"/>
              </a:lnSpc>
              <a:defRPr/>
            </a:pPr>
            <a:r>
              <a:rPr lang="en-US" sz="3200" b="1" dirty="0">
                <a:solidFill>
                  <a:srgbClr val="000000"/>
                </a:solidFill>
                <a:latin typeface="Arabic Typesetting" panose="03020402040406030203" pitchFamily="66" charset="-78"/>
                <a:cs typeface="Arabic Typesetting" panose="03020402040406030203" pitchFamily="66" charset="-78"/>
              </a:rPr>
              <a:t>                        </a:t>
            </a:r>
            <a:r>
              <a:rPr lang="ar-SA" sz="3200" b="1" dirty="0">
                <a:solidFill>
                  <a:srgbClr val="000000"/>
                </a:solidFill>
                <a:latin typeface="Arabic Typesetting" panose="03020402040406030203" pitchFamily="66" charset="-78"/>
                <a:cs typeface="Arabic Typesetting" panose="03020402040406030203" pitchFamily="66" charset="-78"/>
              </a:rPr>
              <a:t>لو كنتم تشعرون بذلك لما قلتم هذا الكلام.</a:t>
            </a:r>
            <a:endParaRPr lang="ar-EG" sz="3200" b="1" dirty="0">
              <a:solidFill>
                <a:srgbClr val="000000"/>
              </a:solidFill>
              <a:latin typeface="Arabic Typesetting" panose="03020402040406030203" pitchFamily="66" charset="-78"/>
              <a:cs typeface="Arabic Typesetting" panose="03020402040406030203" pitchFamily="66" charset="-78"/>
            </a:endParaRPr>
          </a:p>
        </p:txBody>
      </p:sp>
      <p:pic>
        <p:nvPicPr>
          <p:cNvPr id="18436" name="Picture 9"/>
          <p:cNvPicPr>
            <a:picLocks noChangeAspect="1" noChangeArrowheads="1"/>
          </p:cNvPicPr>
          <p:nvPr/>
        </p:nvPicPr>
        <p:blipFill>
          <a:blip r:embed="rId5"/>
          <a:srcRect/>
          <a:stretch>
            <a:fillRect/>
          </a:stretch>
        </p:blipFill>
        <p:spPr bwMode="auto">
          <a:xfrm>
            <a:off x="6595891" y="3567629"/>
            <a:ext cx="2236788" cy="431800"/>
          </a:xfrm>
          <a:prstGeom prst="rect">
            <a:avLst/>
          </a:prstGeom>
          <a:noFill/>
          <a:ln w="9525">
            <a:noFill/>
            <a:miter lim="800000"/>
            <a:headEnd/>
            <a:tailEnd/>
          </a:ln>
        </p:spPr>
      </p:pic>
      <p:pic>
        <p:nvPicPr>
          <p:cNvPr id="19471" name="Picture 17"/>
          <p:cNvPicPr>
            <a:picLocks noChangeAspect="1" noChangeArrowheads="1"/>
          </p:cNvPicPr>
          <p:nvPr/>
        </p:nvPicPr>
        <p:blipFill>
          <a:blip r:embed="rId6"/>
          <a:srcRect/>
          <a:stretch>
            <a:fillRect/>
          </a:stretch>
        </p:blipFill>
        <p:spPr bwMode="auto">
          <a:xfrm>
            <a:off x="7714285" y="4405563"/>
            <a:ext cx="3705225" cy="714375"/>
          </a:xfrm>
          <a:prstGeom prst="rect">
            <a:avLst/>
          </a:prstGeom>
          <a:noFill/>
          <a:ln w="9525">
            <a:noFill/>
            <a:miter lim="800000"/>
            <a:headEnd/>
            <a:tailEnd/>
          </a:ln>
        </p:spPr>
      </p:pic>
      <p:pic>
        <p:nvPicPr>
          <p:cNvPr id="19472" name="Picture 18"/>
          <p:cNvPicPr>
            <a:picLocks noChangeAspect="1" noChangeArrowheads="1"/>
          </p:cNvPicPr>
          <p:nvPr/>
        </p:nvPicPr>
        <p:blipFill>
          <a:blip r:embed="rId7"/>
          <a:srcRect/>
          <a:stretch>
            <a:fillRect/>
          </a:stretch>
        </p:blipFill>
        <p:spPr bwMode="auto">
          <a:xfrm>
            <a:off x="8073669" y="5524194"/>
            <a:ext cx="3352800" cy="762000"/>
          </a:xfrm>
          <a:prstGeom prst="rect">
            <a:avLst/>
          </a:prstGeom>
          <a:noFill/>
          <a:ln w="9525">
            <a:noFill/>
            <a:miter lim="800000"/>
            <a:headEnd/>
            <a:tailEnd/>
          </a:ln>
        </p:spPr>
      </p:pic>
      <p:sp>
        <p:nvSpPr>
          <p:cNvPr id="13" name="مربع نص 12">
            <a:extLst>
              <a:ext uri="{FF2B5EF4-FFF2-40B4-BE49-F238E27FC236}">
                <a16:creationId xmlns:a16="http://schemas.microsoft.com/office/drawing/2014/main" id="{003C67BE-FB96-96FA-D4AD-F18A4D576500}"/>
              </a:ext>
            </a:extLst>
          </p:cNvPr>
          <p:cNvSpPr txBox="1"/>
          <p:nvPr/>
        </p:nvSpPr>
        <p:spPr>
          <a:xfrm>
            <a:off x="1379204" y="4470364"/>
            <a:ext cx="6098874" cy="584775"/>
          </a:xfrm>
          <a:prstGeom prst="rect">
            <a:avLst/>
          </a:prstGeom>
          <a:noFill/>
        </p:spPr>
        <p:txBody>
          <a:bodyPr wrap="square">
            <a:spAutoFit/>
          </a:bodyPr>
          <a:lstStyle/>
          <a:p>
            <a:pPr algn="justLow" rtl="1">
              <a:defRPr/>
            </a:pPr>
            <a:r>
              <a:rPr lang="ar-SA" sz="3200" b="1" dirty="0">
                <a:latin typeface="Arabic Typesetting" panose="03020402040406030203" pitchFamily="66" charset="-78"/>
                <a:cs typeface="Arabic Typesetting" panose="03020402040406030203" pitchFamily="66" charset="-78"/>
              </a:rPr>
              <a:t>تلبية لرغبتكم كي تؤمنوا بي مهما تكن حالهم. </a:t>
            </a:r>
            <a:endParaRPr lang="en-US" sz="3200" b="1" dirty="0">
              <a:latin typeface="Arabic Typesetting" panose="03020402040406030203" pitchFamily="66" charset="-78"/>
              <a:cs typeface="Arabic Typesetting" panose="03020402040406030203" pitchFamily="66" charset="-78"/>
            </a:endParaRPr>
          </a:p>
        </p:txBody>
      </p:sp>
      <p:sp>
        <p:nvSpPr>
          <p:cNvPr id="16" name="مربع نص 15">
            <a:extLst>
              <a:ext uri="{FF2B5EF4-FFF2-40B4-BE49-F238E27FC236}">
                <a16:creationId xmlns:a16="http://schemas.microsoft.com/office/drawing/2014/main" id="{7DCD1EEA-80C8-0EC6-3370-59922F329988}"/>
              </a:ext>
            </a:extLst>
          </p:cNvPr>
          <p:cNvSpPr txBox="1"/>
          <p:nvPr/>
        </p:nvSpPr>
        <p:spPr>
          <a:xfrm>
            <a:off x="1706591" y="5612806"/>
            <a:ext cx="6098874" cy="584775"/>
          </a:xfrm>
          <a:prstGeom prst="rect">
            <a:avLst/>
          </a:prstGeom>
          <a:noFill/>
        </p:spPr>
        <p:txBody>
          <a:bodyPr wrap="square">
            <a:spAutoFit/>
          </a:bodyPr>
          <a:lstStyle/>
          <a:p>
            <a:pPr algn="justLow" rtl="1">
              <a:defRPr/>
            </a:pPr>
            <a:r>
              <a:rPr lang="ar-SA" sz="3200" b="1" dirty="0">
                <a:latin typeface="Arabic Typesetting" panose="03020402040406030203" pitchFamily="66" charset="-78"/>
                <a:cs typeface="Arabic Typesetting" panose="03020402040406030203" pitchFamily="66" charset="-78"/>
              </a:rPr>
              <a:t>فالمهمة التي كلفت بها هي دعوتكم وإنذاركم عذاب الله إنذاراً بيناً.</a:t>
            </a:r>
            <a:endParaRPr lang="en-US" sz="3200" b="1" dirty="0">
              <a:latin typeface="Arabic Typesetting" panose="03020402040406030203" pitchFamily="66" charset="-78"/>
              <a:cs typeface="Arabic Typesetting" panose="03020402040406030203" pitchFamily="66" charset="-78"/>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Box 2"/>
          <p:cNvSpPr txBox="1">
            <a:spLocks noChangeArrowheads="1"/>
          </p:cNvSpPr>
          <p:nvPr/>
        </p:nvSpPr>
        <p:spPr bwMode="auto">
          <a:xfrm>
            <a:off x="621793" y="1357314"/>
            <a:ext cx="11055096" cy="2123658"/>
          </a:xfrm>
          <a:prstGeom prst="rect">
            <a:avLst/>
          </a:prstGeom>
          <a:noFill/>
          <a:ln w="9525">
            <a:noFill/>
            <a:miter lim="800000"/>
            <a:headEnd/>
            <a:tailEnd/>
          </a:ln>
        </p:spPr>
        <p:txBody>
          <a:bodyPr wrap="square">
            <a:spAutoFit/>
          </a:bodyPr>
          <a:lstStyle/>
          <a:p>
            <a:pPr algn="justLow" rtl="1"/>
            <a:r>
              <a:rPr lang="ar-SA" sz="4400" b="1" u="sng" dirty="0">
                <a:solidFill>
                  <a:srgbClr val="C00000"/>
                </a:solidFill>
                <a:latin typeface="Arabic Typesetting" panose="03020402040406030203" pitchFamily="66" charset="-78"/>
                <a:cs typeface="Arabic Typesetting" panose="03020402040406030203" pitchFamily="66" charset="-78"/>
              </a:rPr>
              <a:t>وهذه الآيات تفيدنا ما يلي: </a:t>
            </a:r>
            <a:endParaRPr lang="en-US" sz="4400" b="1" u="sng" dirty="0">
              <a:solidFill>
                <a:srgbClr val="C00000"/>
              </a:solidFill>
              <a:latin typeface="Arabic Typesetting" panose="03020402040406030203" pitchFamily="66" charset="-78"/>
              <a:cs typeface="Arabic Typesetting" panose="03020402040406030203" pitchFamily="66" charset="-78"/>
            </a:endParaRPr>
          </a:p>
          <a:p>
            <a:pPr algn="justLow" rtl="1">
              <a:buFont typeface="Arial" charset="0"/>
              <a:buChar char="•"/>
            </a:pPr>
            <a:r>
              <a:rPr lang="ar-SA" sz="4400" b="1" dirty="0">
                <a:latin typeface="Arabic Typesetting" panose="03020402040406030203" pitchFamily="66" charset="-78"/>
                <a:cs typeface="Arabic Typesetting" panose="03020402040406030203" pitchFamily="66" charset="-78"/>
              </a:rPr>
              <a:t>الخطأ في </a:t>
            </a:r>
            <a:r>
              <a:rPr lang="ar-EG" sz="4400" b="1" dirty="0">
                <a:latin typeface="Arabic Typesetting" panose="03020402040406030203" pitchFamily="66" charset="-78"/>
                <a:cs typeface="Arabic Typesetting" panose="03020402040406030203" pitchFamily="66" charset="-78"/>
              </a:rPr>
              <a:t>الحكم على الناس من خلال</a:t>
            </a:r>
            <a:r>
              <a:rPr lang="ar-SA" sz="4400" b="1" dirty="0">
                <a:latin typeface="Arabic Typesetting" panose="03020402040406030203" pitchFamily="66" charset="-78"/>
                <a:cs typeface="Arabic Typesetting" panose="03020402040406030203" pitchFamily="66" charset="-78"/>
              </a:rPr>
              <a:t> صورهم</a:t>
            </a:r>
            <a:r>
              <a:rPr lang="ar-EG" sz="4400" b="1" dirty="0">
                <a:latin typeface="Arabic Typesetting" panose="03020402040406030203" pitchFamily="66" charset="-78"/>
                <a:cs typeface="Arabic Typesetting" panose="03020402040406030203" pitchFamily="66" charset="-78"/>
              </a:rPr>
              <a:t> </a:t>
            </a:r>
            <a:r>
              <a:rPr lang="ar-SA" sz="4400" b="1" dirty="0">
                <a:latin typeface="Arabic Typesetting" panose="03020402040406030203" pitchFamily="66" charset="-78"/>
                <a:cs typeface="Arabic Typesetting" panose="03020402040406030203" pitchFamily="66" charset="-78"/>
              </a:rPr>
              <a:t>وأجسادهم</a:t>
            </a:r>
            <a:r>
              <a:rPr lang="ar-EG" sz="4400" b="1" dirty="0">
                <a:latin typeface="Arabic Typesetting" panose="03020402040406030203" pitchFamily="66" charset="-78"/>
                <a:cs typeface="Arabic Typesetting" panose="03020402040406030203" pitchFamily="66" charset="-78"/>
              </a:rPr>
              <a:t> وأموالهم وأنسابهم</a:t>
            </a:r>
            <a:r>
              <a:rPr lang="ar-SA" sz="4400" b="1" dirty="0">
                <a:latin typeface="Arabic Typesetting" panose="03020402040406030203" pitchFamily="66" charset="-78"/>
                <a:cs typeface="Arabic Typesetting" panose="03020402040406030203" pitchFamily="66" charset="-78"/>
              </a:rPr>
              <a:t>.</a:t>
            </a:r>
            <a:endParaRPr lang="en-US" sz="4400" dirty="0">
              <a:latin typeface="Arabic Typesetting" panose="03020402040406030203" pitchFamily="66" charset="-78"/>
              <a:cs typeface="Arabic Typesetting" panose="03020402040406030203" pitchFamily="66" charset="-78"/>
            </a:endParaRPr>
          </a:p>
          <a:p>
            <a:pPr algn="justLow" rtl="1">
              <a:buFont typeface="Arial" charset="0"/>
              <a:buChar char="•"/>
            </a:pPr>
            <a:r>
              <a:rPr lang="ar-SA" sz="4400" b="1" dirty="0">
                <a:latin typeface="Arabic Typesetting" panose="03020402040406030203" pitchFamily="66" charset="-78"/>
                <a:cs typeface="Arabic Typesetting" panose="03020402040406030203" pitchFamily="66" charset="-78"/>
              </a:rPr>
              <a:t>أن منزلة الإنسان في الإسلام بتقواه لا بحسبه ولا نسبه</a:t>
            </a:r>
            <a:endParaRPr lang="ar-EG" sz="4400" dirty="0">
              <a:latin typeface="Arabic Typesetting" panose="03020402040406030203" pitchFamily="66" charset="-78"/>
              <a:cs typeface="Arabic Typesetting" panose="03020402040406030203" pitchFamily="66" charset="-78"/>
            </a:endParaRPr>
          </a:p>
        </p:txBody>
      </p:sp>
      <p:pic>
        <p:nvPicPr>
          <p:cNvPr id="20484" name="Picture 4"/>
          <p:cNvPicPr>
            <a:picLocks noChangeAspect="1" noChangeArrowheads="1"/>
          </p:cNvPicPr>
          <p:nvPr/>
        </p:nvPicPr>
        <p:blipFill>
          <a:blip r:embed="rId2"/>
          <a:srcRect/>
          <a:stretch>
            <a:fillRect/>
          </a:stretch>
        </p:blipFill>
        <p:spPr bwMode="auto">
          <a:xfrm>
            <a:off x="1188720" y="2852738"/>
            <a:ext cx="3617830" cy="57626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000"/>
                                        <p:tgtEl>
                                          <p:spTgt spid="17413"/>
                                        </p:tgtEl>
                                      </p:cBhvr>
                                    </p:animEffect>
                                    <p:anim calcmode="lin" valueType="num">
                                      <p:cBhvr>
                                        <p:cTn id="8" dur="1000" fill="hold"/>
                                        <p:tgtEl>
                                          <p:spTgt spid="17413"/>
                                        </p:tgtEl>
                                        <p:attrNameLst>
                                          <p:attrName>ppt_x</p:attrName>
                                        </p:attrNameLst>
                                      </p:cBhvr>
                                      <p:tavLst>
                                        <p:tav tm="0">
                                          <p:val>
                                            <p:strVal val="#ppt_x"/>
                                          </p:val>
                                        </p:tav>
                                        <p:tav tm="100000">
                                          <p:val>
                                            <p:strVal val="#ppt_x"/>
                                          </p:val>
                                        </p:tav>
                                      </p:tavLst>
                                    </p:anim>
                                    <p:anim calcmode="lin" valueType="num">
                                      <p:cBhvr>
                                        <p:cTn id="9" dur="1000" fill="hold"/>
                                        <p:tgtEl>
                                          <p:spTgt spid="174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fade">
                                      <p:cBhvr>
                                        <p:cTn id="12" dur="1000"/>
                                        <p:tgtEl>
                                          <p:spTgt spid="20484"/>
                                        </p:tgtEl>
                                      </p:cBhvr>
                                    </p:animEffect>
                                    <p:anim calcmode="lin" valueType="num">
                                      <p:cBhvr>
                                        <p:cTn id="13" dur="1000" fill="hold"/>
                                        <p:tgtEl>
                                          <p:spTgt spid="20484"/>
                                        </p:tgtEl>
                                        <p:attrNameLst>
                                          <p:attrName>ppt_x</p:attrName>
                                        </p:attrNameLst>
                                      </p:cBhvr>
                                      <p:tavLst>
                                        <p:tav tm="0">
                                          <p:val>
                                            <p:strVal val="#ppt_x"/>
                                          </p:val>
                                        </p:tav>
                                        <p:tav tm="100000">
                                          <p:val>
                                            <p:strVal val="#ppt_x"/>
                                          </p:val>
                                        </p:tav>
                                      </p:tavLst>
                                    </p:anim>
                                    <p:anim calcmode="lin" valueType="num">
                                      <p:cBhvr>
                                        <p:cTn id="14" dur="1000" fill="hold"/>
                                        <p:tgtEl>
                                          <p:spTgt spid="204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9C27CD8-516C-C1B1-0A25-A11D45C59D6F}"/>
              </a:ext>
            </a:extLst>
          </p:cNvPr>
          <p:cNvSpPr txBox="1"/>
          <p:nvPr/>
        </p:nvSpPr>
        <p:spPr>
          <a:xfrm>
            <a:off x="475475" y="95959"/>
            <a:ext cx="11494696" cy="954107"/>
          </a:xfrm>
          <a:prstGeom prst="rect">
            <a:avLst/>
          </a:prstGeom>
          <a:noFill/>
        </p:spPr>
        <p:txBody>
          <a:bodyPr wrap="square">
            <a:spAutoFit/>
          </a:bodyPr>
          <a:lstStyle/>
          <a:p>
            <a:pPr algn="r" rtl="1"/>
            <a:r>
              <a:rPr lang="ar-SA" sz="2800" b="1" dirty="0">
                <a:latin typeface="Arabic Typesetting" panose="03020402040406030203" pitchFamily="66" charset="-78"/>
                <a:cs typeface="Arabic Typesetting" panose="03020402040406030203" pitchFamily="66" charset="-78"/>
              </a:rPr>
              <a:t>لما أ</a:t>
            </a:r>
            <a:r>
              <a:rPr lang="ar-EG" sz="2800" b="1" dirty="0">
                <a:latin typeface="Arabic Typesetting" panose="03020402040406030203" pitchFamily="66" charset="-78"/>
                <a:cs typeface="Arabic Typesetting" panose="03020402040406030203" pitchFamily="66" charset="-78"/>
              </a:rPr>
              <a:t>ي</a:t>
            </a:r>
            <a:r>
              <a:rPr lang="ar-SA" sz="2800" b="1" dirty="0">
                <a:latin typeface="Arabic Typesetting" panose="03020402040406030203" pitchFamily="66" charset="-78"/>
                <a:cs typeface="Arabic Typesetting" panose="03020402040406030203" pitchFamily="66" charset="-78"/>
              </a:rPr>
              <a:t>س قوم نوح </a:t>
            </a:r>
            <a:r>
              <a:rPr lang="ar-SA" sz="2400" b="1" dirty="0">
                <a:latin typeface="Arabic Typesetting" panose="03020402040406030203" pitchFamily="66" charset="-78"/>
                <a:cs typeface="Arabic Typesetting" panose="03020402040406030203" pitchFamily="66" charset="-78"/>
              </a:rPr>
              <a:t>عليه السلام </a:t>
            </a:r>
            <a:r>
              <a:rPr lang="ar-SA" sz="2800" b="1" dirty="0">
                <a:latin typeface="Arabic Typesetting" panose="03020402040406030203" pitchFamily="66" charset="-78"/>
                <a:cs typeface="Arabic Typesetting" panose="03020402040406030203" pitchFamily="66" charset="-78"/>
              </a:rPr>
              <a:t>من أن يترك نوح عليه السلام دعوته للتوحيد هددوه</a:t>
            </a:r>
            <a:r>
              <a:rPr lang="en-US" sz="2800" b="1" dirty="0">
                <a:latin typeface="Arabic Typesetting" panose="03020402040406030203" pitchFamily="66" charset="-78"/>
                <a:cs typeface="Arabic Typesetting" panose="03020402040406030203" pitchFamily="66" charset="-78"/>
              </a:rPr>
              <a:t>  </a:t>
            </a:r>
            <a:r>
              <a:rPr lang="ar-EG" sz="2800" b="1" dirty="0">
                <a:latin typeface="Arabic Typesetting" panose="03020402040406030203" pitchFamily="66" charset="-78"/>
                <a:cs typeface="Arabic Typesetting" panose="03020402040406030203" pitchFamily="66" charset="-78"/>
              </a:rPr>
              <a:t>”</a:t>
            </a:r>
            <a:r>
              <a:rPr lang="ar-EG" sz="2800" b="1" dirty="0">
                <a:solidFill>
                  <a:schemeClr val="accent5"/>
                </a:solidFill>
                <a:latin typeface="Arabic Typesetting" panose="03020402040406030203" pitchFamily="66" charset="-78"/>
                <a:cs typeface="Arabic Typesetting" panose="03020402040406030203" pitchFamily="66" charset="-78"/>
              </a:rPr>
              <a:t>قَالُوا لَئِن لَّمْ تَنتَهِ يَا نُوحُ لَتَكُونَنَّ مِنَ الْمَرْجُومِينَ</a:t>
            </a:r>
            <a:r>
              <a:rPr lang="ar-EG" sz="2800" b="1" dirty="0">
                <a:latin typeface="Arabic Typesetting" panose="03020402040406030203" pitchFamily="66" charset="-78"/>
                <a:cs typeface="Arabic Typesetting" panose="03020402040406030203" pitchFamily="66" charset="-78"/>
              </a:rPr>
              <a:t>“</a:t>
            </a:r>
          </a:p>
          <a:p>
            <a:pPr algn="r" rtl="1"/>
            <a:r>
              <a:rPr lang="ar-SA" sz="2800" b="1" dirty="0">
                <a:latin typeface="Arabic Typesetting" panose="03020402040406030203" pitchFamily="66" charset="-78"/>
                <a:cs typeface="Arabic Typesetting" panose="03020402040406030203" pitchFamily="66" charset="-78"/>
              </a:rPr>
              <a:t> المقتولين رمياً بالحجارة. </a:t>
            </a:r>
            <a:endParaRPr lang="ar-EG" sz="2800" dirty="0">
              <a:latin typeface="Arabic Typesetting" panose="03020402040406030203" pitchFamily="66" charset="-78"/>
              <a:cs typeface="Arabic Typesetting" panose="03020402040406030203" pitchFamily="66" charset="-78"/>
            </a:endParaRPr>
          </a:p>
        </p:txBody>
      </p:sp>
      <p:sp>
        <p:nvSpPr>
          <p:cNvPr id="7" name="مربع نص 6">
            <a:extLst>
              <a:ext uri="{FF2B5EF4-FFF2-40B4-BE49-F238E27FC236}">
                <a16:creationId xmlns:a16="http://schemas.microsoft.com/office/drawing/2014/main" id="{129D2DC9-7976-C720-2CAE-D09D340544DF}"/>
              </a:ext>
            </a:extLst>
          </p:cNvPr>
          <p:cNvSpPr txBox="1"/>
          <p:nvPr/>
        </p:nvSpPr>
        <p:spPr>
          <a:xfrm>
            <a:off x="713212" y="1555202"/>
            <a:ext cx="11019221" cy="523220"/>
          </a:xfrm>
          <a:prstGeom prst="rect">
            <a:avLst/>
          </a:prstGeom>
          <a:noFill/>
        </p:spPr>
        <p:txBody>
          <a:bodyPr wrap="square">
            <a:spAutoFit/>
          </a:bodyPr>
          <a:lstStyle/>
          <a:p>
            <a:pPr algn="justLow" rtl="1">
              <a:defRPr/>
            </a:pPr>
            <a:r>
              <a:rPr lang="ar-SA" sz="2800" b="1" dirty="0">
                <a:solidFill>
                  <a:srgbClr val="002060"/>
                </a:solidFill>
                <a:latin typeface="Arabic Typesetting" panose="03020402040406030203" pitchFamily="66" charset="-78"/>
                <a:cs typeface="Arabic Typesetting" panose="03020402040406030203" pitchFamily="66" charset="-78"/>
              </a:rPr>
              <a:t>فاحكم بيني وبينهم حكماً تهلك به من جحد توحيدك وكذب رسولك، ونجني ومن معي من المؤمنين مما تعذب به الكافرين.</a:t>
            </a:r>
            <a:endParaRPr lang="ar-EG" sz="2800" dirty="0">
              <a:solidFill>
                <a:srgbClr val="002060"/>
              </a:solidFill>
              <a:latin typeface="Arabic Typesetting" panose="03020402040406030203" pitchFamily="66" charset="-78"/>
              <a:cs typeface="Arabic Typesetting" panose="03020402040406030203" pitchFamily="66" charset="-78"/>
            </a:endParaRPr>
          </a:p>
        </p:txBody>
      </p:sp>
      <p:pic>
        <p:nvPicPr>
          <p:cNvPr id="11270" name="Picture 6"/>
          <p:cNvPicPr>
            <a:picLocks noChangeAspect="1" noChangeArrowheads="1"/>
          </p:cNvPicPr>
          <p:nvPr/>
        </p:nvPicPr>
        <p:blipFill>
          <a:blip r:embed="rId2"/>
          <a:srcRect/>
          <a:stretch>
            <a:fillRect/>
          </a:stretch>
        </p:blipFill>
        <p:spPr bwMode="auto">
          <a:xfrm>
            <a:off x="5018863" y="930585"/>
            <a:ext cx="6697662" cy="576262"/>
          </a:xfrm>
          <a:prstGeom prst="rect">
            <a:avLst/>
          </a:prstGeom>
          <a:noFill/>
          <a:ln w="9525">
            <a:noFill/>
            <a:miter lim="800000"/>
            <a:headEnd/>
            <a:tailEnd/>
          </a:ln>
        </p:spPr>
      </p:pic>
      <p:pic>
        <p:nvPicPr>
          <p:cNvPr id="12294" name="Picture 6"/>
          <p:cNvPicPr>
            <a:picLocks noChangeAspect="1" noChangeArrowheads="1"/>
          </p:cNvPicPr>
          <p:nvPr/>
        </p:nvPicPr>
        <p:blipFill>
          <a:blip r:embed="rId3"/>
          <a:srcRect/>
          <a:stretch>
            <a:fillRect/>
          </a:stretch>
        </p:blipFill>
        <p:spPr bwMode="auto">
          <a:xfrm>
            <a:off x="4361688" y="2067269"/>
            <a:ext cx="5416880" cy="402614"/>
          </a:xfrm>
          <a:prstGeom prst="rect">
            <a:avLst/>
          </a:prstGeom>
          <a:noFill/>
          <a:ln w="9525">
            <a:noFill/>
            <a:miter lim="800000"/>
            <a:headEnd/>
            <a:tailEnd/>
          </a:ln>
        </p:spPr>
      </p:pic>
      <p:sp>
        <p:nvSpPr>
          <p:cNvPr id="9" name="مربع نص 8">
            <a:extLst>
              <a:ext uri="{FF2B5EF4-FFF2-40B4-BE49-F238E27FC236}">
                <a16:creationId xmlns:a16="http://schemas.microsoft.com/office/drawing/2014/main" id="{5BC7DD17-0838-D57C-6C2F-BCE8CDB9B4C8}"/>
              </a:ext>
            </a:extLst>
          </p:cNvPr>
          <p:cNvSpPr txBox="1"/>
          <p:nvPr/>
        </p:nvSpPr>
        <p:spPr>
          <a:xfrm>
            <a:off x="246889" y="2037861"/>
            <a:ext cx="11723282" cy="523220"/>
          </a:xfrm>
          <a:prstGeom prst="rect">
            <a:avLst/>
          </a:prstGeom>
          <a:noFill/>
        </p:spPr>
        <p:txBody>
          <a:bodyPr wrap="square">
            <a:spAutoFit/>
          </a:bodyPr>
          <a:lstStyle/>
          <a:p>
            <a:pPr algn="justLow" rtl="1">
              <a:defRPr/>
            </a:pPr>
            <a:r>
              <a:rPr lang="ar-SA" sz="2800" b="1" dirty="0">
                <a:solidFill>
                  <a:schemeClr val="tx2"/>
                </a:solidFill>
                <a:latin typeface="Arabic Typesetting" panose="03020402040406030203" pitchFamily="66" charset="-78"/>
                <a:cs typeface="Arabic Typesetting" panose="03020402040406030203" pitchFamily="66" charset="-78"/>
              </a:rPr>
              <a:t>فاستجاب الله دعاءه فقال</a:t>
            </a:r>
            <a:r>
              <a:rPr lang="ar-SA" sz="2800" b="1" dirty="0">
                <a:solidFill>
                  <a:srgbClr val="FF0000"/>
                </a:solidFill>
                <a:latin typeface="Arabic Typesetting" panose="03020402040406030203" pitchFamily="66" charset="-78"/>
                <a:cs typeface="Arabic Typesetting" panose="03020402040406030203" pitchFamily="66" charset="-78"/>
              </a:rPr>
              <a:t>:                                                                                </a:t>
            </a:r>
            <a:r>
              <a:rPr lang="ar-SA" sz="2800" b="1" dirty="0">
                <a:solidFill>
                  <a:schemeClr val="tx2"/>
                </a:solidFill>
                <a:latin typeface="Arabic Typesetting" panose="03020402040406030203" pitchFamily="66" charset="-78"/>
                <a:cs typeface="Arabic Typesetting" panose="03020402040406030203" pitchFamily="66" charset="-78"/>
              </a:rPr>
              <a:t>في السفينة المملوءة بصنوف المخلوقات التي حملها معه</a:t>
            </a:r>
            <a:endParaRPr lang="ar-EG" sz="2800" dirty="0">
              <a:solidFill>
                <a:schemeClr val="tx2"/>
              </a:solidFill>
              <a:latin typeface="Arabic Typesetting" panose="03020402040406030203" pitchFamily="66" charset="-78"/>
              <a:cs typeface="Arabic Typesetting" panose="03020402040406030203" pitchFamily="66" charset="-78"/>
            </a:endParaRPr>
          </a:p>
        </p:txBody>
      </p:sp>
      <p:pic>
        <p:nvPicPr>
          <p:cNvPr id="13319" name="Picture 7"/>
          <p:cNvPicPr>
            <a:picLocks noChangeAspect="1" noChangeArrowheads="1"/>
          </p:cNvPicPr>
          <p:nvPr/>
        </p:nvPicPr>
        <p:blipFill>
          <a:blip r:embed="rId4"/>
          <a:srcRect/>
          <a:stretch>
            <a:fillRect/>
          </a:stretch>
        </p:blipFill>
        <p:spPr bwMode="auto">
          <a:xfrm>
            <a:off x="8585586" y="2768102"/>
            <a:ext cx="3526627" cy="594232"/>
          </a:xfrm>
          <a:prstGeom prst="rect">
            <a:avLst/>
          </a:prstGeom>
          <a:noFill/>
          <a:ln w="9525">
            <a:noFill/>
            <a:miter lim="800000"/>
            <a:headEnd/>
            <a:tailEnd/>
          </a:ln>
        </p:spPr>
      </p:pic>
      <p:sp>
        <p:nvSpPr>
          <p:cNvPr id="11" name="مربع نص 10">
            <a:extLst>
              <a:ext uri="{FF2B5EF4-FFF2-40B4-BE49-F238E27FC236}">
                <a16:creationId xmlns:a16="http://schemas.microsoft.com/office/drawing/2014/main" id="{D9DFB14D-A9E6-0CE3-1C36-5C04439CF3EB}"/>
              </a:ext>
            </a:extLst>
          </p:cNvPr>
          <p:cNvSpPr txBox="1"/>
          <p:nvPr/>
        </p:nvSpPr>
        <p:spPr>
          <a:xfrm>
            <a:off x="145979" y="2796708"/>
            <a:ext cx="8221715" cy="523220"/>
          </a:xfrm>
          <a:prstGeom prst="rect">
            <a:avLst/>
          </a:prstGeom>
          <a:noFill/>
        </p:spPr>
        <p:txBody>
          <a:bodyPr wrap="square">
            <a:spAutoFit/>
          </a:bodyPr>
          <a:lstStyle/>
          <a:p>
            <a:pPr algn="justLow" rtl="1">
              <a:defRPr/>
            </a:pPr>
            <a:r>
              <a:rPr lang="ar-SA" sz="2800" b="1" dirty="0">
                <a:latin typeface="Arabic Typesetting" panose="03020402040406030203" pitchFamily="66" charset="-78"/>
                <a:cs typeface="Arabic Typesetting" panose="03020402040406030203" pitchFamily="66" charset="-78"/>
              </a:rPr>
              <a:t>ثم أغرقنا بعد إنجاء نوح ومن معه: الباقين، وهم الذين لم يؤمنوا من قومه وردوا عليه النصيحة. </a:t>
            </a:r>
            <a:endParaRPr lang="en-US" sz="2800" dirty="0">
              <a:latin typeface="Arabic Typesetting" panose="03020402040406030203" pitchFamily="66" charset="-78"/>
              <a:cs typeface="Arabic Typesetting" panose="03020402040406030203" pitchFamily="66" charset="-78"/>
            </a:endParaRPr>
          </a:p>
        </p:txBody>
      </p:sp>
      <p:pic>
        <p:nvPicPr>
          <p:cNvPr id="15366" name="Picture 6"/>
          <p:cNvPicPr>
            <a:picLocks noChangeAspect="1" noChangeArrowheads="1"/>
          </p:cNvPicPr>
          <p:nvPr/>
        </p:nvPicPr>
        <p:blipFill>
          <a:blip r:embed="rId5"/>
          <a:srcRect/>
          <a:stretch>
            <a:fillRect/>
          </a:stretch>
        </p:blipFill>
        <p:spPr bwMode="auto">
          <a:xfrm>
            <a:off x="9026946" y="3587932"/>
            <a:ext cx="2943225" cy="692150"/>
          </a:xfrm>
          <a:prstGeom prst="rect">
            <a:avLst/>
          </a:prstGeom>
          <a:noFill/>
          <a:ln w="9525">
            <a:noFill/>
            <a:miter lim="800000"/>
            <a:headEnd/>
            <a:tailEnd/>
          </a:ln>
        </p:spPr>
      </p:pic>
      <p:pic>
        <p:nvPicPr>
          <p:cNvPr id="15367" name="Picture 7"/>
          <p:cNvPicPr>
            <a:picLocks noChangeAspect="1" noChangeArrowheads="1"/>
          </p:cNvPicPr>
          <p:nvPr/>
        </p:nvPicPr>
        <p:blipFill>
          <a:blip r:embed="rId6"/>
          <a:srcRect/>
          <a:stretch>
            <a:fillRect/>
          </a:stretch>
        </p:blipFill>
        <p:spPr bwMode="auto">
          <a:xfrm>
            <a:off x="7962611" y="4527754"/>
            <a:ext cx="3769822" cy="476147"/>
          </a:xfrm>
          <a:prstGeom prst="rect">
            <a:avLst/>
          </a:prstGeom>
          <a:noFill/>
          <a:ln w="9525">
            <a:noFill/>
            <a:miter lim="800000"/>
            <a:headEnd/>
            <a:tailEnd/>
          </a:ln>
        </p:spPr>
      </p:pic>
      <p:sp>
        <p:nvSpPr>
          <p:cNvPr id="13" name="مربع نص 12">
            <a:extLst>
              <a:ext uri="{FF2B5EF4-FFF2-40B4-BE49-F238E27FC236}">
                <a16:creationId xmlns:a16="http://schemas.microsoft.com/office/drawing/2014/main" id="{19A303F2-466D-5CE2-F10F-CE25AE994A4A}"/>
              </a:ext>
            </a:extLst>
          </p:cNvPr>
          <p:cNvSpPr txBox="1"/>
          <p:nvPr/>
        </p:nvSpPr>
        <p:spPr>
          <a:xfrm>
            <a:off x="890426" y="3584217"/>
            <a:ext cx="7964160" cy="1384995"/>
          </a:xfrm>
          <a:prstGeom prst="rect">
            <a:avLst/>
          </a:prstGeom>
          <a:noFill/>
        </p:spPr>
        <p:txBody>
          <a:bodyPr wrap="square">
            <a:spAutoFit/>
          </a:bodyPr>
          <a:lstStyle/>
          <a:p>
            <a:pPr algn="justLow" rtl="1"/>
            <a:r>
              <a:rPr lang="ar-SA" sz="2800" b="1" dirty="0">
                <a:latin typeface="Arabic Typesetting" panose="03020402040406030203" pitchFamily="66" charset="-78"/>
                <a:cs typeface="Arabic Typesetting" panose="03020402040406030203" pitchFamily="66" charset="-78"/>
              </a:rPr>
              <a:t>إن في نبأ نوح وما كان من إنجاء المؤمنين وإهلاك المكذبين، لعلامة وعبرة عظيمة لمن بعدهم</a:t>
            </a:r>
            <a:r>
              <a:rPr lang="ar-EG" sz="2800" b="1" dirty="0">
                <a:latin typeface="Arabic Typesetting" panose="03020402040406030203" pitchFamily="66" charset="-78"/>
                <a:cs typeface="Arabic Typesetting" panose="03020402040406030203" pitchFamily="66" charset="-78"/>
              </a:rPr>
              <a:t>        </a:t>
            </a:r>
          </a:p>
          <a:p>
            <a:pPr algn="justLow" rtl="1"/>
            <a:r>
              <a:rPr lang="ar-EG" sz="2800" b="1" dirty="0">
                <a:latin typeface="Arabic Typesetting" panose="03020402040406030203" pitchFamily="66" charset="-78"/>
                <a:cs typeface="Arabic Typesetting" panose="03020402040406030203" pitchFamily="66" charset="-78"/>
              </a:rPr>
              <a:t>                    </a:t>
            </a:r>
            <a:endParaRPr lang="ar-SA" sz="2800" b="1" dirty="0">
              <a:latin typeface="Arabic Typesetting" panose="03020402040406030203" pitchFamily="66" charset="-78"/>
              <a:cs typeface="Arabic Typesetting" panose="03020402040406030203" pitchFamily="66" charset="-78"/>
            </a:endParaRPr>
          </a:p>
          <a:p>
            <a:pPr algn="justLow" rtl="1"/>
            <a:r>
              <a:rPr lang="ar-SA" sz="2800" b="1" dirty="0">
                <a:latin typeface="Arabic Typesetting" panose="03020402040406030203" pitchFamily="66" charset="-78"/>
                <a:cs typeface="Arabic Typesetting" panose="03020402040406030203" pitchFamily="66" charset="-78"/>
              </a:rPr>
              <a:t>               وما كان أكثر الذين سمعوا هذه القصة مؤمنين بالله وبرسوله وشرعه.</a:t>
            </a:r>
            <a:endParaRPr lang="ar-EG" sz="2800" dirty="0">
              <a:latin typeface="Arabic Typesetting" panose="03020402040406030203" pitchFamily="66" charset="-78"/>
              <a:cs typeface="Arabic Typesetting" panose="03020402040406030203" pitchFamily="66" charset="-78"/>
            </a:endParaRPr>
          </a:p>
        </p:txBody>
      </p:sp>
      <p:pic>
        <p:nvPicPr>
          <p:cNvPr id="16394" name="Picture 10"/>
          <p:cNvPicPr>
            <a:picLocks noChangeAspect="1" noChangeArrowheads="1"/>
          </p:cNvPicPr>
          <p:nvPr/>
        </p:nvPicPr>
        <p:blipFill>
          <a:blip r:embed="rId7"/>
          <a:srcRect/>
          <a:stretch>
            <a:fillRect/>
          </a:stretch>
        </p:blipFill>
        <p:spPr bwMode="auto">
          <a:xfrm>
            <a:off x="7962611" y="5442825"/>
            <a:ext cx="4024035" cy="584555"/>
          </a:xfrm>
          <a:prstGeom prst="rect">
            <a:avLst/>
          </a:prstGeom>
          <a:noFill/>
          <a:ln w="9525">
            <a:noFill/>
            <a:miter lim="800000"/>
            <a:headEnd/>
            <a:tailEnd/>
          </a:ln>
        </p:spPr>
      </p:pic>
      <p:sp>
        <p:nvSpPr>
          <p:cNvPr id="15" name="مربع نص 14">
            <a:extLst>
              <a:ext uri="{FF2B5EF4-FFF2-40B4-BE49-F238E27FC236}">
                <a16:creationId xmlns:a16="http://schemas.microsoft.com/office/drawing/2014/main" id="{FE3C030A-82BF-4FCD-0E3F-99AA5DD14E8A}"/>
              </a:ext>
            </a:extLst>
          </p:cNvPr>
          <p:cNvSpPr txBox="1"/>
          <p:nvPr/>
        </p:nvSpPr>
        <p:spPr>
          <a:xfrm>
            <a:off x="1623377" y="5404195"/>
            <a:ext cx="6098874" cy="523220"/>
          </a:xfrm>
          <a:prstGeom prst="rect">
            <a:avLst/>
          </a:prstGeom>
          <a:noFill/>
        </p:spPr>
        <p:txBody>
          <a:bodyPr wrap="square">
            <a:spAutoFit/>
          </a:bodyPr>
          <a:lstStyle/>
          <a:p>
            <a:pPr algn="r" rtl="1" fontAlgn="auto">
              <a:spcBef>
                <a:spcPts val="0"/>
              </a:spcBef>
              <a:spcAft>
                <a:spcPts val="0"/>
              </a:spcAft>
              <a:defRPr/>
            </a:pPr>
            <a:r>
              <a:rPr lang="ar-SA" sz="2800" b="1" dirty="0">
                <a:latin typeface="Arabic Typesetting" panose="03020402040406030203" pitchFamily="66" charset="-78"/>
                <a:cs typeface="Arabic Typesetting" panose="03020402040406030203" pitchFamily="66" charset="-78"/>
              </a:rPr>
              <a:t>وإن ربك لهو العزيز في انتقامه ممن كفر به وخالف أمره، الرحيم بعباده المؤمنين.</a:t>
            </a:r>
            <a:endParaRPr lang="ar-EG" sz="28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216707092"/>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a:extLst>
              <a:ext uri="{FF2B5EF4-FFF2-40B4-BE49-F238E27FC236}">
                <a16:creationId xmlns:a16="http://schemas.microsoft.com/office/drawing/2014/main" id="{6AD71E57-86B3-B57A-D02A-1981FC897B76}"/>
              </a:ext>
            </a:extLst>
          </p:cNvPr>
          <p:cNvGrpSpPr>
            <a:grpSpLocks/>
          </p:cNvGrpSpPr>
          <p:nvPr/>
        </p:nvGrpSpPr>
        <p:grpSpPr bwMode="auto">
          <a:xfrm>
            <a:off x="8049851" y="804840"/>
            <a:ext cx="3429000" cy="1000125"/>
            <a:chOff x="5214942" y="3714752"/>
            <a:chExt cx="3714776" cy="1000132"/>
          </a:xfrm>
        </p:grpSpPr>
        <p:pic>
          <p:nvPicPr>
            <p:cNvPr id="5" name="Picture 5" descr="H:\MY WORK\preparing\title\0279.jpg">
              <a:extLst>
                <a:ext uri="{FF2B5EF4-FFF2-40B4-BE49-F238E27FC236}">
                  <a16:creationId xmlns:a16="http://schemas.microsoft.com/office/drawing/2014/main" id="{4B458A17-8260-E314-5818-8FC20EDF865E}"/>
                </a:ext>
              </a:extLst>
            </p:cNvPr>
            <p:cNvPicPr>
              <a:picLocks noChangeAspect="1" noChangeArrowheads="1"/>
            </p:cNvPicPr>
            <p:nvPr/>
          </p:nvPicPr>
          <p:blipFill>
            <a:blip r:embed="rId2">
              <a:duotone>
                <a:schemeClr val="bg2">
                  <a:shade val="45000"/>
                  <a:satMod val="135000"/>
                </a:schemeClr>
                <a:prstClr val="white"/>
              </a:duotone>
            </a:blip>
            <a:srcRect/>
            <a:stretch>
              <a:fillRect/>
            </a:stretch>
          </p:blipFill>
          <p:spPr bwMode="auto">
            <a:xfrm>
              <a:off x="5214942" y="3714752"/>
              <a:ext cx="3714776" cy="1000132"/>
            </a:xfrm>
            <a:prstGeom prst="rect">
              <a:avLst/>
            </a:prstGeom>
            <a:noFill/>
            <a:ln w="9525">
              <a:noFill/>
              <a:miter lim="800000"/>
              <a:headEnd/>
              <a:tailEnd/>
            </a:ln>
          </p:spPr>
        </p:pic>
        <p:sp>
          <p:nvSpPr>
            <p:cNvPr id="6" name="TextBox 10">
              <a:extLst>
                <a:ext uri="{FF2B5EF4-FFF2-40B4-BE49-F238E27FC236}">
                  <a16:creationId xmlns:a16="http://schemas.microsoft.com/office/drawing/2014/main" id="{C9E0B243-F69E-752F-8684-E1CDBFE375AA}"/>
                </a:ext>
              </a:extLst>
            </p:cNvPr>
            <p:cNvSpPr txBox="1">
              <a:spLocks noChangeArrowheads="1"/>
            </p:cNvSpPr>
            <p:nvPr/>
          </p:nvSpPr>
          <p:spPr bwMode="auto">
            <a:xfrm>
              <a:off x="5214942" y="3929066"/>
              <a:ext cx="3185127" cy="369251"/>
            </a:xfrm>
            <a:prstGeom prst="rect">
              <a:avLst/>
            </a:prstGeom>
            <a:noFill/>
            <a:ln w="9525">
              <a:noFill/>
              <a:miter lim="800000"/>
              <a:headEnd/>
              <a:tailEnd/>
            </a:ln>
          </p:spPr>
          <p:txBody>
            <a:bodyPr>
              <a:spAutoFit/>
            </a:bodyPr>
            <a:lstStyle/>
            <a:p>
              <a:pPr algn="r" rtl="1"/>
              <a:endParaRPr lang="ar-EG">
                <a:solidFill>
                  <a:schemeClr val="tx2"/>
                </a:solidFill>
                <a:latin typeface="Arabic Typesetting" panose="03020402040406030203" pitchFamily="66" charset="-78"/>
                <a:cs typeface="Arabic Typesetting" panose="03020402040406030203" pitchFamily="66" charset="-78"/>
              </a:endParaRPr>
            </a:p>
          </p:txBody>
        </p:sp>
      </p:grpSp>
      <p:sp>
        <p:nvSpPr>
          <p:cNvPr id="7" name="مستطيل 6">
            <a:extLst>
              <a:ext uri="{FF2B5EF4-FFF2-40B4-BE49-F238E27FC236}">
                <a16:creationId xmlns:a16="http://schemas.microsoft.com/office/drawing/2014/main" id="{1375B3AF-8374-65A1-9DE0-593BCC8A0F3D}"/>
              </a:ext>
            </a:extLst>
          </p:cNvPr>
          <p:cNvSpPr>
            <a:spLocks noChangeArrowheads="1"/>
          </p:cNvSpPr>
          <p:nvPr/>
        </p:nvSpPr>
        <p:spPr bwMode="auto">
          <a:xfrm>
            <a:off x="8824830" y="1047575"/>
            <a:ext cx="1879041" cy="646331"/>
          </a:xfrm>
          <a:prstGeom prst="rect">
            <a:avLst/>
          </a:prstGeom>
          <a:noFill/>
          <a:ln w="9525">
            <a:noFill/>
            <a:miter lim="800000"/>
            <a:headEnd/>
            <a:tailEnd/>
          </a:ln>
        </p:spPr>
        <p:txBody>
          <a:bodyPr wrap="none">
            <a:spAutoFit/>
          </a:bodyPr>
          <a:lstStyle/>
          <a:p>
            <a:pPr algn="r" rtl="1"/>
            <a:r>
              <a:rPr lang="ar-SA" sz="3600" b="1"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ونستفيد من الآية</a:t>
            </a:r>
            <a:endParaRPr lang="en-US" sz="3600" dirty="0">
              <a:solidFill>
                <a:srgbClr val="C0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مستطيل 7">
            <a:extLst>
              <a:ext uri="{FF2B5EF4-FFF2-40B4-BE49-F238E27FC236}">
                <a16:creationId xmlns:a16="http://schemas.microsoft.com/office/drawing/2014/main" id="{B6DA8CCB-D2B3-3A83-1678-5DDBB6C7638D}"/>
              </a:ext>
            </a:extLst>
          </p:cNvPr>
          <p:cNvSpPr>
            <a:spLocks noChangeArrowheads="1"/>
          </p:cNvSpPr>
          <p:nvPr/>
        </p:nvSpPr>
        <p:spPr bwMode="auto">
          <a:xfrm>
            <a:off x="1155940" y="2581284"/>
            <a:ext cx="9214730" cy="646331"/>
          </a:xfrm>
          <a:prstGeom prst="rect">
            <a:avLst/>
          </a:prstGeom>
          <a:noFill/>
          <a:ln w="9525">
            <a:noFill/>
            <a:miter lim="800000"/>
            <a:headEnd/>
            <a:tailEnd/>
          </a:ln>
        </p:spPr>
        <p:txBody>
          <a:bodyPr wrap="square">
            <a:spAutoFit/>
          </a:bodyPr>
          <a:lstStyle/>
          <a:p>
            <a:pPr marL="514350" indent="-514350" algn="justLow">
              <a:buFont typeface="+mj-lt"/>
              <a:buAutoNum type="arabicPeriod"/>
            </a:pPr>
            <a:r>
              <a:rPr lang="ar-SA" sz="3600" b="1" dirty="0">
                <a:solidFill>
                  <a:schemeClr val="tx2"/>
                </a:solidFill>
                <a:latin typeface="Arabic Typesetting" panose="03020402040406030203" pitchFamily="66" charset="-78"/>
                <a:cs typeface="Arabic Typesetting" panose="03020402040406030203" pitchFamily="66" charset="-78"/>
              </a:rPr>
              <a:t>أن المؤمن يلجأ إلى الله تعالى ويطلب منه النصر عليهم. </a:t>
            </a:r>
          </a:p>
        </p:txBody>
      </p:sp>
    </p:spTree>
    <p:extLst>
      <p:ext uri="{BB962C8B-B14F-4D97-AF65-F5344CB8AC3E}">
        <p14:creationId xmlns:p14="http://schemas.microsoft.com/office/powerpoint/2010/main" val="277059201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a:spLocks noChangeArrowheads="1"/>
          </p:cNvSpPr>
          <p:nvPr/>
        </p:nvSpPr>
        <p:spPr bwMode="auto">
          <a:xfrm>
            <a:off x="3221296" y="2306279"/>
            <a:ext cx="6949338" cy="1754326"/>
          </a:xfrm>
          <a:prstGeom prst="rect">
            <a:avLst/>
          </a:prstGeom>
          <a:noFill/>
          <a:ln w="9525">
            <a:noFill/>
            <a:miter lim="800000"/>
            <a:headEnd/>
            <a:tailEnd/>
          </a:ln>
        </p:spPr>
        <p:txBody>
          <a:bodyPr wrap="none">
            <a:spAutoFit/>
          </a:bodyPr>
          <a:lstStyle/>
          <a:p>
            <a:pPr algn="r" rtl="1">
              <a:buFont typeface="Arial" charset="0"/>
              <a:buChar char="•"/>
            </a:pPr>
            <a:r>
              <a:rPr lang="ar-SA" sz="3600" b="1" dirty="0">
                <a:solidFill>
                  <a:schemeClr val="accent1"/>
                </a:solidFill>
              </a:rPr>
              <a:t>أفعل الخير ولا أبتغي جزاءه إلا من الله تعالى </a:t>
            </a:r>
          </a:p>
          <a:p>
            <a:pPr algn="r" rtl="1">
              <a:buFont typeface="Arial" charset="0"/>
              <a:buChar char="•"/>
            </a:pPr>
            <a:r>
              <a:rPr lang="ar-SA" sz="3600" b="1" dirty="0">
                <a:solidFill>
                  <a:schemeClr val="accent1"/>
                </a:solidFill>
              </a:rPr>
              <a:t>أقول الحق ولا أكذب في أقوالي </a:t>
            </a:r>
          </a:p>
          <a:p>
            <a:pPr>
              <a:buFont typeface="Arial" charset="0"/>
              <a:buChar char="•"/>
            </a:pPr>
            <a:r>
              <a:rPr lang="ar-SA" sz="3600" b="1" dirty="0">
                <a:solidFill>
                  <a:schemeClr val="accent1"/>
                </a:solidFill>
              </a:rPr>
              <a:t> </a:t>
            </a:r>
            <a:r>
              <a:rPr lang="ar-SA" sz="3600" b="1" dirty="0" err="1">
                <a:solidFill>
                  <a:schemeClr val="accent1"/>
                </a:solidFill>
              </a:rPr>
              <a:t>ألتجىء</a:t>
            </a:r>
            <a:r>
              <a:rPr lang="ar-SA" sz="3600" b="1" dirty="0">
                <a:solidFill>
                  <a:schemeClr val="accent1"/>
                </a:solidFill>
              </a:rPr>
              <a:t> إلى الله في جميع أموري.</a:t>
            </a:r>
          </a:p>
        </p:txBody>
      </p:sp>
      <p:sp>
        <p:nvSpPr>
          <p:cNvPr id="6" name="مربع نص 5">
            <a:extLst>
              <a:ext uri="{FF2B5EF4-FFF2-40B4-BE49-F238E27FC236}">
                <a16:creationId xmlns:a16="http://schemas.microsoft.com/office/drawing/2014/main" id="{2AE79D21-8D92-A32D-CCA5-507B947024CF}"/>
              </a:ext>
            </a:extLst>
          </p:cNvPr>
          <p:cNvSpPr txBox="1"/>
          <p:nvPr/>
        </p:nvSpPr>
        <p:spPr>
          <a:xfrm>
            <a:off x="3851275" y="1129783"/>
            <a:ext cx="6443932" cy="769441"/>
          </a:xfrm>
          <a:prstGeom prst="rect">
            <a:avLst/>
          </a:prstGeom>
          <a:noFill/>
        </p:spPr>
        <p:txBody>
          <a:bodyPr wrap="square">
            <a:spAutoFit/>
          </a:bodyPr>
          <a:lstStyle/>
          <a:p>
            <a:r>
              <a:rPr lang="ar-EG" sz="4400" b="1" dirty="0">
                <a:solidFill>
                  <a:srgbClr val="C00000"/>
                </a:solidFill>
              </a:rPr>
              <a:t> </a:t>
            </a:r>
            <a:r>
              <a:rPr lang="ar-SA" sz="4400" b="1" dirty="0">
                <a:solidFill>
                  <a:srgbClr val="C00000"/>
                </a:solidFill>
              </a:rPr>
              <a:t>آثار سلوكية</a:t>
            </a:r>
            <a:endParaRPr lang="ar-SA" sz="4400" dirty="0">
              <a:solidFill>
                <a:srgbClr val="C00000"/>
              </a:solidFill>
            </a:endParaRPr>
          </a:p>
        </p:txBody>
      </p:sp>
      <p:pic>
        <p:nvPicPr>
          <p:cNvPr id="7" name="صورة 6">
            <a:extLst>
              <a:ext uri="{FF2B5EF4-FFF2-40B4-BE49-F238E27FC236}">
                <a16:creationId xmlns:a16="http://schemas.microsoft.com/office/drawing/2014/main" id="{BE9414E9-ED49-0D76-F94B-3A1913122F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57214">
            <a:off x="5159928" y="414711"/>
            <a:ext cx="2246839" cy="219958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CD4ABFD8-6B5A-6690-A28C-634706DBFB95}"/>
              </a:ext>
            </a:extLst>
          </p:cNvPr>
          <p:cNvPicPr>
            <a:picLocks noChangeAspect="1"/>
          </p:cNvPicPr>
          <p:nvPr/>
        </p:nvPicPr>
        <p:blipFill>
          <a:blip r:embed="rId2"/>
          <a:stretch>
            <a:fillRect/>
          </a:stretch>
        </p:blipFill>
        <p:spPr>
          <a:xfrm>
            <a:off x="374905" y="92050"/>
            <a:ext cx="4967332" cy="6765950"/>
          </a:xfrm>
          <a:prstGeom prst="rect">
            <a:avLst/>
          </a:prstGeom>
        </p:spPr>
      </p:pic>
      <p:sp>
        <p:nvSpPr>
          <p:cNvPr id="4" name="مربع نص 3">
            <a:extLst>
              <a:ext uri="{FF2B5EF4-FFF2-40B4-BE49-F238E27FC236}">
                <a16:creationId xmlns:a16="http://schemas.microsoft.com/office/drawing/2014/main" id="{67F91F93-E60F-6003-CFB8-FD2AA584E19E}"/>
              </a:ext>
            </a:extLst>
          </p:cNvPr>
          <p:cNvSpPr txBox="1"/>
          <p:nvPr/>
        </p:nvSpPr>
        <p:spPr>
          <a:xfrm>
            <a:off x="5202936" y="1239511"/>
            <a:ext cx="5266007" cy="769441"/>
          </a:xfrm>
          <a:prstGeom prst="rect">
            <a:avLst/>
          </a:prstGeom>
          <a:noFill/>
        </p:spPr>
        <p:txBody>
          <a:bodyPr wrap="square">
            <a:spAutoFit/>
          </a:bodyPr>
          <a:lstStyle/>
          <a:p>
            <a:r>
              <a:rPr lang="ar-SA" sz="4400" b="1" dirty="0">
                <a:solidFill>
                  <a:srgbClr val="C00000"/>
                </a:solidFill>
              </a:rPr>
              <a:t>ورقة عمل تفاعلية </a:t>
            </a:r>
            <a:endParaRPr lang="ar-SA" sz="4400" dirty="0">
              <a:solidFill>
                <a:srgbClr val="C00000"/>
              </a:solidFill>
            </a:endParaRPr>
          </a:p>
        </p:txBody>
      </p:sp>
      <p:pic>
        <p:nvPicPr>
          <p:cNvPr id="5" name="صورة 4">
            <a:extLst>
              <a:ext uri="{FF2B5EF4-FFF2-40B4-BE49-F238E27FC236}">
                <a16:creationId xmlns:a16="http://schemas.microsoft.com/office/drawing/2014/main" id="{F6D47684-1FFE-F77E-662E-35B8369901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57214" flipV="1">
            <a:off x="7665313" y="2547846"/>
            <a:ext cx="2210780" cy="2164281"/>
          </a:xfrm>
          <a:prstGeom prst="rect">
            <a:avLst/>
          </a:prstGeom>
        </p:spPr>
      </p:pic>
    </p:spTree>
    <p:extLst>
      <p:ext uri="{BB962C8B-B14F-4D97-AF65-F5344CB8AC3E}">
        <p14:creationId xmlns:p14="http://schemas.microsoft.com/office/powerpoint/2010/main" val="3827583625"/>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9">
            <a:extLst>
              <a:ext uri="{FF2B5EF4-FFF2-40B4-BE49-F238E27FC236}">
                <a16:creationId xmlns:a16="http://schemas.microsoft.com/office/drawing/2014/main" id="{74171B40-7996-4198-AD80-A7DEE9C0AFD8}"/>
              </a:ext>
            </a:extLst>
          </p:cNvPr>
          <p:cNvSpPr/>
          <p:nvPr/>
        </p:nvSpPr>
        <p:spPr>
          <a:xfrm rot="21104595">
            <a:off x="728206" y="3774431"/>
            <a:ext cx="3457826" cy="1225499"/>
          </a:xfrm>
          <a:prstGeom prst="rect">
            <a:avLst/>
          </a:prstGeom>
          <a:solidFill>
            <a:schemeClr val="tx2">
              <a:lumMod val="10000"/>
              <a:lumOff val="90000"/>
            </a:schemeClr>
          </a:solidFill>
        </p:spPr>
        <p:txBody>
          <a:bodyPr/>
          <a:lstStyle/>
          <a:p>
            <a:endParaRPr lang="ar-SA"/>
          </a:p>
        </p:txBody>
      </p:sp>
      <p:sp>
        <p:nvSpPr>
          <p:cNvPr id="18" name="Rectangle">
            <a:extLst>
              <a:ext uri="{FF2B5EF4-FFF2-40B4-BE49-F238E27FC236}">
                <a16:creationId xmlns:a16="http://schemas.microsoft.com/office/drawing/2014/main" id="{7E1AC3DD-8951-4EAD-BEFC-89128BCC9BE4}"/>
              </a:ext>
            </a:extLst>
          </p:cNvPr>
          <p:cNvSpPr/>
          <p:nvPr/>
        </p:nvSpPr>
        <p:spPr>
          <a:xfrm>
            <a:off x="-34567" y="6172927"/>
            <a:ext cx="11933037" cy="578235"/>
          </a:xfrm>
          <a:prstGeom prst="rect">
            <a:avLst/>
          </a:prstGeom>
          <a:solidFill>
            <a:schemeClr val="bg1">
              <a:lumMod val="95000"/>
            </a:schemeClr>
          </a:solidFill>
          <a:ln w="12700">
            <a:noFill/>
            <a:miter lim="400000"/>
          </a:ln>
        </p:spPr>
        <p:txBody>
          <a:bodyPr lIns="0" tIns="0" rIns="0" bIns="0" anchor="ctr"/>
          <a:lstStyle/>
          <a:p>
            <a:pPr>
              <a:defRPr sz="3200">
                <a:solidFill>
                  <a:srgbClr val="FFFFFF"/>
                </a:solidFill>
              </a:defRPr>
            </a:pPr>
            <a:endParaRPr sz="2133" dirty="0"/>
          </a:p>
        </p:txBody>
      </p:sp>
      <p:sp>
        <p:nvSpPr>
          <p:cNvPr id="15" name="AutoShape 8">
            <a:extLst>
              <a:ext uri="{FF2B5EF4-FFF2-40B4-BE49-F238E27FC236}">
                <a16:creationId xmlns:a16="http://schemas.microsoft.com/office/drawing/2014/main" id="{5DA91BDD-65BC-4E12-8662-9F9D2561E8F4}"/>
              </a:ext>
            </a:extLst>
          </p:cNvPr>
          <p:cNvSpPr/>
          <p:nvPr/>
        </p:nvSpPr>
        <p:spPr>
          <a:xfrm rot="84843">
            <a:off x="419186" y="4847969"/>
            <a:ext cx="3899861" cy="1225499"/>
          </a:xfrm>
          <a:prstGeom prst="rect">
            <a:avLst/>
          </a:prstGeom>
          <a:solidFill>
            <a:schemeClr val="bg1">
              <a:lumMod val="75000"/>
            </a:schemeClr>
          </a:solidFill>
        </p:spPr>
        <p:txBody>
          <a:bodyPr/>
          <a:lstStyle/>
          <a:p>
            <a:endParaRPr lang="ar-SA"/>
          </a:p>
        </p:txBody>
      </p:sp>
      <p:sp>
        <p:nvSpPr>
          <p:cNvPr id="16" name="مربع نص 15">
            <a:extLst>
              <a:ext uri="{FF2B5EF4-FFF2-40B4-BE49-F238E27FC236}">
                <a16:creationId xmlns:a16="http://schemas.microsoft.com/office/drawing/2014/main" id="{B9FE434A-B19B-4807-A39E-4B12B0971CF0}"/>
              </a:ext>
            </a:extLst>
          </p:cNvPr>
          <p:cNvSpPr txBox="1"/>
          <p:nvPr/>
        </p:nvSpPr>
        <p:spPr>
          <a:xfrm>
            <a:off x="535838" y="5149170"/>
            <a:ext cx="3356679" cy="502766"/>
          </a:xfrm>
          <a:prstGeom prst="rect">
            <a:avLst/>
          </a:prstGeom>
          <a:solidFill>
            <a:schemeClr val="bg2">
              <a:lumMod val="90000"/>
            </a:schemeClr>
          </a:solidFill>
        </p:spPr>
        <p:txBody>
          <a:bodyPr wrap="square">
            <a:spAutoFit/>
          </a:bodyPr>
          <a:lstStyle/>
          <a:p>
            <a:pPr algn="ctr"/>
            <a:r>
              <a:rPr lang="ar-SA" sz="2667"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 لؤلؤة عبد العزيز العتيق </a:t>
            </a:r>
          </a:p>
        </p:txBody>
      </p:sp>
      <p:pic>
        <p:nvPicPr>
          <p:cNvPr id="20" name="884AEA23-EA58-47EB-8C88-9CE646949802-L0-001.png" descr="884AEA23-EA58-47EB-8C88-9CE646949802-L0-001.png">
            <a:hlinkClick r:id="rId2"/>
            <a:extLst>
              <a:ext uri="{FF2B5EF4-FFF2-40B4-BE49-F238E27FC236}">
                <a16:creationId xmlns:a16="http://schemas.microsoft.com/office/drawing/2014/main" id="{A4C8F341-9498-438E-81C0-07C494A17A71}"/>
              </a:ext>
            </a:extLst>
          </p:cNvPr>
          <p:cNvPicPr>
            <a:picLocks noChangeAspect="1"/>
          </p:cNvPicPr>
          <p:nvPr/>
        </p:nvPicPr>
        <p:blipFill>
          <a:blip r:embed="rId3" cstate="print"/>
          <a:stretch>
            <a:fillRect/>
          </a:stretch>
        </p:blipFill>
        <p:spPr>
          <a:xfrm>
            <a:off x="838200" y="6217584"/>
            <a:ext cx="466434" cy="466436"/>
          </a:xfrm>
          <a:prstGeom prst="rect">
            <a:avLst/>
          </a:prstGeom>
          <a:ln w="12700" cap="flat">
            <a:noFill/>
            <a:miter lim="400000"/>
          </a:ln>
          <a:effectLst/>
        </p:spPr>
      </p:pic>
      <p:pic>
        <p:nvPicPr>
          <p:cNvPr id="14" name="صورة 13">
            <a:extLst>
              <a:ext uri="{FF2B5EF4-FFF2-40B4-BE49-F238E27FC236}">
                <a16:creationId xmlns:a16="http://schemas.microsoft.com/office/drawing/2014/main" id="{58F3718D-74D9-47BC-A0C8-D66FD783DF60}"/>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b="7469"/>
          <a:stretch/>
        </p:blipFill>
        <p:spPr>
          <a:xfrm>
            <a:off x="5541417" y="222041"/>
            <a:ext cx="5165003" cy="53664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مربع نص 20">
            <a:extLst>
              <a:ext uri="{FF2B5EF4-FFF2-40B4-BE49-F238E27FC236}">
                <a16:creationId xmlns:a16="http://schemas.microsoft.com/office/drawing/2014/main" id="{C9AD56A3-4A51-4BC5-8A62-1D684AAB0CBB}"/>
              </a:ext>
            </a:extLst>
          </p:cNvPr>
          <p:cNvSpPr txBox="1"/>
          <p:nvPr/>
        </p:nvSpPr>
        <p:spPr>
          <a:xfrm>
            <a:off x="1473200" y="4194686"/>
            <a:ext cx="1574800" cy="543675"/>
          </a:xfrm>
          <a:prstGeom prst="rect">
            <a:avLst/>
          </a:prstGeom>
          <a:noFill/>
        </p:spPr>
        <p:txBody>
          <a:bodyPr wrap="square">
            <a:spAutoFit/>
          </a:bodyPr>
          <a:lstStyle/>
          <a:p>
            <a:pPr algn="ctr"/>
            <a:r>
              <a:rPr lang="ar-SA" sz="2933" dirty="0">
                <a:ln w="0"/>
                <a:effectLst>
                  <a:outerShdw blurRad="38100" dist="19050" dir="2700000" algn="tl" rotWithShape="0">
                    <a:schemeClr val="dk1">
                      <a:alpha val="40000"/>
                    </a:schemeClr>
                  </a:outerShdw>
                </a:effectLst>
                <a:latin typeface="29LT Zarid Serif Rg" panose="00000100000000000000" pitchFamily="2" charset="-78"/>
                <a:cs typeface="29LT Zarid Serif Rg" panose="00000100000000000000" pitchFamily="2" charset="-78"/>
              </a:rPr>
              <a:t>معلمتكم </a:t>
            </a:r>
            <a:endParaRPr lang="ar-SA" sz="2667" dirty="0"/>
          </a:p>
        </p:txBody>
      </p:sp>
      <p:sp>
        <p:nvSpPr>
          <p:cNvPr id="11" name="بسم الله الرحمن الرحيم والصلاة والسلام على الرسول الأمين سيدنا محمد وعلى آله وصحبه أجمعين…">
            <a:extLst>
              <a:ext uri="{FF2B5EF4-FFF2-40B4-BE49-F238E27FC236}">
                <a16:creationId xmlns:a16="http://schemas.microsoft.com/office/drawing/2014/main" id="{AED70962-99DF-4880-9329-C0CC0412D471}"/>
              </a:ext>
            </a:extLst>
          </p:cNvPr>
          <p:cNvSpPr txBox="1">
            <a:spLocks/>
          </p:cNvSpPr>
          <p:nvPr/>
        </p:nvSpPr>
        <p:spPr>
          <a:xfrm>
            <a:off x="1499160" y="6310631"/>
            <a:ext cx="4817195" cy="302823"/>
          </a:xfrm>
          <a:prstGeom prst="rect">
            <a:avLst/>
          </a:prstGeom>
          <a:noFill/>
          <a:ln w="12700">
            <a:noFill/>
            <a:miter lim="400000"/>
          </a:ln>
          <a:effectLst>
            <a:outerShdw blurRad="635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700" tIns="12700" rIns="12700" bIns="12700" anchor="ctr">
            <a:normAutofit lnSpcReduction="10000"/>
          </a:bodyPr>
          <a:lstStyle/>
          <a:p>
            <a:pPr defTabSz="123424">
              <a:defRPr sz="3956" b="0" spc="0">
                <a:solidFill>
                  <a:srgbClr val="FFFFFF"/>
                </a:solidFill>
                <a:latin typeface="Khalid Art bold"/>
                <a:ea typeface="Khalid Art bold"/>
                <a:cs typeface="Khalid Art bold"/>
                <a:sym typeface="Khalid Art bold"/>
              </a:defRPr>
            </a:pPr>
            <a:r>
              <a:rPr lang="ar-SA" sz="1867" dirty="0">
                <a:ln w="0"/>
                <a:solidFill>
                  <a:sysClr val="windowText" lastClr="000000"/>
                </a:solidFill>
                <a:effectLst>
                  <a:outerShdw blurRad="38100" dist="19050" dir="2700000" algn="tl" rotWithShape="0">
                    <a:schemeClr val="dk1">
                      <a:alpha val="40000"/>
                    </a:schemeClr>
                  </a:outerShdw>
                </a:effectLst>
                <a:latin typeface="Khalid Art bold"/>
                <a:ea typeface="Khalid Art bold"/>
                <a:cs typeface="Khalid Art bold"/>
                <a:sym typeface="Khalid Art bold"/>
              </a:rPr>
              <a:t>قناة البيان للعروض والعلوم الشرعية  </a:t>
            </a:r>
          </a:p>
        </p:txBody>
      </p:sp>
    </p:spTree>
    <p:extLst>
      <p:ext uri="{BB962C8B-B14F-4D97-AF65-F5344CB8AC3E}">
        <p14:creationId xmlns:p14="http://schemas.microsoft.com/office/powerpoint/2010/main" val="22974943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TotalTime>
  <Words>818</Words>
  <Application>Microsoft Office PowerPoint</Application>
  <PresentationFormat>شاشة عريضة</PresentationFormat>
  <Paragraphs>84</Paragraphs>
  <Slides>17</Slides>
  <Notes>1</Notes>
  <HiddenSlides>0</HiddenSlides>
  <MMClips>1</MMClips>
  <ScaleCrop>false</ScaleCrop>
  <HeadingPairs>
    <vt:vector size="6" baseType="variant">
      <vt:variant>
        <vt:lpstr>الخطوط المستخدمة</vt:lpstr>
      </vt:variant>
      <vt:variant>
        <vt:i4>12</vt:i4>
      </vt:variant>
      <vt:variant>
        <vt:lpstr>نسق</vt:lpstr>
      </vt:variant>
      <vt:variant>
        <vt:i4>1</vt:i4>
      </vt:variant>
      <vt:variant>
        <vt:lpstr>عناوين الشرائح</vt:lpstr>
      </vt:variant>
      <vt:variant>
        <vt:i4>17</vt:i4>
      </vt:variant>
    </vt:vector>
  </HeadingPairs>
  <TitlesOfParts>
    <vt:vector size="30" baseType="lpstr">
      <vt:lpstr>29LT Azer</vt:lpstr>
      <vt:lpstr>29LT Zarid Serif Rg</vt:lpstr>
      <vt:lpstr>Aptos</vt:lpstr>
      <vt:lpstr>Aptos Display</vt:lpstr>
      <vt:lpstr>Arabic Typesetting</vt:lpstr>
      <vt:lpstr>Arial</vt:lpstr>
      <vt:lpstr>Calibri</vt:lpstr>
      <vt:lpstr>Helvetica Neue</vt:lpstr>
      <vt:lpstr>Khalid Art bold</vt:lpstr>
      <vt:lpstr>Microsoft Sans Serif</vt:lpstr>
      <vt:lpstr>Tahoma</vt:lpstr>
      <vt:lpstr>Times New Roman</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تفسير 2م الفصل 3</dc:title>
  <dc:creator>لؤلؤة العتيق</dc:creator>
  <cp:keywords>قناة البيان للعروض والعلوم الشرعية</cp:keywords>
  <cp:lastModifiedBy>لؤلؤة العتيق</cp:lastModifiedBy>
  <cp:revision>2</cp:revision>
  <dcterms:created xsi:type="dcterms:W3CDTF">2024-03-13T19:33:29Z</dcterms:created>
  <dcterms:modified xsi:type="dcterms:W3CDTF">2024-03-13T21:19:30Z</dcterms:modified>
</cp:coreProperties>
</file>