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5"/>
  </p:notesMasterIdLst>
  <p:sldIdLst>
    <p:sldId id="462" r:id="rId6"/>
    <p:sldId id="1076" r:id="rId7"/>
    <p:sldId id="258" r:id="rId8"/>
    <p:sldId id="279" r:id="rId9"/>
    <p:sldId id="280" r:id="rId10"/>
    <p:sldId id="281" r:id="rId11"/>
    <p:sldId id="481" r:id="rId12"/>
    <p:sldId id="483" r:id="rId13"/>
    <p:sldId id="484" r:id="rId14"/>
    <p:sldId id="412" r:id="rId15"/>
    <p:sldId id="318" r:id="rId16"/>
    <p:sldId id="283" r:id="rId17"/>
    <p:sldId id="284" r:id="rId18"/>
    <p:sldId id="486" r:id="rId19"/>
    <p:sldId id="480" r:id="rId20"/>
    <p:sldId id="282" r:id="rId21"/>
    <p:sldId id="485" r:id="rId22"/>
    <p:sldId id="1058" r:id="rId23"/>
    <p:sldId id="1057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FFFF"/>
    <a:srgbClr val="FFCC00"/>
    <a:srgbClr val="FFCCCC"/>
    <a:srgbClr val="FFFFCC"/>
    <a:srgbClr val="FF9999"/>
    <a:srgbClr val="FF3300"/>
    <a:srgbClr val="FFCCFF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5256" autoAdjust="0"/>
  </p:normalViewPr>
  <p:slideViewPr>
    <p:cSldViewPr>
      <p:cViewPr varScale="1">
        <p:scale>
          <a:sx n="99" d="100"/>
          <a:sy n="99" d="100"/>
        </p:scale>
        <p:origin x="43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D8D2D1-2099-494A-A2F0-816A36E7A6D0}" type="datetimeFigureOut">
              <a:rPr lang="ar-SA" smtClean="0"/>
              <a:t>12/03/44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95E487-0D96-4201-8EE3-8C76C4A72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560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مربع قطر الشاشة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5E487-0D96-4201-8EE3-8C76C4A72017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929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4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63DFC3-2BE7-44D1-2279-A2E84E1E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D2CBB6-4012-4F0A-B165-589474846465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4B4F01-4A61-A9B7-7E82-8775BCA2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6E239C-DA36-6801-8792-44D598D1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6277B9-157D-4280-89C2-3739DDEA1B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19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FE9997-3A0B-130B-0351-A4D0DDDB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40B369-9370-43B4-BEC2-AC0D3A1F92F0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02C904-446A-1A0A-E041-CED711D4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E148B5-5CDD-6CB4-F3F8-91B1D1D2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B3B68B-4D97-4F5A-B2DB-6D81F5D281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45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7F3F51-5E92-993E-C04C-C2683F8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6537FD-6327-4C6E-9057-31AC8F679C3C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7A7C67-7FC1-EA6D-3738-28FDEE06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388013-CECC-4C78-2C17-4D270147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AC1294-F798-4AA6-8648-6C2791F817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94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0137F7-1B67-A786-CF86-3E9AB0CF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31EB54-4BC2-48A3-8FBC-E5E9E63D0A4A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A2BA64-F484-FB1E-5E99-22451099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09D167-A61D-B028-B96B-409F51CB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645B5E-128F-44FE-8F54-E48F8728E23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31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CF07A4-8399-E9C2-73B5-12668FE9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249CC3-AEE8-43A4-BA6D-FAF142A20045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5460793-56DB-9FF2-A9C0-F25B5FBE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37BBB7C-6705-4ABA-31E0-95AFFAF3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014E8E-7843-46C1-98C8-C96FD201B5A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87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C888EC-72E6-1DDD-A0FD-D6DFEAB2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DD2332-05DC-4E76-9458-6A0D20F9416A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80F5F24-EF5A-00B5-F24B-7680196B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B99BF83-D83E-A168-323C-7D7442FA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8DF289-F8DD-4784-8A91-45881542F7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95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04F13D2-8A53-B831-3376-673BA652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958A48-9D52-43BE-969A-91E8EC3EB394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7382B0-CF9F-5F52-345F-8B6CAACA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EE7961-D09E-6A12-22BA-B455B0BB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17B112-BDD6-4929-B13F-A2D56E701F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294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EF01C2-6B19-C893-1406-8F409AB5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3CB593-25EF-437A-989F-07BB9723739C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7FC0DC-AB3A-AFA6-C33B-F82B3709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12F7CB-A747-1933-0D1D-5A41BDE1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5C8E5-3CD7-468D-B2F3-7D89AE9C7B8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66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4D05BB-3A96-1B43-C112-D69AB7BA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9B4996-E2FA-4806-AD73-E2A73AC67D0E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0FC0BB-2B61-7D75-09E7-500BCEA5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BC2DCF-B0BF-9882-E80C-2628F7F5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443C9-0067-4237-AAD9-2CC524B5181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1436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1CF776-DEA8-C153-1EA2-EE949E8E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9FCCAC-BCF1-4A50-9ED4-37ECD19C3F02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0BBA68-2065-3A84-A8DB-6B004DC9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4DC2B9-8AB3-160F-D38C-CBBBB737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7FA486-3647-41A4-9371-711EF3D0B52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18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A19881-2855-BCB5-F981-88DABFFA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D84095-EC8A-4F52-A519-4C361B09F552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173272-53F7-612E-9EBC-8E2EE819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417D93-33B8-45F2-1BE6-0247F78F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69FCF5-5D85-4BC2-ABA1-A849963C5E3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69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32C46E-7C61-5AD2-A170-5CEAAF646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8B7252-69A1-603C-1303-00916B65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FDB1AE-C9B0-199E-860E-125CC720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CE2EA0-D25E-9375-1EBE-7350B18C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877B5C-DB71-D94D-C0B3-4C3B1295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C8CFF-C4EF-413D-90E0-BE46FF9207A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12689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594BA8-E133-AF4F-F691-5C034E1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ADE360-E91D-B7FE-36BE-1EE9347E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1650E0-0954-D3C0-B606-98569E74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4ECEF4-BE21-AE2E-8DCD-D2B6A1A0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8C92BC-954F-EE21-30A0-2C751EE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5642-5ED7-49C5-AA5A-2732FF2F391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5148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6ACF48-E362-7D62-CDE3-293F31C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8C9FB9-E465-06E5-FA1D-B3E6F122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E6F2A9-04A8-BFF6-5B3A-D2F129C9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56EBBA-1750-CCE8-F3B4-DBB6FFCF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15DC40-35B0-AFFF-9B3A-8D2ADE30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BFD78-2A54-4EB9-B748-9186B1BCDFD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58756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966586-36C9-C995-E98C-A06B3B67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66C336-627E-D237-AB69-DDFBBCEC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3A32F52-E25A-9A94-EB53-39D025BDB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46E746-4BA7-18E6-4696-E5B83015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D534A7-08CB-7698-2089-1F995D92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0352A6-571E-D7C6-1552-DF7171B6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5A593-5EBD-4B97-ACDF-43D03CC1D39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887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591C41-351B-C86E-77CE-549B9C96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8166F4-0F90-1DF7-23AC-786ED854E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3249A9-2029-4575-FC42-AD807F28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894F924-A81C-0FD8-C602-863D9AC76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439DC81-D865-1028-2272-7CE64E064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97DFF8-8E2C-D295-0716-8FC24805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7B83DD9-83FA-56BD-EBF2-3E5A058A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37EB8D-65B8-566D-FFF7-9AD1A19A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8267-67E7-4729-BF78-5041B02D03D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36736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3D243A-F4F4-04A8-603C-F4C93FD6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97E9D16-D533-EDDC-7BE3-A119D10D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605C888-9FA8-6710-B82B-BEB4D83F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C9B4355-714F-F6DD-F4C2-3D77CAD2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0D089-6B7D-470F-B369-CAFED888123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3340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840C9F-D5BB-826D-690E-BA63D7C6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339F3E3-C12E-6460-7A99-C4CB8B86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2F03AB-AC2D-1BDB-F34C-2CDF2D84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B9DC-EE5C-4F00-8F0E-FEE0941BF14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6713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8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862D06-AD5F-D5A1-0637-0A583EA4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C2D8A6-22AF-FDC4-A279-9343AD44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96BE5D-E9FA-6E5D-AB42-09F9D2E14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F4698C-0283-E4B3-2B91-7C3A18A1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10BA31-C71E-B826-12E5-CE6CC9A7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B80FB5-B19C-F173-F8EB-A64D8A9C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BF8F-6E27-46D4-9F5B-01BBBFD4A40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23880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DAE981-AA24-3FE0-224B-A87497C6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C88D3E2-F149-43B2-14EC-97A1C6EB6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C9FE6A-A054-21B3-F884-93B931C2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F26601-AC6C-6F68-F306-CA78368D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93B240-DB13-F121-C0BD-4A201931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204C7EF-C2EB-7128-C227-3FC0F0D2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F060-76BD-4167-82EA-6717E84310F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53693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B84997-6B96-2095-DC35-BD92A56A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BAFB53-8CA7-D493-6A94-361EDDE3D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B1D4DF-A029-7716-AD3C-03F31B3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8F85B9-78B5-6A30-D960-F3578588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493DEB-4038-A210-05CA-246CE6CA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D0E69-A480-4B65-AEC6-788D52277E0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31574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4B53B5F-706C-F873-6DCF-054E245E3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B75ED6-8E16-DE60-E75A-7C8C0CE87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3791B0-00FD-B86D-2A0C-38B0E3AD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BBDE94-902E-3173-8824-E34C0616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2E36EE-12C0-B18A-37E3-00D5E7F5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1DBE-2CB6-4FCF-B59D-6E06EC89948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92945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2338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6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3560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866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507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403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3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10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736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8833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683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83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2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4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5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3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2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0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5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8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83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2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>
            <a:extLst>
              <a:ext uri="{FF2B5EF4-FFF2-40B4-BE49-F238E27FC236}">
                <a16:creationId xmlns:a16="http://schemas.microsoft.com/office/drawing/2014/main" id="{49AC9E96-2EB2-A056-F87D-8D14EE693A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عنصر نائب للنص 2">
            <a:extLst>
              <a:ext uri="{FF2B5EF4-FFF2-40B4-BE49-F238E27FC236}">
                <a16:creationId xmlns:a16="http://schemas.microsoft.com/office/drawing/2014/main" id="{6E26D496-04B7-DA51-2E8F-71FD38A91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7B2583-707A-C71B-3585-19C979C4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722FBB4B-77D0-44C4-8521-A448F6BC4F54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62E12C-5DB1-B9EE-C2D3-B7D3BE9C9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B934EC-05CF-AD4F-D9D7-557B4268A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279624B0-E87F-48F2-AED7-60D5780618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05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AA5905-4C64-964F-DAAD-5941DE6FD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47EF9B-01EC-E70A-9473-7CEB63370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01C33E-F9B3-7480-351B-F90F5D53A6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DD266D-B3C6-DCF4-B4B6-2C1B67D466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06A69E-0936-38C9-B335-2B4E0F680F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A1042CA-0E16-4A50-B6D2-A7FFA88A761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683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12/03/44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38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28588" indent="-128588" algn="r" defTabSz="514350" rtl="1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881" indent="-192881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math3m" TargetMode="External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math3m" TargetMode="External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6952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MC\Documents\فاصل تاكد1.png">
            <a:extLst>
              <a:ext uri="{FF2B5EF4-FFF2-40B4-BE49-F238E27FC236}">
                <a16:creationId xmlns:a16="http://schemas.microsoft.com/office/drawing/2014/main" id="{4CBAEA00-2234-18A1-8F44-0639F90D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5">
            <a:extLst>
              <a:ext uri="{FF2B5EF4-FFF2-40B4-BE49-F238E27FC236}">
                <a16:creationId xmlns:a16="http://schemas.microsoft.com/office/drawing/2014/main" id="{1C4C4499-5FD3-576B-8CE8-E634B47B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3068960"/>
            <a:ext cx="3781413" cy="6128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8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E442A5A-E516-F67D-7D3F-DD2798951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80031"/>
            <a:ext cx="1283593" cy="2061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1CFB643-BA98-F92D-636E-6B4ED58C83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1760" y="2449831"/>
            <a:ext cx="5476850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7DFDB90-9D15-E227-FCB8-7C68F04BA4A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0022" y="3045053"/>
            <a:ext cx="1447800" cy="47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6DE34F-C43F-3D55-CC48-A4A239EF7EC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7739" y="3055994"/>
            <a:ext cx="1276350" cy="46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263834E-2778-BD78-2AFA-ACFDC75037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04" y="6250426"/>
            <a:ext cx="450913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4630E12-C964-E160-8EB6-DC8C7E12F793}"/>
              </a:ext>
            </a:extLst>
          </p:cNvPr>
          <p:cNvSpPr txBox="1"/>
          <p:nvPr/>
        </p:nvSpPr>
        <p:spPr>
          <a:xfrm>
            <a:off x="1691680" y="3965148"/>
            <a:ext cx="60486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solidFill>
                  <a:srgbClr val="0070C0"/>
                </a:solidFill>
                <a:cs typeface="DTP Naskh S" pitchFamily="2" charset="-78"/>
              </a:rPr>
              <a:t>ترك سامي منزله. وسار2 كلم شرقا، ثم دار واتجه جنوبا وسار ٣ كلم. كم يبعد سامي عن منزله؟</a:t>
            </a:r>
          </a:p>
        </p:txBody>
      </p:sp>
    </p:spTree>
    <p:extLst>
      <p:ext uri="{BB962C8B-B14F-4D97-AF65-F5344CB8AC3E}">
        <p14:creationId xmlns:p14="http://schemas.microsoft.com/office/powerpoint/2010/main" val="7387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423EB9-D165-7A2F-5E37-02916BD3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3" y="705835"/>
            <a:ext cx="8875799" cy="6069241"/>
          </a:xfrm>
          <a:prstGeom prst="rect">
            <a:avLst/>
          </a:prstGeom>
        </p:spPr>
      </p:pic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71625"/>
            <a:ext cx="8496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6905625" y="2205038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= 9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6913563" y="2925763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= 16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6913563" y="3644900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= 25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6913563" y="4365625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 = 9 + 16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6913563" y="5084763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المثلث قائم الزاوية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4730750" y="2203450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= 144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4738688" y="2924175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 = 1225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4738688" y="3643313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37 = 1369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4738688" y="4364038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1369=144+1225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4738688" y="5083175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المثلث قائم الزاوية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2527300" y="2205038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= 9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2535238" y="2925763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= 25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2535238" y="3644900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 = 49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2535238" y="4365625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49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+mn-ea"/>
                <a:cs typeface="Arial" pitchFamily="34" charset="0"/>
              </a:rPr>
              <a:t>≠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 + 25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2535238" y="5084763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المثلث ليس قائم الزاوية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366713" y="2205038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 = 36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76" name="AutoShape 40"/>
          <p:cNvSpPr>
            <a:spLocks noChangeArrowheads="1"/>
          </p:cNvSpPr>
          <p:nvPr/>
        </p:nvSpPr>
        <p:spPr bwMode="auto">
          <a:xfrm>
            <a:off x="374650" y="2925763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= 64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77" name="AutoShape 41"/>
          <p:cNvSpPr>
            <a:spLocks noChangeArrowheads="1"/>
          </p:cNvSpPr>
          <p:nvPr/>
        </p:nvSpPr>
        <p:spPr bwMode="auto">
          <a:xfrm>
            <a:off x="374650" y="3644900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 = 100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374650" y="4365625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 = 36 + 64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79" name="AutoShape 43"/>
          <p:cNvSpPr>
            <a:spLocks noChangeArrowheads="1"/>
          </p:cNvSpPr>
          <p:nvPr/>
        </p:nvSpPr>
        <p:spPr bwMode="auto">
          <a:xfrm>
            <a:off x="374650" y="5084763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المثلث قائم الزاوية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80" name="AutoShape 44"/>
          <p:cNvSpPr>
            <a:spLocks noChangeArrowheads="1"/>
          </p:cNvSpPr>
          <p:nvPr/>
        </p:nvSpPr>
        <p:spPr bwMode="auto">
          <a:xfrm>
            <a:off x="7308850" y="5948363"/>
            <a:ext cx="1079500" cy="5762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‘ 5 ‘ 7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81" name="AutoShape 45"/>
          <p:cNvSpPr>
            <a:spLocks noChangeArrowheads="1"/>
          </p:cNvSpPr>
          <p:nvPr/>
        </p:nvSpPr>
        <p:spPr bwMode="auto">
          <a:xfrm>
            <a:off x="4722813" y="5948363"/>
            <a:ext cx="2484437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 تنتمي للمجموعات الأخرى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82" name="AutoShape 46"/>
          <p:cNvSpPr>
            <a:spLocks noChangeArrowheads="1"/>
          </p:cNvSpPr>
          <p:nvPr/>
        </p:nvSpPr>
        <p:spPr bwMode="auto">
          <a:xfrm>
            <a:off x="827088" y="5948363"/>
            <a:ext cx="3817937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لأنها لا تمثل أطوال أضلاع مثلث قائم الزاوية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79CACCE-BFCF-F8E4-0BA6-EE46980A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726E972-46F6-5CCE-45F5-88289C194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22848"/>
            <a:ext cx="1533525" cy="5095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0FCB54-21A2-88C3-FDF7-EE2E0836CE6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2201" y="647000"/>
            <a:ext cx="5686399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28C7B01-879C-3348-BF71-C4F2CA12372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216" y="1087429"/>
            <a:ext cx="552450" cy="40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2FF39E4-DD6F-7C8B-1C6B-68CD497C1D5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0274" y="1058064"/>
            <a:ext cx="1447800" cy="47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8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 animBg="1"/>
      <p:bldP spid="39956" grpId="0" animBg="1"/>
      <p:bldP spid="39957" grpId="0" animBg="1"/>
      <p:bldP spid="39958" grpId="0" animBg="1"/>
      <p:bldP spid="39959" grpId="0" animBg="1"/>
      <p:bldP spid="39965" grpId="0" animBg="1"/>
      <p:bldP spid="39966" grpId="0" animBg="1"/>
      <p:bldP spid="39967" grpId="0" animBg="1"/>
      <p:bldP spid="39968" grpId="0" animBg="1"/>
      <p:bldP spid="39969" grpId="0" animBg="1"/>
      <p:bldP spid="39970" grpId="0" animBg="1"/>
      <p:bldP spid="39971" grpId="0" animBg="1"/>
      <p:bldP spid="39972" grpId="0" animBg="1"/>
      <p:bldP spid="39973" grpId="0" animBg="1"/>
      <p:bldP spid="39974" grpId="0" animBg="1"/>
      <p:bldP spid="39975" grpId="0" animBg="1"/>
      <p:bldP spid="39976" grpId="0" animBg="1"/>
      <p:bldP spid="39977" grpId="0" animBg="1"/>
      <p:bldP spid="39978" grpId="0" animBg="1"/>
      <p:bldP spid="39979" grpId="0" animBg="1"/>
      <p:bldP spid="39980" grpId="0" animBg="1"/>
      <p:bldP spid="39981" grpId="0" animBg="1"/>
      <p:bldP spid="399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BDCA66D-3834-DCA4-4469-FA459AB1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3" y="607413"/>
            <a:ext cx="8865993" cy="5936336"/>
          </a:xfrm>
          <a:prstGeom prst="rect">
            <a:avLst/>
          </a:prstGeom>
        </p:spPr>
      </p:pic>
      <p:sp>
        <p:nvSpPr>
          <p:cNvPr id="40995" name="AutoShape 35"/>
          <p:cNvSpPr>
            <a:spLocks noChangeArrowheads="1"/>
          </p:cNvSpPr>
          <p:nvPr/>
        </p:nvSpPr>
        <p:spPr bwMode="auto">
          <a:xfrm>
            <a:off x="3698060" y="2500726"/>
            <a:ext cx="3528517" cy="3603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طول السلم أ بإستخدام نظرية فيثاغورس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996" name="AutoShape 36"/>
          <p:cNvSpPr>
            <a:spLocks noChangeArrowheads="1"/>
          </p:cNvSpPr>
          <p:nvPr/>
        </p:nvSpPr>
        <p:spPr bwMode="auto">
          <a:xfrm>
            <a:off x="4788024" y="2928889"/>
            <a:ext cx="1999633" cy="42362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جـ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ar-SA" sz="2400" b="1">
                <a:solidFill>
                  <a:srgbClr val="000000"/>
                </a:solidFill>
              </a:rPr>
              <a:t>-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ب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3" name="AutoShape 43"/>
          <p:cNvSpPr>
            <a:spLocks noChangeArrowheads="1"/>
          </p:cNvSpPr>
          <p:nvPr/>
        </p:nvSpPr>
        <p:spPr bwMode="auto">
          <a:xfrm>
            <a:off x="4728196" y="3446120"/>
            <a:ext cx="2088357" cy="44434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lang="ar-SA" sz="2400" b="1">
                <a:solidFill>
                  <a:srgbClr val="000000"/>
                </a:solidFill>
              </a:rPr>
              <a:t>أ</a:t>
            </a:r>
            <a:r>
              <a:rPr lang="ar-SA" sz="3200" b="1" baseline="30000">
                <a:solidFill>
                  <a:srgbClr val="000000"/>
                </a:solidFill>
              </a:rPr>
              <a:t>2</a:t>
            </a:r>
            <a:r>
              <a:rPr lang="ar-SA" sz="2400" b="1">
                <a:solidFill>
                  <a:srgbClr val="000000"/>
                </a:solidFill>
              </a:rPr>
              <a:t>= </a:t>
            </a:r>
            <a:r>
              <a:rPr lang="ar-SA" sz="2800" b="1" baseline="30000">
                <a:solidFill>
                  <a:srgbClr val="000000"/>
                </a:solidFill>
              </a:rPr>
              <a:t>2</a:t>
            </a:r>
            <a:r>
              <a:rPr lang="ar-SA" sz="2400" b="1">
                <a:solidFill>
                  <a:srgbClr val="000000"/>
                </a:solidFill>
              </a:rPr>
              <a:t>6-1,5</a:t>
            </a:r>
            <a:r>
              <a:rPr lang="ar-SA" sz="1200" b="1">
                <a:solidFill>
                  <a:srgbClr val="000000"/>
                </a:solidFill>
              </a:rPr>
              <a:t> </a:t>
            </a:r>
            <a:r>
              <a:rPr lang="ar-SA" sz="2800" b="1" baseline="30000">
                <a:solidFill>
                  <a:srgbClr val="000000"/>
                </a:solidFill>
              </a:rPr>
              <a:t>2</a:t>
            </a:r>
            <a:endParaRPr lang="en-US" sz="3600" b="1" baseline="30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4" name="AutoShape 44"/>
          <p:cNvSpPr>
            <a:spLocks noChangeArrowheads="1"/>
          </p:cNvSpPr>
          <p:nvPr/>
        </p:nvSpPr>
        <p:spPr bwMode="auto">
          <a:xfrm>
            <a:off x="4680233" y="3956030"/>
            <a:ext cx="2159349" cy="45768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lang="ar-SA" sz="2400" b="1">
                <a:solidFill>
                  <a:srgbClr val="000000"/>
                </a:solidFill>
              </a:rPr>
              <a:t>أ</a:t>
            </a:r>
            <a:r>
              <a:rPr lang="ar-SA" sz="3200" b="1" baseline="30000">
                <a:solidFill>
                  <a:srgbClr val="000000"/>
                </a:solidFill>
              </a:rPr>
              <a:t>2</a:t>
            </a:r>
            <a:r>
              <a:rPr lang="ar-SA" sz="2400" b="1">
                <a:solidFill>
                  <a:srgbClr val="000000"/>
                </a:solidFill>
              </a:rPr>
              <a:t>= 36-2,25</a:t>
            </a:r>
            <a:endParaRPr lang="en-US" sz="3600" b="1" baseline="30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5" name="AutoShape 45"/>
          <p:cNvSpPr>
            <a:spLocks noChangeArrowheads="1"/>
          </p:cNvSpPr>
          <p:nvPr/>
        </p:nvSpPr>
        <p:spPr bwMode="auto">
          <a:xfrm>
            <a:off x="4644626" y="5051318"/>
            <a:ext cx="2160323" cy="3603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5,8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7" name="AutoShape 47"/>
          <p:cNvSpPr>
            <a:spLocks noChangeArrowheads="1"/>
          </p:cNvSpPr>
          <p:nvPr/>
        </p:nvSpPr>
        <p:spPr bwMode="auto">
          <a:xfrm>
            <a:off x="4643652" y="5537272"/>
            <a:ext cx="2160324" cy="31512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طول السلم أ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5,8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11" name="AutoShape 51"/>
          <p:cNvSpPr>
            <a:spLocks noChangeArrowheads="1"/>
          </p:cNvSpPr>
          <p:nvPr/>
        </p:nvSpPr>
        <p:spPr bwMode="auto">
          <a:xfrm>
            <a:off x="4012982" y="5944543"/>
            <a:ext cx="255819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تبعد حافة السلم عن أعلى السلم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2000" b="1" baseline="30000">
                <a:solidFill>
                  <a:srgbClr val="000000"/>
                </a:solidFill>
                <a:latin typeface="Traditional Arabic" panose="02020603050405020304" pitchFamily="18" charset="-78"/>
                <a:ea typeface="Arial Unicode MS" pitchFamily="34" charset="-128"/>
                <a:cs typeface="Traditional Arabic" panose="02020603050405020304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anose="02020603050405020304" pitchFamily="18" charset="-78"/>
                <a:ea typeface="Arial Unicode MS" pitchFamily="34" charset="-128"/>
                <a:cs typeface="Traditional Arabic" panose="02020603050405020304" pitchFamily="18" charset="-78"/>
              </a:rPr>
              <a:t> 6-5,8 = 0,2 م = 20 سم</a:t>
            </a:r>
            <a:endParaRPr lang="ar-SA" sz="2000" b="1" noProof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D731BEC9-D765-6020-9D33-1C573FAE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1CA685-FD38-47BF-1587-46ECB2BAF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75" y="136372"/>
            <a:ext cx="1022896" cy="339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8C0CB9D-C1AE-D4A5-C332-512E386999C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8024" y="607413"/>
            <a:ext cx="3850893" cy="119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5DB2691-F7E5-6A6B-59CF-8A88EFAC8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29" y="1398724"/>
            <a:ext cx="2251236" cy="2927463"/>
          </a:xfrm>
          <a:prstGeom prst="rect">
            <a:avLst/>
          </a:prstGeom>
        </p:spPr>
      </p:pic>
      <p:sp>
        <p:nvSpPr>
          <p:cNvPr id="11" name="AutoShape 44">
            <a:extLst>
              <a:ext uri="{FF2B5EF4-FFF2-40B4-BE49-F238E27FC236}">
                <a16:creationId xmlns:a16="http://schemas.microsoft.com/office/drawing/2014/main" id="{87414F2E-8064-5C88-B336-4D81C6E6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204" y="4544480"/>
            <a:ext cx="2159349" cy="38124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lang="ar-SA" sz="2400" b="1">
                <a:solidFill>
                  <a:srgbClr val="000000"/>
                </a:solidFill>
              </a:rPr>
              <a:t>أ</a:t>
            </a:r>
            <a:r>
              <a:rPr lang="ar-SA" sz="3200" b="1" baseline="30000">
                <a:solidFill>
                  <a:srgbClr val="000000"/>
                </a:solidFill>
              </a:rPr>
              <a:t>2</a:t>
            </a:r>
            <a:r>
              <a:rPr lang="ar-SA" sz="2400" b="1">
                <a:solidFill>
                  <a:srgbClr val="000000"/>
                </a:solidFill>
              </a:rPr>
              <a:t>= 33,75</a:t>
            </a:r>
            <a:endParaRPr lang="en-US" sz="3600" b="1" baseline="30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433994" y="2481206"/>
            <a:ext cx="790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>
                <a:solidFill>
                  <a:srgbClr val="0070C0"/>
                </a:solidFill>
              </a:rPr>
              <a:t>5,8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42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5" grpId="0" animBg="1"/>
      <p:bldP spid="40996" grpId="0" animBg="1"/>
      <p:bldP spid="41003" grpId="0" animBg="1"/>
      <p:bldP spid="41004" grpId="0" animBg="1"/>
      <p:bldP spid="41005" grpId="0" animBg="1"/>
      <p:bldP spid="41007" grpId="0" animBg="1"/>
      <p:bldP spid="41011" grpId="0" animBg="1"/>
      <p:bldP spid="11" grpId="0" animBg="1"/>
      <p:bldP spid="41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BDCA66D-3834-DCA4-4469-FA459AB1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732751"/>
            <a:ext cx="8865993" cy="5936336"/>
          </a:xfrm>
          <a:prstGeom prst="rect">
            <a:avLst/>
          </a:prstGeom>
        </p:spPr>
      </p:pic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828675" y="1989138"/>
            <a:ext cx="1511300" cy="1439862"/>
          </a:xfrm>
          <a:prstGeom prst="rtTriangle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828675" y="3213100"/>
            <a:ext cx="144463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323850" y="25495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1116013" y="34290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0989" name="Group 29"/>
          <p:cNvGrpSpPr>
            <a:grpSpLocks/>
          </p:cNvGrpSpPr>
          <p:nvPr/>
        </p:nvGrpSpPr>
        <p:grpSpPr bwMode="auto">
          <a:xfrm>
            <a:off x="1404938" y="2332038"/>
            <a:ext cx="762000" cy="457200"/>
            <a:chOff x="1781" y="3459"/>
            <a:chExt cx="517" cy="288"/>
          </a:xfrm>
        </p:grpSpPr>
        <p:grpSp>
          <p:nvGrpSpPr>
            <p:cNvPr id="40990" name="Group 30"/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40991" name="Line 31"/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992" name="Line 32"/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993" name="Line 33"/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288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995" name="AutoShape 35"/>
          <p:cNvSpPr>
            <a:spLocks noChangeArrowheads="1"/>
          </p:cNvSpPr>
          <p:nvPr/>
        </p:nvSpPr>
        <p:spPr bwMode="auto">
          <a:xfrm>
            <a:off x="5724525" y="1916113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نفرض أن طول كل ساق = س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996" name="AutoShape 36"/>
          <p:cNvSpPr>
            <a:spLocks noChangeArrowheads="1"/>
          </p:cNvSpPr>
          <p:nvPr/>
        </p:nvSpPr>
        <p:spPr bwMode="auto">
          <a:xfrm>
            <a:off x="5724525" y="2708275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        )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س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س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7927975" y="2881313"/>
            <a:ext cx="762000" cy="457200"/>
            <a:chOff x="1781" y="3459"/>
            <a:chExt cx="517" cy="288"/>
          </a:xfrm>
        </p:grpSpPr>
        <p:grpSp>
          <p:nvGrpSpPr>
            <p:cNvPr id="40998" name="Group 38"/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40999" name="Line 39"/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000" name="Line 40"/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001" name="Line 41"/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288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1003" name="AutoShape 43"/>
          <p:cNvSpPr>
            <a:spLocks noChangeArrowheads="1"/>
          </p:cNvSpPr>
          <p:nvPr/>
        </p:nvSpPr>
        <p:spPr bwMode="auto">
          <a:xfrm>
            <a:off x="5724525" y="3500438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288 = 2 س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4" name="AutoShape 44"/>
          <p:cNvSpPr>
            <a:spLocks noChangeArrowheads="1"/>
          </p:cNvSpPr>
          <p:nvPr/>
        </p:nvSpPr>
        <p:spPr bwMode="auto">
          <a:xfrm>
            <a:off x="5724525" y="4292600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س2 = 144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5" name="AutoShape 45"/>
          <p:cNvSpPr>
            <a:spLocks noChangeArrowheads="1"/>
          </p:cNvSpPr>
          <p:nvPr/>
        </p:nvSpPr>
        <p:spPr bwMode="auto">
          <a:xfrm>
            <a:off x="5724525" y="5084763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12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6" name="AutoShape 46"/>
          <p:cNvSpPr>
            <a:spLocks noChangeArrowheads="1"/>
          </p:cNvSpPr>
          <p:nvPr/>
        </p:nvSpPr>
        <p:spPr bwMode="auto">
          <a:xfrm>
            <a:off x="2916238" y="5084763"/>
            <a:ext cx="2735262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الجذر التربيعي للطرفين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7" name="AutoShape 47"/>
          <p:cNvSpPr>
            <a:spLocks noChangeArrowheads="1"/>
          </p:cNvSpPr>
          <p:nvPr/>
        </p:nvSpPr>
        <p:spPr bwMode="auto">
          <a:xfrm>
            <a:off x="5724525" y="5876925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12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8" name="AutoShape 48"/>
          <p:cNvSpPr>
            <a:spLocks noChangeArrowheads="1"/>
          </p:cNvSpPr>
          <p:nvPr/>
        </p:nvSpPr>
        <p:spPr bwMode="auto">
          <a:xfrm>
            <a:off x="2916238" y="5876925"/>
            <a:ext cx="2735262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نستغني عن الجذر السالب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7754938" y="60071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7754938" y="60071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11" name="AutoShape 51"/>
          <p:cNvSpPr>
            <a:spLocks noChangeArrowheads="1"/>
          </p:cNvSpPr>
          <p:nvPr/>
        </p:nvSpPr>
        <p:spPr bwMode="auto">
          <a:xfrm>
            <a:off x="107950" y="4005263"/>
            <a:ext cx="36734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أي أن : طول كل ساق = 12 وحدة</a:t>
            </a:r>
            <a:endParaRPr kumimoji="0" lang="en-US" sz="36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D731BEC9-D765-6020-9D33-1C573FAE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7D5F619-068B-133A-293F-EDBB248B04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7256" y="732751"/>
            <a:ext cx="4267357" cy="105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1CA685-FD38-47BF-1587-46ECB2BAF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975" y="136372"/>
            <a:ext cx="1022896" cy="3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2535E-7 L -0.72604 -0.3795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2" y="-18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2535E-7 L -0.82048 -0.5053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4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5" grpId="0" animBg="1"/>
      <p:bldP spid="40986" grpId="0" animBg="1"/>
      <p:bldP spid="40987" grpId="0"/>
      <p:bldP spid="40987" grpId="1"/>
      <p:bldP spid="40988" grpId="0"/>
      <p:bldP spid="40988" grpId="1"/>
      <p:bldP spid="40995" grpId="0" animBg="1"/>
      <p:bldP spid="40996" grpId="0" animBg="1"/>
      <p:bldP spid="41003" grpId="0" animBg="1"/>
      <p:bldP spid="41004" grpId="0" animBg="1"/>
      <p:bldP spid="41005" grpId="0" animBg="1"/>
      <p:bldP spid="41006" grpId="0" animBg="1"/>
      <p:bldP spid="41007" grpId="0" animBg="1"/>
      <p:bldP spid="41008" grpId="0" animBg="1"/>
      <p:bldP spid="41009" grpId="0"/>
      <p:bldP spid="41009" grpId="1"/>
      <p:bldP spid="41010" grpId="0"/>
      <p:bldP spid="41010" grpId="1"/>
      <p:bldP spid="410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486CD0-4ACA-B591-E287-71E1F3301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7266"/>
            <a:ext cx="8388424" cy="44834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F22609A-D1F1-F62B-9191-0E3F5D14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48E75176-01B6-480B-6B67-3D48E374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79" y="484684"/>
            <a:ext cx="3239467" cy="975063"/>
          </a:xfrm>
          <a:prstGeom prst="rect">
            <a:avLst/>
          </a:prstGeom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79388" y="1844675"/>
            <a:ext cx="31686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3348038" y="1844675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84663" y="206057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 +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7,5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284663" y="292417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225 + 56,25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284663" y="378777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281,25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4283075" y="465296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16,77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n-ea"/>
              </a:rPr>
              <a:t>الجذر التربيعي للطرفين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4283075" y="551656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>
                <a:solidFill>
                  <a:srgbClr val="000000"/>
                </a:solidFill>
              </a:rPr>
              <a:t>جـ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16,77   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نستغني عن الحل السالب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93688" y="5229225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طول الممر= 16,77 م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5E55F5C-7F4A-3BC6-57C5-1BF22EF5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8A9CD6-C2F4-0D57-AA7C-15BB56483AB3}"/>
              </a:ext>
            </a:extLst>
          </p:cNvPr>
          <p:cNvSpPr txBox="1"/>
          <p:nvPr/>
        </p:nvSpPr>
        <p:spPr>
          <a:xfrm>
            <a:off x="1628751" y="467747"/>
            <a:ext cx="1009005" cy="43254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A5908AC-7A58-1B27-9BF3-50E36EC80B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88024" y="280615"/>
            <a:ext cx="3759696" cy="1456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3AA42B3-D085-BFD4-D4F3-74463A7D6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78" y="2941168"/>
            <a:ext cx="2501947" cy="15716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70D7FFB-27BA-F6B3-14DC-74D7F1164BB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-30469"/>
            <a:ext cx="1728192" cy="3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79388" y="1844675"/>
            <a:ext cx="31686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3348038" y="1844675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84663" y="206057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110 ــ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284663" y="292417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12100 ــ 3025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284663" y="378777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9075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4283075" y="465296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95.3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n-ea"/>
              </a:rPr>
              <a:t>الجذر التربيعي للطرفين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4283075" y="551656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95.3   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نستغني عن الأس السالب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93688" y="5229225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ارتفاع المنطاد = 95.3 م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539750" y="2420938"/>
            <a:ext cx="2519363" cy="2232025"/>
            <a:chOff x="340" y="1525"/>
            <a:chExt cx="1587" cy="1406"/>
          </a:xfrm>
        </p:grpSpPr>
        <p:pic>
          <p:nvPicPr>
            <p:cNvPr id="3892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525"/>
              <a:ext cx="1587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739" y="2287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ع م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75E55F5C-7F4A-3BC6-57C5-1BF22EF5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01B7F2-8B3F-5903-E03B-6D2F0DFD1C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36096" y="333375"/>
            <a:ext cx="2811399" cy="128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247B814-9DC0-FC6D-00CB-9F1FAB5E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436" y="579957"/>
            <a:ext cx="2811400" cy="82936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8A9CD6-C2F4-0D57-AA7C-15BB56483AB3}"/>
              </a:ext>
            </a:extLst>
          </p:cNvPr>
          <p:cNvSpPr txBox="1"/>
          <p:nvPr/>
        </p:nvSpPr>
        <p:spPr>
          <a:xfrm>
            <a:off x="4283075" y="908471"/>
            <a:ext cx="1009005" cy="43254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1FE523F-D07A-EA54-90D7-FA05B2D14E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7699" y="-58457"/>
            <a:ext cx="1728192" cy="3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508" y="1751410"/>
            <a:ext cx="24705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58" y="2195513"/>
            <a:ext cx="3050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2912269" y="2588419"/>
            <a:ext cx="3049191" cy="720329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575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Google Shape;601;p19">
            <a:hlinkClick r:id="rId2"/>
            <a:extLst>
              <a:ext uri="{FF2B5EF4-FFF2-40B4-BE49-F238E27FC236}">
                <a16:creationId xmlns:a16="http://schemas.microsoft.com/office/drawing/2014/main" id="{04DC5DAF-A042-5C2C-61B9-C0043F7DCC41}"/>
              </a:ext>
            </a:extLst>
          </p:cNvPr>
          <p:cNvSpPr/>
          <p:nvPr/>
        </p:nvSpPr>
        <p:spPr>
          <a:xfrm>
            <a:off x="3117057" y="3556993"/>
            <a:ext cx="2909888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marL="0" marR="0" lvl="0" indent="0" algn="ctr" defTabSz="5143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  <a:hlinkClick r:id="rId3"/>
              </a:rPr>
              <a:t>قناة رياضيات أسماء العوفي</a:t>
            </a:r>
            <a:endParaRPr kumimoji="0" lang="ar-SA" sz="15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BO SLMAN Alomar النسخ4" pitchFamily="2" charset="-78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54" y="3600451"/>
            <a:ext cx="20240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945" y="3600451"/>
            <a:ext cx="10298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8" y="4088608"/>
            <a:ext cx="151328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78" y="1363750"/>
            <a:ext cx="3811349" cy="44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من الأعضاء في منتديات يزيد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ارحمهما واغفر لهما وتجاوز عنهما وارفع منزلتهما  في الجنة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508" y="1751410"/>
            <a:ext cx="24705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58" y="2195513"/>
            <a:ext cx="3050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2912269" y="2588419"/>
            <a:ext cx="3049191" cy="720329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575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Google Shape;601;p19">
            <a:hlinkClick r:id="rId2"/>
            <a:extLst>
              <a:ext uri="{FF2B5EF4-FFF2-40B4-BE49-F238E27FC236}">
                <a16:creationId xmlns:a16="http://schemas.microsoft.com/office/drawing/2014/main" id="{04DC5DAF-A042-5C2C-61B9-C0043F7DCC41}"/>
              </a:ext>
            </a:extLst>
          </p:cNvPr>
          <p:cNvSpPr/>
          <p:nvPr/>
        </p:nvSpPr>
        <p:spPr>
          <a:xfrm>
            <a:off x="3117057" y="3556993"/>
            <a:ext cx="2909888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marL="0" marR="0" lvl="0" indent="0" algn="ctr" defTabSz="5143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  <a:hlinkClick r:id="rId3"/>
              </a:rPr>
              <a:t>قناة رياضيات أسماء العوفي</a:t>
            </a:r>
            <a:endParaRPr kumimoji="0" lang="ar-SA" sz="15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BO SLMAN Alomar النسخ4" pitchFamily="2" charset="-78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54" y="3600451"/>
            <a:ext cx="20240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945" y="3600451"/>
            <a:ext cx="10298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8" y="4088608"/>
            <a:ext cx="151328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60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AutoShape 251"/>
          <p:cNvSpPr>
            <a:spLocks noChangeArrowheads="1"/>
          </p:cNvSpPr>
          <p:nvPr/>
        </p:nvSpPr>
        <p:spPr bwMode="auto">
          <a:xfrm>
            <a:off x="395288" y="1844675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48" name="AutoShape 252"/>
          <p:cNvSpPr>
            <a:spLocks noChangeArrowheads="1"/>
          </p:cNvSpPr>
          <p:nvPr/>
        </p:nvSpPr>
        <p:spPr bwMode="auto">
          <a:xfrm>
            <a:off x="3348038" y="1647089"/>
            <a:ext cx="5616575" cy="48775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49" name="AutoShape 253"/>
          <p:cNvSpPr>
            <a:spLocks noChangeArrowheads="1"/>
          </p:cNvSpPr>
          <p:nvPr/>
        </p:nvSpPr>
        <p:spPr bwMode="auto">
          <a:xfrm>
            <a:off x="5414912" y="1750655"/>
            <a:ext cx="2735660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ــ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50" name="AutoShape 254"/>
          <p:cNvSpPr>
            <a:spLocks noChangeArrowheads="1"/>
          </p:cNvSpPr>
          <p:nvPr/>
        </p:nvSpPr>
        <p:spPr bwMode="auto">
          <a:xfrm>
            <a:off x="5414912" y="2429302"/>
            <a:ext cx="2807668" cy="5762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144 ــ 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51" name="AutoShape 255"/>
          <p:cNvSpPr>
            <a:spLocks noChangeArrowheads="1"/>
          </p:cNvSpPr>
          <p:nvPr/>
        </p:nvSpPr>
        <p:spPr bwMode="auto">
          <a:xfrm>
            <a:off x="5465737" y="3104961"/>
            <a:ext cx="2807668" cy="5762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119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54" name="AutoShape 258"/>
          <p:cNvSpPr>
            <a:spLocks noChangeArrowheads="1"/>
          </p:cNvSpPr>
          <p:nvPr/>
        </p:nvSpPr>
        <p:spPr bwMode="auto">
          <a:xfrm>
            <a:off x="4427983" y="4491625"/>
            <a:ext cx="3892391" cy="48613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10.9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الجذر التربيعي للطرفين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357" name="AutoShape 261"/>
          <p:cNvSpPr>
            <a:spLocks noChangeArrowheads="1"/>
          </p:cNvSpPr>
          <p:nvPr/>
        </p:nvSpPr>
        <p:spPr bwMode="auto">
          <a:xfrm>
            <a:off x="4427982" y="5078557"/>
            <a:ext cx="3934691" cy="4400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10.9   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نستغني عن الأس السالب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373" name="Rectangle 27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74" name="Rectangle 27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76" name="AutoShape 280"/>
          <p:cNvSpPr>
            <a:spLocks noChangeArrowheads="1"/>
          </p:cNvSpPr>
          <p:nvPr/>
        </p:nvSpPr>
        <p:spPr bwMode="auto">
          <a:xfrm>
            <a:off x="5425038" y="5624248"/>
            <a:ext cx="2663825" cy="50853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ارتفاع القطة = 10.9 م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A3BB85A-FCC9-BE8F-545C-704AE5FCF7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2567" y="664108"/>
            <a:ext cx="2981325" cy="6981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219600D-00AE-225E-AA44-618DC47E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870" y="0"/>
            <a:ext cx="2448272" cy="49206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3DECDFA-6355-726B-3FDB-19CEAA0DC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sp>
        <p:nvSpPr>
          <p:cNvPr id="2" name="AutoShape 255">
            <a:extLst>
              <a:ext uri="{FF2B5EF4-FFF2-40B4-BE49-F238E27FC236}">
                <a16:creationId xmlns:a16="http://schemas.microsoft.com/office/drawing/2014/main" id="{998E56C1-341E-8FD9-687A-42A08681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224" y="3787320"/>
            <a:ext cx="2807668" cy="5762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oup 304">
            <a:extLst>
              <a:ext uri="{FF2B5EF4-FFF2-40B4-BE49-F238E27FC236}">
                <a16:creationId xmlns:a16="http://schemas.microsoft.com/office/drawing/2014/main" id="{DC4FA03C-3298-CEDD-2877-2C8A04F000D8}"/>
              </a:ext>
            </a:extLst>
          </p:cNvPr>
          <p:cNvGrpSpPr>
            <a:grpSpLocks/>
          </p:cNvGrpSpPr>
          <p:nvPr/>
        </p:nvGrpSpPr>
        <p:grpSpPr bwMode="auto">
          <a:xfrm>
            <a:off x="6059920" y="3809870"/>
            <a:ext cx="1517651" cy="492126"/>
            <a:chOff x="4509" y="2862"/>
            <a:chExt cx="956" cy="310"/>
          </a:xfrm>
        </p:grpSpPr>
        <p:grpSp>
          <p:nvGrpSpPr>
            <p:cNvPr id="5" name="Group 272">
              <a:extLst>
                <a:ext uri="{FF2B5EF4-FFF2-40B4-BE49-F238E27FC236}">
                  <a16:creationId xmlns:a16="http://schemas.microsoft.com/office/drawing/2014/main" id="{2AD516CE-0D87-6044-D6F5-09FC35D95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9" y="2864"/>
              <a:ext cx="816" cy="308"/>
              <a:chOff x="1647" y="3453"/>
              <a:chExt cx="709" cy="308"/>
            </a:xfrm>
          </p:grpSpPr>
          <p:grpSp>
            <p:nvGrpSpPr>
              <p:cNvPr id="7" name="Group 273">
                <a:extLst>
                  <a:ext uri="{FF2B5EF4-FFF2-40B4-BE49-F238E27FC236}">
                    <a16:creationId xmlns:a16="http://schemas.microsoft.com/office/drawing/2014/main" id="{A091AD0A-79F5-87B2-ECB2-A14ACED33C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" y="3470"/>
                <a:ext cx="642" cy="291"/>
                <a:chOff x="1714" y="3470"/>
                <a:chExt cx="642" cy="291"/>
              </a:xfrm>
            </p:grpSpPr>
            <p:grpSp>
              <p:nvGrpSpPr>
                <p:cNvPr id="9" name="Group 274">
                  <a:extLst>
                    <a:ext uri="{FF2B5EF4-FFF2-40B4-BE49-F238E27FC236}">
                      <a16:creationId xmlns:a16="http://schemas.microsoft.com/office/drawing/2014/main" id="{A7629E7C-A87C-F60B-D759-5007BC8FAA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" y="3475"/>
                  <a:ext cx="431" cy="182"/>
                  <a:chOff x="1995" y="2251"/>
                  <a:chExt cx="431" cy="272"/>
                </a:xfrm>
              </p:grpSpPr>
              <p:sp>
                <p:nvSpPr>
                  <p:cNvPr id="11" name="Line 275">
                    <a:extLst>
                      <a:ext uri="{FF2B5EF4-FFF2-40B4-BE49-F238E27FC236}">
                        <a16:creationId xmlns:a16="http://schemas.microsoft.com/office/drawing/2014/main" id="{6D073510-2F52-D28B-C628-A61064C925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Line 276">
                    <a:extLst>
                      <a:ext uri="{FF2B5EF4-FFF2-40B4-BE49-F238E27FC236}">
                        <a16:creationId xmlns:a16="http://schemas.microsoft.com/office/drawing/2014/main" id="{ADE5D9EA-12FF-403E-6DE3-826BAF25C6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Line 277">
                    <a:extLst>
                      <a:ext uri="{FF2B5EF4-FFF2-40B4-BE49-F238E27FC236}">
                        <a16:creationId xmlns:a16="http://schemas.microsoft.com/office/drawing/2014/main" id="{E6C793A4-B4E2-364E-A867-17C57FBB64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2251"/>
                    <a:ext cx="34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Text Box 278">
                  <a:extLst>
                    <a:ext uri="{FF2B5EF4-FFF2-40B4-BE49-F238E27FC236}">
                      <a16:creationId xmlns:a16="http://schemas.microsoft.com/office/drawing/2014/main" id="{7F46A5E6-2AE3-1711-6D12-C97D7CF2DC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" y="3470"/>
                  <a:ext cx="64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119</a:t>
                  </a:r>
                  <a:endPara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" name="Text Box 279">
                <a:extLst>
                  <a:ext uri="{FF2B5EF4-FFF2-40B4-BE49-F238E27FC236}">
                    <a16:creationId xmlns:a16="http://schemas.microsoft.com/office/drawing/2014/main" id="{69905B58-B950-528F-77D1-E8A23B767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" y="34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 Box 297">
              <a:extLst>
                <a:ext uri="{FF2B5EF4-FFF2-40B4-BE49-F238E27FC236}">
                  <a16:creationId xmlns:a16="http://schemas.microsoft.com/office/drawing/2014/main" id="{A9C5E260-4CB6-70AB-C40D-458FF094B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8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±</a:t>
              </a: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B3E70D27-A2B0-0DAF-AFA1-3D4CAC40D080}"/>
              </a:ext>
            </a:extLst>
          </p:cNvPr>
          <p:cNvGrpSpPr>
            <a:grpSpLocks/>
          </p:cNvGrpSpPr>
          <p:nvPr/>
        </p:nvGrpSpPr>
        <p:grpSpPr bwMode="auto">
          <a:xfrm>
            <a:off x="7499637" y="3870854"/>
            <a:ext cx="820738" cy="457200"/>
            <a:chOff x="3563" y="1340"/>
            <a:chExt cx="517" cy="288"/>
          </a:xfrm>
        </p:grpSpPr>
        <p:grpSp>
          <p:nvGrpSpPr>
            <p:cNvPr id="16" name="Group 100">
              <a:extLst>
                <a:ext uri="{FF2B5EF4-FFF2-40B4-BE49-F238E27FC236}">
                  <a16:creationId xmlns:a16="http://schemas.microsoft.com/office/drawing/2014/main" id="{70C29803-62A1-FB67-4E8B-5C89E6599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56"/>
              <a:ext cx="362" cy="182"/>
              <a:chOff x="2064" y="2251"/>
              <a:chExt cx="362" cy="272"/>
            </a:xfrm>
          </p:grpSpPr>
          <p:sp>
            <p:nvSpPr>
              <p:cNvPr id="18" name="Line 101">
                <a:extLst>
                  <a:ext uri="{FF2B5EF4-FFF2-40B4-BE49-F238E27FC236}">
                    <a16:creationId xmlns:a16="http://schemas.microsoft.com/office/drawing/2014/main" id="{C8E76271-A5A4-3EBC-1E2A-98264262B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Line 102">
                <a:extLst>
                  <a:ext uri="{FF2B5EF4-FFF2-40B4-BE49-F238E27FC236}">
                    <a16:creationId xmlns:a16="http://schemas.microsoft.com/office/drawing/2014/main" id="{0BBE719C-4C56-DD13-5E38-7393014A3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Line 103">
                <a:extLst>
                  <a:ext uri="{FF2B5EF4-FFF2-40B4-BE49-F238E27FC236}">
                    <a16:creationId xmlns:a16="http://schemas.microsoft.com/office/drawing/2014/main" id="{892EA216-0537-3B3E-D20B-AE8B769C4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7" name="Text Box 104">
              <a:extLst>
                <a:ext uri="{FF2B5EF4-FFF2-40B4-BE49-F238E27FC236}">
                  <a16:creationId xmlns:a16="http://schemas.microsoft.com/office/drawing/2014/main" id="{BE98B9A6-9E73-9358-CF6F-6DAA3C3FA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" y="1340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C19C38DB-D5A6-4B65-F48B-1ED6662FF24F}"/>
              </a:ext>
            </a:extLst>
          </p:cNvPr>
          <p:cNvCxnSpPr>
            <a:cxnSpLocks/>
          </p:cNvCxnSpPr>
          <p:nvPr/>
        </p:nvCxnSpPr>
        <p:spPr>
          <a:xfrm flipH="1">
            <a:off x="7834863" y="3915826"/>
            <a:ext cx="144000" cy="144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9F809968-8A26-2D29-B1BD-183CC220BBFE}"/>
              </a:ext>
            </a:extLst>
          </p:cNvPr>
          <p:cNvCxnSpPr>
            <a:cxnSpLocks/>
          </p:cNvCxnSpPr>
          <p:nvPr/>
        </p:nvCxnSpPr>
        <p:spPr>
          <a:xfrm flipH="1">
            <a:off x="7721471" y="3834041"/>
            <a:ext cx="144000" cy="144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612F9BDF-DF03-336C-8EF7-B5213E48B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96" y="2648171"/>
            <a:ext cx="262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7" grpId="0" animBg="1"/>
      <p:bldP spid="4348" grpId="0" animBg="1"/>
      <p:bldP spid="4349" grpId="0" animBg="1"/>
      <p:bldP spid="4350" grpId="0" animBg="1"/>
      <p:bldP spid="4351" grpId="0" animBg="1"/>
      <p:bldP spid="4354" grpId="0" animBg="1"/>
      <p:bldP spid="4357" grpId="0" animBg="1"/>
      <p:bldP spid="437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95288" y="1844675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3476117" y="1856010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272088" y="2113810"/>
            <a:ext cx="417512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 ــ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272088" y="2756421"/>
            <a:ext cx="4175125" cy="5683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225 ــ 36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4291806" y="3376330"/>
            <a:ext cx="4175125" cy="5683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189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300538" y="4577739"/>
            <a:ext cx="4192588" cy="49640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l-KsorZulfiMath" panose="02010000000000000000" pitchFamily="2" charset="-78"/>
              </a:rPr>
              <a:t>ﺕ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13.7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n-ea"/>
              </a:rPr>
              <a:t>الجذر التربيعي للطرفين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309763" y="5143108"/>
            <a:ext cx="4192588" cy="49640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 </a:t>
            </a:r>
            <a:r>
              <a:rPr lang="ar-SA" sz="2400" b="1">
                <a:solidFill>
                  <a:srgbClr val="000000"/>
                </a:solidFill>
                <a:cs typeface="Al-KsorZulfiMath" panose="02010000000000000000" pitchFamily="2" charset="-78"/>
              </a:rPr>
              <a:t>ﺕ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13.7   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نستغني عن الحل السالب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5246207" y="5761229"/>
            <a:ext cx="2663825" cy="49640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عمق الماءحوالي </a:t>
            </a:r>
            <a:r>
              <a:rPr lang="ar-SA" sz="2000" b="1">
                <a:solidFill>
                  <a:srgbClr val="000000"/>
                </a:solidFill>
                <a:cs typeface="Al-KsorZulfiMath" panose="02010000000000000000" pitchFamily="2" charset="-78"/>
              </a:rPr>
              <a:t>ﺕ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13.7 م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B9DD37C-0782-DB30-809A-4581DAD8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12160" y="960199"/>
            <a:ext cx="2333625" cy="55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046CBE9-DB1B-2A8A-01C6-BAD90081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72" y="9073"/>
            <a:ext cx="2664421" cy="34056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E02823A-C021-99C1-53D8-743ACA1AE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sp>
        <p:nvSpPr>
          <p:cNvPr id="5" name="AutoShape 11">
            <a:extLst>
              <a:ext uri="{FF2B5EF4-FFF2-40B4-BE49-F238E27FC236}">
                <a16:creationId xmlns:a16="http://schemas.microsoft.com/office/drawing/2014/main" id="{FCC792FC-5B17-3325-E2AF-14FF2003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8" y="4006328"/>
            <a:ext cx="4175125" cy="49640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oup 304">
            <a:extLst>
              <a:ext uri="{FF2B5EF4-FFF2-40B4-BE49-F238E27FC236}">
                <a16:creationId xmlns:a16="http://schemas.microsoft.com/office/drawing/2014/main" id="{3BC28A2E-728A-9EA2-EE40-1F11BE614977}"/>
              </a:ext>
            </a:extLst>
          </p:cNvPr>
          <p:cNvGrpSpPr>
            <a:grpSpLocks/>
          </p:cNvGrpSpPr>
          <p:nvPr/>
        </p:nvGrpSpPr>
        <p:grpSpPr bwMode="auto">
          <a:xfrm>
            <a:off x="6242831" y="4048397"/>
            <a:ext cx="1517651" cy="492126"/>
            <a:chOff x="4509" y="2862"/>
            <a:chExt cx="956" cy="310"/>
          </a:xfrm>
        </p:grpSpPr>
        <p:grpSp>
          <p:nvGrpSpPr>
            <p:cNvPr id="6" name="Group 272">
              <a:extLst>
                <a:ext uri="{FF2B5EF4-FFF2-40B4-BE49-F238E27FC236}">
                  <a16:creationId xmlns:a16="http://schemas.microsoft.com/office/drawing/2014/main" id="{98BEC94A-AE48-322D-B151-1D7308DFF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9" y="2864"/>
              <a:ext cx="816" cy="308"/>
              <a:chOff x="1647" y="3453"/>
              <a:chExt cx="709" cy="308"/>
            </a:xfrm>
          </p:grpSpPr>
          <p:grpSp>
            <p:nvGrpSpPr>
              <p:cNvPr id="8" name="Group 273">
                <a:extLst>
                  <a:ext uri="{FF2B5EF4-FFF2-40B4-BE49-F238E27FC236}">
                    <a16:creationId xmlns:a16="http://schemas.microsoft.com/office/drawing/2014/main" id="{A5C3EEAE-EA0C-6EC0-F9FE-11A6A487CF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" y="3470"/>
                <a:ext cx="642" cy="291"/>
                <a:chOff x="1714" y="3470"/>
                <a:chExt cx="642" cy="291"/>
              </a:xfrm>
            </p:grpSpPr>
            <p:grpSp>
              <p:nvGrpSpPr>
                <p:cNvPr id="10" name="Group 274">
                  <a:extLst>
                    <a:ext uri="{FF2B5EF4-FFF2-40B4-BE49-F238E27FC236}">
                      <a16:creationId xmlns:a16="http://schemas.microsoft.com/office/drawing/2014/main" id="{A6096F13-F4D9-A1BE-FFF2-7EAD563A5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" y="3475"/>
                  <a:ext cx="431" cy="182"/>
                  <a:chOff x="1995" y="2251"/>
                  <a:chExt cx="431" cy="272"/>
                </a:xfrm>
              </p:grpSpPr>
              <p:sp>
                <p:nvSpPr>
                  <p:cNvPr id="12" name="Line 275">
                    <a:extLst>
                      <a:ext uri="{FF2B5EF4-FFF2-40B4-BE49-F238E27FC236}">
                        <a16:creationId xmlns:a16="http://schemas.microsoft.com/office/drawing/2014/main" id="{4FB8C8C5-FAF3-E83F-EF1D-3E06125A81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" name="Line 276">
                    <a:extLst>
                      <a:ext uri="{FF2B5EF4-FFF2-40B4-BE49-F238E27FC236}">
                        <a16:creationId xmlns:a16="http://schemas.microsoft.com/office/drawing/2014/main" id="{B5143BEE-7D03-D9C5-9097-E371D56BA8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" name="Line 277">
                    <a:extLst>
                      <a:ext uri="{FF2B5EF4-FFF2-40B4-BE49-F238E27FC236}">
                        <a16:creationId xmlns:a16="http://schemas.microsoft.com/office/drawing/2014/main" id="{38134337-0815-9A1C-5A6C-C0E61978FA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2251"/>
                    <a:ext cx="34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1" name="Text Box 278">
                  <a:extLst>
                    <a:ext uri="{FF2B5EF4-FFF2-40B4-BE49-F238E27FC236}">
                      <a16:creationId xmlns:a16="http://schemas.microsoft.com/office/drawing/2014/main" id="{F399A783-68F8-4767-A7EA-AAA6A487F5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" y="3470"/>
                  <a:ext cx="64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189</a:t>
                  </a:r>
                  <a:endPara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 Box 279">
                <a:extLst>
                  <a:ext uri="{FF2B5EF4-FFF2-40B4-BE49-F238E27FC236}">
                    <a16:creationId xmlns:a16="http://schemas.microsoft.com/office/drawing/2014/main" id="{76A8A4BF-3A16-BD4A-2E4C-B782C5EEB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" y="34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 Box 297">
              <a:extLst>
                <a:ext uri="{FF2B5EF4-FFF2-40B4-BE49-F238E27FC236}">
                  <a16:creationId xmlns:a16="http://schemas.microsoft.com/office/drawing/2014/main" id="{736B9874-881F-885B-2C52-886B7C17B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8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±</a:t>
              </a:r>
            </a:p>
          </p:txBody>
        </p:sp>
      </p:grpSp>
      <p:grpSp>
        <p:nvGrpSpPr>
          <p:cNvPr id="16" name="Group 99">
            <a:extLst>
              <a:ext uri="{FF2B5EF4-FFF2-40B4-BE49-F238E27FC236}">
                <a16:creationId xmlns:a16="http://schemas.microsoft.com/office/drawing/2014/main" id="{CC52CE7F-31BE-92DC-6B38-9533CFA980F7}"/>
              </a:ext>
            </a:extLst>
          </p:cNvPr>
          <p:cNvGrpSpPr>
            <a:grpSpLocks/>
          </p:cNvGrpSpPr>
          <p:nvPr/>
        </p:nvGrpSpPr>
        <p:grpSpPr bwMode="auto">
          <a:xfrm>
            <a:off x="7708600" y="4070209"/>
            <a:ext cx="820738" cy="457200"/>
            <a:chOff x="3563" y="1340"/>
            <a:chExt cx="517" cy="288"/>
          </a:xfrm>
        </p:grpSpPr>
        <p:grpSp>
          <p:nvGrpSpPr>
            <p:cNvPr id="18" name="Group 100">
              <a:extLst>
                <a:ext uri="{FF2B5EF4-FFF2-40B4-BE49-F238E27FC236}">
                  <a16:creationId xmlns:a16="http://schemas.microsoft.com/office/drawing/2014/main" id="{E02408B6-4E6A-344D-D4EF-99BB1D675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56"/>
              <a:ext cx="362" cy="182"/>
              <a:chOff x="2064" y="2251"/>
              <a:chExt cx="362" cy="272"/>
            </a:xfrm>
          </p:grpSpPr>
          <p:sp>
            <p:nvSpPr>
              <p:cNvPr id="20" name="Line 101">
                <a:extLst>
                  <a:ext uri="{FF2B5EF4-FFF2-40B4-BE49-F238E27FC236}">
                    <a16:creationId xmlns:a16="http://schemas.microsoft.com/office/drawing/2014/main" id="{23E73358-1C8C-BB64-8B11-1DD21DE41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102">
                <a:extLst>
                  <a:ext uri="{FF2B5EF4-FFF2-40B4-BE49-F238E27FC236}">
                    <a16:creationId xmlns:a16="http://schemas.microsoft.com/office/drawing/2014/main" id="{DDE1CC17-FEEF-75A4-D28F-48C1D8CD3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103">
                <a:extLst>
                  <a:ext uri="{FF2B5EF4-FFF2-40B4-BE49-F238E27FC236}">
                    <a16:creationId xmlns:a16="http://schemas.microsoft.com/office/drawing/2014/main" id="{1FD6C1A4-82B5-9AA6-05BD-CC6FE73B3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Text Box 104">
              <a:extLst>
                <a:ext uri="{FF2B5EF4-FFF2-40B4-BE49-F238E27FC236}">
                  <a16:creationId xmlns:a16="http://schemas.microsoft.com/office/drawing/2014/main" id="{CE75C2D7-570A-BECE-4DEB-6B5CB592C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" y="1340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431C8C8-3A5B-9C1F-360A-E2DD64B49D98}"/>
              </a:ext>
            </a:extLst>
          </p:cNvPr>
          <p:cNvCxnSpPr>
            <a:cxnSpLocks/>
          </p:cNvCxnSpPr>
          <p:nvPr/>
        </p:nvCxnSpPr>
        <p:spPr>
          <a:xfrm flipH="1">
            <a:off x="8046072" y="4139982"/>
            <a:ext cx="144000" cy="144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296210F8-5517-AA59-7DB3-6CD2D6EBBD90}"/>
              </a:ext>
            </a:extLst>
          </p:cNvPr>
          <p:cNvCxnSpPr>
            <a:cxnSpLocks/>
          </p:cNvCxnSpPr>
          <p:nvPr/>
        </p:nvCxnSpPr>
        <p:spPr>
          <a:xfrm flipH="1">
            <a:off x="7910032" y="4050179"/>
            <a:ext cx="144000" cy="144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26" name="صورة 25">
            <a:extLst>
              <a:ext uri="{FF2B5EF4-FFF2-40B4-BE49-F238E27FC236}">
                <a16:creationId xmlns:a16="http://schemas.microsoft.com/office/drawing/2014/main" id="{FAB4D1CC-DE11-67E1-7EA7-1B0CC160C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47" y="2330390"/>
            <a:ext cx="23336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5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95288" y="1844675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348038" y="1844675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4284663" y="2060575"/>
            <a:ext cx="417512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 +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4284663" y="2732733"/>
            <a:ext cx="4175125" cy="48024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4900 + 400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4300538" y="3313709"/>
            <a:ext cx="417512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5300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4283075" y="465296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72.8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n-ea"/>
              </a:rPr>
              <a:t>الجذر التربيعي للطرفين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4283075" y="551656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72.8     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نستغني عن الحل السالب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539750" y="5300663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بعد الطائر = 72.8 قدما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81B6E3-E683-08CC-BA41-D2310CCBA3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929481"/>
            <a:ext cx="2752725" cy="590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7BDFAEB-AD30-778D-DA66-3E77046273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8044" y="936327"/>
            <a:ext cx="800100" cy="5837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344EC2C-9287-8FBB-4586-1884680C7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870" y="0"/>
            <a:ext cx="2448272" cy="49206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43823FF-FCCC-6446-AA33-399E8C82A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4DF889E-4C41-5464-A7B6-095BCB1BA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299" y="2166565"/>
            <a:ext cx="2476500" cy="3067050"/>
          </a:xfrm>
          <a:prstGeom prst="rect">
            <a:avLst/>
          </a:prstGeom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946348A1-58AE-4BCB-6FB3-33CDF6F1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68" y="3975967"/>
            <a:ext cx="417512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oup 304">
            <a:extLst>
              <a:ext uri="{FF2B5EF4-FFF2-40B4-BE49-F238E27FC236}">
                <a16:creationId xmlns:a16="http://schemas.microsoft.com/office/drawing/2014/main" id="{8717EF9B-C1A5-4785-FA24-340C2D79ED18}"/>
              </a:ext>
            </a:extLst>
          </p:cNvPr>
          <p:cNvGrpSpPr>
            <a:grpSpLocks/>
          </p:cNvGrpSpPr>
          <p:nvPr/>
        </p:nvGrpSpPr>
        <p:grpSpPr bwMode="auto">
          <a:xfrm>
            <a:off x="6201489" y="4032847"/>
            <a:ext cx="1517651" cy="492126"/>
            <a:chOff x="4509" y="2862"/>
            <a:chExt cx="956" cy="310"/>
          </a:xfrm>
        </p:grpSpPr>
        <p:grpSp>
          <p:nvGrpSpPr>
            <p:cNvPr id="8" name="Group 272">
              <a:extLst>
                <a:ext uri="{FF2B5EF4-FFF2-40B4-BE49-F238E27FC236}">
                  <a16:creationId xmlns:a16="http://schemas.microsoft.com/office/drawing/2014/main" id="{B8174F47-16F7-5016-C456-EA8859215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9" y="2864"/>
              <a:ext cx="816" cy="308"/>
              <a:chOff x="1647" y="3453"/>
              <a:chExt cx="709" cy="308"/>
            </a:xfrm>
          </p:grpSpPr>
          <p:grpSp>
            <p:nvGrpSpPr>
              <p:cNvPr id="10" name="Group 273">
                <a:extLst>
                  <a:ext uri="{FF2B5EF4-FFF2-40B4-BE49-F238E27FC236}">
                    <a16:creationId xmlns:a16="http://schemas.microsoft.com/office/drawing/2014/main" id="{8D118618-71B4-509E-6D89-B1F686E59B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" y="3470"/>
                <a:ext cx="642" cy="291"/>
                <a:chOff x="1714" y="3470"/>
                <a:chExt cx="642" cy="291"/>
              </a:xfrm>
            </p:grpSpPr>
            <p:grpSp>
              <p:nvGrpSpPr>
                <p:cNvPr id="12" name="Group 274">
                  <a:extLst>
                    <a:ext uri="{FF2B5EF4-FFF2-40B4-BE49-F238E27FC236}">
                      <a16:creationId xmlns:a16="http://schemas.microsoft.com/office/drawing/2014/main" id="{AA37B03D-C786-7512-BC26-CC9BCCCA7D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" y="3475"/>
                  <a:ext cx="431" cy="182"/>
                  <a:chOff x="1995" y="2251"/>
                  <a:chExt cx="431" cy="272"/>
                </a:xfrm>
              </p:grpSpPr>
              <p:sp>
                <p:nvSpPr>
                  <p:cNvPr id="15" name="Line 275">
                    <a:extLst>
                      <a:ext uri="{FF2B5EF4-FFF2-40B4-BE49-F238E27FC236}">
                        <a16:creationId xmlns:a16="http://schemas.microsoft.com/office/drawing/2014/main" id="{1D91FB68-4C99-279D-295C-7B0E6047D3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" name="Line 276">
                    <a:extLst>
                      <a:ext uri="{FF2B5EF4-FFF2-40B4-BE49-F238E27FC236}">
                        <a16:creationId xmlns:a16="http://schemas.microsoft.com/office/drawing/2014/main" id="{B5D8CA34-3F91-8951-FA01-6384542566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" name="Line 277">
                    <a:extLst>
                      <a:ext uri="{FF2B5EF4-FFF2-40B4-BE49-F238E27FC236}">
                        <a16:creationId xmlns:a16="http://schemas.microsoft.com/office/drawing/2014/main" id="{6B3C96C5-C8BC-DDCD-8EC7-43508BBC44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2251"/>
                    <a:ext cx="34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3" name="Text Box 278">
                  <a:extLst>
                    <a:ext uri="{FF2B5EF4-FFF2-40B4-BE49-F238E27FC236}">
                      <a16:creationId xmlns:a16="http://schemas.microsoft.com/office/drawing/2014/main" id="{4A93B82B-58E0-169A-27CF-435AA355AA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" y="3470"/>
                  <a:ext cx="64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3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5300</a:t>
                  </a:r>
                  <a:endParaRPr kumimoji="0" lang="en-US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Text Box 279">
                <a:extLst>
                  <a:ext uri="{FF2B5EF4-FFF2-40B4-BE49-F238E27FC236}">
                    <a16:creationId xmlns:a16="http://schemas.microsoft.com/office/drawing/2014/main" id="{8E5B9DDE-33A3-2391-2F42-ED850413ED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" y="34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 Box 297">
              <a:extLst>
                <a:ext uri="{FF2B5EF4-FFF2-40B4-BE49-F238E27FC236}">
                  <a16:creationId xmlns:a16="http://schemas.microsoft.com/office/drawing/2014/main" id="{59CB726B-F761-2EEA-992B-DB7EA8C71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8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±</a:t>
              </a:r>
            </a:p>
          </p:txBody>
        </p:sp>
      </p:grpSp>
      <p:grpSp>
        <p:nvGrpSpPr>
          <p:cNvPr id="18" name="Group 99">
            <a:extLst>
              <a:ext uri="{FF2B5EF4-FFF2-40B4-BE49-F238E27FC236}">
                <a16:creationId xmlns:a16="http://schemas.microsoft.com/office/drawing/2014/main" id="{1C3F4F3C-BF6B-E161-FA08-CE16C30D0C96}"/>
              </a:ext>
            </a:extLst>
          </p:cNvPr>
          <p:cNvGrpSpPr>
            <a:grpSpLocks/>
          </p:cNvGrpSpPr>
          <p:nvPr/>
        </p:nvGrpSpPr>
        <p:grpSpPr bwMode="auto">
          <a:xfrm>
            <a:off x="7715965" y="4052888"/>
            <a:ext cx="820738" cy="457200"/>
            <a:chOff x="3563" y="1340"/>
            <a:chExt cx="517" cy="288"/>
          </a:xfrm>
        </p:grpSpPr>
        <p:grpSp>
          <p:nvGrpSpPr>
            <p:cNvPr id="20" name="Group 100">
              <a:extLst>
                <a:ext uri="{FF2B5EF4-FFF2-40B4-BE49-F238E27FC236}">
                  <a16:creationId xmlns:a16="http://schemas.microsoft.com/office/drawing/2014/main" id="{484E3405-32E3-BB10-B018-30EBBBEBF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56"/>
              <a:ext cx="362" cy="182"/>
              <a:chOff x="2064" y="2251"/>
              <a:chExt cx="362" cy="272"/>
            </a:xfrm>
          </p:grpSpPr>
          <p:sp>
            <p:nvSpPr>
              <p:cNvPr id="22" name="Line 101">
                <a:extLst>
                  <a:ext uri="{FF2B5EF4-FFF2-40B4-BE49-F238E27FC236}">
                    <a16:creationId xmlns:a16="http://schemas.microsoft.com/office/drawing/2014/main" id="{82DC94CE-1323-37A1-F132-BE00A04C0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102">
                <a:extLst>
                  <a:ext uri="{FF2B5EF4-FFF2-40B4-BE49-F238E27FC236}">
                    <a16:creationId xmlns:a16="http://schemas.microsoft.com/office/drawing/2014/main" id="{75BDB616-ECC0-0E10-2E53-457D538D7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103">
                <a:extLst>
                  <a:ext uri="{FF2B5EF4-FFF2-40B4-BE49-F238E27FC236}">
                    <a16:creationId xmlns:a16="http://schemas.microsoft.com/office/drawing/2014/main" id="{FE9825D1-863D-0278-6FCF-AE2A33D1C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Text Box 104">
              <a:extLst>
                <a:ext uri="{FF2B5EF4-FFF2-40B4-BE49-F238E27FC236}">
                  <a16:creationId xmlns:a16="http://schemas.microsoft.com/office/drawing/2014/main" id="{32F613C2-E43E-4451-2713-37D94CC4B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" y="1340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486026C2-9330-AB80-3A5D-EF565463589C}"/>
              </a:ext>
            </a:extLst>
          </p:cNvPr>
          <p:cNvCxnSpPr>
            <a:cxnSpLocks/>
          </p:cNvCxnSpPr>
          <p:nvPr/>
        </p:nvCxnSpPr>
        <p:spPr>
          <a:xfrm flipH="1">
            <a:off x="8202906" y="4053338"/>
            <a:ext cx="144000" cy="144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CB63B6CE-4D17-4C11-4003-723A5B66E05A}"/>
              </a:ext>
            </a:extLst>
          </p:cNvPr>
          <p:cNvCxnSpPr>
            <a:cxnSpLocks/>
          </p:cNvCxnSpPr>
          <p:nvPr/>
        </p:nvCxnSpPr>
        <p:spPr>
          <a:xfrm flipH="1">
            <a:off x="7944687" y="4123191"/>
            <a:ext cx="144000" cy="144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347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79388" y="1844675"/>
            <a:ext cx="31686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3348037" y="1895475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284663" y="206057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ــ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284663" y="2924176"/>
            <a:ext cx="4175125" cy="68693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25 ــ 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4283075" y="3720719"/>
            <a:ext cx="4175125" cy="6493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4261048" y="5252241"/>
            <a:ext cx="4192588" cy="51053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n-ea"/>
              </a:rPr>
              <a:t>الجذر التربيعي للطرفين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283075" y="5842708"/>
            <a:ext cx="4192588" cy="5728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   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نستغني عن الأس السالب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439738" y="4235450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طريق المدرسة = 4 كلم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0257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439738" y="5027613"/>
            <a:ext cx="2663825" cy="1295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المسافة التي يوفرها سامي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( 4 + 3 ) – 5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7 – 5 = 2 كلم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0E92B65-2E57-8A32-247D-70887FE4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70" y="0"/>
            <a:ext cx="2448272" cy="4920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9C7C492-5705-B37E-1F20-EFE2C9033A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lumMod val="6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546362"/>
            <a:ext cx="4722812" cy="101939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7610FFD-9F97-4CAA-8261-95ABFD96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11BE019A-2BAD-611E-6F37-2C6F54346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048" y="4531379"/>
            <a:ext cx="4175125" cy="6493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Group 99">
            <a:extLst>
              <a:ext uri="{FF2B5EF4-FFF2-40B4-BE49-F238E27FC236}">
                <a16:creationId xmlns:a16="http://schemas.microsoft.com/office/drawing/2014/main" id="{16844F3C-211F-B96C-8DF1-1765C4E41BF1}"/>
              </a:ext>
            </a:extLst>
          </p:cNvPr>
          <p:cNvGrpSpPr>
            <a:grpSpLocks/>
          </p:cNvGrpSpPr>
          <p:nvPr/>
        </p:nvGrpSpPr>
        <p:grpSpPr bwMode="auto">
          <a:xfrm>
            <a:off x="7733506" y="4595812"/>
            <a:ext cx="820738" cy="457200"/>
            <a:chOff x="3563" y="1340"/>
            <a:chExt cx="517" cy="288"/>
          </a:xfrm>
        </p:grpSpPr>
        <p:grpSp>
          <p:nvGrpSpPr>
            <p:cNvPr id="6" name="Group 100">
              <a:extLst>
                <a:ext uri="{FF2B5EF4-FFF2-40B4-BE49-F238E27FC236}">
                  <a16:creationId xmlns:a16="http://schemas.microsoft.com/office/drawing/2014/main" id="{FB429ECE-BE6D-8350-2F5C-BDA685E3D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56"/>
              <a:ext cx="362" cy="182"/>
              <a:chOff x="2064" y="2251"/>
              <a:chExt cx="362" cy="272"/>
            </a:xfrm>
          </p:grpSpPr>
          <p:sp>
            <p:nvSpPr>
              <p:cNvPr id="8" name="Line 101">
                <a:extLst>
                  <a:ext uri="{FF2B5EF4-FFF2-40B4-BE49-F238E27FC236}">
                    <a16:creationId xmlns:a16="http://schemas.microsoft.com/office/drawing/2014/main" id="{0A237E9E-CE03-4A66-1FC2-03AEF7A28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Line 102">
                <a:extLst>
                  <a:ext uri="{FF2B5EF4-FFF2-40B4-BE49-F238E27FC236}">
                    <a16:creationId xmlns:a16="http://schemas.microsoft.com/office/drawing/2014/main" id="{85082BC9-4AF8-2E8A-C6FC-7C566B171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Line 103">
                <a:extLst>
                  <a:ext uri="{FF2B5EF4-FFF2-40B4-BE49-F238E27FC236}">
                    <a16:creationId xmlns:a16="http://schemas.microsoft.com/office/drawing/2014/main" id="{6FA7DDA6-0F34-8C5E-1F11-01A99DB9D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" name="Text Box 104">
              <a:extLst>
                <a:ext uri="{FF2B5EF4-FFF2-40B4-BE49-F238E27FC236}">
                  <a16:creationId xmlns:a16="http://schemas.microsoft.com/office/drawing/2014/main" id="{A9EBAA24-E5C7-C5B4-3930-8274DAD04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" y="1340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400" b="1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8ECB45F-774F-46FE-DEE8-F2AF2D53EC00}"/>
              </a:ext>
            </a:extLst>
          </p:cNvPr>
          <p:cNvCxnSpPr>
            <a:cxnSpLocks/>
          </p:cNvCxnSpPr>
          <p:nvPr/>
        </p:nvCxnSpPr>
        <p:spPr>
          <a:xfrm flipH="1">
            <a:off x="8120769" y="4689285"/>
            <a:ext cx="104091" cy="10070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3270CE43-3337-411E-AA68-A1EFD82CD606}"/>
              </a:ext>
            </a:extLst>
          </p:cNvPr>
          <p:cNvCxnSpPr>
            <a:cxnSpLocks/>
          </p:cNvCxnSpPr>
          <p:nvPr/>
        </p:nvCxnSpPr>
        <p:spPr>
          <a:xfrm flipH="1">
            <a:off x="8006898" y="4570859"/>
            <a:ext cx="104091" cy="10070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13" name="Group 304">
            <a:extLst>
              <a:ext uri="{FF2B5EF4-FFF2-40B4-BE49-F238E27FC236}">
                <a16:creationId xmlns:a16="http://schemas.microsoft.com/office/drawing/2014/main" id="{4E41C49F-D8FD-C0E4-BCD7-68626546E13E}"/>
              </a:ext>
            </a:extLst>
          </p:cNvPr>
          <p:cNvGrpSpPr>
            <a:grpSpLocks/>
          </p:cNvGrpSpPr>
          <p:nvPr/>
        </p:nvGrpSpPr>
        <p:grpSpPr bwMode="auto">
          <a:xfrm>
            <a:off x="6294027" y="4585947"/>
            <a:ext cx="1519239" cy="506414"/>
            <a:chOff x="4508" y="2862"/>
            <a:chExt cx="957" cy="319"/>
          </a:xfrm>
        </p:grpSpPr>
        <p:grpSp>
          <p:nvGrpSpPr>
            <p:cNvPr id="14" name="Group 272">
              <a:extLst>
                <a:ext uri="{FF2B5EF4-FFF2-40B4-BE49-F238E27FC236}">
                  <a16:creationId xmlns:a16="http://schemas.microsoft.com/office/drawing/2014/main" id="{BADE53DF-F089-1501-E21C-DEC991C26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8" y="2864"/>
              <a:ext cx="826" cy="317"/>
              <a:chOff x="1647" y="3453"/>
              <a:chExt cx="718" cy="317"/>
            </a:xfrm>
          </p:grpSpPr>
          <p:grpSp>
            <p:nvGrpSpPr>
              <p:cNvPr id="18" name="Group 273">
                <a:extLst>
                  <a:ext uri="{FF2B5EF4-FFF2-40B4-BE49-F238E27FC236}">
                    <a16:creationId xmlns:a16="http://schemas.microsoft.com/office/drawing/2014/main" id="{D1676194-71AA-46D8-23AE-B9B7620A0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3" y="3475"/>
                <a:ext cx="642" cy="295"/>
                <a:chOff x="1723" y="3475"/>
                <a:chExt cx="642" cy="295"/>
              </a:xfrm>
            </p:grpSpPr>
            <p:grpSp>
              <p:nvGrpSpPr>
                <p:cNvPr id="20" name="Group 274">
                  <a:extLst>
                    <a:ext uri="{FF2B5EF4-FFF2-40B4-BE49-F238E27FC236}">
                      <a16:creationId xmlns:a16="http://schemas.microsoft.com/office/drawing/2014/main" id="{54EDEAF3-40EF-5C3E-4A3F-6DC374CF9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" y="3475"/>
                  <a:ext cx="431" cy="182"/>
                  <a:chOff x="1995" y="2251"/>
                  <a:chExt cx="431" cy="272"/>
                </a:xfrm>
              </p:grpSpPr>
              <p:sp>
                <p:nvSpPr>
                  <p:cNvPr id="22" name="Line 275">
                    <a:extLst>
                      <a:ext uri="{FF2B5EF4-FFF2-40B4-BE49-F238E27FC236}">
                        <a16:creationId xmlns:a16="http://schemas.microsoft.com/office/drawing/2014/main" id="{1D876ECE-5397-8DCB-7070-28073B9F5B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Line 276">
                    <a:extLst>
                      <a:ext uri="{FF2B5EF4-FFF2-40B4-BE49-F238E27FC236}">
                        <a16:creationId xmlns:a16="http://schemas.microsoft.com/office/drawing/2014/main" id="{C7AD010A-1CCE-7863-5E65-2E33B1102A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Line 277">
                    <a:extLst>
                      <a:ext uri="{FF2B5EF4-FFF2-40B4-BE49-F238E27FC236}">
                        <a16:creationId xmlns:a16="http://schemas.microsoft.com/office/drawing/2014/main" id="{84AF45F7-A9E0-100E-0C77-5BB81CB819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2251"/>
                    <a:ext cx="34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1" name="Text Box 278">
                  <a:extLst>
                    <a:ext uri="{FF2B5EF4-FFF2-40B4-BE49-F238E27FC236}">
                      <a16:creationId xmlns:a16="http://schemas.microsoft.com/office/drawing/2014/main" id="{AE093F82-4072-F442-A278-8F9144247F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3" y="3479"/>
                  <a:ext cx="64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16</a:t>
                  </a:r>
                  <a:endPara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 Box 279">
                <a:extLst>
                  <a:ext uri="{FF2B5EF4-FFF2-40B4-BE49-F238E27FC236}">
                    <a16:creationId xmlns:a16="http://schemas.microsoft.com/office/drawing/2014/main" id="{004FE18C-4EF9-BDB7-6D21-C4B48DC2E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" y="34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 Box 297">
              <a:extLst>
                <a:ext uri="{FF2B5EF4-FFF2-40B4-BE49-F238E27FC236}">
                  <a16:creationId xmlns:a16="http://schemas.microsoft.com/office/drawing/2014/main" id="{2BEA58EE-BB25-3481-95A7-8FFC6A3EA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8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5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2" grpId="0" animBg="1"/>
      <p:bldP spid="3790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79388" y="1844675"/>
            <a:ext cx="31686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270036" y="1888923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قطر الشاشة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 + 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13,6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284663" y="270986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rtl="0">
              <a:defRPr/>
            </a:pPr>
            <a:r>
              <a:rPr lang="ar-SA" sz="2400" b="1">
                <a:solidFill>
                  <a:srgbClr val="000000"/>
                </a:solidFill>
              </a:rPr>
              <a:t>قطر الشاشة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625 + 184,96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4303559" y="3506988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rtl="0">
              <a:defRPr/>
            </a:pPr>
            <a:r>
              <a:rPr lang="ar-SA" sz="2400" b="1">
                <a:solidFill>
                  <a:srgbClr val="000000"/>
                </a:solidFill>
              </a:rPr>
              <a:t>قطر الشاشة</a:t>
            </a:r>
            <a:r>
              <a:rPr kumimoji="0" lang="ar-SA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809,96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4312678" y="4368107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lang="ar-SA" sz="2400" b="1">
                <a:solidFill>
                  <a:srgbClr val="000000"/>
                </a:solidFill>
              </a:rPr>
              <a:t>قطر الشاشة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n-ea"/>
              </a:rPr>
              <a:t>الجذر التربيعي للطرفين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303559" y="6034489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lang="ar-SA" sz="2400" b="1">
                <a:solidFill>
                  <a:srgbClr val="000000"/>
                </a:solidFill>
              </a:rPr>
              <a:t>قطر الشاشة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28,5 بوصة 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نستغني عن الحل السالب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0E92B65-2E57-8A32-247D-70887FE4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70" y="0"/>
            <a:ext cx="2448272" cy="49206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526BECD-8DE9-8F7D-3BED-B54CBF67E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6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49761" y="668397"/>
            <a:ext cx="4968552" cy="9400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FB1DE7-F210-05C1-95C6-EB6B5A0A3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88" y="2785369"/>
            <a:ext cx="2663826" cy="1943100"/>
          </a:xfrm>
          <a:prstGeom prst="rect">
            <a:avLst/>
          </a:prstGeom>
        </p:spPr>
      </p:pic>
      <p:grpSp>
        <p:nvGrpSpPr>
          <p:cNvPr id="20" name="Group 304">
            <a:extLst>
              <a:ext uri="{FF2B5EF4-FFF2-40B4-BE49-F238E27FC236}">
                <a16:creationId xmlns:a16="http://schemas.microsoft.com/office/drawing/2014/main" id="{A9BBFC97-CF82-C00D-7B98-B84FF2E3A8E0}"/>
              </a:ext>
            </a:extLst>
          </p:cNvPr>
          <p:cNvGrpSpPr>
            <a:grpSpLocks/>
          </p:cNvGrpSpPr>
          <p:nvPr/>
        </p:nvGrpSpPr>
        <p:grpSpPr bwMode="auto">
          <a:xfrm>
            <a:off x="5364088" y="4545978"/>
            <a:ext cx="1566864" cy="501651"/>
            <a:chOff x="4478" y="2862"/>
            <a:chExt cx="987" cy="316"/>
          </a:xfrm>
        </p:grpSpPr>
        <p:grpSp>
          <p:nvGrpSpPr>
            <p:cNvPr id="21" name="Group 272">
              <a:extLst>
                <a:ext uri="{FF2B5EF4-FFF2-40B4-BE49-F238E27FC236}">
                  <a16:creationId xmlns:a16="http://schemas.microsoft.com/office/drawing/2014/main" id="{EE12B159-5AB7-391B-0274-FF171BE37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8" y="2864"/>
              <a:ext cx="770" cy="314"/>
              <a:chOff x="1620" y="3453"/>
              <a:chExt cx="669" cy="314"/>
            </a:xfrm>
          </p:grpSpPr>
          <p:grpSp>
            <p:nvGrpSpPr>
              <p:cNvPr id="23" name="Group 273">
                <a:extLst>
                  <a:ext uri="{FF2B5EF4-FFF2-40B4-BE49-F238E27FC236}">
                    <a16:creationId xmlns:a16="http://schemas.microsoft.com/office/drawing/2014/main" id="{FBE0C562-B788-71CE-B71A-86DE8C96D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0" y="3475"/>
                <a:ext cx="669" cy="292"/>
                <a:chOff x="1620" y="3475"/>
                <a:chExt cx="669" cy="292"/>
              </a:xfrm>
            </p:grpSpPr>
            <p:grpSp>
              <p:nvGrpSpPr>
                <p:cNvPr id="25" name="Group 274">
                  <a:extLst>
                    <a:ext uri="{FF2B5EF4-FFF2-40B4-BE49-F238E27FC236}">
                      <a16:creationId xmlns:a16="http://schemas.microsoft.com/office/drawing/2014/main" id="{2EB0DB36-1106-7E8A-DBF6-0AF429B97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92" y="3475"/>
                  <a:ext cx="597" cy="182"/>
                  <a:chOff x="1829" y="2251"/>
                  <a:chExt cx="597" cy="272"/>
                </a:xfrm>
              </p:grpSpPr>
              <p:sp>
                <p:nvSpPr>
                  <p:cNvPr id="27" name="Line 275">
                    <a:extLst>
                      <a:ext uri="{FF2B5EF4-FFF2-40B4-BE49-F238E27FC236}">
                        <a16:creationId xmlns:a16="http://schemas.microsoft.com/office/drawing/2014/main" id="{CAC0736C-AE00-8ED6-20C0-C74462F410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Line 276">
                    <a:extLst>
                      <a:ext uri="{FF2B5EF4-FFF2-40B4-BE49-F238E27FC236}">
                        <a16:creationId xmlns:a16="http://schemas.microsoft.com/office/drawing/2014/main" id="{20151068-B3B8-5BB2-F29E-13EBB5B25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Line 277">
                    <a:extLst>
                      <a:ext uri="{FF2B5EF4-FFF2-40B4-BE49-F238E27FC236}">
                        <a16:creationId xmlns:a16="http://schemas.microsoft.com/office/drawing/2014/main" id="{163BB7DD-DAFF-BF43-F6E9-C9FC2EEA33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9" y="2251"/>
                    <a:ext cx="507" cy="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6" name="Text Box 278">
                  <a:extLst>
                    <a:ext uri="{FF2B5EF4-FFF2-40B4-BE49-F238E27FC236}">
                      <a16:creationId xmlns:a16="http://schemas.microsoft.com/office/drawing/2014/main" id="{03701E0B-EC23-F86F-83C1-9A09C4EC23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0" y="3476"/>
                  <a:ext cx="64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809,96</a:t>
                  </a:r>
                  <a:endPara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Text Box 279">
                <a:extLst>
                  <a:ext uri="{FF2B5EF4-FFF2-40B4-BE49-F238E27FC236}">
                    <a16:creationId xmlns:a16="http://schemas.microsoft.com/office/drawing/2014/main" id="{6046F8A2-D186-0165-65D0-5981EA3DC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" y="34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 Box 297">
              <a:extLst>
                <a:ext uri="{FF2B5EF4-FFF2-40B4-BE49-F238E27FC236}">
                  <a16:creationId xmlns:a16="http://schemas.microsoft.com/office/drawing/2014/main" id="{DB5627EA-F725-CC51-1083-766658414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8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±</a:t>
              </a:r>
            </a:p>
          </p:txBody>
        </p:sp>
      </p:grpSp>
      <p:sp>
        <p:nvSpPr>
          <p:cNvPr id="30" name="AutoShape 11">
            <a:extLst>
              <a:ext uri="{FF2B5EF4-FFF2-40B4-BE49-F238E27FC236}">
                <a16:creationId xmlns:a16="http://schemas.microsoft.com/office/drawing/2014/main" id="{0CE3866C-A3A6-A198-69FD-E68FDB94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725" y="5185531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r>
              <a:rPr lang="ar-SA" sz="2400" b="1">
                <a:solidFill>
                  <a:srgbClr val="000000"/>
                </a:solidFill>
              </a:rPr>
              <a:t>قطر الشاشة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28,5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BC290D4-3AE9-72D7-9D7F-D344C975D98B}"/>
              </a:ext>
            </a:extLst>
          </p:cNvPr>
          <p:cNvSpPr txBox="1"/>
          <p:nvPr/>
        </p:nvSpPr>
        <p:spPr>
          <a:xfrm>
            <a:off x="1174509" y="4734375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13,6 بوصة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FB8E1BC-3814-3E50-317A-2326993290B6}"/>
              </a:ext>
            </a:extLst>
          </p:cNvPr>
          <p:cNvSpPr txBox="1"/>
          <p:nvPr/>
        </p:nvSpPr>
        <p:spPr>
          <a:xfrm rot="5400000">
            <a:off x="-7607" y="3448311"/>
            <a:ext cx="962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25 بوصة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3E73E12-C4B4-B71A-B855-AD5A1E4B3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0" grpId="0" animBg="1"/>
      <p:bldP spid="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AutoShape 8">
            <a:extLst>
              <a:ext uri="{FF2B5EF4-FFF2-40B4-BE49-F238E27FC236}">
                <a16:creationId xmlns:a16="http://schemas.microsoft.com/office/drawing/2014/main" id="{20BC278B-7706-742E-5D47-F71E424E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91" y="2099635"/>
            <a:ext cx="5616575" cy="29680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3" name="AutoShape 9">
            <a:extLst>
              <a:ext uri="{FF2B5EF4-FFF2-40B4-BE49-F238E27FC236}">
                <a16:creationId xmlns:a16="http://schemas.microsoft.com/office/drawing/2014/main" id="{9F0389DF-2A22-6952-4391-9EBC1D6EE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431" y="2832080"/>
            <a:ext cx="2071169" cy="5683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(أجـ)</a:t>
            </a:r>
            <a:r>
              <a:rPr kumimoji="0" lang="ar-SA" altLang="ar-SA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+ 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4" name="AutoShape 10">
            <a:extLst>
              <a:ext uri="{FF2B5EF4-FFF2-40B4-BE49-F238E27FC236}">
                <a16:creationId xmlns:a16="http://schemas.microsoft.com/office/drawing/2014/main" id="{37DB7A70-073F-E19B-C303-A2A2E845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900" y="3265272"/>
            <a:ext cx="2071169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(أجـ)</a:t>
            </a:r>
            <a:r>
              <a:rPr lang="ar-SA" altLang="ar-SA" sz="2800" b="1" baseline="30000">
                <a:solidFill>
                  <a:srgbClr val="000000"/>
                </a:solidFill>
              </a:rPr>
              <a:t>2</a:t>
            </a:r>
            <a:r>
              <a:rPr lang="ar-SA" altLang="ar-SA" sz="2400" b="1">
                <a:solidFill>
                  <a:srgbClr val="000000"/>
                </a:solidFill>
              </a:rPr>
              <a:t> = 16 + 9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5" name="AutoShape 11">
            <a:extLst>
              <a:ext uri="{FF2B5EF4-FFF2-40B4-BE49-F238E27FC236}">
                <a16:creationId xmlns:a16="http://schemas.microsoft.com/office/drawing/2014/main" id="{AD0DB2C3-5005-C177-0422-0EB1B737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471" y="3698462"/>
            <a:ext cx="1599355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(أجـ)</a:t>
            </a:r>
            <a:r>
              <a:rPr lang="ar-SA" altLang="ar-SA" sz="2800" b="1" baseline="30000">
                <a:solidFill>
                  <a:srgbClr val="000000"/>
                </a:solidFill>
              </a:rPr>
              <a:t>2</a:t>
            </a:r>
            <a:r>
              <a:rPr lang="ar-SA" altLang="ar-SA" sz="2400" b="1">
                <a:solidFill>
                  <a:srgbClr val="000000"/>
                </a:solidFill>
              </a:rPr>
              <a:t> = 25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23B8E82-4BCF-06B6-A0ED-F8586081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sp>
        <p:nvSpPr>
          <p:cNvPr id="33" name="AutoShape 12">
            <a:extLst>
              <a:ext uri="{FF2B5EF4-FFF2-40B4-BE49-F238E27FC236}">
                <a16:creationId xmlns:a16="http://schemas.microsoft.com/office/drawing/2014/main" id="{EB43B604-F22D-C11B-051A-EB9D936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630" y="4201331"/>
            <a:ext cx="1247120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أجـ = 5سم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779FBF6-16BF-0C0C-82BD-46F26BFC6E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0411" y="2438281"/>
            <a:ext cx="1880248" cy="28720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74903CA-55BB-4170-A4DA-097376E45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80" y="170178"/>
            <a:ext cx="2448272" cy="49206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B97F0B0-999E-7293-2356-CAC9D49971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79592" y="872882"/>
            <a:ext cx="3168522" cy="917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8D4BCA-72BB-1B64-F1BC-9E439F0A8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05" y="3037066"/>
            <a:ext cx="2999703" cy="1442357"/>
          </a:xfrm>
          <a:prstGeom prst="rect">
            <a:avLst/>
          </a:prstGeom>
        </p:spPr>
      </p:pic>
      <p:sp>
        <p:nvSpPr>
          <p:cNvPr id="10" name="AutoShape 9">
            <a:extLst>
              <a:ext uri="{FF2B5EF4-FFF2-40B4-BE49-F238E27FC236}">
                <a16:creationId xmlns:a16="http://schemas.microsoft.com/office/drawing/2014/main" id="{A8ECA06A-0A42-C59F-2527-B34FAD3C9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7" y="2865384"/>
            <a:ext cx="2071169" cy="5683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(ب جـ)</a:t>
            </a:r>
            <a:r>
              <a:rPr kumimoji="0" lang="ar-SA" altLang="ar-SA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13 - 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0C1F1A1-607B-518E-1625-85A0B810F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418" y="3359139"/>
            <a:ext cx="2071169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(ب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جـ)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169 + 25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FDE6544B-6FA6-E793-BED0-561CA992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127" y="3813996"/>
            <a:ext cx="1599355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(ب جـ)</a:t>
            </a:r>
            <a:r>
              <a:rPr lang="ar-SA" altLang="ar-SA" sz="2800" b="1" baseline="30000">
                <a:solidFill>
                  <a:srgbClr val="000000"/>
                </a:solidFill>
              </a:rPr>
              <a:t>2</a:t>
            </a:r>
            <a:r>
              <a:rPr lang="ar-SA" altLang="ar-SA" sz="2400" b="1">
                <a:solidFill>
                  <a:srgbClr val="000000"/>
                </a:solidFill>
              </a:rPr>
              <a:t> = 194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D4CB8BAA-4B88-DFEA-E4D6-771AF9D33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814" y="4306615"/>
            <a:ext cx="1247120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ب جـ  </a:t>
            </a:r>
            <a:r>
              <a:rPr lang="ar-SA" altLang="ar-SA" sz="2400" b="1">
                <a:solidFill>
                  <a:srgbClr val="000000"/>
                </a:solidFill>
                <a:cs typeface="Al-KsorZulfiMath" panose="02010000000000000000" pitchFamily="2" charset="-78"/>
              </a:rPr>
              <a:t>ﺕ</a:t>
            </a:r>
            <a:r>
              <a:rPr lang="ar-SA" altLang="ar-SA" sz="2400" b="1">
                <a:solidFill>
                  <a:srgbClr val="000000"/>
                </a:solidFill>
              </a:rPr>
              <a:t> 13,9سم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25E0DE4-32E4-C635-1707-E83FBA909939}"/>
              </a:ext>
            </a:extLst>
          </p:cNvPr>
          <p:cNvSpPr txBox="1"/>
          <p:nvPr/>
        </p:nvSpPr>
        <p:spPr>
          <a:xfrm rot="16494924">
            <a:off x="401989" y="371853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5سم</a:t>
            </a:r>
          </a:p>
        </p:txBody>
      </p:sp>
    </p:spTree>
    <p:extLst>
      <p:ext uri="{BB962C8B-B14F-4D97-AF65-F5344CB8AC3E}">
        <p14:creationId xmlns:p14="http://schemas.microsoft.com/office/powerpoint/2010/main" val="3616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5" grpId="0" animBg="1"/>
      <p:bldP spid="33" grpId="0" animBg="1"/>
      <p:bldP spid="10" grpId="0" animBg="1"/>
      <p:bldP spid="12" grpId="0" animBg="1"/>
      <p:bldP spid="14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AutoShape 8">
            <a:extLst>
              <a:ext uri="{FF2B5EF4-FFF2-40B4-BE49-F238E27FC236}">
                <a16:creationId xmlns:a16="http://schemas.microsoft.com/office/drawing/2014/main" id="{20BC278B-7706-742E-5D47-F71E424E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422" y="1638092"/>
            <a:ext cx="5737945" cy="4971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3" name="AutoShape 9">
            <a:extLst>
              <a:ext uri="{FF2B5EF4-FFF2-40B4-BE49-F238E27FC236}">
                <a16:creationId xmlns:a16="http://schemas.microsoft.com/office/drawing/2014/main" id="{9F0389DF-2A22-6952-4391-9EBC1D6EE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06" y="3730104"/>
            <a:ext cx="2519610" cy="39354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(أ ب )</a:t>
            </a:r>
            <a:r>
              <a:rPr lang="ar-SA" altLang="ar-SA" sz="2000" b="1" baseline="30000">
                <a:solidFill>
                  <a:srgbClr val="000000"/>
                </a:solidFill>
              </a:rPr>
              <a:t> 2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1600 + 225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634" name="AutoShape 10">
            <a:extLst>
              <a:ext uri="{FF2B5EF4-FFF2-40B4-BE49-F238E27FC236}">
                <a16:creationId xmlns:a16="http://schemas.microsoft.com/office/drawing/2014/main" id="{37DB7A70-073F-E19B-C303-A2A2E845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924" y="3973984"/>
            <a:ext cx="1457510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(أ ب )</a:t>
            </a:r>
            <a:r>
              <a:rPr lang="ar-SA" altLang="ar-SA" sz="2000" b="1" baseline="30000">
                <a:solidFill>
                  <a:srgbClr val="000000"/>
                </a:solidFill>
              </a:rPr>
              <a:t> 2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1825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5" name="AutoShape 11">
            <a:extLst>
              <a:ext uri="{FF2B5EF4-FFF2-40B4-BE49-F238E27FC236}">
                <a16:creationId xmlns:a16="http://schemas.microsoft.com/office/drawing/2014/main" id="{AD0DB2C3-5005-C177-0422-0EB1B737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4461630"/>
            <a:ext cx="3144350" cy="41249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إذن طول الوتر  أ ب = 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±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[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25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خح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///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2000" b="1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l-KsorZulfiMath" panose="02010000000000000000" pitchFamily="2" charset="-78"/>
              </a:rPr>
              <a:t>/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396E363B-A4CC-F683-A082-053B53FC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22607"/>
            <a:ext cx="2222826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أب</a:t>
            </a:r>
            <a:endParaRPr kumimoji="0" lang="en-US" altLang="ar-SA" sz="2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23B8E82-4BCF-06B6-A0ED-F8586081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3" y="82923"/>
            <a:ext cx="1728192" cy="161179"/>
          </a:xfrm>
          <a:prstGeom prst="rect">
            <a:avLst/>
          </a:prstGeom>
        </p:spPr>
      </p:pic>
      <p:sp>
        <p:nvSpPr>
          <p:cNvPr id="21" name="AutoShape 9">
            <a:extLst>
              <a:ext uri="{FF2B5EF4-FFF2-40B4-BE49-F238E27FC236}">
                <a16:creationId xmlns:a16="http://schemas.microsoft.com/office/drawing/2014/main" id="{D3F0A825-7157-1116-7047-80F401A80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744438"/>
            <a:ext cx="3723488" cy="4963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طول ب جـ = طول هـ د = 40 وحدة 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EB43B604-F22D-C11B-051A-EB9D936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001" y="4938057"/>
            <a:ext cx="4192588" cy="5683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ت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42,7 وحدة</a:t>
            </a:r>
            <a:r>
              <a:rPr lang="ar-SA" sz="28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74903CA-55BB-4170-A4DA-097376E45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80" y="170178"/>
            <a:ext cx="2448272" cy="4920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FABD94E-3567-33BB-4BF2-6D497426E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8943" y="739196"/>
            <a:ext cx="4077332" cy="8605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98FCDC4-4B31-7D5A-551D-2D59D987E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02" y="2732131"/>
            <a:ext cx="2492078" cy="2552700"/>
          </a:xfrm>
          <a:prstGeom prst="rect">
            <a:avLst/>
          </a:prstGeom>
        </p:spPr>
      </p:pic>
      <p:sp>
        <p:nvSpPr>
          <p:cNvPr id="37" name="AutoShape 9">
            <a:extLst>
              <a:ext uri="{FF2B5EF4-FFF2-40B4-BE49-F238E27FC236}">
                <a16:creationId xmlns:a16="http://schemas.microsoft.com/office/drawing/2014/main" id="{0CCAB3C5-C711-75EC-B7BB-7ED8C7E83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2108132"/>
            <a:ext cx="2616638" cy="4963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بما أن طول أ د = طول هـ د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" name="AutoShape 9">
            <a:extLst>
              <a:ext uri="{FF2B5EF4-FFF2-40B4-BE49-F238E27FC236}">
                <a16:creationId xmlns:a16="http://schemas.microsoft.com/office/drawing/2014/main" id="{2F5066BF-B1C8-3A7C-6899-4C83458E3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3282457"/>
            <a:ext cx="2376338" cy="4963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(أ ب )</a:t>
            </a:r>
            <a:r>
              <a:rPr lang="ar-SA" altLang="ar-SA" sz="2000" b="1" baseline="30000">
                <a:solidFill>
                  <a:srgbClr val="000000"/>
                </a:solidFill>
              </a:rPr>
              <a:t> 2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40</a:t>
            </a:r>
            <a:r>
              <a:rPr lang="ar-SA" sz="20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ذ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+ 15 </a:t>
            </a:r>
            <a:r>
              <a:rPr lang="ar-SA" sz="20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ذ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DDC151-06AC-BB03-395E-08CF52AFC62F}"/>
              </a:ext>
            </a:extLst>
          </p:cNvPr>
          <p:cNvSpPr txBox="1"/>
          <p:nvPr/>
        </p:nvSpPr>
        <p:spPr>
          <a:xfrm>
            <a:off x="4116008" y="170178"/>
            <a:ext cx="1680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solidFill>
                  <a:srgbClr val="FF3300"/>
                </a:solidFill>
              </a:rPr>
              <a:t>يحتاج-تعديلات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77EC857F-96DE-BADB-ACBC-5A809E0FA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83958"/>
            <a:ext cx="3611716" cy="4963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فإن طول أ جـ = 40 – 25 = 15 وحدة 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3AAFE208-FEE0-79C3-9F20-997FD7CE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706" y="2980304"/>
            <a:ext cx="4175125" cy="39354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rtl="0">
              <a:defRPr/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المثلث أ ب جـ قائم الزاوية طولا ساقيه 40,15 وحده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DCCCD98-852B-0B5C-3D8A-F9D809B1DFE7}"/>
              </a:ext>
            </a:extLst>
          </p:cNvPr>
          <p:cNvSpPr txBox="1"/>
          <p:nvPr/>
        </p:nvSpPr>
        <p:spPr>
          <a:xfrm>
            <a:off x="1021860" y="3661600"/>
            <a:ext cx="8238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وحدة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D06F92-D01C-CED8-3300-32CBDB6C3E2A}"/>
              </a:ext>
            </a:extLst>
          </p:cNvPr>
          <p:cNvSpPr txBox="1"/>
          <p:nvPr/>
        </p:nvSpPr>
        <p:spPr>
          <a:xfrm>
            <a:off x="64726" y="3282457"/>
            <a:ext cx="8238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وحدة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389661-3FB1-D996-9282-487AF9025AF0}"/>
              </a:ext>
            </a:extLst>
          </p:cNvPr>
          <p:cNvSpPr txBox="1"/>
          <p:nvPr/>
        </p:nvSpPr>
        <p:spPr>
          <a:xfrm>
            <a:off x="-19283" y="4203754"/>
            <a:ext cx="8238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وحدة</a:t>
            </a:r>
          </a:p>
        </p:txBody>
      </p:sp>
    </p:spTree>
    <p:extLst>
      <p:ext uri="{BB962C8B-B14F-4D97-AF65-F5344CB8AC3E}">
        <p14:creationId xmlns:p14="http://schemas.microsoft.com/office/powerpoint/2010/main" val="2372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5" grpId="0" animBg="1"/>
      <p:bldP spid="26636" grpId="0"/>
      <p:bldP spid="21" grpId="0" animBg="1"/>
      <p:bldP spid="33" grpId="0" animBg="1"/>
      <p:bldP spid="37" grpId="0" animBg="1"/>
      <p:bldP spid="38" grpId="0" animBg="1"/>
      <p:bldP spid="5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699</Words>
  <Application>Microsoft Office PowerPoint</Application>
  <PresentationFormat>عرض على الشاشة (4:3)</PresentationFormat>
  <Paragraphs>158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19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Times New Roman</vt:lpstr>
      <vt:lpstr>Traditional Arabic</vt:lpstr>
      <vt:lpstr>تصميم افتراضي</vt:lpstr>
      <vt:lpstr>17_سمة Office</vt:lpstr>
      <vt:lpstr>1_تصميم افتراضي</vt:lpstr>
      <vt:lpstr>6_نسق Office</vt:lpstr>
      <vt:lpstr>4_سمة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ctm</dc:creator>
  <cp:lastModifiedBy>DELL</cp:lastModifiedBy>
  <cp:revision>188</cp:revision>
  <dcterms:created xsi:type="dcterms:W3CDTF">2010-07-02T08:47:06Z</dcterms:created>
  <dcterms:modified xsi:type="dcterms:W3CDTF">2022-10-07T13:59:53Z</dcterms:modified>
</cp:coreProperties>
</file>