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Shape 2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>
        <a:latin typeface="+mn-lt"/>
        <a:ea typeface="+mn-ea"/>
        <a:cs typeface="+mn-cs"/>
        <a:sym typeface="Helvetica Neue"/>
      </a:defRPr>
    </a:lvl1pPr>
    <a:lvl2pPr indent="228600" rtl="1" latinLnBrk="0">
      <a:defRPr>
        <a:latin typeface="+mn-lt"/>
        <a:ea typeface="+mn-ea"/>
        <a:cs typeface="+mn-cs"/>
        <a:sym typeface="Helvetica Neue"/>
      </a:defRPr>
    </a:lvl2pPr>
    <a:lvl3pPr indent="457200" rtl="1" latinLnBrk="0">
      <a:defRPr>
        <a:latin typeface="+mn-lt"/>
        <a:ea typeface="+mn-ea"/>
        <a:cs typeface="+mn-cs"/>
        <a:sym typeface="Helvetica Neue"/>
      </a:defRPr>
    </a:lvl3pPr>
    <a:lvl4pPr indent="685800" rtl="1" latinLnBrk="0">
      <a:defRPr>
        <a:latin typeface="+mn-lt"/>
        <a:ea typeface="+mn-ea"/>
        <a:cs typeface="+mn-cs"/>
        <a:sym typeface="Helvetica Neue"/>
      </a:defRPr>
    </a:lvl4pPr>
    <a:lvl5pPr indent="914400" rtl="1" latinLnBrk="0">
      <a:defRPr>
        <a:latin typeface="+mn-lt"/>
        <a:ea typeface="+mn-ea"/>
        <a:cs typeface="+mn-cs"/>
        <a:sym typeface="Helvetica Neue"/>
      </a:defRPr>
    </a:lvl5pPr>
    <a:lvl6pPr indent="1143000" rtl="1" latinLnBrk="0">
      <a:defRPr>
        <a:latin typeface="+mn-lt"/>
        <a:ea typeface="+mn-ea"/>
        <a:cs typeface="+mn-cs"/>
        <a:sym typeface="Helvetica Neue"/>
      </a:defRPr>
    </a:lvl6pPr>
    <a:lvl7pPr indent="1371600" rtl="1" latinLnBrk="0">
      <a:defRPr>
        <a:latin typeface="+mn-lt"/>
        <a:ea typeface="+mn-ea"/>
        <a:cs typeface="+mn-cs"/>
        <a:sym typeface="Helvetica Neue"/>
      </a:defRPr>
    </a:lvl7pPr>
    <a:lvl8pPr indent="1600200" rtl="1" latinLnBrk="0">
      <a:defRPr>
        <a:latin typeface="+mn-lt"/>
        <a:ea typeface="+mn-ea"/>
        <a:cs typeface="+mn-cs"/>
        <a:sym typeface="Helvetica Neue"/>
      </a:defRPr>
    </a:lvl8pPr>
    <a:lvl9pPr indent="1828800" rtl="1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6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4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9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0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8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4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5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62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7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رقم الشريحة"/>
          <p:cNvSpPr txBox="1"/>
          <p:nvPr>
            <p:ph type="sldNum" sz="quarter" idx="2"/>
          </p:nvPr>
        </p:nvSpPr>
        <p:spPr>
          <a:xfrm>
            <a:off x="457200" y="6245225"/>
            <a:ext cx="291143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457200" y="6395577"/>
            <a:ext cx="264257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r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?slideindex=17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صورة7.jpg" descr="صورة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D:\الشفل\صور واطارات\زخارف1\أخرى\O (125).WMF" descr="D:\الشفل\صور واطارات\زخارف1\أخرى\O (125).WM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12" y="-36513"/>
            <a:ext cx="5546726" cy="578485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الوحدة الثالثة"/>
          <p:cNvSpPr txBox="1"/>
          <p:nvPr/>
        </p:nvSpPr>
        <p:spPr>
          <a:xfrm>
            <a:off x="755650" y="914400"/>
            <a:ext cx="4176713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4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الوحدة </a:t>
            </a:r>
            <a:r>
              <a:t>الثالثة </a:t>
            </a:r>
          </a:p>
        </p:txBody>
      </p:sp>
      <p:pic>
        <p:nvPicPr>
          <p:cNvPr id="284" name="D:\الشفل\صور واطارات\زخارف1\أخرى\O (122).WMF" descr="D:\الشفل\صور واطارات\زخارف1\أخرى\O (122).WM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2309812"/>
            <a:ext cx="6577013" cy="45180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معرفة العبد ربه"/>
          <p:cNvSpPr txBox="1"/>
          <p:nvPr/>
        </p:nvSpPr>
        <p:spPr>
          <a:xfrm>
            <a:off x="3968750" y="3198812"/>
            <a:ext cx="3654425" cy="74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 rtl="0">
              <a:defRPr/>
            </a:pPr>
            <a:r>
              <a:t>معرفة العبد ربه </a:t>
            </a:r>
          </a:p>
        </p:txBody>
      </p:sp>
      <p:sp>
        <p:nvSpPr>
          <p:cNvPr id="286" name="المعلمة/ خيرات مسلم الفايدي"/>
          <p:cNvSpPr txBox="1"/>
          <p:nvPr/>
        </p:nvSpPr>
        <p:spPr>
          <a:xfrm>
            <a:off x="-303213" y="5805487"/>
            <a:ext cx="5256213" cy="53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800">
                <a:solidFill>
                  <a:srgbClr val="17375E"/>
                </a:solidFill>
              </a:defRPr>
            </a:lvl1pPr>
          </a:lstStyle>
          <a:p>
            <a:pPr rtl="0">
              <a:defRPr/>
            </a:pPr>
            <a:r>
              <a:t>المعلمة/ خيرات مسلم الفايدي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CCFF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CT03369" descr="GCT0336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1628775"/>
            <a:ext cx="4168775" cy="4525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GC500083" descr="GC50008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5737" y="2420937"/>
            <a:ext cx="4672013" cy="408463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أحسنتن إجابة وتفاعلاً يطير قلبي فرحاً بكن ."/>
          <p:cNvSpPr txBox="1"/>
          <p:nvPr/>
        </p:nvSpPr>
        <p:spPr>
          <a:xfrm>
            <a:off x="900112" y="549275"/>
            <a:ext cx="7343776" cy="115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20623">
              <a:defRPr sz="4140">
                <a:ln w="2687">
                  <a:solidFill>
                    <a:srgbClr val="000000"/>
                  </a:solidFill>
                </a:ln>
                <a:solidFill>
                  <a:srgbClr val="A603AB"/>
                </a:solidFill>
                <a:effectLst>
                  <a:outerShdw sx="100000" sy="100000" kx="0" ky="0" algn="b" rotWithShape="0" blurRad="29210" dist="16523" dir="2700000">
                    <a:srgbClr val="C0C0C0">
                      <a:alpha val="79998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أحسنتن إجابة وتفاعلاً يطير قلبي فرحاً بكن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22"/>
                            </p:stCondLst>
                            <p:childTnLst>
                              <p:par>
                                <p:cTn id="15" presetClass="entr" nodeType="after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2"/>
      <p:bldP build="whole" bldLvl="1" animBg="1" rev="0" advAuto="0" spid="340" grpId="3"/>
      <p:bldP build="whole" bldLvl="1" animBg="1" rev="0" advAuto="0" spid="3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أنار الله دربكِ بالعلم والإيمان"/>
          <p:cNvSpPr txBox="1"/>
          <p:nvPr/>
        </p:nvSpPr>
        <p:spPr>
          <a:xfrm>
            <a:off x="755650" y="1412875"/>
            <a:ext cx="7561263" cy="2305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402336">
              <a:defRPr sz="7964">
                <a:ln w="1844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outerShdw sx="100000" sy="100000" kx="0" ky="0" algn="b" rotWithShape="0" blurRad="27940" dist="15805" dir="2700000">
                    <a:srgbClr val="C0C0C0">
                      <a:alpha val="79998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أنار الله دربكِ بالعلم والإيمان</a:t>
            </a:r>
          </a:p>
        </p:txBody>
      </p:sp>
      <p:pic>
        <p:nvPicPr>
          <p:cNvPr id="345" name="STARC076" descr="STARC07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137" y="3644900"/>
            <a:ext cx="3024188" cy="289083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مستطيل">
            <a:hlinkClick r:id="rId3" invalidUrl="" action="" tgtFrame="" tooltip="" history="1" highlightClick="0" endSnd="0"/>
          </p:cNvPr>
          <p:cNvSpPr/>
          <p:nvPr/>
        </p:nvSpPr>
        <p:spPr>
          <a:xfrm>
            <a:off x="395287" y="5949950"/>
            <a:ext cx="431801" cy="503238"/>
          </a:xfrm>
          <a:prstGeom prst="rect">
            <a:avLst/>
          </a:prstGeom>
          <a:solidFill>
            <a:srgbClr val="9900CC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صورة11.png" descr="صورة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" y="0"/>
            <a:ext cx="9139238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9" name="الجدول"/>
          <p:cNvGraphicFramePr/>
          <p:nvPr/>
        </p:nvGraphicFramePr>
        <p:xfrm>
          <a:off x="-1588" y="1311275"/>
          <a:ext cx="9144001" cy="55467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0"/>
                <a:gridCol w="3259137"/>
                <a:gridCol w="3344862"/>
              </a:tblGrid>
              <a:tr h="10668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تعلمت 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اريد ان اتعلم 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أعرف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479925"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50" name="ان الله هو الذي رباني ورب جميع العالمين بالنعم…"/>
          <p:cNvSpPr txBox="1"/>
          <p:nvPr/>
        </p:nvSpPr>
        <p:spPr>
          <a:xfrm>
            <a:off x="6200775" y="2781300"/>
            <a:ext cx="2525713" cy="454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600"/>
            </a:pPr>
            <a:r>
              <a:t>ان الله هو الذي رباني ورب جميع العالمين بالنعم  </a:t>
            </a:r>
          </a:p>
          <a:p>
            <a:pPr algn="ctr" rtl="0">
              <a:defRPr b="1" sz="3600"/>
            </a:pPr>
            <a:r>
              <a:t>وحقيقة العبادة </a:t>
            </a:r>
          </a:p>
        </p:txBody>
      </p:sp>
      <p:sp>
        <p:nvSpPr>
          <p:cNvPr id="351" name="تعريف العبادة…"/>
          <p:cNvSpPr txBox="1"/>
          <p:nvPr/>
        </p:nvSpPr>
        <p:spPr>
          <a:xfrm>
            <a:off x="2700337" y="3071812"/>
            <a:ext cx="2951163" cy="260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3600"/>
            </a:pPr>
            <a:r>
              <a:t>تعريف العبادة </a:t>
            </a:r>
          </a:p>
          <a:p>
            <a:pPr rtl="0">
              <a:defRPr b="1" sz="3600"/>
            </a:pPr>
            <a:r>
              <a:t>انواع العبادة </a:t>
            </a:r>
          </a:p>
          <a:p>
            <a:pPr rtl="0">
              <a:defRPr b="1" sz="3600"/>
            </a:pPr>
            <a:r>
              <a:t>الحكمة من خلق الجن والانس </a:t>
            </a:r>
          </a:p>
        </p:txBody>
      </p:sp>
      <p:sp>
        <p:nvSpPr>
          <p:cNvPr id="352" name="تعريف العبادة…"/>
          <p:cNvSpPr txBox="1"/>
          <p:nvPr/>
        </p:nvSpPr>
        <p:spPr>
          <a:xfrm>
            <a:off x="6350" y="3224212"/>
            <a:ext cx="2333625" cy="45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3600"/>
            </a:pPr>
            <a:r>
              <a:t>تعريف العبادة </a:t>
            </a:r>
          </a:p>
          <a:p>
            <a:pPr rtl="0">
              <a:defRPr b="1" sz="3600"/>
            </a:pPr>
            <a:r>
              <a:t>انواع العبادة </a:t>
            </a:r>
          </a:p>
          <a:p>
            <a:pPr rtl="0">
              <a:defRPr b="1" sz="3600"/>
            </a:pPr>
            <a:r>
              <a:t>الحكمة من خلق الجن والانس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  <p:bldP build="whole" bldLvl="1" animBg="1" rev="0" advAuto="0" spid="352" grpId="3"/>
      <p:bldP build="whole" bldLvl="1" animBg="1" rev="0" advAuto="0" spid="3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00223_xmasspectacle_1920x1200.jpg" descr="00223_xmasspectacle_1920x120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D:\أفراح\صور جلتر\13.gif" descr="D:\أفراح\صور جلتر\13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687" y="1071562"/>
            <a:ext cx="1905001" cy="201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D:\أفراح\صور جلتر\get-3-2009-sez_ae_05d8gwfj.gif" descr="D:\أفراح\صور جلتر\get-3-2009-sez_ae_05d8gwfj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687" y="1214437"/>
            <a:ext cx="1905001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D:\أفراح\صور جلتر\get-3-2009-sez_ae_05d8gwfj.gif" descr="D:\أفراح\صور جلتر\get-3-2009-sez_ae_05d8gwfj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0625" y="142875"/>
            <a:ext cx="1905000" cy="209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D:\أفراح\صور جلتر\get-3-2009-sez_ae_05d8gwfj.gif" descr="D:\أفراح\صور جلتر\get-3-2009-sez_ae_05d8gwfj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14750" y="2214562"/>
            <a:ext cx="1905000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D:\أفراح\صور جلتر\myspace-glitter-graphics-06.gif" descr="D:\أفراح\صور جلتر\myspace-glitter-graphics-06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00" y="4143375"/>
            <a:ext cx="2381250" cy="247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إن الدرس في غاية المتعة.. ما رأيكن ؟؟"/>
          <p:cNvSpPr txBox="1"/>
          <p:nvPr/>
        </p:nvSpPr>
        <p:spPr>
          <a:xfrm>
            <a:off x="4357687" y="3856460"/>
            <a:ext cx="4429126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إن الدرس في غاية المتعة.. ما رأيكن ؟؟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hi9go.gif" descr="hi9g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1012" y="500062"/>
            <a:ext cx="3500438" cy="242887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أحبكن كثيرا…"/>
          <p:cNvSpPr txBox="1"/>
          <p:nvPr/>
        </p:nvSpPr>
        <p:spPr>
          <a:xfrm>
            <a:off x="179387" y="2916660"/>
            <a:ext cx="8964613" cy="243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 rtl="0">
              <a:defRPr b="1" sz="5400">
                <a:latin typeface="Arial"/>
                <a:ea typeface="Arial"/>
                <a:cs typeface="Arial"/>
                <a:sym typeface="Arial"/>
              </a:defRPr>
            </a:pPr>
            <a:r>
              <a:t>أحبكن كثيرا</a:t>
            </a:r>
          </a:p>
          <a:p>
            <a:pPr algn="ctr" rtl="0">
              <a:defRPr b="1" sz="5400">
                <a:latin typeface="Arial"/>
                <a:ea typeface="Arial"/>
                <a:cs typeface="Arial"/>
                <a:sym typeface="Arial"/>
              </a:defRPr>
            </a:pPr>
            <a:r>
              <a:t>.واحرصن على أداء الصلاة ولا تنسين الواجب</a:t>
            </a:r>
          </a:p>
        </p:txBody>
      </p:sp>
      <p:pic>
        <p:nvPicPr>
          <p:cNvPr id="365" name="D:\نقل أفراح\NPI35375.gif" descr="D:\نقل أفراح\NPI35375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1050" y="5643562"/>
            <a:ext cx="409575" cy="371476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س 2_ ص55"/>
          <p:cNvSpPr txBox="1"/>
          <p:nvPr/>
        </p:nvSpPr>
        <p:spPr>
          <a:xfrm>
            <a:off x="2771775" y="5643562"/>
            <a:ext cx="4321175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س 2_ ص55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صورة1" descr="صورة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462"/>
            <a:ext cx="9144000" cy="684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رخام أبيض"/>
          <p:cNvSpPr txBox="1"/>
          <p:nvPr/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804672">
              <a:defRPr sz="7919">
                <a:ln w="7376">
                  <a:solidFill>
                    <a:srgbClr val="000000"/>
                  </a:solidFill>
                </a:ln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كفارة المجلس :</a:t>
            </a:r>
          </a:p>
        </p:txBody>
      </p:sp>
      <p:sp>
        <p:nvSpPr>
          <p:cNvPr id="370" name="."/>
          <p:cNvSpPr txBox="1"/>
          <p:nvPr/>
        </p:nvSpPr>
        <p:spPr>
          <a:xfrm>
            <a:off x="1908175" y="5942012"/>
            <a:ext cx="45624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.</a:t>
            </a:r>
          </a:p>
        </p:txBody>
      </p:sp>
      <p:sp>
        <p:nvSpPr>
          <p:cNvPr id="371" name="سبحانك اللهم وبحمدك أشهد أن لا إله الإ أنت أستغفرك وأتوب إليك ."/>
          <p:cNvSpPr txBox="1"/>
          <p:nvPr/>
        </p:nvSpPr>
        <p:spPr>
          <a:xfrm>
            <a:off x="539750" y="2636837"/>
            <a:ext cx="8229600" cy="1643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rtl="0">
              <a:spcBef>
                <a:spcPts val="1200"/>
              </a:spcBef>
              <a:buSzPct val="100000"/>
              <a:buChar char="•"/>
              <a:defRPr b="1" sz="540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سبحانك اللهم وبحمدك أشهد أن لا إله الإ أنت أستغفرك وأتوب إليك .</a:t>
            </a:r>
            <a:r>
              <a:rPr sz="48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72" name="orr" descr="or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4335462"/>
            <a:ext cx="4248150" cy="2522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orr" descr="or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5" y="4335462"/>
            <a:ext cx="4248150" cy="2522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1"/>
      <p:bldP build="whole" bldLvl="1" animBg="1" rev="0" advAuto="0" spid="37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صورة11.png" descr="صورة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" y="0"/>
            <a:ext cx="9139238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9" name="الجدول"/>
          <p:cNvGraphicFramePr/>
          <p:nvPr/>
        </p:nvGraphicFramePr>
        <p:xfrm>
          <a:off x="-1588" y="1311275"/>
          <a:ext cx="9144001" cy="554672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0"/>
                <a:gridCol w="3259137"/>
                <a:gridCol w="3344862"/>
              </a:tblGrid>
              <a:tr h="106680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تعلمت 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اريد ان اتعلم 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ماذا أعرف</a:t>
                      </a:r>
                    </a:p>
                  </a:txBody>
                  <a:tcPr marL="45703" marR="45703" marT="45703" marB="45703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4479925"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3200"/>
                      </a:pPr>
                    </a:p>
                  </a:txBody>
                  <a:tcPr marL="45703" marR="45703" marT="45703" marB="45703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90" name="ان الله هو الذي رباني ورب جميع العالمين بالنعم…"/>
          <p:cNvSpPr txBox="1"/>
          <p:nvPr/>
        </p:nvSpPr>
        <p:spPr>
          <a:xfrm>
            <a:off x="6200775" y="2781300"/>
            <a:ext cx="2525713" cy="454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600"/>
            </a:pPr>
            <a:r>
              <a:t>ان الله هو الذي رباني ورب جميع العالمين بالنعم  </a:t>
            </a:r>
          </a:p>
          <a:p>
            <a:pPr algn="ctr" rtl="0">
              <a:defRPr b="1" sz="3600"/>
            </a:pPr>
            <a:r>
              <a:t>وحقيقة العبادة </a:t>
            </a:r>
          </a:p>
        </p:txBody>
      </p:sp>
      <p:sp>
        <p:nvSpPr>
          <p:cNvPr id="291" name="تعريف العبادة…"/>
          <p:cNvSpPr txBox="1"/>
          <p:nvPr/>
        </p:nvSpPr>
        <p:spPr>
          <a:xfrm>
            <a:off x="2700337" y="3071812"/>
            <a:ext cx="2951163" cy="260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3600"/>
            </a:pPr>
            <a:r>
              <a:t>تعريف العبادة </a:t>
            </a:r>
          </a:p>
          <a:p>
            <a:pPr rtl="0">
              <a:defRPr b="1" sz="3600"/>
            </a:pPr>
            <a:r>
              <a:t>انواع العبادة </a:t>
            </a:r>
          </a:p>
          <a:p>
            <a:pPr rtl="0">
              <a:defRPr b="1" sz="3600"/>
            </a:pPr>
            <a:r>
              <a:t>الحكمة من خلق الجن والانس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0" grpId="1"/>
      <p:bldP build="whole" bldLvl="1" animBg="1" rev="0" advAuto="0" spid="29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:\توحيد خامس بور\٢٠١٧١٠٢٩_١٠٣٤٢٠-1.jpg" descr="G:\توحيد خامس بور\٢٠١٧١٠٢٩_١٠٣٤٢٠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363" y="0"/>
            <a:ext cx="925036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الصلاة"/>
          <p:cNvSpPr txBox="1"/>
          <p:nvPr/>
        </p:nvSpPr>
        <p:spPr>
          <a:xfrm>
            <a:off x="4859337" y="2724149"/>
            <a:ext cx="3168651" cy="38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rtl="0">
              <a:defRPr/>
            </a:pPr>
            <a:r>
              <a:t>الصلاة </a:t>
            </a:r>
          </a:p>
        </p:txBody>
      </p:sp>
      <p:sp>
        <p:nvSpPr>
          <p:cNvPr id="295" name="الدعاء"/>
          <p:cNvSpPr txBox="1"/>
          <p:nvPr/>
        </p:nvSpPr>
        <p:spPr>
          <a:xfrm>
            <a:off x="1116012" y="2668587"/>
            <a:ext cx="2663826" cy="38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rtl="0">
              <a:defRPr/>
            </a:pPr>
            <a:r>
              <a:t>الدعاء </a:t>
            </a:r>
          </a:p>
        </p:txBody>
      </p:sp>
      <p:sp>
        <p:nvSpPr>
          <p:cNvPr id="296" name="الصدقة"/>
          <p:cNvSpPr txBox="1"/>
          <p:nvPr/>
        </p:nvSpPr>
        <p:spPr>
          <a:xfrm>
            <a:off x="5292725" y="5348287"/>
            <a:ext cx="2947988" cy="38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rtl="0">
              <a:defRPr/>
            </a:pPr>
            <a:r>
              <a:t>الصدقة </a:t>
            </a:r>
          </a:p>
        </p:txBody>
      </p:sp>
      <p:sp>
        <p:nvSpPr>
          <p:cNvPr id="297" name="بر الوالدين"/>
          <p:cNvSpPr txBox="1"/>
          <p:nvPr/>
        </p:nvSpPr>
        <p:spPr>
          <a:xfrm>
            <a:off x="1276350" y="5876925"/>
            <a:ext cx="2287588" cy="38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 rtl="0">
              <a:defRPr/>
            </a:pPr>
            <a:r>
              <a:t>بر الوالدين </a:t>
            </a:r>
          </a:p>
        </p:txBody>
      </p:sp>
      <p:sp>
        <p:nvSpPr>
          <p:cNvPr id="298" name="العبادة"/>
          <p:cNvSpPr txBox="1"/>
          <p:nvPr/>
        </p:nvSpPr>
        <p:spPr>
          <a:xfrm>
            <a:off x="2419350" y="6276975"/>
            <a:ext cx="2098675" cy="3652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 rtl="0">
              <a:defRPr/>
            </a:pPr>
            <a:r>
              <a:t>العبادة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4"/>
      <p:bldP build="whole" bldLvl="1" animBg="1" rev="0" advAuto="0" spid="294" grpId="1"/>
      <p:bldP build="whole" bldLvl="1" animBg="1" rev="0" advAuto="0" spid="295" grpId="2"/>
      <p:bldP build="whole" bldLvl="1" animBg="1" rev="0" advAuto="0" spid="296" grpId="3"/>
      <p:bldP build="whole" bldLvl="1" animBg="1" rev="0" advAuto="0" spid="298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صورة11.png" descr="صورة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" y="0"/>
            <a:ext cx="9139238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D:\الشفل\صور واطارات\زخارف1\أخرى\O (132).WMF" descr="D:\الشفل\صور واطارات\زخارف1\أخرى\O (132).WM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328612"/>
            <a:ext cx="7297738" cy="5859463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الدرس التاسع :"/>
          <p:cNvSpPr txBox="1"/>
          <p:nvPr/>
        </p:nvSpPr>
        <p:spPr>
          <a:xfrm>
            <a:off x="2357437" y="1285875"/>
            <a:ext cx="4679951" cy="79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4400">
                <a:solidFill>
                  <a:srgbClr val="0000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الدرس </a:t>
            </a:r>
            <a:r>
              <a:t>التاسع </a:t>
            </a:r>
            <a:r>
              <a:t>:</a:t>
            </a:r>
          </a:p>
        </p:txBody>
      </p:sp>
      <p:sp>
        <p:nvSpPr>
          <p:cNvPr id="303" name="استحقاق الله للعبادة"/>
          <p:cNvSpPr txBox="1"/>
          <p:nvPr/>
        </p:nvSpPr>
        <p:spPr>
          <a:xfrm>
            <a:off x="2928937" y="2000250"/>
            <a:ext cx="3659188" cy="2222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48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  <a:r>
              <a:rPr sz="4000"/>
              <a:t>استحقاق الله للعبادة 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wipe dir="d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CCFF"/>
            </a:gs>
            <a:gs pos="50000">
              <a:srgbClr val="FFFFFF"/>
            </a:gs>
            <a:gs pos="100000">
              <a:srgbClr val="FFCCFF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تعريف العبادة.…"/>
          <p:cNvSpPr txBox="1"/>
          <p:nvPr/>
        </p:nvSpPr>
        <p:spPr>
          <a:xfrm>
            <a:off x="250825" y="-1"/>
            <a:ext cx="8893175" cy="2225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spcBef>
                <a:spcPts val="2100"/>
              </a:spcBef>
              <a:defRPr b="1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تعريف العبادة.</a:t>
            </a:r>
          </a:p>
          <a:p>
            <a:pPr algn="ctr" rtl="0">
              <a:spcBef>
                <a:spcPts val="2100"/>
              </a:spcBef>
              <a:defRPr b="1" sz="3600">
                <a:latin typeface="Arial"/>
                <a:ea typeface="Arial"/>
                <a:cs typeface="Arial"/>
                <a:sym typeface="Arial"/>
              </a:defRPr>
            </a:pPr>
            <a:r>
              <a:t>اسم          لكل ما يحبه              .ويرضاه من </a:t>
            </a:r>
          </a:p>
          <a:p>
            <a:pPr algn="ctr" rtl="0">
              <a:spcBef>
                <a:spcPts val="2100"/>
              </a:spcBef>
              <a:defRPr b="1" sz="3600">
                <a:latin typeface="Arial"/>
                <a:ea typeface="Arial"/>
                <a:cs typeface="Arial"/>
                <a:sym typeface="Arial"/>
              </a:defRPr>
            </a:pPr>
            <a:r>
              <a:t>       و                  الظاهرة و</a:t>
            </a:r>
          </a:p>
        </p:txBody>
      </p:sp>
      <p:sp>
        <p:nvSpPr>
          <p:cNvPr id="308" name="0 اختري من الكلمات التالية  ماتكملي به تعريف العبادة ؟…"/>
          <p:cNvSpPr txBox="1"/>
          <p:nvPr/>
        </p:nvSpPr>
        <p:spPr>
          <a:xfrm>
            <a:off x="827087" y="3284537"/>
            <a:ext cx="7777163" cy="221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  <a:r>
              <a:rPr>
                <a:solidFill>
                  <a:srgbClr val="FF0000"/>
                </a:solidFill>
              </a:rPr>
              <a:t> اختري من الكلمات التالية  ماتكملي به تعريف العبادة ؟ </a:t>
            </a:r>
            <a:endParaRPr>
              <a:solidFill>
                <a:srgbClr val="FF0000"/>
              </a:solidFill>
            </a:endParaRPr>
          </a:p>
          <a:p>
            <a:pPr algn="ctr" rtl="0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جميل – يتكون – جامع  - العبادات  - الله _ الباطنة  _ الاقوال – الاعمال – المسلم -  الخيرات </a:t>
            </a:r>
          </a:p>
        </p:txBody>
      </p:sp>
      <p:sp>
        <p:nvSpPr>
          <p:cNvPr id="309" name="جامع"/>
          <p:cNvSpPr txBox="1"/>
          <p:nvPr/>
        </p:nvSpPr>
        <p:spPr>
          <a:xfrm>
            <a:off x="6588125" y="830262"/>
            <a:ext cx="1008063" cy="635284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جامع</a:t>
            </a:r>
          </a:p>
        </p:txBody>
      </p:sp>
      <p:sp>
        <p:nvSpPr>
          <p:cNvPr id="310" name="الله"/>
          <p:cNvSpPr txBox="1"/>
          <p:nvPr/>
        </p:nvSpPr>
        <p:spPr>
          <a:xfrm>
            <a:off x="3132137" y="844550"/>
            <a:ext cx="1439863" cy="635283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الله </a:t>
            </a:r>
          </a:p>
        </p:txBody>
      </p:sp>
      <p:sp>
        <p:nvSpPr>
          <p:cNvPr id="311" name="الاقوال"/>
          <p:cNvSpPr txBox="1"/>
          <p:nvPr/>
        </p:nvSpPr>
        <p:spPr>
          <a:xfrm>
            <a:off x="6551612" y="1684337"/>
            <a:ext cx="1765301" cy="635284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الاقوال</a:t>
            </a:r>
          </a:p>
        </p:txBody>
      </p:sp>
      <p:sp>
        <p:nvSpPr>
          <p:cNvPr id="312" name="الاعمال"/>
          <p:cNvSpPr txBox="1"/>
          <p:nvPr/>
        </p:nvSpPr>
        <p:spPr>
          <a:xfrm>
            <a:off x="4067175" y="1701800"/>
            <a:ext cx="1747838" cy="635283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الاعمال</a:t>
            </a:r>
          </a:p>
        </p:txBody>
      </p:sp>
      <p:sp>
        <p:nvSpPr>
          <p:cNvPr id="313" name="الباطنة"/>
          <p:cNvSpPr txBox="1"/>
          <p:nvPr/>
        </p:nvSpPr>
        <p:spPr>
          <a:xfrm>
            <a:off x="827087" y="1701800"/>
            <a:ext cx="1296989" cy="511607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99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الباطنة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4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4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9" grpId="2"/>
      <p:bldP build="p" bldLvl="5" animBg="1" rev="0" advAuto="0" spid="307" grpId="1"/>
      <p:bldP build="whole" bldLvl="1" animBg="1" rev="0" advAuto="0" spid="312" grpId="5"/>
      <p:bldP build="whole" bldLvl="1" animBg="1" rev="0" advAuto="0" spid="313" grpId="6"/>
      <p:bldP build="whole" bldLvl="1" animBg="1" rev="0" advAuto="0" spid="310" grpId="3"/>
      <p:bldP build="whole" bldLvl="1" animBg="1" rev="0" advAuto="0" spid="31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CCFF"/>
            </a:gs>
            <a:gs pos="50000">
              <a:srgbClr val="FFFFFF"/>
            </a:gs>
            <a:gs pos="100000">
              <a:srgbClr val="FFCCFF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أمثلة للعبادة"/>
          <p:cNvSpPr txBox="1"/>
          <p:nvPr/>
        </p:nvSpPr>
        <p:spPr>
          <a:xfrm>
            <a:off x="6732587" y="476250"/>
            <a:ext cx="18002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أمثلة للعبادة </a:t>
            </a:r>
          </a:p>
        </p:txBody>
      </p:sp>
      <p:sp>
        <p:nvSpPr>
          <p:cNvPr id="316" name="عبادات ظاهرة"/>
          <p:cNvSpPr txBox="1"/>
          <p:nvPr/>
        </p:nvSpPr>
        <p:spPr>
          <a:xfrm>
            <a:off x="7062787" y="2636837"/>
            <a:ext cx="18018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عبادات ظاهرة </a:t>
            </a:r>
          </a:p>
        </p:txBody>
      </p:sp>
      <p:sp>
        <p:nvSpPr>
          <p:cNvPr id="317" name="عبادات باطنة"/>
          <p:cNvSpPr txBox="1"/>
          <p:nvPr/>
        </p:nvSpPr>
        <p:spPr>
          <a:xfrm>
            <a:off x="7045325" y="3446462"/>
            <a:ext cx="18002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عبادات باطنة </a:t>
            </a:r>
          </a:p>
        </p:txBody>
      </p:sp>
      <p:sp>
        <p:nvSpPr>
          <p:cNvPr id="318" name="محبة الرسول  -  التوكل  - الرجاء"/>
          <p:cNvSpPr txBox="1"/>
          <p:nvPr/>
        </p:nvSpPr>
        <p:spPr>
          <a:xfrm>
            <a:off x="2555875" y="3446462"/>
            <a:ext cx="356552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محبة الرسول  -  التوكل  - الرجاء </a:t>
            </a:r>
          </a:p>
        </p:txBody>
      </p:sp>
      <p:sp>
        <p:nvSpPr>
          <p:cNvPr id="319" name="عبادات عملية"/>
          <p:cNvSpPr txBox="1"/>
          <p:nvPr/>
        </p:nvSpPr>
        <p:spPr>
          <a:xfrm>
            <a:off x="7037387" y="5084762"/>
            <a:ext cx="18002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عبادات عملية </a:t>
            </a:r>
          </a:p>
        </p:txBody>
      </p:sp>
      <p:sp>
        <p:nvSpPr>
          <p:cNvPr id="320" name="الصلاة  - الحج -الجهاد"/>
          <p:cNvSpPr txBox="1"/>
          <p:nvPr/>
        </p:nvSpPr>
        <p:spPr>
          <a:xfrm>
            <a:off x="3059112" y="5103812"/>
            <a:ext cx="30368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الصلاة  - الحج -الجهاد </a:t>
            </a:r>
          </a:p>
        </p:txBody>
      </p:sp>
      <p:sp>
        <p:nvSpPr>
          <p:cNvPr id="321" name="عبادات قولية"/>
          <p:cNvSpPr txBox="1"/>
          <p:nvPr/>
        </p:nvSpPr>
        <p:spPr>
          <a:xfrm>
            <a:off x="7150100" y="4335462"/>
            <a:ext cx="18018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 عبادات قولية </a:t>
            </a:r>
          </a:p>
        </p:txBody>
      </p:sp>
      <p:sp>
        <p:nvSpPr>
          <p:cNvPr id="322" name="قراءة القران – الدعاء  - ذكر الله"/>
          <p:cNvSpPr txBox="1"/>
          <p:nvPr/>
        </p:nvSpPr>
        <p:spPr>
          <a:xfrm>
            <a:off x="2484437" y="4335462"/>
            <a:ext cx="363696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قراءة القران – الدعاء  - ذكر الله </a:t>
            </a:r>
          </a:p>
        </p:txBody>
      </p:sp>
      <p:sp>
        <p:nvSpPr>
          <p:cNvPr id="323" name="الوضوء   -   الطواف  -   السعي   -"/>
          <p:cNvSpPr txBox="1"/>
          <p:nvPr/>
        </p:nvSpPr>
        <p:spPr>
          <a:xfrm>
            <a:off x="1547812" y="2636837"/>
            <a:ext cx="4429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الوضوء   -   الطواف  -   السعي   -    </a:t>
            </a:r>
          </a:p>
        </p:txBody>
      </p:sp>
      <p:sp>
        <p:nvSpPr>
          <p:cNvPr id="324" name="بالتعاون مع مجموعتك اكملي الفراغات بأمثلة مناسبة ؟"/>
          <p:cNvSpPr txBox="1"/>
          <p:nvPr/>
        </p:nvSpPr>
        <p:spPr>
          <a:xfrm>
            <a:off x="1908175" y="539750"/>
            <a:ext cx="4824413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spcBef>
                <a:spcPts val="1600"/>
              </a:spcBef>
              <a:defRPr b="1" sz="20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z="2800">
                <a:solidFill>
                  <a:srgbClr val="FF0000"/>
                </a:solidFill>
              </a:rPr>
              <a:t>بالتعاون مع مجموعتك اكملي الفراغات بأمثلة مناسبة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3"/>
      <p:bldP build="whole" bldLvl="1" animBg="1" rev="0" advAuto="0" spid="318" grpId="2"/>
      <p:bldP build="whole" bldLvl="1" animBg="1" rev="0" advAuto="0" spid="320" grpId="4"/>
      <p:bldP build="whole" bldLvl="1" animBg="1" rev="0" advAuto="0" spid="3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CCFF"/>
            </a:gs>
            <a:gs pos="50000">
              <a:srgbClr val="FFFFFF"/>
            </a:gs>
            <a:gs pos="100000">
              <a:srgbClr val="FFCCFF"/>
            </a:gs>
          </a:gsLst>
          <a:lin ang="108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الحكمة من خلق الجن والانس"/>
          <p:cNvSpPr txBox="1"/>
          <p:nvPr/>
        </p:nvSpPr>
        <p:spPr>
          <a:xfrm>
            <a:off x="0" y="1484312"/>
            <a:ext cx="8893175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b="1" sz="4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 الحكمة من خلق الجن والانس  </a:t>
            </a:r>
          </a:p>
        </p:txBody>
      </p:sp>
      <p:sp>
        <p:nvSpPr>
          <p:cNvPr id="327" name="قال تعالى (َأفَحَسِبْتُمْ أَنَّمَا خَلَقْنَاكُمْ عَبَثًا وَأَنَّكُمْ إِلَيْنَا لَا تُرْجَعُونَ"/>
          <p:cNvSpPr txBox="1"/>
          <p:nvPr/>
        </p:nvSpPr>
        <p:spPr>
          <a:xfrm>
            <a:off x="580607" y="2420937"/>
            <a:ext cx="8312569" cy="133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rgbClr val="468847"/>
                </a:solidFill>
                <a:latin typeface="hafs"/>
                <a:ea typeface="hafs"/>
                <a:cs typeface="hafs"/>
                <a:sym typeface="hafs"/>
              </a:defRPr>
            </a:lvl1pPr>
          </a:lstStyle>
          <a:p>
            <a:pPr rtl="0">
              <a:defRPr/>
            </a:pPr>
            <a:r>
              <a:t>قال تعالى (َأفَحَسِبْتُمْ أَنَّمَا خَلَقْنَاكُمْ عَبَثًا وَأَنَّكُمْ إِلَيْنَا لَا تُرْجَعُونَ</a:t>
            </a:r>
          </a:p>
        </p:txBody>
      </p:sp>
      <p:sp>
        <p:nvSpPr>
          <p:cNvPr id="328" name="قال تعالى (وَمَا خَلَقْتُ الْجِنَّ وَالْإِنسَ إِلَّا لِيَعْبُدُونِ )"/>
          <p:cNvSpPr txBox="1"/>
          <p:nvPr/>
        </p:nvSpPr>
        <p:spPr>
          <a:xfrm>
            <a:off x="323850" y="3789362"/>
            <a:ext cx="8351838" cy="133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468847"/>
                </a:solidFill>
                <a:latin typeface="hafs"/>
                <a:ea typeface="hafs"/>
                <a:cs typeface="hafs"/>
                <a:sym typeface="hafs"/>
              </a:defRPr>
            </a:lvl1pPr>
          </a:lstStyle>
          <a:p>
            <a:pPr rtl="0">
              <a:defRPr/>
            </a:pPr>
            <a:r>
              <a:t>قال تعالى (وَمَا خَلَقْتُ الْجِنَّ وَالْإِنسَ إِلَّا لِيَعْبُدُونِ )</a:t>
            </a:r>
          </a:p>
        </p:txBody>
      </p:sp>
      <p:sp>
        <p:nvSpPr>
          <p:cNvPr id="329" name="الحكمة هي /   عبادة الله وحده لا شريك له"/>
          <p:cNvSpPr txBox="1"/>
          <p:nvPr/>
        </p:nvSpPr>
        <p:spPr>
          <a:xfrm>
            <a:off x="971550" y="5157787"/>
            <a:ext cx="756126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t>الحكمة هي /   عبادة الله وحده لا شريك له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1"/>
      <p:bldP build="whole" bldLvl="1" animBg="1" rev="0" advAuto="0" spid="327" grpId="2"/>
      <p:bldP build="whole" bldLvl="1" animBg="1" rev="0" advAuto="0" spid="329" grpId="4"/>
      <p:bldP build="whole" bldLvl="1" animBg="1" rev="0" advAuto="0" spid="328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1/ ارسمي خريطة ذهنية موضحة من خلالها العبادات الظاهرة ؟"/>
          <p:cNvSpPr txBox="1"/>
          <p:nvPr/>
        </p:nvSpPr>
        <p:spPr>
          <a:xfrm>
            <a:off x="1141412" y="2827337"/>
            <a:ext cx="7488238" cy="1940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indent="512762" algn="ctr" rtl="0">
              <a:tabLst>
                <a:tab pos="609600" algn="l"/>
                <a:tab pos="3073400" algn="l"/>
              </a:tabLst>
              <a:defRPr sz="36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512762" algn="ctr" rtl="0">
              <a:tabLst>
                <a:tab pos="609600" algn="l"/>
                <a:tab pos="3073400" algn="l"/>
              </a:tabLst>
              <a:defRPr sz="3600">
                <a:solidFill>
                  <a:srgbClr val="00206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1/ ارسمي خريطة ذهنية موضحة من خلالها العبادات الظاهرة ؟</a:t>
            </a:r>
          </a:p>
        </p:txBody>
      </p:sp>
      <p:pic>
        <p:nvPicPr>
          <p:cNvPr id="333" name="D:\الشفل\أحمد الطيب\sounds\الاسئلة\التقويم copy.png" descr="D:\الشفل\أحمد الطيب\sounds\الاسئلة\التقويم cop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0100" y="79375"/>
            <a:ext cx="2292350" cy="4589463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النص"/>
          <p:cNvSpPr txBox="1"/>
          <p:nvPr/>
        </p:nvSpPr>
        <p:spPr>
          <a:xfrm>
            <a:off x="4531360" y="3244850"/>
            <a:ext cx="16129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 </a:t>
            </a:r>
          </a:p>
        </p:txBody>
      </p:sp>
      <p:pic>
        <p:nvPicPr>
          <p:cNvPr id="335" name="image.tif" descr="image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1250" y="3344862"/>
            <a:ext cx="6919913" cy="174626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النص"/>
          <p:cNvSpPr txBox="1"/>
          <p:nvPr/>
        </p:nvSpPr>
        <p:spPr>
          <a:xfrm>
            <a:off x="4531360" y="3244850"/>
            <a:ext cx="161291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 </a:t>
            </a:r>
          </a:p>
        </p:txBody>
      </p:sp>
      <p:sp>
        <p:nvSpPr>
          <p:cNvPr id="337" name="sun_7_tns"/>
          <p:cNvSpPr/>
          <p:nvPr/>
        </p:nvSpPr>
        <p:spPr>
          <a:xfrm>
            <a:off x="684212" y="4581525"/>
            <a:ext cx="2173288" cy="15113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38" name="3d_orange_man_pen_and_circle_tns"/>
          <p:cNvSpPr/>
          <p:nvPr/>
        </p:nvSpPr>
        <p:spPr>
          <a:xfrm>
            <a:off x="6659562" y="4365625"/>
            <a:ext cx="1476376" cy="16668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rt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