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notesSlides/notesSlide1.xml" ContentType="application/vnd.openxmlformats-officedocument.presentationml.notesSlide+xml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1pPr>
    <a:lvl2pPr marL="0" marR="0" indent="4572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2pPr>
    <a:lvl3pPr marL="0" marR="0" indent="9144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3pPr>
    <a:lvl4pPr marL="0" marR="0" indent="13716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4pPr>
    <a:lvl5pPr marL="0" marR="0" indent="18288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5pPr>
    <a:lvl6pPr marL="0" marR="0" indent="22860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6pPr>
    <a:lvl7pPr marL="0" marR="0" indent="27432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7pPr>
    <a:lvl8pPr marL="0" marR="0" indent="32004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8pPr>
    <a:lvl9pPr marL="0" marR="0" indent="36576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Rockwell"/>
        <a:ea typeface="Rockwell"/>
        <a:cs typeface="Rockwell"/>
        <a:sym typeface="Rockwel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0D5"/>
          </a:solidFill>
        </a:fill>
      </a:tcStyle>
    </a:wholeTbl>
    <a:band2H>
      <a:tcTxStyle b="def" i="def"/>
      <a:tcStyle>
        <a:tcBdr/>
        <a:fill>
          <a:solidFill>
            <a:srgbClr val="EBF0EB"/>
          </a:solidFill>
        </a:fill>
      </a:tcStyle>
    </a:band2H>
    <a:firstCol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solidFill>
                <a:schemeClr val="accent3"/>
              </a:solidFill>
              <a:prstDash val="solid"/>
              <a:round/>
            </a:ln>
          </a:left>
          <a:right>
            <a:ln w="12700" cap="flat">
              <a:solidFill>
                <a:schemeClr val="accent3"/>
              </a:solidFill>
              <a:prstDash val="solid"/>
              <a:round/>
            </a:ln>
          </a:right>
          <a:top>
            <a:ln w="127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solidFill>
                <a:schemeClr val="accent3"/>
              </a:solidFill>
              <a:prstDash val="solid"/>
              <a:round/>
            </a:ln>
          </a:insideH>
          <a:insideV>
            <a:ln w="12700" cap="flat">
              <a:solidFill>
                <a:schemeClr val="accent3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wholeTbl>
    <a:band2H>
      <a:tcTxStyle b="def" i="def"/>
      <a:tcStyle>
        <a:tcBdr/>
        <a:fill>
          <a:solidFill>
            <a:srgbClr val="F1F6F8"/>
          </a:solidFill>
        </a:fill>
      </a:tcStyle>
    </a:band2H>
    <a:firstCol>
      <a:tcTxStyle b="on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solidFill>
                <a:schemeClr val="accent3"/>
              </a:solidFill>
              <a:prstDash val="solid"/>
              <a:round/>
            </a:ln>
          </a:left>
          <a:right>
            <a:ln w="12700" cap="flat">
              <a:solidFill>
                <a:schemeClr val="accent3"/>
              </a:solidFill>
              <a:prstDash val="solid"/>
              <a:round/>
            </a:ln>
          </a:right>
          <a:top>
            <a:ln w="127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solidFill>
                <a:schemeClr val="accent3"/>
              </a:solidFill>
              <a:prstDash val="solid"/>
              <a:round/>
            </a:ln>
          </a:insideH>
          <a:insideV>
            <a:ln w="12700" cap="flat">
              <a:solidFill>
                <a:schemeClr val="accent3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solidFill>
                <a:schemeClr val="accent3"/>
              </a:solidFill>
              <a:prstDash val="solid"/>
              <a:round/>
            </a:ln>
          </a:left>
          <a:right>
            <a:ln w="12700" cap="flat">
              <a:solidFill>
                <a:schemeClr val="accent3"/>
              </a:solidFill>
              <a:prstDash val="solid"/>
              <a:round/>
            </a:ln>
          </a:right>
          <a:top>
            <a:ln w="254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solidFill>
                <a:schemeClr val="accent3"/>
              </a:solidFill>
              <a:prstDash val="solid"/>
              <a:round/>
            </a:ln>
          </a:insideH>
          <a:insideV>
            <a:ln w="12700" cap="flat">
              <a:solidFill>
                <a:schemeClr val="accent3"/>
              </a:solidFill>
              <a:prstDash val="solid"/>
              <a:round/>
            </a:ln>
          </a:insideV>
        </a:tcBdr>
        <a:fill>
          <a:solidFill>
            <a:srgbClr val="F1F6F8"/>
          </a:solidFill>
        </a:fill>
      </a:tcStyle>
    </a:lastRow>
    <a:firstRow>
      <a:tcTxStyle b="on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solidFill>
                <a:schemeClr val="accent3"/>
              </a:solidFill>
              <a:prstDash val="solid"/>
              <a:round/>
            </a:ln>
          </a:left>
          <a:right>
            <a:ln w="12700" cap="flat">
              <a:solidFill>
                <a:schemeClr val="accent3"/>
              </a:solidFill>
              <a:prstDash val="solid"/>
              <a:round/>
            </a:ln>
          </a:right>
          <a:top>
            <a:ln w="127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solidFill>
                <a:schemeClr val="accent3"/>
              </a:solidFill>
              <a:prstDash val="solid"/>
              <a:round/>
            </a:ln>
          </a:insideH>
          <a:insideV>
            <a:ln w="12700" cap="flat">
              <a:solidFill>
                <a:schemeClr val="accent3"/>
              </a:solidFill>
              <a:prstDash val="solid"/>
              <a:round/>
            </a:ln>
          </a:insideV>
        </a:tcBdr>
        <a:fill>
          <a:solidFill>
            <a:srgbClr val="F1F6F8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wholeTbl>
    <a:band2H>
      <a:tcTxStyle b="def" i="def"/>
      <a:tcStyle>
        <a:tcBdr/>
        <a:fill>
          <a:solidFill>
            <a:srgbClr val="F1F6F8"/>
          </a:solidFill>
        </a:fill>
      </a:tcStyle>
    </a:band2H>
    <a:firstCol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E5E5"/>
          </a:solidFill>
        </a:fill>
      </a:tcStyle>
    </a:wholeTbl>
    <a:band2H>
      <a:tcTxStyle b="def" i="def"/>
      <a:tcStyle>
        <a:tcBdr/>
        <a:fill>
          <a:solidFill>
            <a:srgbClr val="FBF3F3"/>
          </a:solidFill>
        </a:fill>
      </a:tcStyle>
    </a:band2H>
    <a:firstCol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Rockwell"/>
          <a:ea typeface="Rockwell"/>
          <a:cs typeface="Rockwel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Rockwell"/>
          <a:ea typeface="Rockwell"/>
          <a:cs typeface="Rockwel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8" name="Shape 14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latinLnBrk="0">
      <a:defRPr sz="1200">
        <a:latin typeface="+mn-lt"/>
        <a:ea typeface="+mn-ea"/>
        <a:cs typeface="+mn-cs"/>
        <a:sym typeface="Calibri"/>
      </a:defRPr>
    </a:lvl1pPr>
    <a:lvl2pPr indent="228600" algn="r" rtl="1" latinLnBrk="0">
      <a:defRPr sz="1200">
        <a:latin typeface="+mn-lt"/>
        <a:ea typeface="+mn-ea"/>
        <a:cs typeface="+mn-cs"/>
        <a:sym typeface="Calibri"/>
      </a:defRPr>
    </a:lvl2pPr>
    <a:lvl3pPr indent="457200" algn="r" rtl="1" latinLnBrk="0">
      <a:defRPr sz="1200">
        <a:latin typeface="+mn-lt"/>
        <a:ea typeface="+mn-ea"/>
        <a:cs typeface="+mn-cs"/>
        <a:sym typeface="Calibri"/>
      </a:defRPr>
    </a:lvl3pPr>
    <a:lvl4pPr indent="685800" algn="r" rtl="1" latinLnBrk="0">
      <a:defRPr sz="1200">
        <a:latin typeface="+mn-lt"/>
        <a:ea typeface="+mn-ea"/>
        <a:cs typeface="+mn-cs"/>
        <a:sym typeface="Calibri"/>
      </a:defRPr>
    </a:lvl4pPr>
    <a:lvl5pPr indent="914400" algn="r" rtl="1" latinLnBrk="0">
      <a:defRPr sz="1200">
        <a:latin typeface="+mn-lt"/>
        <a:ea typeface="+mn-ea"/>
        <a:cs typeface="+mn-cs"/>
        <a:sym typeface="Calibri"/>
      </a:defRPr>
    </a:lvl5pPr>
    <a:lvl6pPr indent="1143000" algn="r" rtl="1" latinLnBrk="0">
      <a:defRPr sz="1200">
        <a:latin typeface="+mn-lt"/>
        <a:ea typeface="+mn-ea"/>
        <a:cs typeface="+mn-cs"/>
        <a:sym typeface="Calibri"/>
      </a:defRPr>
    </a:lvl6pPr>
    <a:lvl7pPr indent="1371600" algn="r" rtl="1" latinLnBrk="0">
      <a:defRPr sz="1200">
        <a:latin typeface="+mn-lt"/>
        <a:ea typeface="+mn-ea"/>
        <a:cs typeface="+mn-cs"/>
        <a:sym typeface="Calibri"/>
      </a:defRPr>
    </a:lvl7pPr>
    <a:lvl8pPr indent="1600200" algn="r" rtl="1" latinLnBrk="0">
      <a:defRPr sz="1200">
        <a:latin typeface="+mn-lt"/>
        <a:ea typeface="+mn-ea"/>
        <a:cs typeface="+mn-cs"/>
        <a:sym typeface="Calibri"/>
      </a:defRPr>
    </a:lvl8pPr>
    <a:lvl9pPr indent="1828800" algn="r" rtl="1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r>
              <a:t>الإجابة</a:t>
            </a:r>
            <a:r>
              <a:t>:</a:t>
            </a:r>
          </a:p>
          <a:p>
            <a:pPr rtl="0">
              <a:defRPr/>
            </a:pPr>
            <a:r>
              <a:t>الحصان أقرب إلى الكلب؛ لأن كليهما في الطائفة نفسها، بينما تنتمي العناكب والكلب والحصان إلى المملكة نفسها</a:t>
            </a:r>
            <a:r>
              <a:t>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164591" y="146304"/>
            <a:ext cx="8814818" cy="2505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5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1275" y="21600"/>
                  <a:pt x="20875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325" y="0"/>
                  <a:pt x="725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" name="Shape 13"/>
          <p:cNvSpPr/>
          <p:nvPr>
            <p:ph type="title"/>
          </p:nvPr>
        </p:nvSpPr>
        <p:spPr>
          <a:xfrm>
            <a:off x="464234" y="381000"/>
            <a:ext cx="8229601" cy="2209801"/>
          </a:xfrm>
          <a:prstGeom prst="rect">
            <a:avLst/>
          </a:prstGeom>
        </p:spPr>
        <p:txBody>
          <a:bodyPr/>
          <a:lstStyle>
            <a:lvl1pPr indent="0">
              <a:defRPr sz="48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14" name="Shape 14"/>
          <p:cNvSpPr/>
          <p:nvPr>
            <p:ph type="body" sz="quarter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xfrm>
            <a:off x="8785382" y="6490460"/>
            <a:ext cx="317858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شريحة عنوان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xfrm>
            <a:off x="464234" y="381000"/>
            <a:ext cx="8229601" cy="2209801"/>
          </a:xfrm>
          <a:prstGeom prst="rect">
            <a:avLst/>
          </a:prstGeom>
        </p:spPr>
        <p:txBody>
          <a:bodyPr/>
          <a:lstStyle>
            <a:lvl1pPr indent="0">
              <a:defRPr sz="48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23" name="Shape 23"/>
          <p:cNvSpPr/>
          <p:nvPr>
            <p:ph type="body" sz="quarter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4" name="Shape 24"/>
          <p:cNvSpPr/>
          <p:nvPr>
            <p:ph type="sldNum" sz="quarter" idx="2"/>
          </p:nvPr>
        </p:nvSpPr>
        <p:spPr>
          <a:xfrm>
            <a:off x="8785382" y="6490460"/>
            <a:ext cx="317858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32" name="Shape 3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3" name="Shape 3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عنوان ومحتوى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2" name="Shape 4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1000127" y="3265677"/>
            <a:ext cx="7406642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0" name="Shape 50"/>
          <p:cNvSpPr/>
          <p:nvPr>
            <p:ph type="title"/>
          </p:nvPr>
        </p:nvSpPr>
        <p:spPr>
          <a:xfrm>
            <a:off x="722376" y="498230"/>
            <a:ext cx="7772401" cy="2731008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68BF6F"/>
                </a:solidFill>
              </a:defRPr>
            </a:lvl1pPr>
          </a:lstStyle>
          <a:p>
            <a:pPr/>
            <a:r>
              <a:t>نص العنوان</a:t>
            </a:r>
          </a:p>
        </p:txBody>
      </p:sp>
      <p:sp>
        <p:nvSpPr>
          <p:cNvPr id="51" name="Shape 51"/>
          <p:cNvSpPr/>
          <p:nvPr>
            <p:ph type="body" sz="quarter" idx="1"/>
          </p:nvPr>
        </p:nvSpPr>
        <p:spPr>
          <a:xfrm>
            <a:off x="722312" y="3287712"/>
            <a:ext cx="77724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000"/>
            </a:lvl1pPr>
            <a:lvl2pPr marL="0" indent="411480">
              <a:buClrTx/>
              <a:buSzTx/>
              <a:buFontTx/>
              <a:buNone/>
              <a:defRPr sz="2000"/>
            </a:lvl2pPr>
            <a:lvl3pPr marL="0" indent="630936">
              <a:buClrTx/>
              <a:buSzTx/>
              <a:buFontTx/>
              <a:buNone/>
              <a:defRPr sz="2000"/>
            </a:lvl3pPr>
            <a:lvl4pPr marL="0" indent="822959">
              <a:buClrTx/>
              <a:buSzTx/>
              <a:buFontTx/>
              <a:buNone/>
              <a:defRPr sz="2000"/>
            </a:lvl4pPr>
            <a:lvl5pPr marL="0" indent="1005839">
              <a:buClrTx/>
              <a:buSzTx/>
              <a:buFontTx/>
              <a:buNone/>
              <a:defRPr sz="20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xfrm>
            <a:off x="8785382" y="6495125"/>
            <a:ext cx="317858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60" name="Shape 60"/>
          <p:cNvSpPr/>
          <p:nvPr>
            <p:ph type="body" sz="half" idx="1"/>
          </p:nvPr>
        </p:nvSpPr>
        <p:spPr>
          <a:xfrm>
            <a:off x="457200" y="1645920"/>
            <a:ext cx="4038600" cy="452628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678180" indent="-266700">
              <a:defRPr sz="2800"/>
            </a:lvl2pPr>
            <a:lvl3pPr marL="899769" indent="-268833">
              <a:defRPr sz="2800"/>
            </a:lvl3pPr>
            <a:lvl4pPr marL="1107439" indent="-284480">
              <a:defRPr sz="2800"/>
            </a:lvl4pPr>
            <a:lvl5pPr marL="1290319" indent="-284480">
              <a:defRPr sz="2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1" name="Shape 61"/>
          <p:cNvSpPr/>
          <p:nvPr>
            <p:ph type="sldNum" sz="quarter" idx="2"/>
          </p:nvPr>
        </p:nvSpPr>
        <p:spPr>
          <a:xfrm>
            <a:off x="8787511" y="6496024"/>
            <a:ext cx="317858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616743" y="2163438"/>
            <a:ext cx="3749042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9" name="Shape 69"/>
          <p:cNvSpPr/>
          <p:nvPr/>
        </p:nvSpPr>
        <p:spPr>
          <a:xfrm>
            <a:off x="4800600" y="2163438"/>
            <a:ext cx="3749041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" name="Shape 70"/>
          <p:cNvSpPr/>
          <p:nvPr>
            <p:ph type="title"/>
          </p:nvPr>
        </p:nvSpPr>
        <p:spPr>
          <a:xfrm>
            <a:off x="457200" y="25194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71" name="Shape 71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91439" algn="l">
              <a:buClrTx/>
              <a:buSzTx/>
              <a:buFontTx/>
              <a:buNone/>
              <a:defRPr cap="all" sz="2200"/>
            </a:lvl1pPr>
            <a:lvl2pPr marL="0" indent="411480" algn="l">
              <a:buClrTx/>
              <a:buSzTx/>
              <a:buFontTx/>
              <a:buNone/>
              <a:defRPr cap="all" sz="2200"/>
            </a:lvl2pPr>
            <a:lvl3pPr marL="0" indent="630936" algn="l">
              <a:buClrTx/>
              <a:buSzTx/>
              <a:buFontTx/>
              <a:buNone/>
              <a:defRPr cap="all" sz="2200"/>
            </a:lvl3pPr>
            <a:lvl4pPr marL="0" indent="822959" algn="l">
              <a:buClrTx/>
              <a:buSzTx/>
              <a:buFontTx/>
              <a:buNone/>
              <a:defRPr cap="all" sz="2200"/>
            </a:lvl4pPr>
            <a:lvl5pPr marL="0" indent="1005839" algn="l">
              <a:buClrTx/>
              <a:buSzTx/>
              <a:buFontTx/>
              <a:buNone/>
              <a:defRPr cap="all" sz="22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2" name="Shape 72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91439" algn="l" rtl="0">
              <a:buClrTx/>
              <a:buSzTx/>
              <a:buFontTx/>
              <a:buNone/>
              <a:defRPr cap="all" sz="2200"/>
            </a:pPr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xfrm>
            <a:off x="8787511" y="6496024"/>
            <a:ext cx="317858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xfrm>
            <a:off x="457200" y="25321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81" name="Shape 8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عنوان فقط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xfrm>
            <a:off x="457200" y="25321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89" name="Shape 8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فارغ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5057552" y="1055877"/>
            <a:ext cx="3749041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Shape 111"/>
          <p:cNvSpPr/>
          <p:nvPr>
            <p:ph type="title"/>
          </p:nvPr>
        </p:nvSpPr>
        <p:spPr>
          <a:xfrm>
            <a:off x="4963135" y="304800"/>
            <a:ext cx="3931921" cy="762000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112" name="Shape 112"/>
          <p:cNvSpPr/>
          <p:nvPr>
            <p:ph type="body" sz="quarter" idx="1"/>
          </p:nvPr>
        </p:nvSpPr>
        <p:spPr>
          <a:xfrm>
            <a:off x="4963135" y="1107560"/>
            <a:ext cx="3931921" cy="10668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400"/>
            </a:lvl1pPr>
            <a:lvl2pPr marL="0" indent="411480">
              <a:buClrTx/>
              <a:buSzTx/>
              <a:buFontTx/>
              <a:buNone/>
              <a:defRPr sz="1400"/>
            </a:lvl2pPr>
            <a:lvl3pPr marL="0" indent="630936">
              <a:buClrTx/>
              <a:buSzTx/>
              <a:buFontTx/>
              <a:buNone/>
              <a:defRPr sz="1400"/>
            </a:lvl3pPr>
            <a:lvl4pPr marL="0" indent="822959">
              <a:buClrTx/>
              <a:buSzTx/>
              <a:buFontTx/>
              <a:buNone/>
              <a:defRPr sz="1400"/>
            </a:lvl4pPr>
            <a:lvl5pPr marL="0" indent="1005839">
              <a:buClrTx/>
              <a:buSzTx/>
              <a:buFontTx/>
              <a:buNone/>
              <a:defRPr sz="1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xfrm>
            <a:off x="8785382" y="6495125"/>
            <a:ext cx="317858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title"/>
          </p:nvPr>
        </p:nvSpPr>
        <p:spPr>
          <a:xfrm>
            <a:off x="3040442" y="4724400"/>
            <a:ext cx="5486401" cy="664536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121" name="Shape 121"/>
          <p:cNvSpPr/>
          <p:nvPr>
            <p:ph type="body" sz="quarter" idx="1"/>
          </p:nvPr>
        </p:nvSpPr>
        <p:spPr>
          <a:xfrm>
            <a:off x="3040442" y="5388936"/>
            <a:ext cx="5486401" cy="912256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400"/>
            </a:lvl1pPr>
            <a:lvl2pPr marL="678180" indent="-266700">
              <a:buClrTx/>
              <a:buFontTx/>
              <a:defRPr sz="1400"/>
            </a:lvl2pPr>
            <a:lvl3pPr marL="899769" indent="-268833">
              <a:buClrTx/>
              <a:buFontTx/>
              <a:defRPr sz="1400"/>
            </a:lvl3pPr>
            <a:lvl4pPr marL="1107439" indent="-284480">
              <a:buClrTx/>
              <a:buFontTx/>
              <a:defRPr sz="1400"/>
            </a:lvl4pPr>
            <a:lvl5pPr marL="1290319" indent="-284480">
              <a:buClrTx/>
              <a:buFontTx/>
              <a:defRPr sz="1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22" name="Shape 122"/>
          <p:cNvSpPr/>
          <p:nvPr>
            <p:ph type="pic" idx="13"/>
          </p:nvPr>
        </p:nvSpPr>
        <p:spPr>
          <a:xfrm>
            <a:off x="304800" y="249863"/>
            <a:ext cx="8534400" cy="4343401"/>
          </a:xfrm>
          <a:prstGeom prst="rect">
            <a:avLst/>
          </a:prstGeom>
          <a:ln w="11000" cap="rnd">
            <a:solidFill>
              <a:srgbClr val="9C9F8D">
                <a:alpha val="88000"/>
              </a:srgbClr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23" name="Shape 123"/>
          <p:cNvSpPr/>
          <p:nvPr>
            <p:ph type="sldNum" sz="quarter" idx="2"/>
          </p:nvPr>
        </p:nvSpPr>
        <p:spPr>
          <a:xfrm>
            <a:off x="8785382" y="6490460"/>
            <a:ext cx="317858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131" name="Shape 1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2" name="Shape 1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نص العنوان</a:t>
            </a:r>
          </a:p>
        </p:txBody>
      </p:sp>
      <p:sp>
        <p:nvSpPr>
          <p:cNvPr id="140" name="Shape 140"/>
          <p:cNvSpPr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41" name="Shape 1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8391" y="1422810"/>
            <a:ext cx="8001001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457200" y="253536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457200" y="1646236"/>
            <a:ext cx="8229600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8785382" y="6496024"/>
            <a:ext cx="317858" cy="31140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1600">
                <a:solidFill>
                  <a:srgbClr val="DFE0D4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54864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1pPr>
      <a:lvl2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2pPr>
      <a:lvl3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3pPr>
      <a:lvl4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4pPr>
      <a:lvl5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5pPr>
      <a:lvl6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6pPr>
      <a:lvl7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7pPr>
      <a:lvl8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8pPr>
      <a:lvl9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Rockwell"/>
          <a:ea typeface="Rockwell"/>
          <a:cs typeface="Rockwell"/>
          <a:sym typeface="Rockwell"/>
        </a:defRPr>
      </a:lvl9pPr>
    </p:titleStyle>
    <p:bodyStyle>
      <a:lvl1pPr marL="292100" marR="0" indent="-2921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⦿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1pPr>
      <a:lvl2pPr marL="692833" marR="0" indent="-281353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90000"/>
        <a:buFont typeface="Wingdings 2"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2pPr>
      <a:lvl3pPr marL="898099" marR="0" indent="-267163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3pPr>
      <a:lvl4pPr marL="1115567" marR="0" indent="-292608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4pPr>
      <a:lvl5pPr marL="1313848" marR="0" indent="-308008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5pPr>
      <a:lvl6pPr marL="1506727" marR="0" indent="-308863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6pPr>
      <a:lvl7pPr marL="1728216" marR="0" indent="-347472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7pPr>
      <a:lvl8pPr marL="1911096" marR="0" indent="-347472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8pPr>
      <a:lvl9pPr marL="2093976" marR="0" indent="-347472" algn="r" defTabSz="914400" rtl="1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Rockwell"/>
          <a:ea typeface="Rockwell"/>
          <a:cs typeface="Rockwell"/>
          <a:sym typeface="Rockwell"/>
        </a:defRPr>
      </a:lvl9pPr>
    </p:bodyStyle>
    <p:otherStyle>
      <a:lvl1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1pPr>
      <a:lvl2pPr marL="0" marR="0" indent="4572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2pPr>
      <a:lvl3pPr marL="0" marR="0" indent="9144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3pPr>
      <a:lvl4pPr marL="0" marR="0" indent="13716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4pPr>
      <a:lvl5pPr marL="0" marR="0" indent="18288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5pPr>
      <a:lvl6pPr marL="0" marR="0" indent="22860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6pPr>
      <a:lvl7pPr marL="0" marR="0" indent="27432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7pPr>
      <a:lvl8pPr marL="0" marR="0" indent="32004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8pPr>
      <a:lvl9pPr marL="0" marR="0" indent="36576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g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gif"/><Relationship Id="rId3" Type="http://schemas.openxmlformats.org/officeDocument/2006/relationships/image" Target="../media/image4.g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2.g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g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gif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gif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gif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5.gif"/><Relationship Id="rId6" Type="http://schemas.openxmlformats.org/officeDocument/2006/relationships/image" Target="../media/image2.gif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5.gif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5.g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5.gif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gif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2.jpeg"/><Relationship Id="rId5" Type="http://schemas.openxmlformats.org/officeDocument/2006/relationships/image" Target="../media/image5.gif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jpe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e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eg"/><Relationship Id="rId3" Type="http://schemas.openxmlformats.org/officeDocument/2006/relationships/image" Target="../media/image15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jpeg"/><Relationship Id="rId3" Type="http://schemas.openxmlformats.org/officeDocument/2006/relationships/image" Target="../media/image15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jpeg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image" Target="../media/image12.png"/><Relationship Id="rId7" Type="http://schemas.openxmlformats.org/officeDocument/2006/relationships/image" Target="../media/image14.png"/><Relationship Id="rId8" Type="http://schemas.openxmlformats.org/officeDocument/2006/relationships/image" Target="../media/image17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jpe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jpeg"/><Relationship Id="rId3" Type="http://schemas.openxmlformats.org/officeDocument/2006/relationships/image" Target="../media/image15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jpeg"/><Relationship Id="rId3" Type="http://schemas.openxmlformats.org/officeDocument/2006/relationships/image" Target="../media/image15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2.jpeg"/><Relationship Id="rId5" Type="http://schemas.openxmlformats.org/officeDocument/2006/relationships/image" Target="../media/image5.gif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5.gif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gif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3" Type="http://schemas.openxmlformats.org/officeDocument/2006/relationships/image" Target="../media/image5.gif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g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3.gif" descr="C:\Users\nsr\Downloads\10img10669a8009ae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3608" y="836712"/>
            <a:ext cx="8028385" cy="60212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/>
        </p:nvSpPr>
        <p:spPr>
          <a:xfrm>
            <a:off x="1475655" y="1052735"/>
            <a:ext cx="7272809" cy="532859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000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p:spPr>
        <p:txBody>
          <a:bodyPr lIns="45719" rIns="45719"/>
          <a:lstStyle/>
          <a:p>
            <a:pPr algn="ctr" rtl="0">
              <a:defRPr sz="3600"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</a:p>
        </p:txBody>
      </p:sp>
      <p:pic>
        <p:nvPicPr>
          <p:cNvPr id="153" name="image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/>
        </p:nvSpPr>
        <p:spPr>
          <a:xfrm>
            <a:off x="1907703" y="1484783"/>
            <a:ext cx="6696745" cy="5901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3600"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رنين صادق يعزف ألحان الحياة تشدو به الأشجان 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3600"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</a:p>
          <a:p>
            <a:pPr algn="ctr" rtl="0">
              <a:defRPr sz="3600"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وطيور تحلق في السماء 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3600"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</a:p>
          <a:p>
            <a:pPr algn="ctr" rtl="0">
              <a:defRPr sz="3600"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وتهتف العصافير فرحا</a:t>
            </a:r>
            <a:endParaRPr>
              <a:solidFill>
                <a:srgbClr val="FFFFFF"/>
              </a:solidFill>
            </a:endParaRPr>
          </a:p>
          <a:p>
            <a:pPr algn="ctr" rtl="0">
              <a:defRPr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</a:p>
          <a:p>
            <a:pPr algn="ctr" rtl="0">
              <a:defRPr sz="5400">
                <a:solidFill>
                  <a:srgbClr val="FF0066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أهـــــــــــــــــلاً و ســــــــــــــــــهـــــــــــــــــلاً</a:t>
            </a:r>
          </a:p>
        </p:txBody>
      </p:sp>
      <p:pic>
        <p:nvPicPr>
          <p:cNvPr id="155" name="image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title"/>
          </p:nvPr>
        </p:nvSpPr>
        <p:spPr>
          <a:xfrm>
            <a:off x="539551" y="980728"/>
            <a:ext cx="8229601" cy="792089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3399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القوانين الصفية</a:t>
            </a:r>
          </a:p>
        </p:txBody>
      </p:sp>
      <p:pic>
        <p:nvPicPr>
          <p:cNvPr id="158" name="image7.gif" descr="صورة6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9991" y="908720"/>
            <a:ext cx="1052816" cy="976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8.png" descr="saudilayer-be1aedf2e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68144" y="1412775"/>
            <a:ext cx="3533379" cy="35333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8.png" descr="saudilayer-be1aedf2e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7703" y="3789040"/>
            <a:ext cx="3533380" cy="35333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8.png" descr="saudilayer-be1aedf2e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60032" y="3861048"/>
            <a:ext cx="3533379" cy="35333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8.png" descr="saudilayer-be1aedf2e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2558" y="1268759"/>
            <a:ext cx="3533379" cy="35333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8.png" descr="saudilayer-be1aedf2e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03848" y="1340767"/>
            <a:ext cx="3533379" cy="3533380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Shape 164"/>
          <p:cNvSpPr/>
          <p:nvPr/>
        </p:nvSpPr>
        <p:spPr>
          <a:xfrm>
            <a:off x="6159241" y="2348880"/>
            <a:ext cx="2808634" cy="1438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rtl="0">
              <a:defRPr sz="4000">
                <a:solidFill>
                  <a:srgbClr val="0070C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الانضباط في 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4000">
                <a:solidFill>
                  <a:srgbClr val="0070C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المجاميع</a:t>
            </a:r>
          </a:p>
        </p:txBody>
      </p:sp>
      <p:sp>
        <p:nvSpPr>
          <p:cNvPr id="165" name="Shape 165"/>
          <p:cNvSpPr/>
          <p:nvPr/>
        </p:nvSpPr>
        <p:spPr>
          <a:xfrm>
            <a:off x="3707903" y="2204864"/>
            <a:ext cx="2376265" cy="1438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4000"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العمل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4000">
                <a:solidFill>
                  <a:srgbClr val="00B05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الجماعي</a:t>
            </a:r>
          </a:p>
        </p:txBody>
      </p:sp>
      <p:sp>
        <p:nvSpPr>
          <p:cNvPr id="166" name="Shape 166"/>
          <p:cNvSpPr/>
          <p:nvPr/>
        </p:nvSpPr>
        <p:spPr>
          <a:xfrm>
            <a:off x="611559" y="2492896"/>
            <a:ext cx="2934074" cy="708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000">
                <a:solidFill>
                  <a:srgbClr val="80008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lvl1pPr>
          </a:lstStyle>
          <a:p>
            <a:pPr rtl="0">
              <a:defRPr/>
            </a:pPr>
            <a:r>
              <a:t>التعاون</a:t>
            </a:r>
          </a:p>
        </p:txBody>
      </p:sp>
      <p:sp>
        <p:nvSpPr>
          <p:cNvPr id="167" name="Shape 167"/>
          <p:cNvSpPr/>
          <p:nvPr/>
        </p:nvSpPr>
        <p:spPr>
          <a:xfrm>
            <a:off x="5580112" y="4797152"/>
            <a:ext cx="1997969" cy="2853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4000">
                <a:solidFill>
                  <a:srgbClr val="FF7C8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المحافظة على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4000">
                <a:solidFill>
                  <a:srgbClr val="FF7C8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نظافة المكان</a:t>
            </a:r>
          </a:p>
        </p:txBody>
      </p:sp>
      <p:sp>
        <p:nvSpPr>
          <p:cNvPr id="168" name="Shape 168"/>
          <p:cNvSpPr/>
          <p:nvPr/>
        </p:nvSpPr>
        <p:spPr>
          <a:xfrm>
            <a:off x="2843808" y="4725144"/>
            <a:ext cx="1440161" cy="2123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4000">
                <a:solidFill>
                  <a:srgbClr val="FF990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المشاركة 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4000">
                <a:solidFill>
                  <a:srgbClr val="FF990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الفعالة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8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8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8" presetID="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4"/>
      <p:bldP build="whole" bldLvl="1" animBg="1" rev="0" advAuto="0" spid="160" grpId="11"/>
      <p:bldP build="whole" bldLvl="1" animBg="1" rev="0" advAuto="0" spid="167" grpId="10"/>
      <p:bldP build="whole" bldLvl="1" animBg="1" rev="0" advAuto="0" spid="158" grpId="2"/>
      <p:bldP build="whole" bldLvl="1" animBg="1" rev="0" advAuto="0" spid="159" grpId="3"/>
      <p:bldP build="whole" bldLvl="1" animBg="1" rev="0" advAuto="0" spid="157" grpId="1"/>
      <p:bldP build="whole" bldLvl="1" animBg="1" rev="0" advAuto="0" spid="161" grpId="9"/>
      <p:bldP build="whole" bldLvl="1" animBg="1" rev="0" advAuto="0" spid="162" grpId="7"/>
      <p:bldP build="whole" bldLvl="1" animBg="1" rev="0" advAuto="0" spid="163" grpId="5"/>
      <p:bldP build="whole" bldLvl="1" animBg="1" rev="0" advAuto="0" spid="165" grpId="6"/>
      <p:bldP build="whole" bldLvl="1" animBg="1" rev="0" advAuto="0" spid="168" grpId="12"/>
      <p:bldP build="whole" bldLvl="1" animBg="1" rev="0" advAuto="0" spid="166" grpId="8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xfrm>
            <a:off x="611560" y="980728"/>
            <a:ext cx="8229601" cy="576065"/>
          </a:xfrm>
          <a:prstGeom prst="rect">
            <a:avLst/>
          </a:prstGeom>
        </p:spPr>
        <p:txBody>
          <a:bodyPr/>
          <a:lstStyle>
            <a:lvl1pPr indent="49926" defTabSz="832104">
              <a:defRPr sz="2912">
                <a:solidFill>
                  <a:srgbClr val="9966FF"/>
                </a:solidFill>
                <a:effectLst>
                  <a:outerShdw sx="100000" sy="100000" kx="0" ky="0" algn="b" rotWithShape="0" blurRad="34671" dist="23205" dir="5400000">
                    <a:srgbClr val="000000">
                      <a:alpha val="75000"/>
                    </a:srgbClr>
                  </a:outerShdw>
                </a:effectLst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مراجعة الدرس السابق </a:t>
            </a:r>
          </a:p>
        </p:txBody>
      </p:sp>
      <p:pic>
        <p:nvPicPr>
          <p:cNvPr id="171" name="image9.gif" descr="old-35836_640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1719" y="2276873"/>
            <a:ext cx="3168353" cy="43924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10.gif" descr="dj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04048" y="1916832"/>
            <a:ext cx="2954686" cy="511256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6" name="Group 176"/>
          <p:cNvGrpSpPr/>
          <p:nvPr/>
        </p:nvGrpSpPr>
        <p:grpSpPr>
          <a:xfrm>
            <a:off x="6803088" y="2352833"/>
            <a:ext cx="1369967" cy="1226516"/>
            <a:chOff x="0" y="0"/>
            <a:chExt cx="1369966" cy="1226515"/>
          </a:xfrm>
        </p:grpSpPr>
        <p:sp>
          <p:nvSpPr>
            <p:cNvPr id="173" name="Shape 173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CBE1E7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33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74" name="Shape 174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33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75" name="Shape 175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33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  <p:grpSp>
        <p:nvGrpSpPr>
          <p:cNvPr id="180" name="Group 180"/>
          <p:cNvGrpSpPr/>
          <p:nvPr/>
        </p:nvGrpSpPr>
        <p:grpSpPr>
          <a:xfrm>
            <a:off x="3058672" y="2280825"/>
            <a:ext cx="1369967" cy="1226516"/>
            <a:chOff x="0" y="0"/>
            <a:chExt cx="1369966" cy="1226515"/>
          </a:xfrm>
        </p:grpSpPr>
        <p:sp>
          <p:nvSpPr>
            <p:cNvPr id="177" name="Shape 177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CCFFFF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78" name="Shape 178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79" name="Shape 179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  <p:grpSp>
        <p:nvGrpSpPr>
          <p:cNvPr id="184" name="Group 184"/>
          <p:cNvGrpSpPr/>
          <p:nvPr/>
        </p:nvGrpSpPr>
        <p:grpSpPr>
          <a:xfrm>
            <a:off x="682408" y="3937008"/>
            <a:ext cx="1369967" cy="1226516"/>
            <a:chOff x="0" y="0"/>
            <a:chExt cx="1369966" cy="1226515"/>
          </a:xfrm>
        </p:grpSpPr>
        <p:sp>
          <p:nvSpPr>
            <p:cNvPr id="181" name="Shape 181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FFCCFF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00B0F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82" name="Shape 182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00B0F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83" name="Shape 183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00B0F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  <p:grpSp>
        <p:nvGrpSpPr>
          <p:cNvPr id="188" name="Group 188"/>
          <p:cNvGrpSpPr/>
          <p:nvPr/>
        </p:nvGrpSpPr>
        <p:grpSpPr>
          <a:xfrm>
            <a:off x="610400" y="2136809"/>
            <a:ext cx="1369967" cy="1226516"/>
            <a:chOff x="0" y="0"/>
            <a:chExt cx="1369966" cy="1226515"/>
          </a:xfrm>
        </p:grpSpPr>
        <p:sp>
          <p:nvSpPr>
            <p:cNvPr id="185" name="Shape 185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FFCC66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9D3232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86" name="Shape 186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9D3232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87" name="Shape 187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9D3232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  <p:grpSp>
        <p:nvGrpSpPr>
          <p:cNvPr id="192" name="Group 192"/>
          <p:cNvGrpSpPr/>
          <p:nvPr/>
        </p:nvGrpSpPr>
        <p:grpSpPr>
          <a:xfrm>
            <a:off x="4354815" y="3720984"/>
            <a:ext cx="1369968" cy="1226516"/>
            <a:chOff x="0" y="0"/>
            <a:chExt cx="1369966" cy="1226515"/>
          </a:xfrm>
        </p:grpSpPr>
        <p:sp>
          <p:nvSpPr>
            <p:cNvPr id="189" name="Shape 189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CCFF99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00B0F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90" name="Shape 190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00B0F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91" name="Shape 191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00B0F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  <p:grpSp>
        <p:nvGrpSpPr>
          <p:cNvPr id="196" name="Group 196"/>
          <p:cNvGrpSpPr/>
          <p:nvPr/>
        </p:nvGrpSpPr>
        <p:grpSpPr>
          <a:xfrm>
            <a:off x="1834536" y="912672"/>
            <a:ext cx="1369967" cy="1226517"/>
            <a:chOff x="0" y="0"/>
            <a:chExt cx="1369966" cy="1226515"/>
          </a:xfrm>
        </p:grpSpPr>
        <p:sp>
          <p:nvSpPr>
            <p:cNvPr id="193" name="Shape 193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CCCCFF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94" name="Shape 194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95" name="Shape 195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  <p:grpSp>
        <p:nvGrpSpPr>
          <p:cNvPr id="200" name="Group 200"/>
          <p:cNvGrpSpPr/>
          <p:nvPr/>
        </p:nvGrpSpPr>
        <p:grpSpPr>
          <a:xfrm>
            <a:off x="7451160" y="3865000"/>
            <a:ext cx="1369967" cy="1226516"/>
            <a:chOff x="0" y="0"/>
            <a:chExt cx="1369966" cy="1226515"/>
          </a:xfrm>
        </p:grpSpPr>
        <p:sp>
          <p:nvSpPr>
            <p:cNvPr id="197" name="Shape 197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FFCC99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9D3232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98" name="Shape 198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9D3232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199" name="Shape 199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9D3232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  <p:grpSp>
        <p:nvGrpSpPr>
          <p:cNvPr id="204" name="Group 204"/>
          <p:cNvGrpSpPr/>
          <p:nvPr/>
        </p:nvGrpSpPr>
        <p:grpSpPr>
          <a:xfrm>
            <a:off x="1474496" y="5449176"/>
            <a:ext cx="1369967" cy="1226516"/>
            <a:chOff x="0" y="0"/>
            <a:chExt cx="1369966" cy="1226515"/>
          </a:xfrm>
        </p:grpSpPr>
        <p:sp>
          <p:nvSpPr>
            <p:cNvPr id="201" name="Shape 201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FFFF99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02" name="Shape 202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03" name="Shape 203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  <p:grpSp>
        <p:nvGrpSpPr>
          <p:cNvPr id="208" name="Group 208"/>
          <p:cNvGrpSpPr/>
          <p:nvPr/>
        </p:nvGrpSpPr>
        <p:grpSpPr>
          <a:xfrm>
            <a:off x="250360" y="336609"/>
            <a:ext cx="1369967" cy="1226516"/>
            <a:chOff x="0" y="0"/>
            <a:chExt cx="1369966" cy="1226515"/>
          </a:xfrm>
        </p:grpSpPr>
        <p:sp>
          <p:nvSpPr>
            <p:cNvPr id="205" name="Shape 205"/>
            <p:cNvSpPr/>
            <p:nvPr/>
          </p:nvSpPr>
          <p:spPr>
            <a:xfrm>
              <a:off x="0" y="0"/>
              <a:ext cx="1369967" cy="122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F5F3EA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0066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06" name="Shape 206"/>
            <p:cNvSpPr/>
            <p:nvPr/>
          </p:nvSpPr>
          <p:spPr>
            <a:xfrm>
              <a:off x="69564" y="62367"/>
              <a:ext cx="1255347" cy="10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0066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07" name="Shape 207"/>
            <p:cNvSpPr/>
            <p:nvPr/>
          </p:nvSpPr>
          <p:spPr>
            <a:xfrm>
              <a:off x="189723" y="397131"/>
              <a:ext cx="893734" cy="3652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0066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lvl1pPr>
            </a:lstStyle>
            <a:p>
              <a:pPr rtl="0">
                <a:defRPr/>
              </a:pPr>
              <a:r>
                <a:t>ألوووووو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16" presetID="2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16" presetID="2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click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Subtype="16" presetID="23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6" grpId="3"/>
      <p:bldP build="whole" bldLvl="1" animBg="1" rev="0" advAuto="0" spid="180" grpId="8"/>
      <p:bldP build="whole" bldLvl="1" animBg="1" rev="0" advAuto="0" spid="188" grpId="7"/>
      <p:bldP build="whole" bldLvl="1" animBg="1" rev="0" advAuto="0" spid="171" grpId="6"/>
      <p:bldP build="whole" bldLvl="1" animBg="1" rev="0" advAuto="0" spid="204" grpId="11"/>
      <p:bldP build="whole" bldLvl="1" animBg="1" rev="0" advAuto="0" spid="196" grpId="9"/>
      <p:bldP build="whole" bldLvl="1" animBg="1" rev="0" advAuto="0" spid="172" grpId="2"/>
      <p:bldP build="whole" bldLvl="1" animBg="1" rev="0" advAuto="0" spid="170" grpId="1"/>
      <p:bldP build="whole" bldLvl="1" animBg="1" rev="0" advAuto="0" spid="200" grpId="5"/>
      <p:bldP build="whole" bldLvl="1" animBg="1" rev="0" advAuto="0" spid="184" grpId="10"/>
      <p:bldP build="whole" bldLvl="1" animBg="1" rev="0" advAuto="0" spid="192" grpId="4"/>
      <p:bldP build="whole" bldLvl="1" animBg="1" rev="0" advAuto="0" spid="208" grpId="1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11.jpeg" descr="صورة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9591" y="3429000"/>
            <a:ext cx="1728193" cy="33123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7" name="Group 217"/>
          <p:cNvGrpSpPr/>
          <p:nvPr/>
        </p:nvGrpSpPr>
        <p:grpSpPr>
          <a:xfrm>
            <a:off x="2782363" y="-590130"/>
            <a:ext cx="6069764" cy="6993803"/>
            <a:chOff x="0" y="0"/>
            <a:chExt cx="6069762" cy="6993802"/>
          </a:xfrm>
        </p:grpSpPr>
        <p:sp>
          <p:nvSpPr>
            <p:cNvPr id="211" name="Shape 211"/>
            <p:cNvSpPr/>
            <p:nvPr/>
          </p:nvSpPr>
          <p:spPr>
            <a:xfrm>
              <a:off x="560835" y="653355"/>
              <a:ext cx="5508928" cy="5771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lnTo>
                    <a:pt x="1901" y="6800"/>
                  </a:ln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lnTo>
                    <a:pt x="6778" y="2419"/>
                  </a:ln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lnTo>
                    <a:pt x="18513" y="2598"/>
                  </a:ln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lnTo>
                    <a:pt x="20203" y="7321"/>
                  </a:ln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lnTo>
                    <a:pt x="13801" y="17556"/>
                  </a:ln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atOff val="14572"/>
                    <a:lumOff val="8711"/>
                  </a:schemeClr>
                </a:gs>
                <a:gs pos="62000">
                  <a:srgbClr val="E8F4E8"/>
                </a:gs>
                <a:gs pos="100000">
                  <a:schemeClr val="accent2">
                    <a:satOff val="11735"/>
                    <a:lumOff val="20615"/>
                  </a:schemeClr>
                </a:gs>
              </a:gsLst>
              <a:lin ang="16200000" scaled="0"/>
            </a:gra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12" name="Shape 212"/>
            <p:cNvSpPr/>
            <p:nvPr/>
          </p:nvSpPr>
          <p:spPr>
            <a:xfrm>
              <a:off x="579454" y="5451968"/>
              <a:ext cx="916940" cy="916939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satOff val="14572"/>
                    <a:lumOff val="8711"/>
                  </a:schemeClr>
                </a:gs>
                <a:gs pos="62000">
                  <a:srgbClr val="E8F4E8"/>
                </a:gs>
                <a:gs pos="100000">
                  <a:schemeClr val="accent2">
                    <a:satOff val="11735"/>
                    <a:lumOff val="20615"/>
                  </a:schemeClr>
                </a:gs>
              </a:gsLst>
              <a:lin ang="16200000" scaled="0"/>
            </a:gra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13" name="Shape 213"/>
            <p:cNvSpPr/>
            <p:nvPr/>
          </p:nvSpPr>
          <p:spPr>
            <a:xfrm>
              <a:off x="184402" y="6180794"/>
              <a:ext cx="611293" cy="611293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satOff val="14572"/>
                    <a:lumOff val="8711"/>
                  </a:schemeClr>
                </a:gs>
                <a:gs pos="62000">
                  <a:srgbClr val="E8F4E8"/>
                </a:gs>
                <a:gs pos="100000">
                  <a:schemeClr val="accent2">
                    <a:satOff val="11735"/>
                    <a:lumOff val="20615"/>
                  </a:schemeClr>
                </a:gs>
              </a:gsLst>
              <a:lin ang="16200000" scaled="0"/>
            </a:gra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14" name="Shape 214"/>
            <p:cNvSpPr/>
            <p:nvPr/>
          </p:nvSpPr>
          <p:spPr>
            <a:xfrm>
              <a:off x="0" y="6688156"/>
              <a:ext cx="305646" cy="305647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satOff val="14572"/>
                    <a:lumOff val="8711"/>
                  </a:schemeClr>
                </a:gs>
                <a:gs pos="62000">
                  <a:srgbClr val="E8F4E8"/>
                </a:gs>
                <a:gs pos="100000">
                  <a:schemeClr val="accent2">
                    <a:satOff val="11735"/>
                    <a:lumOff val="20615"/>
                  </a:schemeClr>
                </a:gs>
              </a:gsLst>
              <a:lin ang="16200000" scaled="0"/>
            </a:gra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15" name="Shape 215"/>
            <p:cNvSpPr/>
            <p:nvPr/>
          </p:nvSpPr>
          <p:spPr>
            <a:xfrm>
              <a:off x="840567" y="946848"/>
              <a:ext cx="5048016" cy="4900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lnTo>
                    <a:pt x="2598" y="19137"/>
                  </a:ln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lnTo>
                    <a:pt x="7802" y="21600"/>
                  </a:ln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lnTo>
                    <a:pt x="10888" y="1399"/>
                  </a:ln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9525" cap="flat">
              <a:solidFill>
                <a:srgbClr val="9FB89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16" name="Shape 216"/>
            <p:cNvSpPr/>
            <p:nvPr/>
          </p:nvSpPr>
          <p:spPr>
            <a:xfrm>
              <a:off x="1323757" y="-1"/>
              <a:ext cx="3593891" cy="67631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 b="1"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b="1"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b="1"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b="1"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السلام عليكن ورحمة الله وبركاته ..</a:t>
              </a:r>
              <a:br/>
              <a:br/>
              <a:r>
                <a:t>كيف حالكن يا صغيراتي ..</a:t>
              </a:r>
              <a:br/>
              <a:br/>
              <a:r>
                <a:t>اعرفكن بنفسي/ أنا  </a:t>
              </a:r>
              <a:r>
                <a:rPr sz="2400" u="sng">
                  <a:solidFill>
                    <a:srgbClr val="FF0000"/>
                  </a:solidFill>
                </a:rPr>
                <a:t>أستاذ  مخلوط</a:t>
              </a:r>
              <a:br>
                <a:rPr sz="2400" u="sng">
                  <a:solidFill>
                    <a:srgbClr val="FF0000"/>
                  </a:solidFill>
                </a:rPr>
              </a:br>
              <a:br>
                <a:rPr sz="2400" u="sng">
                  <a:solidFill>
                    <a:srgbClr val="FF0000"/>
                  </a:solidFill>
                </a:rPr>
              </a:br>
              <a:r>
                <a:t>و سوف أبدأ رحلتي معكن في عالم</a:t>
              </a:r>
              <a:br/>
              <a:br/>
              <a:r>
                <a:t>( </a:t>
              </a:r>
              <a:r>
                <a:rPr sz="2800">
                  <a:solidFill>
                    <a:srgbClr val="FF0000"/>
                  </a:solidFill>
                </a:rPr>
                <a:t>الــمــخـالـــيــط</a:t>
              </a:r>
              <a:r>
                <a:t> ) ..</a:t>
              </a:r>
              <a:br/>
              <a:br/>
              <a:r>
                <a:t>هل أنتن مُستعدات لِخوض هذه الرحله</a:t>
              </a:r>
            </a:p>
            <a:p>
              <a:pPr algn="ctr" rtl="0">
                <a:defRPr b="1" sz="1900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b="1" sz="1900">
                  <a:latin typeface="GE SS TV Bold"/>
                  <a:ea typeface="GE SS TV Bold"/>
                  <a:cs typeface="GE SS TV Bold"/>
                  <a:sym typeface="GE SS TV Bold"/>
                </a:defRPr>
              </a:pPr>
              <a:br>
                <a:rPr>
                  <a:solidFill>
                    <a:srgbClr val="FF0000"/>
                  </a:solidFill>
                </a:rPr>
              </a:br>
            </a:p>
          </p:txBody>
        </p:sp>
      </p:grpSp>
      <p:pic>
        <p:nvPicPr>
          <p:cNvPr id="218" name="image7.gif" descr="صورة6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08104" y="4509120"/>
            <a:ext cx="1052816" cy="9765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5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8" grpId="3"/>
      <p:bldP build="whole" bldLvl="1" animBg="1" rev="0" advAuto="0" spid="210" grpId="1"/>
      <p:bldP build="whole" bldLvl="1" animBg="1" rev="0" advAuto="0" spid="217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79711" y="908720"/>
            <a:ext cx="6624737" cy="57606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>
            <p:ph type="title"/>
          </p:nvPr>
        </p:nvSpPr>
        <p:spPr>
          <a:xfrm>
            <a:off x="683568" y="980728"/>
            <a:ext cx="8229601" cy="864097"/>
          </a:xfrm>
          <a:prstGeom prst="rect">
            <a:avLst/>
          </a:prstGeom>
        </p:spPr>
        <p:txBody>
          <a:bodyPr/>
          <a:lstStyle>
            <a:lvl1pPr indent="53766" defTabSz="896111">
              <a:defRPr sz="4704">
                <a:solidFill>
                  <a:srgbClr val="00B0F0"/>
                </a:solidFill>
                <a:effectLst>
                  <a:outerShdw sx="100000" sy="100000" kx="0" ky="0" algn="b" rotWithShape="0" blurRad="37338" dist="24990" dir="5400000">
                    <a:srgbClr val="000000">
                      <a:alpha val="75000"/>
                    </a:srgbClr>
                  </a:outerShdw>
                </a:effectLst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  أقر و اتعلم    ....</a:t>
            </a:r>
          </a:p>
        </p:txBody>
      </p:sp>
      <p:pic>
        <p:nvPicPr>
          <p:cNvPr id="223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599" y="4077072"/>
            <a:ext cx="3096345" cy="27809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6" name="Group 226"/>
          <p:cNvGrpSpPr/>
          <p:nvPr/>
        </p:nvGrpSpPr>
        <p:grpSpPr>
          <a:xfrm>
            <a:off x="3779911" y="-928130"/>
            <a:ext cx="4680522" cy="10514461"/>
            <a:chOff x="0" y="0"/>
            <a:chExt cx="4680520" cy="10514460"/>
          </a:xfrm>
        </p:grpSpPr>
        <p:sp>
          <p:nvSpPr>
            <p:cNvPr id="224" name="Shape 224"/>
            <p:cNvSpPr/>
            <p:nvPr/>
          </p:nvSpPr>
          <p:spPr>
            <a:xfrm>
              <a:off x="0" y="3060986"/>
              <a:ext cx="4680521" cy="4392489"/>
            </a:xfrm>
            <a:prstGeom prst="ellipse">
              <a:avLst/>
            </a:prstGeom>
            <a:solidFill>
              <a:srgbClr val="DCEBEF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25" name="Shape 225"/>
            <p:cNvSpPr/>
            <p:nvPr/>
          </p:nvSpPr>
          <p:spPr>
            <a:xfrm>
              <a:off x="685445" y="0"/>
              <a:ext cx="3309630" cy="10514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00B0F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السؤال الاساسي</a:t>
              </a:r>
              <a:endParaRPr>
                <a:solidFill>
                  <a:srgbClr val="FFFFFF"/>
                </a:solidFill>
              </a:endParaR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كيف تفصل المخاليط</a:t>
              </a:r>
              <a:endParaRPr>
                <a:solidFill>
                  <a:srgbClr val="FFFFFF"/>
                </a:solidFill>
              </a:endParaR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 ؟؟</a:t>
              </a:r>
              <a:endParaRPr>
                <a:solidFill>
                  <a:srgbClr val="FFFFFF"/>
                </a:solidFill>
              </a:endParaR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2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0" presetID="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1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6" grpId="2"/>
      <p:bldP build="whole" bldLvl="1" animBg="1" rev="0" advAuto="0" spid="22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type="title"/>
          </p:nvPr>
        </p:nvSpPr>
        <p:spPr>
          <a:xfrm>
            <a:off x="467543" y="1340767"/>
            <a:ext cx="8229601" cy="8478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AC8AD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جدول التعلم  :</a:t>
            </a:r>
          </a:p>
        </p:txBody>
      </p:sp>
      <p:graphicFrame>
        <p:nvGraphicFramePr>
          <p:cNvPr id="229" name="Table 229"/>
          <p:cNvGraphicFramePr/>
          <p:nvPr/>
        </p:nvGraphicFramePr>
        <p:xfrm>
          <a:off x="1331640" y="2636911"/>
          <a:ext cx="7560841" cy="271829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1">
                <a:tableStyleId>{4C3C2611-4C71-4FC5-86AE-919BDF0F9419}</a:tableStyleId>
              </a:tblPr>
              <a:tblGrid>
                <a:gridCol w="2664028"/>
                <a:gridCol w="2502096"/>
                <a:gridCol w="2394716"/>
              </a:tblGrid>
              <a:tr h="864096">
                <a:tc>
                  <a:txBody>
                    <a:bodyPr/>
                    <a:lstStyle/>
                    <a:p>
                      <a:pPr algn="ctr" rtl="0">
                        <a:defRPr sz="1800"/>
                      </a:pPr>
                    </a:p>
                    <a:p>
                      <a:pPr algn="ctr" rtl="0">
                        <a:defRPr sz="1800"/>
                      </a:pPr>
                      <a:r>
                        <a:t>ماذا اعرف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rtl="0">
                        <a:defRPr sz="1800"/>
                      </a:pPr>
                    </a:p>
                    <a:p>
                      <a:pPr algn="ctr" rtl="0">
                        <a:defRPr sz="1800"/>
                      </a:pPr>
                      <a:r>
                        <a:t>ماذا اريد ان اعرف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rtl="0">
                        <a:defRPr sz="1800"/>
                      </a:pPr>
                    </a:p>
                    <a:p>
                      <a:pPr algn="ctr" rtl="0">
                        <a:defRPr sz="1800"/>
                      </a:pPr>
                      <a:r>
                        <a:t>ماذا تعلمنا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  <a:r>
                        <a:t>المخاليط تتكون من مادتين او اكثر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  <a:r>
                        <a:t>ما المخلوط  ؟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rtl="0">
                        <a:defRPr sz="1800"/>
                      </a:pP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  <a:r>
                        <a:t>ماهي المخاليط الموجوده في حياتنا اليوميه ؟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rtl="0">
                        <a:defRPr sz="1800"/>
                      </a:pP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  <a:r>
                        <a:t>هل المحاليل مخاليط ؟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rtl="0">
                        <a:defRPr sz="1800"/>
                      </a:pP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  <a:r>
                        <a:t> هل السبائك محاليل ؟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rtl="0">
                        <a:defRPr sz="1800"/>
                      </a:pP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  <a:r>
                        <a:t> ما الخصائص الكيميائيه للمخاليط ؟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rtl="0">
                        <a:defRPr sz="1800"/>
                      </a:pP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pic>
        <p:nvPicPr>
          <p:cNvPr id="230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44016"/>
            <a:ext cx="2915817" cy="25649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8" grpId="1"/>
      <p:bldP build="whole" bldLvl="1" animBg="1" rev="0" advAuto="0" spid="22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971599" y="980728"/>
            <a:ext cx="7882288" cy="504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500">
                <a:solidFill>
                  <a:srgbClr val="9966FF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طالبتي أجيبي عن أسئلة المخطط التمهيدي الموجودة أمامك ؟</a:t>
            </a:r>
          </a:p>
        </p:txBody>
      </p:sp>
      <p:sp>
        <p:nvSpPr>
          <p:cNvPr id="233" name="Shape 233"/>
          <p:cNvSpPr/>
          <p:nvPr/>
        </p:nvSpPr>
        <p:spPr>
          <a:xfrm>
            <a:off x="1331639" y="1652602"/>
            <a:ext cx="7130544" cy="5813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ما المخلوط ؟</a:t>
            </a:r>
            <a:endParaRPr>
              <a:solidFill>
                <a:srgbClr val="FFFFFF"/>
              </a:solidFill>
            </a:endParaR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1- مزج نوعين أو أكثر من المواد ينتج عنه ما يسمى ..........</a:t>
            </a:r>
            <a:endParaRPr>
              <a:solidFill>
                <a:srgbClr val="FFFFFF"/>
              </a:solidFill>
            </a:endParaR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2 – كل ماده ضمن المخلوط تظل محتفظة بخصائصها .............. نفسها</a:t>
            </a:r>
            <a:endParaRPr>
              <a:solidFill>
                <a:srgbClr val="FFFFFF"/>
              </a:solidFill>
            </a:endParaR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3 – كثير من المنتجات التي نستخدمها يوميا ومنها .................... و ....................</a:t>
            </a:r>
            <a:endParaRPr>
              <a:solidFill>
                <a:srgbClr val="FFFFFF"/>
              </a:solidFill>
            </a:endParaR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 و ..................  مصنوعه من خليط من مواد مختلفة .</a:t>
            </a:r>
            <a:endParaRPr>
              <a:solidFill>
                <a:srgbClr val="FFFFFF"/>
              </a:solidFill>
            </a:endParaR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4 – يسمى المزيج الناتج عن مزج مادتين أو أكثر مزجا تاما ...................</a:t>
            </a:r>
            <a:endParaRPr>
              <a:solidFill>
                <a:srgbClr val="FFFFFF"/>
              </a:solidFill>
            </a:endParaR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5 – كل مادة في المحلول تحتفظ بـ ............. التي تعرف بها .</a:t>
            </a:r>
            <a:endParaRPr>
              <a:solidFill>
                <a:srgbClr val="FFFFFF"/>
              </a:solidFill>
            </a:endParaR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rtl="0">
              <a:defRPr sz="2000">
                <a:solidFill>
                  <a:srgbClr val="0070C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6 – قد يكون للمحلول .................. ليست للمواد الأصلية .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34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437112"/>
            <a:ext cx="2915817" cy="2564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>
            <p:ph type="title"/>
          </p:nvPr>
        </p:nvSpPr>
        <p:spPr>
          <a:xfrm>
            <a:off x="467543" y="908720"/>
            <a:ext cx="8229601" cy="864097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0FFFF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المفردات</a:t>
            </a:r>
          </a:p>
        </p:txBody>
      </p:sp>
      <p:pic>
        <p:nvPicPr>
          <p:cNvPr id="237" name="image13.png" descr="RPENN_expressyourself-paper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7743" y="1052736"/>
            <a:ext cx="3581760" cy="5589240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Shape 238"/>
          <p:cNvSpPr/>
          <p:nvPr/>
        </p:nvSpPr>
        <p:spPr>
          <a:xfrm>
            <a:off x="2843808" y="1556791"/>
            <a:ext cx="2448273" cy="4039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4800">
                <a:solidFill>
                  <a:srgbClr val="FF7C80"/>
                </a:solidFill>
                <a:latin typeface="MS Gothic"/>
                <a:ea typeface="MS Gothic"/>
                <a:cs typeface="MS Gothic"/>
                <a:sym typeface="MS Gothic"/>
              </a:defRPr>
            </a:pPr>
            <a:r>
              <a:rPr>
                <a:latin typeface="mohammad bold art 1"/>
                <a:ea typeface="mohammad bold art 1"/>
                <a:cs typeface="mohammad bold art 1"/>
                <a:sym typeface="mohammad bold art 1"/>
              </a:rPr>
              <a:t>المخلوط 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4800">
                <a:solidFill>
                  <a:srgbClr val="FF7C80"/>
                </a:solidFill>
                <a:latin typeface="MS Gothic"/>
                <a:ea typeface="MS Gothic"/>
                <a:cs typeface="MS Gothic"/>
                <a:sym typeface="MS Gothic"/>
              </a:defRPr>
            </a:pPr>
          </a:p>
          <a:p>
            <a:pPr algn="ctr" rtl="0">
              <a:defRPr sz="4800">
                <a:solidFill>
                  <a:srgbClr val="9966FF"/>
                </a:solidFill>
                <a:latin typeface="MS Gothic"/>
                <a:ea typeface="MS Gothic"/>
                <a:cs typeface="MS Gothic"/>
                <a:sym typeface="MS Gothic"/>
              </a:defRPr>
            </a:pPr>
            <a:r>
              <a:rPr>
                <a:latin typeface="mohammad bold art 1"/>
                <a:ea typeface="mohammad bold art 1"/>
                <a:cs typeface="mohammad bold art 1"/>
                <a:sym typeface="mohammad bold art 1"/>
              </a:rPr>
              <a:t>المحلول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4800">
                <a:solidFill>
                  <a:srgbClr val="9966FF"/>
                </a:solidFill>
                <a:latin typeface="MS Gothic"/>
                <a:ea typeface="MS Gothic"/>
                <a:cs typeface="MS Gothic"/>
                <a:sym typeface="MS Gothic"/>
              </a:defRPr>
            </a:pPr>
          </a:p>
          <a:p>
            <a:pPr algn="ctr" rtl="0">
              <a:defRPr sz="4800">
                <a:solidFill>
                  <a:srgbClr val="00B0F0"/>
                </a:solidFill>
                <a:latin typeface="MS Gothic"/>
                <a:ea typeface="MS Gothic"/>
                <a:cs typeface="MS Gothic"/>
                <a:sym typeface="MS Gothic"/>
              </a:defRPr>
            </a:pPr>
            <a:r>
              <a:rPr>
                <a:latin typeface="mohammad bold art 1"/>
                <a:ea typeface="mohammad bold art 1"/>
                <a:cs typeface="mohammad bold art 1"/>
                <a:sym typeface="mohammad bold art 1"/>
              </a:rPr>
              <a:t>السبائك</a:t>
            </a:r>
          </a:p>
        </p:txBody>
      </p:sp>
      <p:pic>
        <p:nvPicPr>
          <p:cNvPr id="239" name="image12.gif" descr="2 ‫‬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47656" y="2564903"/>
            <a:ext cx="3096344" cy="2780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0" presetID="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Class="entr" nodeType="with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7" grpId="3"/>
      <p:bldP build="whole" bldLvl="1" animBg="1" rev="0" advAuto="0" spid="239" grpId="1"/>
      <p:bldP build="p" bldLvl="5" animBg="1" rev="0" advAuto="0" spid="238" grpId="4"/>
      <p:bldP build="whole" bldLvl="1" animBg="1" rev="0" advAuto="0" spid="236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type="title"/>
          </p:nvPr>
        </p:nvSpPr>
        <p:spPr>
          <a:xfrm>
            <a:off x="662879" y="980728"/>
            <a:ext cx="8229601" cy="864097"/>
          </a:xfrm>
          <a:prstGeom prst="rect">
            <a:avLst/>
          </a:prstGeom>
        </p:spPr>
        <p:txBody>
          <a:bodyPr/>
          <a:lstStyle>
            <a:lvl1pPr indent="53766" defTabSz="896111">
              <a:defRPr sz="4704">
                <a:solidFill>
                  <a:srgbClr val="9966FF"/>
                </a:solidFill>
                <a:effectLst>
                  <a:outerShdw sx="100000" sy="100000" kx="0" ky="0" algn="b" rotWithShape="0" blurRad="37338" dist="24990" dir="5400000">
                    <a:srgbClr val="000000">
                      <a:alpha val="75000"/>
                    </a:srgbClr>
                  </a:outerShdw>
                </a:effectLst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مهارة القراءة</a:t>
            </a:r>
          </a:p>
        </p:txBody>
      </p:sp>
      <p:grpSp>
        <p:nvGrpSpPr>
          <p:cNvPr id="244" name="Group 244"/>
          <p:cNvGrpSpPr/>
          <p:nvPr/>
        </p:nvGrpSpPr>
        <p:grpSpPr>
          <a:xfrm>
            <a:off x="5220072" y="-1057816"/>
            <a:ext cx="3744417" cy="9981744"/>
            <a:chOff x="0" y="0"/>
            <a:chExt cx="3744416" cy="9981743"/>
          </a:xfrm>
        </p:grpSpPr>
        <p:sp>
          <p:nvSpPr>
            <p:cNvPr id="242" name="Shape 242"/>
            <p:cNvSpPr/>
            <p:nvPr/>
          </p:nvSpPr>
          <p:spPr>
            <a:xfrm>
              <a:off x="0" y="3262679"/>
              <a:ext cx="3744417" cy="3456385"/>
            </a:xfrm>
            <a:prstGeom prst="ellipse">
              <a:avLst/>
            </a:prstGeom>
            <a:solidFill>
              <a:srgbClr val="DCEBEF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43" name="Shape 243"/>
            <p:cNvSpPr/>
            <p:nvPr/>
          </p:nvSpPr>
          <p:spPr>
            <a:xfrm>
              <a:off x="548357" y="-1"/>
              <a:ext cx="2647702" cy="99817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FFFF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600" u="sng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اصنف ..</a:t>
              </a:r>
              <a:endParaRPr>
                <a:solidFill>
                  <a:srgbClr val="FFFFFF"/>
                </a:solidFill>
              </a:endParaRPr>
            </a:p>
            <a:p>
              <a:pPr algn="ctr" rtl="0">
                <a:defRPr sz="2800">
                  <a:solidFill>
                    <a:srgbClr val="FFFF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 مالعلاقة بين المحاليل و المخاليط؟</a:t>
              </a:r>
            </a:p>
            <a:p>
              <a:pPr algn="ctr" rtl="0">
                <a:defRPr sz="2800">
                  <a:solidFill>
                    <a:srgbClr val="FFFF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</p:grpSp>
      <p:grpSp>
        <p:nvGrpSpPr>
          <p:cNvPr id="247" name="Group 247"/>
          <p:cNvGrpSpPr/>
          <p:nvPr/>
        </p:nvGrpSpPr>
        <p:grpSpPr>
          <a:xfrm>
            <a:off x="1115616" y="-2222009"/>
            <a:ext cx="3960441" cy="12094106"/>
            <a:chOff x="0" y="0"/>
            <a:chExt cx="3960440" cy="12094105"/>
          </a:xfrm>
        </p:grpSpPr>
        <p:sp>
          <p:nvSpPr>
            <p:cNvPr id="245" name="Shape 245"/>
            <p:cNvSpPr/>
            <p:nvPr/>
          </p:nvSpPr>
          <p:spPr>
            <a:xfrm>
              <a:off x="0" y="4210848"/>
              <a:ext cx="3960441" cy="3672409"/>
            </a:xfrm>
            <a:prstGeom prst="ellipse">
              <a:avLst/>
            </a:prstGeom>
            <a:solidFill>
              <a:srgbClr val="DCEBEF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46" name="Shape 246"/>
            <p:cNvSpPr/>
            <p:nvPr/>
          </p:nvSpPr>
          <p:spPr>
            <a:xfrm>
              <a:off x="579992" y="-1"/>
              <a:ext cx="2800456" cy="12094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FFFF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600" u="sng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3600" u="sng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التفكير الناقد :</a:t>
              </a:r>
              <a:r>
                <a:rPr sz="4000" u="none"/>
                <a:t> </a:t>
              </a:r>
              <a:endParaRPr>
                <a:solidFill>
                  <a:srgbClr val="FFFFFF"/>
                </a:solidFill>
              </a:endParaRPr>
            </a:p>
            <a:p>
              <a:pPr algn="ctr" rtl="0">
                <a:defRPr sz="2800">
                  <a:solidFill>
                    <a:srgbClr val="FFFF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وضعت قطع من الطماطم والجزر مع الخيار في طبق . هل هذا مخلوط ام محلول  ؟؟</a:t>
              </a: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 </a:t>
              </a:r>
              <a:endParaRPr>
                <a:solidFill>
                  <a:srgbClr val="FFFFFF"/>
                </a:solidFill>
              </a:endParaR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sz="2800">
                  <a:solidFill>
                    <a:srgbClr val="9966FF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0" presetID="1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10" presetID="1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4" grpId="2"/>
      <p:bldP build="whole" bldLvl="1" animBg="1" rev="0" advAuto="0" spid="247" grpId="3"/>
      <p:bldP build="whole" bldLvl="1" animBg="1" rev="0" advAuto="0" spid="24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type="title"/>
          </p:nvPr>
        </p:nvSpPr>
        <p:spPr>
          <a:xfrm>
            <a:off x="395536" y="980728"/>
            <a:ext cx="8229601" cy="720081"/>
          </a:xfrm>
          <a:prstGeom prst="rect">
            <a:avLst/>
          </a:prstGeom>
        </p:spPr>
        <p:txBody>
          <a:bodyPr/>
          <a:lstStyle>
            <a:lvl1pPr indent="48828" defTabSz="813816">
              <a:defRPr sz="3827">
                <a:solidFill>
                  <a:srgbClr val="9999FF"/>
                </a:solidFill>
                <a:effectLst>
                  <a:outerShdw sx="100000" sy="100000" kx="0" ky="0" algn="b" rotWithShape="0" blurRad="33909" dist="22695" dir="5400000">
                    <a:srgbClr val="000000">
                      <a:alpha val="75000"/>
                    </a:srgbClr>
                  </a:outerShdw>
                </a:effectLst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مالمخلوط ..</a:t>
            </a:r>
          </a:p>
        </p:txBody>
      </p:sp>
      <p:sp>
        <p:nvSpPr>
          <p:cNvPr id="250" name="Shape 250"/>
          <p:cNvSpPr/>
          <p:nvPr>
            <p:ph type="body" sz="quarter" idx="1"/>
          </p:nvPr>
        </p:nvSpPr>
        <p:spPr>
          <a:xfrm>
            <a:off x="3275856" y="1772816"/>
            <a:ext cx="5472608" cy="187220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>
            <a:solidFill>
              <a:srgbClr val="000000"/>
            </a:solidFill>
            <a:round/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p:spPr>
        <p:txBody>
          <a:bodyPr/>
          <a:lstStyle/>
          <a:p>
            <a:pPr marL="262889" indent="-262889" defTabSz="822959" rtl="0">
              <a:buSzTx/>
              <a:buNone/>
              <a:defRPr sz="3239">
                <a:solidFill>
                  <a:srgbClr val="00000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    هو مادتان او اكثر تختلطان معا </a:t>
            </a:r>
          </a:p>
          <a:p>
            <a:pPr marL="262889" indent="-262889" defTabSz="822959" rtl="0">
              <a:buSzTx/>
              <a:buNone/>
              <a:defRPr sz="3239">
                <a:solidFill>
                  <a:srgbClr val="00000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     وتحافظ كل مادة في المخلوط</a:t>
            </a:r>
          </a:p>
          <a:p>
            <a:pPr marL="262889" indent="-262889" defTabSz="822959" rtl="0">
              <a:buSzTx/>
              <a:buNone/>
              <a:defRPr sz="3239">
                <a:solidFill>
                  <a:srgbClr val="000000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            على نوعها  ..</a:t>
            </a:r>
          </a:p>
        </p:txBody>
      </p:sp>
      <p:pic>
        <p:nvPicPr>
          <p:cNvPr id="251" name="image14.png" descr="http://www.m5zn.com/uploads/2011/1/6/photo/010611020126oa6w7ifygwz6ebz39tc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9871" y="4005064"/>
            <a:ext cx="2592289" cy="2664297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52" name="image1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00192" y="4005064"/>
            <a:ext cx="2411761" cy="2664297"/>
          </a:xfrm>
          <a:prstGeom prst="rect">
            <a:avLst/>
          </a:prstGeom>
          <a:ln>
            <a:solidFill>
              <a:srgbClr val="FFFFFF"/>
            </a:solidFill>
            <a:miter/>
          </a:ln>
        </p:spPr>
      </p:pic>
      <p:pic>
        <p:nvPicPr>
          <p:cNvPr id="253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9551" y="2420888"/>
            <a:ext cx="3096345" cy="2780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7.gif" descr="صورة6.g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220072" y="764704"/>
            <a:ext cx="1052816" cy="9765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Class="entr" nodeType="with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1" grpId="4"/>
      <p:bldP build="p" bldLvl="5" animBg="1" rev="0" advAuto="0" spid="250" grpId="2"/>
      <p:bldP build="whole" bldLvl="1" animBg="1" rev="0" advAuto="0" spid="249" grpId="1"/>
      <p:bldP build="whole" bldLvl="1" animBg="1" rev="0" advAuto="0" spid="252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/>
        </p:nvSpPr>
        <p:spPr>
          <a:xfrm>
            <a:off x="2555775" y="458425"/>
            <a:ext cx="6264697" cy="17703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b="1" sz="4800">
                <a:solidFill>
                  <a:srgbClr val="92D050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المخاليط في حياتنا اليومية   </a:t>
            </a:r>
          </a:p>
        </p:txBody>
      </p:sp>
      <p:pic>
        <p:nvPicPr>
          <p:cNvPr id="257" name="image16.jpeg" descr="http://www.hayah.cc/forum/hayahimgcache/1/118398hayah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16216" y="1988840"/>
            <a:ext cx="2160241" cy="3096344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58" name="image17.jpeg" descr="http://jamaloki.net/files/2011/06/clarins-multi-active-day-cream-all-skin-types-size-50ml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23927" y="2636911"/>
            <a:ext cx="2052229" cy="309634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59" name="image18.jpeg" descr="http://www.lakii.net/images/Nov08/summer_Citrus_Lift_Freisteller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5655" y="3573016"/>
            <a:ext cx="2016225" cy="30963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504" y="72008"/>
            <a:ext cx="3096344" cy="27809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16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5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0" dur="2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6" presetID="4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5" dur="2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9" grpId="4"/>
      <p:bldP build="whole" bldLvl="1" animBg="1" rev="0" advAuto="0" spid="258" grpId="3"/>
      <p:bldP build="whole" bldLvl="1" animBg="1" rev="0" advAuto="0" spid="256" grpId="1"/>
      <p:bldP build="whole" bldLvl="1" animBg="1" rev="0" advAuto="0" spid="257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/>
          <p:nvPr/>
        </p:nvSpPr>
        <p:spPr>
          <a:xfrm>
            <a:off x="2771799" y="820592"/>
            <a:ext cx="5688634" cy="752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000">
                <a:solidFill>
                  <a:srgbClr val="FF7C80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أنــــواع المخــــاليـــط</a:t>
            </a:r>
          </a:p>
        </p:txBody>
      </p:sp>
      <p:pic>
        <p:nvPicPr>
          <p:cNvPr id="263" name="image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47863" y="1628799"/>
            <a:ext cx="2664297" cy="2232250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264" name="image2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7543" y="1628799"/>
            <a:ext cx="2601042" cy="2232250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265" name="image15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00192" y="1628799"/>
            <a:ext cx="2520281" cy="2232250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grpSp>
        <p:nvGrpSpPr>
          <p:cNvPr id="268" name="Group 268"/>
          <p:cNvGrpSpPr/>
          <p:nvPr/>
        </p:nvGrpSpPr>
        <p:grpSpPr>
          <a:xfrm>
            <a:off x="6444207" y="3979742"/>
            <a:ext cx="2304257" cy="698716"/>
            <a:chOff x="0" y="0"/>
            <a:chExt cx="2304256" cy="698715"/>
          </a:xfrm>
        </p:grpSpPr>
        <p:sp>
          <p:nvSpPr>
            <p:cNvPr id="266" name="Shape 266"/>
            <p:cNvSpPr/>
            <p:nvPr/>
          </p:nvSpPr>
          <p:spPr>
            <a:xfrm>
              <a:off x="0" y="97329"/>
              <a:ext cx="2304257" cy="50405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b="1"/>
              </a:pPr>
            </a:p>
          </p:txBody>
        </p:sp>
        <p:sp>
          <p:nvSpPr>
            <p:cNvPr id="267" name="Shape 267"/>
            <p:cNvSpPr/>
            <p:nvPr/>
          </p:nvSpPr>
          <p:spPr>
            <a:xfrm>
              <a:off x="24606" y="-1"/>
              <a:ext cx="2255044" cy="6987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/>
              </a:lvl1pPr>
            </a:lstStyle>
            <a:p>
              <a:pPr rtl="0">
                <a:defRPr/>
              </a:pPr>
              <a:r>
                <a:t>مواد صلبة مع مواد صلبة</a:t>
              </a:r>
            </a:p>
          </p:txBody>
        </p:sp>
      </p:grpSp>
      <p:grpSp>
        <p:nvGrpSpPr>
          <p:cNvPr id="271" name="Group 271"/>
          <p:cNvGrpSpPr/>
          <p:nvPr/>
        </p:nvGrpSpPr>
        <p:grpSpPr>
          <a:xfrm>
            <a:off x="3563887" y="3979742"/>
            <a:ext cx="2304257" cy="698716"/>
            <a:chOff x="0" y="0"/>
            <a:chExt cx="2304256" cy="698715"/>
          </a:xfrm>
        </p:grpSpPr>
        <p:sp>
          <p:nvSpPr>
            <p:cNvPr id="269" name="Shape 269"/>
            <p:cNvSpPr/>
            <p:nvPr/>
          </p:nvSpPr>
          <p:spPr>
            <a:xfrm>
              <a:off x="0" y="97329"/>
              <a:ext cx="2304257" cy="50405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b="1"/>
              </a:pPr>
            </a:p>
          </p:txBody>
        </p:sp>
        <p:sp>
          <p:nvSpPr>
            <p:cNvPr id="270" name="Shape 270"/>
            <p:cNvSpPr/>
            <p:nvPr/>
          </p:nvSpPr>
          <p:spPr>
            <a:xfrm>
              <a:off x="24606" y="-1"/>
              <a:ext cx="2255044" cy="6987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/>
              </a:lvl1pPr>
            </a:lstStyle>
            <a:p>
              <a:pPr rtl="0">
                <a:defRPr/>
              </a:pPr>
              <a:r>
                <a:t>مواد سائلة مع مواد سائلة</a:t>
              </a:r>
            </a:p>
          </p:txBody>
        </p:sp>
      </p:grpSp>
      <p:grpSp>
        <p:nvGrpSpPr>
          <p:cNvPr id="274" name="Group 274"/>
          <p:cNvGrpSpPr/>
          <p:nvPr/>
        </p:nvGrpSpPr>
        <p:grpSpPr>
          <a:xfrm>
            <a:off x="611560" y="3979742"/>
            <a:ext cx="2304257" cy="698716"/>
            <a:chOff x="0" y="0"/>
            <a:chExt cx="2304256" cy="698715"/>
          </a:xfrm>
        </p:grpSpPr>
        <p:sp>
          <p:nvSpPr>
            <p:cNvPr id="272" name="Shape 272"/>
            <p:cNvSpPr/>
            <p:nvPr/>
          </p:nvSpPr>
          <p:spPr>
            <a:xfrm>
              <a:off x="0" y="97329"/>
              <a:ext cx="2304257" cy="50405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b="1"/>
              </a:pPr>
            </a:p>
          </p:txBody>
        </p:sp>
        <p:sp>
          <p:nvSpPr>
            <p:cNvPr id="273" name="Shape 273"/>
            <p:cNvSpPr/>
            <p:nvPr/>
          </p:nvSpPr>
          <p:spPr>
            <a:xfrm>
              <a:off x="24606" y="-1"/>
              <a:ext cx="2255044" cy="6987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/>
              </a:lvl1pPr>
            </a:lstStyle>
            <a:p>
              <a:pPr rtl="0">
                <a:defRPr/>
              </a:pPr>
              <a:r>
                <a:t>مواد صلبة مع مواد سائلة</a:t>
              </a:r>
            </a:p>
          </p:txBody>
        </p:sp>
      </p:grpSp>
      <p:grpSp>
        <p:nvGrpSpPr>
          <p:cNvPr id="277" name="Group 277"/>
          <p:cNvGrpSpPr/>
          <p:nvPr/>
        </p:nvGrpSpPr>
        <p:grpSpPr>
          <a:xfrm>
            <a:off x="1259632" y="4989103"/>
            <a:ext cx="4248473" cy="1346389"/>
            <a:chOff x="0" y="0"/>
            <a:chExt cx="4248472" cy="1346387"/>
          </a:xfrm>
        </p:grpSpPr>
        <p:sp>
          <p:nvSpPr>
            <p:cNvPr id="275" name="Shape 275"/>
            <p:cNvSpPr/>
            <p:nvPr/>
          </p:nvSpPr>
          <p:spPr>
            <a:xfrm>
              <a:off x="0" y="240095"/>
              <a:ext cx="4248473" cy="1066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55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5641"/>
                  </a:lnTo>
                  <a:cubicBezTo>
                    <a:pt x="10800" y="15641"/>
                    <a:pt x="10800" y="21600"/>
                    <a:pt x="0" y="1821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satOff val="7766"/>
                    <a:lumOff val="9669"/>
                  </a:schemeClr>
                </a:gs>
                <a:gs pos="62000">
                  <a:srgbClr val="F0EFE9"/>
                </a:gs>
                <a:gs pos="100000">
                  <a:schemeClr val="accent4">
                    <a:satOff val="6002"/>
                    <a:lumOff val="22731"/>
                  </a:schemeClr>
                </a:gs>
              </a:gsLst>
              <a:lin ang="16200000" scaled="0"/>
            </a:gradFill>
            <a:ln w="9525" cap="flat">
              <a:solidFill>
                <a:srgbClr val="ADAC9E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/>
              </a:pPr>
            </a:p>
          </p:txBody>
        </p:sp>
        <p:sp>
          <p:nvSpPr>
            <p:cNvPr id="276" name="Shape 276"/>
            <p:cNvSpPr/>
            <p:nvPr/>
          </p:nvSpPr>
          <p:spPr>
            <a:xfrm>
              <a:off x="0" y="-1"/>
              <a:ext cx="4248473" cy="134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 b="1"/>
              </a:pPr>
              <a:r>
                <a:t>تبين الصور ثلاث طرق لتكوين المخاليط  ماهي؟</a:t>
              </a:r>
            </a:p>
            <a:p>
              <a:pPr algn="ctr" rtl="0">
                <a:defRPr b="1"/>
              </a:pPr>
              <a:r>
                <a:t>اقرأ الصور وأصفها </a:t>
              </a:r>
              <a:r>
                <a:t>,,</a:t>
              </a:r>
              <a:r>
                <a:t>وأتعرف محتويات كل منها</a:t>
              </a:r>
              <a:r>
                <a:t>..</a:t>
              </a:r>
            </a:p>
          </p:txBody>
        </p:sp>
      </p:grpSp>
      <p:pic>
        <p:nvPicPr>
          <p:cNvPr id="278" name="image12.gif" descr="2 ‫‬.g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940152" y="4581128"/>
            <a:ext cx="2880321" cy="22768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2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3" grpId="3"/>
      <p:bldP build="whole" bldLvl="1" animBg="1" rev="0" advAuto="0" spid="264" grpId="4"/>
      <p:bldP build="whole" bldLvl="1" animBg="1" rev="0" advAuto="0" spid="268" grpId="5"/>
      <p:bldP build="whole" bldLvl="1" animBg="1" rev="0" advAuto="0" spid="271" grpId="6"/>
      <p:bldP build="whole" bldLvl="1" animBg="1" rev="0" advAuto="0" spid="274" grpId="7"/>
      <p:bldP build="whole" bldLvl="1" animBg="1" rev="0" advAuto="0" spid="262" grpId="1"/>
      <p:bldP build="whole" bldLvl="1" animBg="1" rev="0" advAuto="0" spid="265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/>
          <p:nvPr/>
        </p:nvSpPr>
        <p:spPr>
          <a:xfrm>
            <a:off x="4817531" y="980728"/>
            <a:ext cx="3727091" cy="820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4400">
                <a:solidFill>
                  <a:srgbClr val="9966FF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ورقة عمل ( 2 ) ..</a:t>
            </a:r>
          </a:p>
        </p:txBody>
      </p:sp>
      <p:grpSp>
        <p:nvGrpSpPr>
          <p:cNvPr id="289" name="Group 289"/>
          <p:cNvGrpSpPr/>
          <p:nvPr/>
        </p:nvGrpSpPr>
        <p:grpSpPr>
          <a:xfrm>
            <a:off x="2598524" y="-115290"/>
            <a:ext cx="6152626" cy="7765802"/>
            <a:chOff x="0" y="0"/>
            <a:chExt cx="6152624" cy="7765801"/>
          </a:xfrm>
        </p:grpSpPr>
        <p:sp>
          <p:nvSpPr>
            <p:cNvPr id="283" name="Shape 283"/>
            <p:cNvSpPr/>
            <p:nvPr/>
          </p:nvSpPr>
          <p:spPr>
            <a:xfrm>
              <a:off x="528552" y="1973135"/>
              <a:ext cx="5624073" cy="4040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lnTo>
                    <a:pt x="1901" y="6800"/>
                  </a:ln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lnTo>
                    <a:pt x="6778" y="2419"/>
                  </a:ln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lnTo>
                    <a:pt x="18513" y="2598"/>
                  </a:ln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lnTo>
                    <a:pt x="20203" y="7321"/>
                  </a:ln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lnTo>
                    <a:pt x="13801" y="17556"/>
                  </a:ln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atOff val="14572"/>
                    <a:lumOff val="8711"/>
                  </a:schemeClr>
                </a:gs>
                <a:gs pos="62000">
                  <a:srgbClr val="E8F4E8"/>
                </a:gs>
                <a:gs pos="100000">
                  <a:schemeClr val="accent2">
                    <a:satOff val="11735"/>
                    <a:lumOff val="20615"/>
                  </a:schemeClr>
                </a:gs>
              </a:gsLst>
              <a:lin ang="16200000" scaled="0"/>
            </a:gra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84" name="Shape 284"/>
            <p:cNvSpPr/>
            <p:nvPr/>
          </p:nvSpPr>
          <p:spPr>
            <a:xfrm>
              <a:off x="668468" y="5325062"/>
              <a:ext cx="672075" cy="672075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satOff val="14572"/>
                    <a:lumOff val="8711"/>
                  </a:schemeClr>
                </a:gs>
                <a:gs pos="62000">
                  <a:srgbClr val="E8F4E8"/>
                </a:gs>
                <a:gs pos="100000">
                  <a:schemeClr val="accent2">
                    <a:satOff val="11735"/>
                    <a:lumOff val="20615"/>
                  </a:schemeClr>
                </a:gs>
              </a:gsLst>
              <a:lin ang="16200000" scaled="0"/>
            </a:gra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85" name="Shape 285"/>
            <p:cNvSpPr/>
            <p:nvPr/>
          </p:nvSpPr>
          <p:spPr>
            <a:xfrm>
              <a:off x="243368" y="5824261"/>
              <a:ext cx="448052" cy="44805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satOff val="14572"/>
                    <a:lumOff val="8711"/>
                  </a:schemeClr>
                </a:gs>
                <a:gs pos="62000">
                  <a:srgbClr val="E8F4E8"/>
                </a:gs>
                <a:gs pos="100000">
                  <a:schemeClr val="accent2">
                    <a:satOff val="11735"/>
                    <a:lumOff val="20615"/>
                  </a:schemeClr>
                </a:gs>
              </a:gsLst>
              <a:lin ang="16200000" scaled="0"/>
            </a:gra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86" name="Shape 286"/>
            <p:cNvSpPr/>
            <p:nvPr/>
          </p:nvSpPr>
          <p:spPr>
            <a:xfrm>
              <a:off x="0" y="6192459"/>
              <a:ext cx="224024" cy="224025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satOff val="14572"/>
                    <a:lumOff val="8711"/>
                  </a:schemeClr>
                </a:gs>
                <a:gs pos="62000">
                  <a:srgbClr val="E8F4E8"/>
                </a:gs>
                <a:gs pos="100000">
                  <a:schemeClr val="accent2">
                    <a:satOff val="11735"/>
                    <a:lumOff val="20615"/>
                  </a:schemeClr>
                </a:gs>
              </a:gsLst>
              <a:lin ang="16200000" scaled="0"/>
            </a:gra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87" name="Shape 287"/>
            <p:cNvSpPr/>
            <p:nvPr/>
          </p:nvSpPr>
          <p:spPr>
            <a:xfrm>
              <a:off x="814131" y="2178580"/>
              <a:ext cx="5153528" cy="3430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lnTo>
                    <a:pt x="2598" y="19137"/>
                  </a:ln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lnTo>
                    <a:pt x="7802" y="21600"/>
                  </a:ln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lnTo>
                    <a:pt x="10888" y="1399"/>
                  </a:ln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9525" cap="flat">
              <a:solidFill>
                <a:srgbClr val="9FB89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288" name="Shape 288"/>
            <p:cNvSpPr/>
            <p:nvPr/>
          </p:nvSpPr>
          <p:spPr>
            <a:xfrm>
              <a:off x="1307420" y="-1"/>
              <a:ext cx="3669010" cy="7765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rtl="0">
                <a:defRPr b="1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بعد أن تعرفنا سويا على مفهوم المخلوط </a:t>
              </a:r>
            </a:p>
            <a:p>
              <a:pPr algn="ctr"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algn="ctr"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وأنواعها  ..  </a:t>
              </a:r>
            </a:p>
            <a:p>
              <a:pPr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أريد أن أطلب من قائدة كل مجموعة التوجه </a:t>
              </a:r>
            </a:p>
            <a:p>
              <a:pPr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لأخذ ( </a:t>
              </a:r>
              <a:r>
                <a:rPr sz="2000">
                  <a:solidFill>
                    <a:srgbClr val="FF0000"/>
                  </a:solidFill>
                </a:rPr>
                <a:t>بطاقة ورقة العمل </a:t>
              </a:r>
              <a:r>
                <a:t>) لتنفيذ              </a:t>
              </a:r>
            </a:p>
            <a:p>
              <a:pPr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                         </a:t>
              </a:r>
            </a:p>
            <a:p>
              <a:pPr rtl="0">
                <a:defRPr b="1">
                  <a:solidFill>
                    <a:srgbClr val="80008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                         المطلوب ..</a:t>
              </a:r>
            </a:p>
            <a:p>
              <a:pPr rtl="0">
                <a:defRPr b="1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  <a:r>
                <a:t> </a:t>
              </a:r>
            </a:p>
            <a:p>
              <a:pPr rtl="0">
                <a:defRPr b="1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solidFill>
                    <a:srgbClr val="FF0000"/>
                  </a:solidFill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  <a:p>
              <a:pPr rtl="0">
                <a:defRPr b="1">
                  <a:latin typeface="GE SS TV Bold"/>
                  <a:ea typeface="GE SS TV Bold"/>
                  <a:cs typeface="GE SS TV Bold"/>
                  <a:sym typeface="GE SS TV Bold"/>
                </a:defRPr>
              </a:pPr>
              <a:br>
                <a:rPr>
                  <a:solidFill>
                    <a:srgbClr val="FF0000"/>
                  </a:solidFill>
                </a:rPr>
              </a:br>
            </a:p>
          </p:txBody>
        </p:sp>
      </p:grpSp>
      <p:pic>
        <p:nvPicPr>
          <p:cNvPr id="290" name="image11.jpeg" descr="صورة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5576" y="3501008"/>
            <a:ext cx="1728193" cy="3312368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Shape 291"/>
          <p:cNvSpPr/>
          <p:nvPr/>
        </p:nvSpPr>
        <p:spPr>
          <a:xfrm rot="8450862">
            <a:off x="1033039" y="1084715"/>
            <a:ext cx="1872209" cy="1772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4400" y="0"/>
                  <a:pt x="18000" y="0"/>
                  <a:pt x="21600" y="0"/>
                </a:cubicBezTo>
                <a:cubicBezTo>
                  <a:pt x="21600" y="3600"/>
                  <a:pt x="21600" y="7200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</a:path>
            </a:pathLst>
          </a:custGeom>
          <a:solidFill>
            <a:srgbClr val="DFEBDF"/>
          </a:solidFill>
          <a:ln w="38100"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2" name="Shape 292"/>
          <p:cNvSpPr/>
          <p:nvPr/>
        </p:nvSpPr>
        <p:spPr>
          <a:xfrm>
            <a:off x="1331640" y="1412775"/>
            <a:ext cx="1178529" cy="1173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3200">
                <a:solidFill>
                  <a:srgbClr val="80008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أستاذ 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3200">
                <a:solidFill>
                  <a:srgbClr val="80008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مخلوط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3" dur="2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8" dur="2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5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2" grpId="1"/>
      <p:bldP build="whole" bldLvl="1" animBg="1" rev="0" advAuto="0" spid="291" grpId="3"/>
      <p:bldP build="whole" bldLvl="1" animBg="1" rev="0" advAuto="0" spid="289" grpId="5"/>
      <p:bldP build="whole" bldLvl="1" animBg="1" rev="0" advAuto="0" spid="292" grpId="4"/>
      <p:bldP build="whole" bldLvl="1" animBg="1" rev="0" advAuto="0" spid="290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roup 296" descr="s.jpg"/>
          <p:cNvGrpSpPr/>
          <p:nvPr/>
        </p:nvGrpSpPr>
        <p:grpSpPr>
          <a:xfrm>
            <a:off x="6228184" y="1052736"/>
            <a:ext cx="2747269" cy="5544616"/>
            <a:chOff x="0" y="0"/>
            <a:chExt cx="2747267" cy="5544615"/>
          </a:xfrm>
        </p:grpSpPr>
        <p:sp>
          <p:nvSpPr>
            <p:cNvPr id="294" name="Shape 294"/>
            <p:cNvSpPr/>
            <p:nvPr/>
          </p:nvSpPr>
          <p:spPr>
            <a:xfrm>
              <a:off x="0" y="0"/>
              <a:ext cx="2747268" cy="5544616"/>
            </a:xfrm>
            <a:prstGeom prst="rect">
              <a:avLst/>
            </a:prstGeom>
            <a:solidFill>
              <a:srgbClr val="C4C6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95" name="image21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47268" cy="55446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97" name="image22.jpeg" descr="3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48732" y="1052736"/>
            <a:ext cx="2591420" cy="5544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image23.jpeg" descr="2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7543" y="1052736"/>
            <a:ext cx="2592290" cy="5544616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Shape 299"/>
          <p:cNvSpPr/>
          <p:nvPr/>
        </p:nvSpPr>
        <p:spPr>
          <a:xfrm>
            <a:off x="6372199" y="2769890"/>
            <a:ext cx="2270334" cy="5148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س1 / كوني مخلوط من مواد صلبه مع مواد صلبه ؟</a:t>
            </a:r>
          </a:p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</a:p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س2 / اذكري المواد التي كونتي منها المخلوط ؟</a:t>
            </a:r>
          </a:p>
        </p:txBody>
      </p:sp>
      <p:sp>
        <p:nvSpPr>
          <p:cNvPr id="300" name="Shape 300"/>
          <p:cNvSpPr/>
          <p:nvPr/>
        </p:nvSpPr>
        <p:spPr>
          <a:xfrm>
            <a:off x="3419871" y="2769890"/>
            <a:ext cx="2358009" cy="5148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س1 / كوني مخلوط من مواد سائله مع مواد سائله ؟</a:t>
            </a:r>
          </a:p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</a:p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س2 / اذكري المواد التي كونتي منها المخلوط ؟</a:t>
            </a:r>
          </a:p>
        </p:txBody>
      </p:sp>
      <p:sp>
        <p:nvSpPr>
          <p:cNvPr id="301" name="Shape 301"/>
          <p:cNvSpPr/>
          <p:nvPr/>
        </p:nvSpPr>
        <p:spPr>
          <a:xfrm>
            <a:off x="539551" y="2553866"/>
            <a:ext cx="2141985" cy="5148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س1 / كوني مخلوط من مواد صلبه مع مواد سائله ؟</a:t>
            </a:r>
          </a:p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</a:p>
          <a:p>
            <a:pPr algn="ctr" rtl="0">
              <a:defRPr sz="3200">
                <a:solidFill>
                  <a:srgbClr val="FFFFFF"/>
                </a:solidFill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س2 / اذكري المواد التي كونتي منها المخلوط ؟</a:t>
            </a:r>
          </a:p>
        </p:txBody>
      </p:sp>
      <p:pic>
        <p:nvPicPr>
          <p:cNvPr id="302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64288" y="1700808"/>
            <a:ext cx="1368153" cy="11521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59632" y="1556791"/>
            <a:ext cx="1368152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11959" y="1700808"/>
            <a:ext cx="1368153" cy="11521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775847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63688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275855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88024" y="-99393"/>
            <a:ext cx="1368152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00192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23527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22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22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822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22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1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822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822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8" grpId="5"/>
      <p:bldP build="whole" bldLvl="1" animBg="1" rev="0" advAuto="0" spid="297" grpId="3"/>
      <p:bldP build="whole" bldLvl="1" animBg="1" rev="0" advAuto="0" spid="296" grpId="1"/>
      <p:bldP build="whole" bldLvl="1" animBg="1" rev="0" advAuto="0" spid="300" grpId="4"/>
      <p:bldP build="whole" bldLvl="1" animBg="1" rev="0" advAuto="0" spid="301" grpId="6"/>
      <p:bldP build="whole" bldLvl="1" animBg="1" rev="0" advAuto="0" spid="299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75847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3688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75855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88024" y="-99393"/>
            <a:ext cx="1368152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00192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3527" y="-99393"/>
            <a:ext cx="1368153" cy="115213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18" name="Table 318"/>
          <p:cNvGraphicFramePr/>
          <p:nvPr/>
        </p:nvGraphicFramePr>
        <p:xfrm>
          <a:off x="1403648" y="1052736"/>
          <a:ext cx="7176121" cy="217104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1">
                <a:tableStyleId>{4C3C2611-4C71-4FC5-86AE-919BDF0F9419}</a:tableStyleId>
              </a:tblPr>
              <a:tblGrid>
                <a:gridCol w="2775306"/>
                <a:gridCol w="4400814"/>
              </a:tblGrid>
              <a:tr h="504056">
                <a:tc gridSpan="2">
                  <a:txBody>
                    <a:bodyPr/>
                    <a:lstStyle/>
                    <a:p>
                      <a:pPr algn="ctr" rtl="0">
                        <a:defRPr sz="1800">
                          <a:solidFill>
                            <a:srgbClr val="000000"/>
                          </a:solidFill>
                        </a:defRPr>
                      </a:pPr>
                    </a:p>
                    <a:p>
                      <a:pPr algn="ctr" rtl="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t>قائمة الطعام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chemeClr val="accent3"/>
                      </a:solidFill>
                    </a:lnL>
                    <a:lnR w="12700">
                      <a:solidFill>
                        <a:schemeClr val="accent3"/>
                      </a:solidFill>
                    </a:lnR>
                    <a:lnT w="12700">
                      <a:solidFill>
                        <a:schemeClr val="accent3"/>
                      </a:solidFill>
                    </a:lnT>
                    <a:lnB w="12700">
                      <a:solidFill>
                        <a:schemeClr val="accent3"/>
                      </a:solidFill>
                    </a:lnB>
                    <a:solidFill>
                      <a:srgbClr val="CCCCFF"/>
                    </a:solidFill>
                  </a:tcPr>
                </a:tc>
                <a:tc hMerge="1">
                  <a:tcPr/>
                </a:tc>
              </a:tr>
              <a:tr h="925304"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  <a:p>
                      <a:pPr algn="ctr" rtl="0">
                        <a:defRPr b="1" sz="1800"/>
                      </a:pPr>
                      <a:r>
                        <a:t>الطبق الرئيسي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chemeClr val="accent3"/>
                      </a:solidFill>
                    </a:lnL>
                    <a:lnR w="12700">
                      <a:solidFill>
                        <a:schemeClr val="accent3"/>
                      </a:solidFill>
                    </a:lnR>
                    <a:lnT w="12700">
                      <a:solidFill>
                        <a:schemeClr val="accent3"/>
                      </a:solidFill>
                    </a:lnT>
                    <a:lnB w="12700">
                      <a:solidFill>
                        <a:schemeClr val="accent3"/>
                      </a:solidFill>
                    </a:lnB>
                    <a:solidFill>
                      <a:srgbClr val="E1ED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  <a:p>
                      <a:pPr algn="ctr" rtl="0">
                        <a:defRPr b="1" sz="1800"/>
                      </a:pPr>
                      <a:r>
                        <a:t>اذا أعددت الطبق كاملا ستحصلين على تقدير </a:t>
                      </a:r>
                      <a:r>
                        <a:t>( </a:t>
                      </a:r>
                      <a:r>
                        <a:rPr u="sng">
                          <a:solidFill>
                            <a:srgbClr val="800080"/>
                          </a:solidFill>
                        </a:rPr>
                        <a:t>ممتاز</a:t>
                      </a:r>
                      <a:r>
                        <a:t> ) .</a:t>
                      </a:r>
                    </a:p>
                    <a:p>
                      <a:pPr algn="ctr" rtl="0">
                        <a:defRPr b="1" sz="1800"/>
                      </a:pPr>
                      <a:r>
                        <a:t>سلطة خضار تتكون من </a:t>
                      </a:r>
                      <a:r>
                        <a:t>( 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طماطم</a:t>
                      </a:r>
                      <a:r>
                        <a:t> – 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خيار</a:t>
                      </a:r>
                      <a:r>
                        <a:t> – 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بقدونس</a:t>
                      </a:r>
                      <a:r>
                        <a:t> )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chemeClr val="accent3"/>
                      </a:solidFill>
                    </a:lnL>
                    <a:lnR w="12700">
                      <a:solidFill>
                        <a:schemeClr val="accent3"/>
                      </a:solidFill>
                    </a:lnR>
                    <a:lnT w="12700">
                      <a:solidFill>
                        <a:schemeClr val="accent3"/>
                      </a:solidFill>
                    </a:lnT>
                    <a:lnB w="12700">
                      <a:solidFill>
                        <a:schemeClr val="accent3"/>
                      </a:solidFill>
                    </a:lnB>
                    <a:solidFill>
                      <a:srgbClr val="E1ED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  <a:p>
                      <a:pPr algn="ctr" rtl="0">
                        <a:defRPr b="1" sz="1800"/>
                      </a:pPr>
                      <a:r>
                        <a:t>الأطباق الجانبية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chemeClr val="accent3"/>
                      </a:solidFill>
                    </a:lnL>
                    <a:lnR w="12700">
                      <a:solidFill>
                        <a:schemeClr val="accent3"/>
                      </a:solidFill>
                    </a:lnR>
                    <a:lnT w="12700">
                      <a:solidFill>
                        <a:schemeClr val="accent3"/>
                      </a:solidFill>
                    </a:lnT>
                    <a:lnB w="12700">
                      <a:solidFill>
                        <a:schemeClr val="accent3"/>
                      </a:solidFill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  <a:p>
                      <a:pPr algn="ctr" rtl="0">
                        <a:defRPr b="1" sz="1800"/>
                      </a:pPr>
                      <a:r>
                        <a:t>اذا أعددت طبقاً واحداً ستحصلين على تقدير </a:t>
                      </a:r>
                      <a:r>
                        <a:t>( </a:t>
                      </a:r>
                      <a:r>
                        <a:rPr u="sng">
                          <a:solidFill>
                            <a:srgbClr val="800080"/>
                          </a:solidFill>
                        </a:rPr>
                        <a:t>جيد جدا </a:t>
                      </a:r>
                      <a:r>
                        <a:t>) </a:t>
                      </a:r>
                      <a:r>
                        <a:t>وإذا رغبت في الحصول على تقدير </a:t>
                      </a:r>
                      <a:r>
                        <a:t>( </a:t>
                      </a:r>
                      <a:r>
                        <a:rPr u="sng">
                          <a:solidFill>
                            <a:srgbClr val="800080"/>
                          </a:solidFill>
                        </a:rPr>
                        <a:t>ممتاز</a:t>
                      </a:r>
                      <a:r>
                        <a:t> ) </a:t>
                      </a:r>
                      <a:r>
                        <a:t>ينبغي عليك اختيار طبقين من القائمه التالية </a:t>
                      </a:r>
                      <a:r>
                        <a:t>:</a:t>
                      </a:r>
                    </a:p>
                    <a:p>
                      <a:pPr algn="ctr" rtl="0">
                        <a:defRPr b="1" sz="1800"/>
                      </a:pPr>
                      <a:r>
                        <a:t>1- 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رقائق الذره مع الحليب </a:t>
                      </a:r>
                      <a:r>
                        <a:t>.</a:t>
                      </a:r>
                    </a:p>
                    <a:p>
                      <a:pPr algn="ctr" rtl="0">
                        <a:defRPr b="1" sz="1800"/>
                      </a:pPr>
                      <a:r>
                        <a:t>2 – 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قطع الفراولة المغطاه بالشوكولاته </a:t>
                      </a:r>
                      <a:r>
                        <a:t>.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chemeClr val="accent3"/>
                      </a:solidFill>
                    </a:lnL>
                    <a:lnR w="12700">
                      <a:solidFill>
                        <a:schemeClr val="accent3"/>
                      </a:solidFill>
                    </a:lnR>
                    <a:lnT w="12700">
                      <a:solidFill>
                        <a:schemeClr val="accent3"/>
                      </a:solidFill>
                    </a:lnT>
                    <a:lnB w="12700">
                      <a:solidFill>
                        <a:schemeClr val="accent3"/>
                      </a:solidFill>
                    </a:lnB>
                    <a:solidFill>
                      <a:srgbClr val="F1F6F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</a:p>
                    <a:p>
                      <a:pPr algn="ctr" rtl="0">
                        <a:defRPr b="1" sz="1800"/>
                      </a:pPr>
                      <a:r>
                        <a:t>العصيرات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chemeClr val="accent3"/>
                      </a:solidFill>
                    </a:lnL>
                    <a:lnR w="12700">
                      <a:solidFill>
                        <a:schemeClr val="accent3"/>
                      </a:solidFill>
                    </a:lnR>
                    <a:lnT w="12700">
                      <a:solidFill>
                        <a:schemeClr val="accent3"/>
                      </a:solidFill>
                    </a:lnT>
                    <a:lnB w="12700">
                      <a:solidFill>
                        <a:schemeClr val="accent3"/>
                      </a:solidFill>
                    </a:lnB>
                    <a:solidFill>
                      <a:srgbClr val="E1ED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b="1" sz="1800"/>
                      </a:pPr>
                      <a:r>
                        <a:t> </a:t>
                      </a:r>
                    </a:p>
                    <a:p>
                      <a:pPr algn="ctr" rtl="0">
                        <a:defRPr b="1" sz="1800"/>
                      </a:pPr>
                      <a:r>
                        <a:t>عليكِ القيام بأحد هذه المهام للحصول على تقدير </a:t>
                      </a:r>
                      <a:r>
                        <a:t>( </a:t>
                      </a:r>
                      <a:r>
                        <a:rPr u="sng">
                          <a:solidFill>
                            <a:srgbClr val="800080"/>
                          </a:solidFill>
                        </a:rPr>
                        <a:t>ممتاز </a:t>
                      </a:r>
                      <a:r>
                        <a:t>) </a:t>
                      </a:r>
                    </a:p>
                    <a:p>
                      <a:pPr algn="ctr" rtl="0">
                        <a:defRPr b="1" sz="1800"/>
                      </a:pPr>
                      <a:r>
                        <a:t>1 – 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عصير ليمون و نعناع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algn="ctr" rtl="0">
                        <a:defRPr b="1" sz="1800"/>
                      </a:pPr>
                      <a:r>
                        <a:t>2 – 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عصير برتقال وجزر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chemeClr val="accent3"/>
                      </a:solidFill>
                    </a:lnL>
                    <a:lnR w="12700">
                      <a:solidFill>
                        <a:schemeClr val="accent3"/>
                      </a:solidFill>
                    </a:lnR>
                    <a:lnT w="12700">
                      <a:solidFill>
                        <a:schemeClr val="accent3"/>
                      </a:solidFill>
                    </a:lnT>
                    <a:lnB w="12700">
                      <a:solidFill>
                        <a:schemeClr val="accent3"/>
                      </a:solidFill>
                    </a:lnB>
                    <a:solidFill>
                      <a:srgbClr val="E1ED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image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9632" y="1052736"/>
            <a:ext cx="7632849" cy="54726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image25.jpeg" descr="http://www.taghzya.com/wp-content/uploads/2012/06/%D8%B9%D8%B5%D8%A7%D8%A6%D8%B1-%D9%85%D9%81%D9%8A%D8%AF%D8%A9-600x37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75855" y="3717032"/>
            <a:ext cx="5570985" cy="2664297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23" name="image26.jpeg" descr="imagesCA8K3XIP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96336" y="1700808"/>
            <a:ext cx="1329592" cy="1584176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Shape 324"/>
          <p:cNvSpPr/>
          <p:nvPr/>
        </p:nvSpPr>
        <p:spPr>
          <a:xfrm>
            <a:off x="5502457" y="908720"/>
            <a:ext cx="2341873" cy="834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4500">
                <a:solidFill>
                  <a:srgbClr val="CC0099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المحلول :</a:t>
            </a:r>
          </a:p>
        </p:txBody>
      </p:sp>
      <p:sp>
        <p:nvSpPr>
          <p:cNvPr id="325" name="Shape 325"/>
          <p:cNvSpPr/>
          <p:nvPr/>
        </p:nvSpPr>
        <p:spPr>
          <a:xfrm>
            <a:off x="1907704" y="1772816"/>
            <a:ext cx="5472608" cy="151216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000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704087" rtl="0">
              <a:defRPr sz="2772"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 هو مخلوط مكون من مادتين او </a:t>
            </a:r>
          </a:p>
          <a:p>
            <a:pPr defTabSz="704087" rtl="0">
              <a:defRPr sz="2772"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  أكثر ممتزجتان معا امتزاجا تاما ..</a:t>
            </a:r>
          </a:p>
        </p:txBody>
      </p:sp>
      <p:pic>
        <p:nvPicPr>
          <p:cNvPr id="326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7543" y="3645024"/>
            <a:ext cx="3096345" cy="27809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0" presetID="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1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2" grpId="4"/>
      <p:bldP build="whole" bldLvl="1" animBg="1" rev="0" advAuto="0" spid="325" grpId="2"/>
      <p:bldP build="whole" bldLvl="1" animBg="1" rev="0" advAuto="0" spid="323" grpId="3"/>
      <p:bldP build="whole" bldLvl="1" animBg="1" rev="0" advAuto="0" spid="32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roup 333"/>
          <p:cNvGrpSpPr/>
          <p:nvPr/>
        </p:nvGrpSpPr>
        <p:grpSpPr>
          <a:xfrm>
            <a:off x="3020774" y="844385"/>
            <a:ext cx="5874289" cy="2618403"/>
            <a:chOff x="0" y="0"/>
            <a:chExt cx="5874288" cy="2618401"/>
          </a:xfrm>
        </p:grpSpPr>
        <p:sp>
          <p:nvSpPr>
            <p:cNvPr id="328" name="Shape 328"/>
            <p:cNvSpPr/>
            <p:nvPr/>
          </p:nvSpPr>
          <p:spPr>
            <a:xfrm>
              <a:off x="466527" y="-1"/>
              <a:ext cx="5407762" cy="238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lnTo>
                    <a:pt x="1901" y="6800"/>
                  </a:ln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lnTo>
                    <a:pt x="18513" y="2598"/>
                  </a:ln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lnTo>
                    <a:pt x="20203" y="7321"/>
                  </a:ln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DCEBEF"/>
            </a:soli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329" name="Shape 329"/>
            <p:cNvSpPr/>
            <p:nvPr/>
          </p:nvSpPr>
          <p:spPr>
            <a:xfrm>
              <a:off x="708156" y="1983192"/>
              <a:ext cx="396045" cy="396045"/>
            </a:xfrm>
            <a:prstGeom prst="ellipse">
              <a:avLst/>
            </a:prstGeom>
            <a:solidFill>
              <a:srgbClr val="DCEBEF"/>
            </a:soli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330" name="Shape 330"/>
            <p:cNvSpPr/>
            <p:nvPr/>
          </p:nvSpPr>
          <p:spPr>
            <a:xfrm>
              <a:off x="293699" y="2261463"/>
              <a:ext cx="264031" cy="264031"/>
            </a:xfrm>
            <a:prstGeom prst="ellipse">
              <a:avLst/>
            </a:prstGeom>
            <a:solidFill>
              <a:srgbClr val="DCEBEF"/>
            </a:soli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331" name="Shape 331"/>
            <p:cNvSpPr/>
            <p:nvPr/>
          </p:nvSpPr>
          <p:spPr>
            <a:xfrm>
              <a:off x="0" y="2486387"/>
              <a:ext cx="132014" cy="132015"/>
            </a:xfrm>
            <a:prstGeom prst="ellipse">
              <a:avLst/>
            </a:prstGeom>
            <a:solidFill>
              <a:srgbClr val="DCEBEF"/>
            </a:soli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332" name="Shape 332"/>
            <p:cNvSpPr/>
            <p:nvPr/>
          </p:nvSpPr>
          <p:spPr>
            <a:xfrm>
              <a:off x="741121" y="121065"/>
              <a:ext cx="4955315" cy="202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lnTo>
                    <a:pt x="2598" y="19137"/>
                  </a:ln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lnTo>
                    <a:pt x="7802" y="21600"/>
                  </a:ln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9525" cap="flat">
              <a:solidFill>
                <a:srgbClr val="9FB89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</p:grpSp>
      <p:pic>
        <p:nvPicPr>
          <p:cNvPr id="334" name="image11.jpeg" descr="صورة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9632" y="3429000"/>
            <a:ext cx="1728193" cy="3312368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Shape 335"/>
          <p:cNvSpPr/>
          <p:nvPr/>
        </p:nvSpPr>
        <p:spPr>
          <a:xfrm rot="8450862">
            <a:off x="1033039" y="1084715"/>
            <a:ext cx="1872209" cy="1772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4400" y="0"/>
                  <a:pt x="18000" y="0"/>
                  <a:pt x="21600" y="0"/>
                </a:cubicBezTo>
                <a:cubicBezTo>
                  <a:pt x="21600" y="3600"/>
                  <a:pt x="21600" y="7200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</a:path>
            </a:pathLst>
          </a:custGeom>
          <a:solidFill>
            <a:srgbClr val="DFEBDF"/>
          </a:solidFill>
          <a:ln w="38100"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6" name="Shape 336"/>
          <p:cNvSpPr/>
          <p:nvPr/>
        </p:nvSpPr>
        <p:spPr>
          <a:xfrm>
            <a:off x="1331640" y="1412775"/>
            <a:ext cx="1178529" cy="1173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3200">
                <a:solidFill>
                  <a:srgbClr val="FF330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أستاذ 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3200">
                <a:solidFill>
                  <a:srgbClr val="FF330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مخلوط</a:t>
            </a:r>
          </a:p>
        </p:txBody>
      </p:sp>
      <p:sp>
        <p:nvSpPr>
          <p:cNvPr id="337" name="Shape 337"/>
          <p:cNvSpPr/>
          <p:nvPr/>
        </p:nvSpPr>
        <p:spPr>
          <a:xfrm>
            <a:off x="3779911" y="1340767"/>
            <a:ext cx="4878289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2000">
                <a:solidFill>
                  <a:srgbClr val="7030A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أووه كم أنا </a:t>
            </a:r>
            <a:r>
              <a:rPr sz="2400" u="sng">
                <a:solidFill>
                  <a:srgbClr val="FF3300"/>
                </a:solidFill>
              </a:rPr>
              <a:t>مستمتع</a:t>
            </a:r>
            <a:r>
              <a:rPr>
                <a:solidFill>
                  <a:srgbClr val="FF7C80"/>
                </a:solidFill>
              </a:rPr>
              <a:t> </a:t>
            </a:r>
            <a:r>
              <a:t>معكن جدا جدا جدا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2000">
                <a:solidFill>
                  <a:srgbClr val="FF7C8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algn="ctr" rtl="0">
              <a:defRPr sz="2000">
                <a:solidFill>
                  <a:srgbClr val="FF7C8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 </a:t>
            </a:r>
            <a:r>
              <a:rPr>
                <a:solidFill>
                  <a:srgbClr val="7030A0"/>
                </a:solidFill>
              </a:rPr>
              <a:t>هل أنتن مستمتعات أيضا  </a:t>
            </a:r>
            <a:r>
              <a:rPr sz="2400">
                <a:solidFill>
                  <a:srgbClr val="FF3300"/>
                </a:solidFill>
              </a:rPr>
              <a:t>؟؟</a:t>
            </a:r>
            <a:r>
              <a:t> 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343" name="Group 343"/>
          <p:cNvGrpSpPr/>
          <p:nvPr/>
        </p:nvGrpSpPr>
        <p:grpSpPr>
          <a:xfrm>
            <a:off x="3108985" y="3652697"/>
            <a:ext cx="5641959" cy="2618403"/>
            <a:chOff x="0" y="0"/>
            <a:chExt cx="5641957" cy="2618401"/>
          </a:xfrm>
        </p:grpSpPr>
        <p:sp>
          <p:nvSpPr>
            <p:cNvPr id="338" name="Shape 338"/>
            <p:cNvSpPr/>
            <p:nvPr/>
          </p:nvSpPr>
          <p:spPr>
            <a:xfrm>
              <a:off x="450506" y="-1"/>
              <a:ext cx="5191452" cy="238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fill="norm" stroke="1" extrusionOk="0">
                  <a:moveTo>
                    <a:pt x="1901" y="6800"/>
                  </a:moveTo>
                  <a:lnTo>
                    <a:pt x="1901" y="6800"/>
                  </a:ln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lnTo>
                    <a:pt x="18513" y="2598"/>
                  </a:ln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lnTo>
                    <a:pt x="20203" y="7321"/>
                  </a:ln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DCEBEF"/>
            </a:soli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339" name="Shape 339"/>
            <p:cNvSpPr/>
            <p:nvPr/>
          </p:nvSpPr>
          <p:spPr>
            <a:xfrm>
              <a:off x="675883" y="1982579"/>
              <a:ext cx="396045" cy="396045"/>
            </a:xfrm>
            <a:prstGeom prst="ellipse">
              <a:avLst/>
            </a:prstGeom>
            <a:solidFill>
              <a:srgbClr val="DCEBEF"/>
            </a:soli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340" name="Shape 340"/>
            <p:cNvSpPr/>
            <p:nvPr/>
          </p:nvSpPr>
          <p:spPr>
            <a:xfrm>
              <a:off x="277977" y="2262077"/>
              <a:ext cx="264032" cy="264031"/>
            </a:xfrm>
            <a:prstGeom prst="ellipse">
              <a:avLst/>
            </a:prstGeom>
            <a:solidFill>
              <a:srgbClr val="DCEBEF"/>
            </a:soli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341" name="Shape 341"/>
            <p:cNvSpPr/>
            <p:nvPr/>
          </p:nvSpPr>
          <p:spPr>
            <a:xfrm>
              <a:off x="0" y="2486387"/>
              <a:ext cx="132014" cy="132015"/>
            </a:xfrm>
            <a:prstGeom prst="ellipse">
              <a:avLst/>
            </a:prstGeom>
            <a:solidFill>
              <a:srgbClr val="DCEBEF"/>
            </a:solidFill>
            <a:ln w="9525" cap="flat">
              <a:solidFill>
                <a:srgbClr val="9FB89F"/>
              </a:solidFill>
              <a:prstDash val="solid"/>
              <a:round/>
            </a:ln>
            <a:effectLst>
              <a:outerShdw sx="100000" sy="100000" kx="0" ky="0" algn="b" rotWithShape="0" blurRad="50800" dist="38100" dir="5400000">
                <a:srgbClr val="000000">
                  <a:alpha val="43137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  <p:sp>
          <p:nvSpPr>
            <p:cNvPr id="342" name="Shape 342"/>
            <p:cNvSpPr/>
            <p:nvPr/>
          </p:nvSpPr>
          <p:spPr>
            <a:xfrm>
              <a:off x="714117" y="121065"/>
              <a:ext cx="4757103" cy="202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lnTo>
                    <a:pt x="2598" y="19137"/>
                  </a:ln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lnTo>
                    <a:pt x="7802" y="21600"/>
                  </a:ln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9525" cap="flat">
              <a:solidFill>
                <a:srgbClr val="9FB89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GE SS TV Bold"/>
                  <a:ea typeface="GE SS TV Bold"/>
                  <a:cs typeface="GE SS TV Bold"/>
                  <a:sym typeface="GE SS TV Bold"/>
                </a:defRPr>
              </a:pPr>
            </a:p>
          </p:txBody>
        </p:sp>
      </p:grpSp>
      <p:sp>
        <p:nvSpPr>
          <p:cNvPr id="344" name="Shape 344"/>
          <p:cNvSpPr/>
          <p:nvPr/>
        </p:nvSpPr>
        <p:spPr>
          <a:xfrm>
            <a:off x="3851919" y="4221088"/>
            <a:ext cx="4572001" cy="1280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2800" u="sng">
                <a:solidFill>
                  <a:srgbClr val="FF330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إذاً </a:t>
            </a:r>
            <a:r>
              <a:rPr sz="2000" u="none">
                <a:solidFill>
                  <a:srgbClr val="800080"/>
                </a:solidFill>
              </a:rPr>
              <a:t>ما رأيكن بقصه طريفة ظريفة لتزيد</a:t>
            </a:r>
            <a:endParaRPr>
              <a:solidFill>
                <a:srgbClr val="FFFFFF"/>
              </a:solidFill>
            </a:endParaRPr>
          </a:p>
          <a:p>
            <a:pPr algn="ctr" rtl="0">
              <a:defRPr sz="2000">
                <a:solidFill>
                  <a:srgbClr val="80008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</a:p>
          <a:p>
            <a:pPr algn="ctr" rtl="0">
              <a:defRPr sz="2000">
                <a:solidFill>
                  <a:srgbClr val="800080"/>
                </a:solidFill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 متعتنا أكثر و أكثر   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☺ ☺ ☺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2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822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22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1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822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22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1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822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22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3" grpId="4"/>
      <p:bldP build="whole" bldLvl="1" animBg="1" rev="0" advAuto="0" spid="337" grpId="5"/>
      <p:bldP build="whole" bldLvl="1" animBg="1" rev="0" advAuto="0" spid="343" grpId="6"/>
      <p:bldP build="whole" bldLvl="1" animBg="1" rev="0" advAuto="0" spid="336" grpId="3"/>
      <p:bldP build="whole" bldLvl="1" animBg="1" rev="0" advAuto="0" spid="335" grpId="2"/>
      <p:bldP build="whole" bldLvl="1" animBg="1" rev="0" advAuto="0" spid="334" grpId="1"/>
      <p:bldP build="whole" bldLvl="1" animBg="1" rev="0" advAuto="0" spid="344" grpId="7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7" y="1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Shape 347"/>
          <p:cNvSpPr/>
          <p:nvPr>
            <p:ph type="ctrTitle"/>
          </p:nvPr>
        </p:nvSpPr>
        <p:spPr>
          <a:xfrm>
            <a:off x="251519" y="5229199"/>
            <a:ext cx="8784978" cy="1512169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rgbClr val="0D0D0D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خرج الجميع من المنزل وأصبح المطبخ خالياً ... إنها الفرصة المناسبة لتلعب الفواكه والمكسرات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prism dir="r" isContent="0" isInverted="1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7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rcRect l="38344" t="26478" r="20808" b="0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Shape 350"/>
          <p:cNvSpPr/>
          <p:nvPr>
            <p:ph type="title"/>
          </p:nvPr>
        </p:nvSpPr>
        <p:spPr>
          <a:xfrm>
            <a:off x="5364088" y="3105511"/>
            <a:ext cx="3779912" cy="3671316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0D0D0D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سارعت حبات المكسرات لتتقافز في المطبخ وتلعب مسرورة</a:t>
            </a:r>
          </a:p>
        </p:txBody>
      </p:sp>
      <p:pic>
        <p:nvPicPr>
          <p:cNvPr id="351" name="image28.png" descr="http://izismile.com/img/img3/20101012/640/handmade_porcelain_sunflower_640_17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439" y="4437112"/>
            <a:ext cx="1359912" cy="13759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image29.png" descr="http://www.feedo.net/Nutrition/images/Hazelnut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79396" y="5454486"/>
            <a:ext cx="1143001" cy="1538499"/>
          </a:xfrm>
          <a:prstGeom prst="rect">
            <a:avLst/>
          </a:prstGeom>
          <a:ln w="12700">
            <a:miter lim="400000"/>
          </a:ln>
        </p:spPr>
      </p:pic>
      <p:pic>
        <p:nvPicPr>
          <p:cNvPr id="353" name="image30.png" descr="http://www.delawareonline.com/blogs/secondhelpings/uploaded_images/pistachio-762963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64005" y="4303169"/>
            <a:ext cx="3671317" cy="3671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4" name="image31.png" descr="https://encrypted-tbn3.gstatic.com/images?q=tbn:ANd9GcTAWvslaL65MCn7f6qzuidxc5NGhF65vsLCtxnUIGldfRyPdzJ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6388818">
            <a:off x="134080" y="5681210"/>
            <a:ext cx="1706771" cy="1091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image32.png" descr="https://encrypted-tbn0.gstatic.com/images?q=tbn:ANd9GcRR3RlrJ1imD5ZorySgKqva22Del1wGYIj7Z2WNEfwyWqu_pkfj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3900941">
            <a:off x="2131377" y="5512825"/>
            <a:ext cx="2015688" cy="11799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checker dir="horz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32" presetID="4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7" dur="2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1" grpId="1"/>
      <p:bldP build="whole" bldLvl="1" animBg="1" rev="0" advAuto="0" spid="352" grpId="3"/>
      <p:bldP build="whole" bldLvl="1" animBg="1" rev="0" advAuto="0" spid="353" grpId="5"/>
      <p:bldP build="whole" bldLvl="1" animBg="1" rev="0" advAuto="0" spid="355" grpId="4"/>
      <p:bldP build="whole" bldLvl="1" animBg="1" rev="0" advAuto="0" spid="354" grpId="2"/>
      <p:bldP build="whole" bldLvl="1" animBg="1" rev="0" advAuto="0" spid="350" grpId="6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rcRect l="63198" t="30592" r="4624" b="3419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Shape 358"/>
          <p:cNvSpPr/>
          <p:nvPr/>
        </p:nvSpPr>
        <p:spPr>
          <a:xfrm>
            <a:off x="4187144" y="1340767"/>
            <a:ext cx="4777345" cy="3620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rtl="0">
              <a:defRPr sz="4000"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رأت الفواكه تَقَافز المكسرات فأعجبها ذلك </a:t>
            </a:r>
            <a:endParaRPr>
              <a:solidFill>
                <a:srgbClr val="FFFFFF"/>
              </a:solidFill>
            </a:endParaRPr>
          </a:p>
          <a:p>
            <a:pPr rtl="0">
              <a:defRPr sz="4000"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و قررت أن تلعب لعبتها المفضله في خلاط العصير  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warp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22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22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rcRect l="63198" t="30592" r="4624" b="34190"/>
          <a:stretch>
            <a:fillRect/>
          </a:stretch>
        </p:blipFill>
        <p:spPr>
          <a:xfrm>
            <a:off x="19817" y="16735"/>
            <a:ext cx="9144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Shape 361"/>
          <p:cNvSpPr/>
          <p:nvPr>
            <p:ph type="title"/>
          </p:nvPr>
        </p:nvSpPr>
        <p:spPr>
          <a:xfrm>
            <a:off x="3275855" y="1556791"/>
            <a:ext cx="5544618" cy="1143001"/>
          </a:xfrm>
          <a:prstGeom prst="rect">
            <a:avLst/>
          </a:prstGeom>
        </p:spPr>
        <p:txBody>
          <a:bodyPr/>
          <a:lstStyle/>
          <a:p>
            <a:pPr indent="41696" defTabSz="694944" rtl="0">
              <a:defRPr sz="3040">
                <a:solidFill>
                  <a:srgbClr val="000000"/>
                </a:solidFill>
                <a:effectLst>
                  <a:outerShdw sx="100000" sy="100000" kx="0" ky="0" algn="b" rotWithShape="0" blurRad="28956" dist="19380" dir="5400000">
                    <a:srgbClr val="000000">
                      <a:alpha val="75000"/>
                    </a:srgbClr>
                  </a:outerShdw>
                </a:effectLst>
                <a:latin typeface="GE SS TV Bold"/>
                <a:ea typeface="GE SS TV Bold"/>
                <a:cs typeface="GE SS TV Bold"/>
                <a:sym typeface="GE SS TV Bold"/>
              </a:defRPr>
            </a:pPr>
            <a:r>
              <a:t>لعبت الفواكه ولعبت ...</a:t>
            </a:r>
            <a:br/>
            <a:r>
              <a:t>حتي امتزجت تماما ...</a:t>
            </a:r>
          </a:p>
        </p:txBody>
      </p:sp>
      <p:pic>
        <p:nvPicPr>
          <p:cNvPr id="362" name="image3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939982" y="0"/>
            <a:ext cx="11089233" cy="8073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switch dir="l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rcRect l="38344" t="26478" r="20808" b="0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image3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15816" y="404664"/>
            <a:ext cx="6048672" cy="3816425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Shape 366"/>
          <p:cNvSpPr/>
          <p:nvPr/>
        </p:nvSpPr>
        <p:spPr>
          <a:xfrm>
            <a:off x="-108520" y="5373215"/>
            <a:ext cx="9218418" cy="11938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وفجأة ... سمع الجميع صوت فتح لباب المنزل فسارعوا ليعود كلٌُ لموقعه قبل أن يدخل أحد أفراد الأسرة المطبخ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rcRect l="38344" t="26478" r="20808" b="0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image3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15816" y="404664"/>
            <a:ext cx="6048672" cy="38164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image29.png" descr="http://www.feedo.net/Nutrition/images/Hazelnut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20825" y="598149"/>
            <a:ext cx="762790" cy="10267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image34.png" descr="https://encrypted-tbn3.gstatic.com/images?q=tbn:ANd9GcTAWvslaL65MCn7f6qzuidxc5NGhF65vsLCtxnUIGldfRyPdzJ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388818">
            <a:off x="1712490" y="1985695"/>
            <a:ext cx="1022930" cy="6543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image30.png" descr="http://www.delawareonline.com/blogs/secondhelpings/uploaded_images/pistachio-762963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7543" y="908720"/>
            <a:ext cx="2088234" cy="2555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image32.png" descr="https://encrypted-tbn0.gstatic.com/images?q=tbn:ANd9GcRR3RlrJ1imD5ZorySgKqva22Del1wGYIj7Z2WNEfwyWqu_pkfj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3900941">
            <a:off x="2016754" y="1715941"/>
            <a:ext cx="1486865" cy="870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image35.png" descr="http://izismile.com/img/img3/20101012/640/handmade_porcelain_sunflower_640_17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269824" y="1111512"/>
            <a:ext cx="954132" cy="965395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Shape 375"/>
          <p:cNvSpPr/>
          <p:nvPr/>
        </p:nvSpPr>
        <p:spPr>
          <a:xfrm>
            <a:off x="179511" y="4653136"/>
            <a:ext cx="8856986" cy="1772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تقافزت المكسرات إلى مكانها في الدولاب ... لكن الفواكه عجزت عن العودة إلى السلة مع باقي رفاقها فأخذت تتساءل : ( لماذا استطاعت المكسرات العودة ولم نستطع نحن الفواكه) ؟!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22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22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0" presetID="1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5" grpId="1"/>
      <p:bldP build="whole" bldLvl="1" animBg="1" rev="0" advAuto="0" spid="369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rcRect l="49382" t="28180" r="20809" b="1530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Shape 378"/>
          <p:cNvSpPr/>
          <p:nvPr/>
        </p:nvSpPr>
        <p:spPr>
          <a:xfrm>
            <a:off x="4355975" y="3573016"/>
            <a:ext cx="4608514" cy="350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3200"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قال القدر الحكيم : ( السبب يا أحبائي أن المكسرات كونت مخلوطا ، والمخلوط عبارة عن مادتان أو أكثر تختلطان معا حيث تحافظ كل مادة في المخلوط على نوعها  ) 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8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rcRect l="63198" t="30592" r="4624" b="34190"/>
          <a:stretch>
            <a:fillRect/>
          </a:stretch>
        </p:blipFill>
        <p:spPr>
          <a:xfrm>
            <a:off x="19817" y="16735"/>
            <a:ext cx="914400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3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996953" y="836712"/>
            <a:ext cx="8424937" cy="6624736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Shape 382"/>
          <p:cNvSpPr/>
          <p:nvPr/>
        </p:nvSpPr>
        <p:spPr>
          <a:xfrm>
            <a:off x="3347863" y="1196751"/>
            <a:ext cx="5796137" cy="1772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أما أنتم الفواكه فقد تحولتم إلى محلول ، والمحلول مخلوط مكون من مادتين أو أكثر ممتزجتين معاً امتزاجاً تاماً .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dissolv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2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image27.jpeg" descr="http://img.khleeg.com/imgcache/2013/05/58780.jpg"/>
          <p:cNvPicPr>
            <a:picLocks noChangeAspect="1"/>
          </p:cNvPicPr>
          <p:nvPr/>
        </p:nvPicPr>
        <p:blipFill>
          <a:blip r:embed="rId2">
            <a:extLst/>
          </a:blip>
          <a:srcRect l="63198" t="30592" r="4624" b="34190"/>
          <a:stretch>
            <a:fillRect/>
          </a:stretch>
        </p:blipFill>
        <p:spPr>
          <a:xfrm>
            <a:off x="19817" y="16735"/>
            <a:ext cx="914400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image3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996953" y="836712"/>
            <a:ext cx="8424937" cy="6624736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Shape 386"/>
          <p:cNvSpPr/>
          <p:nvPr/>
        </p:nvSpPr>
        <p:spPr>
          <a:xfrm>
            <a:off x="1619671" y="1196751"/>
            <a:ext cx="7524330" cy="1772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قالت احدى التفاحات داخل السلة : ( لا تحزن أيتها الصديقات فالناس يحبون العصير وسيفرحون به     ولن يغضبوا منا ) </a:t>
            </a:r>
          </a:p>
        </p:txBody>
      </p:sp>
      <p:sp>
        <p:nvSpPr>
          <p:cNvPr id="387" name="Shape 387"/>
          <p:cNvSpPr/>
          <p:nvPr/>
        </p:nvSpPr>
        <p:spPr>
          <a:xfrm>
            <a:off x="19816" y="5445223"/>
            <a:ext cx="8800657" cy="11938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سرت الفواكه وخلدوا للنوم وهم ينتظرون خلو المنزل ثانية على أن يحذروا في المرات القادمة من التحول لمحلول 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prism dir="r" isContent="0" isInverted="1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7" grpId="2"/>
      <p:bldP build="whole" bldLvl="1" animBg="1" rev="0" advAuto="0" spid="386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/>
          <p:nvPr/>
        </p:nvSpPr>
        <p:spPr>
          <a:xfrm>
            <a:off x="4067943" y="861136"/>
            <a:ext cx="4917097" cy="820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400">
                <a:solidFill>
                  <a:srgbClr val="FF0066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السبـــائك المحاليل :</a:t>
            </a:r>
          </a:p>
        </p:txBody>
      </p:sp>
      <p:pic>
        <p:nvPicPr>
          <p:cNvPr id="390" name="image36.jpeg" descr="http://upload.wikimedia.org/wikipedia/commons/thumb/b/bb/Early_Ewer_Iran.JPG/220px-Early_Ewer_Ira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28184" y="3284983"/>
            <a:ext cx="2592289" cy="3367032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91" name="image37.jpeg" descr="http://i02.i.aliimg.com/img/pb/803/138/235/1264580556714_hz_myalibaba_web16_3669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43808" y="3284983"/>
            <a:ext cx="3168352" cy="3315100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392" name="Shape 392"/>
          <p:cNvSpPr/>
          <p:nvPr/>
        </p:nvSpPr>
        <p:spPr>
          <a:xfrm>
            <a:off x="2843807" y="1700808"/>
            <a:ext cx="5904658" cy="136815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000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603504" rtl="0">
              <a:defRPr sz="2376"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 هي التي تنتج عن خلط نوعين أو اكثر </a:t>
            </a:r>
          </a:p>
          <a:p>
            <a:pPr defTabSz="603504" rtl="0">
              <a:defRPr sz="2376"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من العناصر احدهما على الاقل فلز</a:t>
            </a:r>
          </a:p>
        </p:txBody>
      </p:sp>
      <p:pic>
        <p:nvPicPr>
          <p:cNvPr id="393" name="image12.gif" descr="2 ‫‬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2348880"/>
            <a:ext cx="3096344" cy="2780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1" dur="2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16" presetID="4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6" dur="2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0" grpId="3"/>
      <p:bldP build="whole" bldLvl="1" animBg="1" rev="0" advAuto="0" spid="392" grpId="2"/>
      <p:bldP build="whole" bldLvl="1" animBg="1" rev="0" advAuto="0" spid="389" grpId="1"/>
      <p:bldP build="whole" bldLvl="1" animBg="1" rev="0" advAuto="0" spid="391" grpId="4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image38.jpeg" descr="12869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6176" y="1196751"/>
            <a:ext cx="2592289" cy="21602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96" name="image39.jpeg" descr="imagesCAXHWDPM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56176" y="4509120"/>
            <a:ext cx="2592289" cy="2160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7" name="image40.jpeg" descr="imagesCAZOB9NN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17422" y="1196751"/>
            <a:ext cx="2546466" cy="20162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8" name="image41.jpeg" descr="imagesCAD1F3B1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1599" y="4581128"/>
            <a:ext cx="2692664" cy="2160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9" name="image12.gif" descr="2 ‫‬.g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91879" y="2492896"/>
            <a:ext cx="3096345" cy="2780929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Shape 400"/>
          <p:cNvSpPr/>
          <p:nvPr/>
        </p:nvSpPr>
        <p:spPr>
          <a:xfrm>
            <a:off x="3923927" y="1628799"/>
            <a:ext cx="1800201" cy="50405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9966FF"/>
          </a:solidFill>
          <a:ln w="38100">
            <a:solidFill>
              <a:srgbClr val="F5F3EA"/>
            </a:solidFill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1" name="Shape 401"/>
          <p:cNvSpPr/>
          <p:nvPr/>
        </p:nvSpPr>
        <p:spPr>
          <a:xfrm>
            <a:off x="3923927" y="5661247"/>
            <a:ext cx="1800201" cy="504057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9966FF"/>
          </a:solidFill>
          <a:ln w="38100">
            <a:solidFill>
              <a:srgbClr val="F5F3EA"/>
            </a:solidFill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5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5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9" presetID="15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5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5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7" grpId="3"/>
      <p:bldP build="whole" bldLvl="1" animBg="1" rev="0" advAuto="0" spid="400" grpId="1"/>
      <p:bldP build="whole" bldLvl="1" animBg="1" rev="0" advAuto="0" spid="395" grpId="2"/>
      <p:bldP build="whole" bldLvl="1" animBg="1" rev="0" advAuto="0" spid="401" grpId="4"/>
      <p:bldP build="whole" bldLvl="1" animBg="1" rev="0" advAuto="0" spid="398" grpId="6"/>
      <p:bldP build="whole" bldLvl="1" animBg="1" rev="0" advAuto="0" spid="396" grpId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511" y="0"/>
            <a:ext cx="3096345" cy="2780928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Shape 404"/>
          <p:cNvSpPr/>
          <p:nvPr/>
        </p:nvSpPr>
        <p:spPr>
          <a:xfrm>
            <a:off x="5702814" y="1916832"/>
            <a:ext cx="1213633" cy="55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FF0066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الفيديو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/>
          <p:nvPr/>
        </p:nvSpPr>
        <p:spPr>
          <a:xfrm>
            <a:off x="3120724" y="1196751"/>
            <a:ext cx="6076741" cy="683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3600">
                <a:solidFill>
                  <a:srgbClr val="FF0066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الخصائص الكيميائية للمحاليل :</a:t>
            </a:r>
          </a:p>
        </p:txBody>
      </p:sp>
      <p:sp>
        <p:nvSpPr>
          <p:cNvPr id="407" name="Shape 407"/>
          <p:cNvSpPr/>
          <p:nvPr/>
        </p:nvSpPr>
        <p:spPr>
          <a:xfrm>
            <a:off x="2267743" y="2132856"/>
            <a:ext cx="5904658" cy="136815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000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rtl="0">
              <a:defRPr sz="3600"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   محلول الماء و الملح موصل </a:t>
            </a:r>
          </a:p>
          <a:p>
            <a:pPr rtl="0">
              <a:defRPr sz="3600">
                <a:latin typeface="Microsoft Uighur"/>
                <a:ea typeface="Microsoft Uighur"/>
                <a:cs typeface="Microsoft Uighur"/>
                <a:sym typeface="Microsoft Uighur"/>
              </a:defRPr>
            </a:pPr>
            <a:r>
              <a:t>            جيد للكهرباء .</a:t>
            </a:r>
          </a:p>
        </p:txBody>
      </p:sp>
      <p:pic>
        <p:nvPicPr>
          <p:cNvPr id="408" name="image12.gif" descr="2 ‫‬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35895" y="3645024"/>
            <a:ext cx="3096345" cy="27809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7" grpId="2"/>
      <p:bldP build="whole" bldLvl="1" animBg="1" rev="0" advAuto="0" spid="406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/>
          <p:nvPr/>
        </p:nvSpPr>
        <p:spPr>
          <a:xfrm>
            <a:off x="6456973" y="1484783"/>
            <a:ext cx="1858067" cy="752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4000">
                <a:solidFill>
                  <a:srgbClr val="FF0066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التقويم 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/>
          <p:nvPr>
            <p:ph type="title"/>
          </p:nvPr>
        </p:nvSpPr>
        <p:spPr>
          <a:xfrm>
            <a:off x="6300192" y="908720"/>
            <a:ext cx="2386609" cy="91986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92D050"/>
                </a:solidFill>
                <a:latin typeface="GE SS TV Bold"/>
                <a:ea typeface="GE SS TV Bold"/>
                <a:cs typeface="GE SS TV Bold"/>
                <a:sym typeface="GE SS TV Bold"/>
              </a:defRPr>
            </a:lvl1pPr>
          </a:lstStyle>
          <a:p>
            <a:pPr rtl="0">
              <a:defRPr/>
            </a:pPr>
            <a:r>
              <a:t>الواجب  :</a:t>
            </a:r>
          </a:p>
        </p:txBody>
      </p:sp>
      <p:pic>
        <p:nvPicPr>
          <p:cNvPr id="413" name="image12.gif" descr="2 ‫‬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4623"/>
            <a:ext cx="3096344" cy="2780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مسبوك">
  <a:themeElements>
    <a:clrScheme name="مسبوك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مسبوك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مسبوك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Rockwell"/>
            <a:ea typeface="Rockwell"/>
            <a:cs typeface="Rockwell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Rockwell"/>
            <a:ea typeface="Rockwell"/>
            <a:cs typeface="Rockwell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مسبوك">
  <a:themeElements>
    <a:clrScheme name="مسبوك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مسبوك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مسبوك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Rockwell"/>
            <a:ea typeface="Rockwell"/>
            <a:cs typeface="Rockwell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Rockwell"/>
            <a:ea typeface="Rockwell"/>
            <a:cs typeface="Rockwell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