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7" r:id="rId2"/>
    <p:sldId id="258" r:id="rId3"/>
    <p:sldId id="263" r:id="rId4"/>
    <p:sldId id="264" r:id="rId5"/>
    <p:sldId id="259" r:id="rId6"/>
    <p:sldId id="260" r:id="rId7"/>
    <p:sldId id="261" r:id="rId8"/>
    <p:sldId id="276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2" r:id="rId25"/>
    <p:sldId id="283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A17A1-A1EE-4F6A-ADF7-99A5741C5F45}" v="148" dt="2019-04-03T05:40:35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02" autoAdjust="0"/>
    <p:restoredTop sz="94660"/>
  </p:normalViewPr>
  <p:slideViewPr>
    <p:cSldViewPr snapToGrid="0">
      <p:cViewPr varScale="1">
        <p:scale>
          <a:sx n="97" d="100"/>
          <a:sy n="97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5116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665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062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2157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3385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982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666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783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464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335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8672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5813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7209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9526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692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1325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25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198E351-6CF0-4455-BF41-19FE119CCCA3}" type="datetimeFigureOut">
              <a:rPr lang="ar-SA" smtClean="0"/>
              <a:t>05/06/42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FA16101-B8C2-42CC-985A-35804FB03E3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43092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E466D4F-4069-4A87-A8E5-D32D256EF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424" y="1411605"/>
            <a:ext cx="8598535" cy="403479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4B8D0719-D9B5-4508-ACBD-4AD10B0A8268}"/>
              </a:ext>
            </a:extLst>
          </p:cNvPr>
          <p:cNvSpPr/>
          <p:nvPr/>
        </p:nvSpPr>
        <p:spPr>
          <a:xfrm>
            <a:off x="371475" y="1941194"/>
            <a:ext cx="3724275" cy="1935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b="1" dirty="0"/>
              <a:t>المغناطيسية</a:t>
            </a:r>
          </a:p>
        </p:txBody>
      </p:sp>
    </p:spTree>
    <p:extLst>
      <p:ext uri="{BB962C8B-B14F-4D97-AF65-F5344CB8AC3E}">
        <p14:creationId xmlns:p14="http://schemas.microsoft.com/office/powerpoint/2010/main" val="175993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لقطة شاشة&#10;&#10;تم إنشاء الوصف تلقائياً">
            <a:extLst>
              <a:ext uri="{FF2B5EF4-FFF2-40B4-BE49-F238E27FC236}">
                <a16:creationId xmlns:a16="http://schemas.microsoft.com/office/drawing/2014/main" id="{BF21BD49-6C23-4314-B143-1FBB6E9BA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467360"/>
            <a:ext cx="11634618" cy="6007868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52B1ECB4-04A1-45CF-B4A5-ABDA2D2379E2}"/>
              </a:ext>
            </a:extLst>
          </p:cNvPr>
          <p:cNvSpPr/>
          <p:nvPr/>
        </p:nvSpPr>
        <p:spPr>
          <a:xfrm>
            <a:off x="2031926" y="4049453"/>
            <a:ext cx="6978724" cy="131312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477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1901E66-E0AB-4B18-A2CE-381B97A0D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77" y="491613"/>
            <a:ext cx="10451691" cy="604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4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7728769" y="218768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6000" b="1" dirty="0"/>
              <a:t>الاهداف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462BC04-C55F-446C-AD8E-434977F9AC88}"/>
              </a:ext>
            </a:extLst>
          </p:cNvPr>
          <p:cNvSpPr txBox="1"/>
          <p:nvPr/>
        </p:nvSpPr>
        <p:spPr>
          <a:xfrm>
            <a:off x="601166" y="1563329"/>
            <a:ext cx="10694017" cy="34163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5400" b="1" dirty="0"/>
              <a:t>1ـ يصف المحال المغناطيسي .</a:t>
            </a:r>
          </a:p>
          <a:p>
            <a:pPr algn="r"/>
            <a:r>
              <a:rPr lang="ar-SA" sz="5400" b="1" dirty="0"/>
              <a:t>2ـ يصف اثر المسافة في القوة المغناطيسية .</a:t>
            </a:r>
          </a:p>
          <a:p>
            <a:pPr algn="r"/>
            <a:r>
              <a:rPr lang="ar-SA" sz="5400" b="1" dirty="0"/>
              <a:t>3ـ يوضح عمل المغناطيس الكهربائي والمحرك </a:t>
            </a:r>
          </a:p>
          <a:p>
            <a:pPr algn="r"/>
            <a:r>
              <a:rPr lang="ar-SA" sz="5400" b="1" dirty="0"/>
              <a:t>الكهربائي والمولد الكهربائي .</a:t>
            </a:r>
          </a:p>
        </p:txBody>
      </p:sp>
    </p:spTree>
    <p:extLst>
      <p:ext uri="{BB962C8B-B14F-4D97-AF65-F5344CB8AC3E}">
        <p14:creationId xmlns:p14="http://schemas.microsoft.com/office/powerpoint/2010/main" val="186955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8200718" y="317090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أستكشف</a:t>
            </a:r>
          </a:p>
        </p:txBody>
      </p:sp>
    </p:spTree>
    <p:extLst>
      <p:ext uri="{BB962C8B-B14F-4D97-AF65-F5344CB8AC3E}">
        <p14:creationId xmlns:p14="http://schemas.microsoft.com/office/powerpoint/2010/main" val="396206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562FAA6-F2CA-4C09-BBBA-D2953B0E4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5" y="580103"/>
            <a:ext cx="10323870" cy="556505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1F0C00C8-296E-48DC-8A86-D05231A4459B}"/>
              </a:ext>
            </a:extLst>
          </p:cNvPr>
          <p:cNvSpPr/>
          <p:nvPr/>
        </p:nvSpPr>
        <p:spPr>
          <a:xfrm>
            <a:off x="1317521" y="2971799"/>
            <a:ext cx="9094839" cy="27800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826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8151557" y="376083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6000" b="1" dirty="0"/>
              <a:t>المفردات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2400300" y="2027904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قطب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7291848" y="2057400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تنافر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2400300" y="3479391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مجال مغناطيسي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7310898" y="3516262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تجاذب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2400300" y="4930878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المولد الكهربائي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7310898" y="4930878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مغناطيس كهربائي</a:t>
            </a:r>
          </a:p>
        </p:txBody>
      </p:sp>
    </p:spTree>
    <p:extLst>
      <p:ext uri="{BB962C8B-B14F-4D97-AF65-F5344CB8AC3E}">
        <p14:creationId xmlns:p14="http://schemas.microsoft.com/office/powerpoint/2010/main" val="118770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76BFDF4-35E6-45D4-A6A2-93DC8522C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1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36F0EC6-425D-4B58-98CE-B01C0842153C}"/>
              </a:ext>
            </a:extLst>
          </p:cNvPr>
          <p:cNvSpPr/>
          <p:nvPr/>
        </p:nvSpPr>
        <p:spPr>
          <a:xfrm>
            <a:off x="8190885" y="267929"/>
            <a:ext cx="36957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dirty="0"/>
              <a:t>ما المغناطيس 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8C28B91-9B76-41FD-A53C-E86497D50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7" y="267928"/>
            <a:ext cx="7653338" cy="6247171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7F23E4F8-8E62-432E-B3C0-5EC91A027748}"/>
              </a:ext>
            </a:extLst>
          </p:cNvPr>
          <p:cNvSpPr txBox="1"/>
          <p:nvPr/>
        </p:nvSpPr>
        <p:spPr>
          <a:xfrm>
            <a:off x="8111514" y="1533525"/>
            <a:ext cx="3959802" cy="212365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/>
              <a:t>ماذا يحدث عندما </a:t>
            </a:r>
          </a:p>
          <a:p>
            <a:pPr algn="r"/>
            <a:r>
              <a:rPr lang="ar-SA" sz="4400" b="1" dirty="0"/>
              <a:t>نقرب مغناطيسين من</a:t>
            </a:r>
          </a:p>
          <a:p>
            <a:pPr algn="r"/>
            <a:r>
              <a:rPr lang="ar-SA" sz="4400" b="1" dirty="0"/>
              <a:t>بعضهما ؟؟؟؟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31AF0CE-85AF-4959-AB1A-09A519DA9FFA}"/>
              </a:ext>
            </a:extLst>
          </p:cNvPr>
          <p:cNvSpPr/>
          <p:nvPr/>
        </p:nvSpPr>
        <p:spPr>
          <a:xfrm>
            <a:off x="3390900" y="342901"/>
            <a:ext cx="1400175" cy="666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04FD3FBD-859C-489F-BEB7-5B6E2AE651F0}"/>
              </a:ext>
            </a:extLst>
          </p:cNvPr>
          <p:cNvSpPr/>
          <p:nvPr/>
        </p:nvSpPr>
        <p:spPr>
          <a:xfrm>
            <a:off x="3228974" y="3428999"/>
            <a:ext cx="1704975" cy="5988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099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04BD36C-6750-4249-ADAB-FB4AD3B1397C}"/>
              </a:ext>
            </a:extLst>
          </p:cNvPr>
          <p:cNvSpPr txBox="1"/>
          <p:nvPr/>
        </p:nvSpPr>
        <p:spPr>
          <a:xfrm>
            <a:off x="3808345" y="361950"/>
            <a:ext cx="823501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800" b="1" dirty="0"/>
              <a:t>يجذب المغناطيس المواد المصنوعة من :</a:t>
            </a:r>
          </a:p>
          <a:p>
            <a:pPr algn="r"/>
            <a:r>
              <a:rPr lang="ar-SA" sz="4800" b="1" dirty="0"/>
              <a:t>الحديد والنيكل والكوبلت </a:t>
            </a:r>
          </a:p>
        </p:txBody>
      </p:sp>
      <p:pic>
        <p:nvPicPr>
          <p:cNvPr id="4" name="صورة 3" descr="صورة تحتوي على أرضية, منضدة&#10;&#10;تم إنشاء الوصف تلقائياً">
            <a:extLst>
              <a:ext uri="{FF2B5EF4-FFF2-40B4-BE49-F238E27FC236}">
                <a16:creationId xmlns:a16="http://schemas.microsoft.com/office/drawing/2014/main" id="{00505901-BE14-4711-967D-3F4EDE509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61" y="2195512"/>
            <a:ext cx="10377376" cy="42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00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FE1F614A-A8F6-4442-97B3-7ACA32F6135C}"/>
              </a:ext>
            </a:extLst>
          </p:cNvPr>
          <p:cNvSpPr txBox="1"/>
          <p:nvPr/>
        </p:nvSpPr>
        <p:spPr>
          <a:xfrm>
            <a:off x="5456930" y="467833"/>
            <a:ext cx="6540573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/>
              <a:t>للمغناطيس اشكال واحجام مختلفة :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9F90664-F181-4FC2-BCFB-9C003E53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8" y="1237274"/>
            <a:ext cx="11803006" cy="5463563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6D6792BF-96CA-4EAF-BDBE-872364B2BCCB}"/>
              </a:ext>
            </a:extLst>
          </p:cNvPr>
          <p:cNvSpPr/>
          <p:nvPr/>
        </p:nvSpPr>
        <p:spPr>
          <a:xfrm>
            <a:off x="9915524" y="4120780"/>
            <a:ext cx="1876425" cy="746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/>
              <a:t>حلقي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304C1CD-391C-42B5-BA2B-A0C57525B585}"/>
              </a:ext>
            </a:extLst>
          </p:cNvPr>
          <p:cNvSpPr/>
          <p:nvPr/>
        </p:nvSpPr>
        <p:spPr>
          <a:xfrm>
            <a:off x="5743575" y="3640100"/>
            <a:ext cx="1418782" cy="135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/>
              <a:t>شكل </a:t>
            </a:r>
          </a:p>
          <a:p>
            <a:pPr algn="ctr"/>
            <a:r>
              <a:rPr lang="en-US" sz="4000" dirty="0"/>
              <a:t>U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EEA7737-1C15-4ACC-803B-741C193B3D4B}"/>
              </a:ext>
            </a:extLst>
          </p:cNvPr>
          <p:cNvSpPr/>
          <p:nvPr/>
        </p:nvSpPr>
        <p:spPr>
          <a:xfrm>
            <a:off x="1171575" y="4797720"/>
            <a:ext cx="1418782" cy="8528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/>
              <a:t>قضيب</a:t>
            </a:r>
          </a:p>
        </p:txBody>
      </p:sp>
    </p:spTree>
    <p:extLst>
      <p:ext uri="{BB962C8B-B14F-4D97-AF65-F5344CB8AC3E}">
        <p14:creationId xmlns:p14="http://schemas.microsoft.com/office/powerpoint/2010/main" val="78933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لقطة شاشة&#10;&#10;تم إنشاء الوصف تلقائياً">
            <a:extLst>
              <a:ext uri="{FF2B5EF4-FFF2-40B4-BE49-F238E27FC236}">
                <a16:creationId xmlns:a16="http://schemas.microsoft.com/office/drawing/2014/main" id="{FE26E946-CB7B-459D-8C51-A5B9DBEB5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1" y="180975"/>
            <a:ext cx="11802140" cy="65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95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لقطة شاشة&#10;&#10;تم إنشاء الوصف تلقائياً">
            <a:extLst>
              <a:ext uri="{FF2B5EF4-FFF2-40B4-BE49-F238E27FC236}">
                <a16:creationId xmlns:a16="http://schemas.microsoft.com/office/drawing/2014/main" id="{05323CCE-5467-4C49-8AF8-136F32C0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3" y="260498"/>
            <a:ext cx="11642651" cy="6337004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25517DC4-1250-4B6D-A37E-7D4088E480E0}"/>
              </a:ext>
            </a:extLst>
          </p:cNvPr>
          <p:cNvSpPr/>
          <p:nvPr/>
        </p:nvSpPr>
        <p:spPr>
          <a:xfrm>
            <a:off x="3590039" y="1976769"/>
            <a:ext cx="5068186" cy="10998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D2F28BD2-0D71-4803-86C5-8B85B522131C}"/>
              </a:ext>
            </a:extLst>
          </p:cNvPr>
          <p:cNvSpPr/>
          <p:nvPr/>
        </p:nvSpPr>
        <p:spPr>
          <a:xfrm>
            <a:off x="3466213" y="4333098"/>
            <a:ext cx="5068185" cy="10078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89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4A234906-B2DE-428C-A85D-3596FC683340}"/>
              </a:ext>
            </a:extLst>
          </p:cNvPr>
          <p:cNvSpPr/>
          <p:nvPr/>
        </p:nvSpPr>
        <p:spPr>
          <a:xfrm>
            <a:off x="7451090" y="152400"/>
            <a:ext cx="464312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ما المجال المغناطيسي ؟</a:t>
            </a:r>
          </a:p>
        </p:txBody>
      </p:sp>
      <p:pic>
        <p:nvPicPr>
          <p:cNvPr id="4" name="صورة 3" descr="صورة تحتوي على شخص, رجل, حائط&#10;&#10;تم إنشاء الوصف تلقائياً">
            <a:extLst>
              <a:ext uri="{FF2B5EF4-FFF2-40B4-BE49-F238E27FC236}">
                <a16:creationId xmlns:a16="http://schemas.microsoft.com/office/drawing/2014/main" id="{A1FD70D8-E655-4D75-8AFE-3D6A25882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" y="260131"/>
            <a:ext cx="6005512" cy="3168869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6FA204A9-0ACA-4B8B-8037-F3EF890DB2E0}"/>
              </a:ext>
            </a:extLst>
          </p:cNvPr>
          <p:cNvSpPr txBox="1"/>
          <p:nvPr/>
        </p:nvSpPr>
        <p:spPr>
          <a:xfrm>
            <a:off x="5708683" y="1429407"/>
            <a:ext cx="6300186" cy="415498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>
                <a:solidFill>
                  <a:srgbClr val="FFFF00"/>
                </a:solidFill>
              </a:rPr>
              <a:t>إذا أردنا تحريك هذا الصندوق</a:t>
            </a:r>
          </a:p>
          <a:p>
            <a:pPr algn="r"/>
            <a:r>
              <a:rPr lang="ar-SA" sz="4400" b="1" dirty="0">
                <a:solidFill>
                  <a:srgbClr val="FFFF00"/>
                </a:solidFill>
              </a:rPr>
              <a:t>فهل يجب علينا لمسها ؟</a:t>
            </a:r>
          </a:p>
          <a:p>
            <a:pPr algn="r"/>
            <a:r>
              <a:rPr lang="ar-SA" sz="4400" b="1" dirty="0"/>
              <a:t>نعم لكي ندفعها او نسحبها .</a:t>
            </a:r>
          </a:p>
          <a:p>
            <a:pPr algn="r"/>
            <a:endParaRPr lang="ar-SA" sz="4400" b="1" dirty="0"/>
          </a:p>
          <a:p>
            <a:pPr algn="r"/>
            <a:r>
              <a:rPr lang="ar-SA" sz="4400" b="1" dirty="0"/>
              <a:t>أما المغناطيس فأنه يستطيع سحب</a:t>
            </a:r>
          </a:p>
          <a:p>
            <a:pPr algn="r"/>
            <a:r>
              <a:rPr lang="ar-SA" sz="4400" b="1" dirty="0"/>
              <a:t> او دفع الاجسام دون لمسها ؟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D15B85EA-7BDF-4169-BEA5-9B7B271FD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0" y="3740369"/>
            <a:ext cx="5252009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9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CD6D535-1B0D-4634-B1FB-D11FA9D7972B}"/>
              </a:ext>
            </a:extLst>
          </p:cNvPr>
          <p:cNvSpPr txBox="1"/>
          <p:nvPr/>
        </p:nvSpPr>
        <p:spPr>
          <a:xfrm>
            <a:off x="2703" y="441434"/>
            <a:ext cx="11995656" cy="563231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6000" b="1" dirty="0"/>
              <a:t>هناك منطقة محيطة بالمغناطيس تظهر فيها </a:t>
            </a:r>
          </a:p>
          <a:p>
            <a:pPr algn="r"/>
            <a:r>
              <a:rPr lang="ar-SA" sz="6000" b="1" dirty="0"/>
              <a:t>آثار قوته المغناطيسية.</a:t>
            </a:r>
          </a:p>
          <a:p>
            <a:pPr algn="r"/>
            <a:r>
              <a:rPr lang="ar-SA" sz="6000" b="1" u="sng" dirty="0"/>
              <a:t>تسمى هذه المنطقة :</a:t>
            </a:r>
            <a:endParaRPr lang="en-US" sz="6000" b="1" u="sng" dirty="0"/>
          </a:p>
          <a:p>
            <a:pPr algn="r"/>
            <a:endParaRPr lang="ar-SA" sz="6000" b="1" u="sng" dirty="0"/>
          </a:p>
          <a:p>
            <a:pPr algn="r"/>
            <a:r>
              <a:rPr lang="ar-SA" sz="6000" b="1" dirty="0">
                <a:highlight>
                  <a:srgbClr val="808080"/>
                </a:highlight>
              </a:rPr>
              <a:t>المجال المغناطيسي  </a:t>
            </a:r>
          </a:p>
          <a:p>
            <a:pPr algn="r"/>
            <a:r>
              <a:rPr lang="ar-SA" sz="6000" b="1" dirty="0">
                <a:solidFill>
                  <a:srgbClr val="FFFF00"/>
                </a:solidFill>
              </a:rPr>
              <a:t>ولكل مغناطيس مجاله المغناطيسي الذي يحيط به</a:t>
            </a:r>
          </a:p>
        </p:txBody>
      </p:sp>
      <p:pic>
        <p:nvPicPr>
          <p:cNvPr id="4" name="صورة 3" descr="صورة تحتوي على سماء, خارجي&#10;&#10;تم إنشاء الوصف تلقائياً">
            <a:extLst>
              <a:ext uri="{FF2B5EF4-FFF2-40B4-BE49-F238E27FC236}">
                <a16:creationId xmlns:a16="http://schemas.microsoft.com/office/drawing/2014/main" id="{4AD93C60-F606-43EF-B231-8D8448A87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6" y="2249213"/>
            <a:ext cx="5948855" cy="268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8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2D255D9-C8DD-48FE-AA87-009254B270F8}"/>
              </a:ext>
            </a:extLst>
          </p:cNvPr>
          <p:cNvSpPr/>
          <p:nvPr/>
        </p:nvSpPr>
        <p:spPr>
          <a:xfrm>
            <a:off x="5938345" y="152400"/>
            <a:ext cx="6155865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المجال المغناطيسي للأرض 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D763059-F217-40AC-B68C-A87696B3C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5" y="1453712"/>
            <a:ext cx="11445765" cy="4053710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DE042CBF-F9B6-4649-9FFA-B882FBA99FD3}"/>
              </a:ext>
            </a:extLst>
          </p:cNvPr>
          <p:cNvSpPr txBox="1"/>
          <p:nvPr/>
        </p:nvSpPr>
        <p:spPr>
          <a:xfrm>
            <a:off x="216762" y="5540391"/>
            <a:ext cx="11758411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000" b="1" dirty="0"/>
              <a:t>يعتقد العلماء ان باطن الأرض يحتوي حديدا منصهرا وهذا الحديد يشكل</a:t>
            </a:r>
          </a:p>
          <a:p>
            <a:pPr algn="r"/>
            <a:r>
              <a:rPr lang="ar-SA" sz="4000" b="1" dirty="0"/>
              <a:t>المجال المغناطيسي المحيط بالأرض .</a:t>
            </a:r>
          </a:p>
        </p:txBody>
      </p:sp>
    </p:spTree>
    <p:extLst>
      <p:ext uri="{BB962C8B-B14F-4D97-AF65-F5344CB8AC3E}">
        <p14:creationId xmlns:p14="http://schemas.microsoft.com/office/powerpoint/2010/main" val="28157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EE29820-AFB9-4882-9925-21084469DB79}"/>
              </a:ext>
            </a:extLst>
          </p:cNvPr>
          <p:cNvSpPr/>
          <p:nvPr/>
        </p:nvSpPr>
        <p:spPr>
          <a:xfrm>
            <a:off x="6516414" y="152400"/>
            <a:ext cx="5577796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تخطيط المجال المغناطيسي 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088B16A-D26B-4ABF-AFA4-591B7AF48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9" y="1324303"/>
            <a:ext cx="11119944" cy="2953407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F1B3277-BE82-4B43-83A3-78CE88838376}"/>
              </a:ext>
            </a:extLst>
          </p:cNvPr>
          <p:cNvSpPr txBox="1"/>
          <p:nvPr/>
        </p:nvSpPr>
        <p:spPr>
          <a:xfrm>
            <a:off x="217751" y="4677103"/>
            <a:ext cx="11801628" cy="144655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/>
              <a:t>لا نستطيع رؤية المجال المغناطيسي للمغناطيس الا اذا استخدمنا </a:t>
            </a:r>
          </a:p>
          <a:p>
            <a:pPr algn="r"/>
            <a:r>
              <a:rPr lang="ar-SA" sz="4400" b="1" dirty="0"/>
              <a:t>برادة الحديد .</a:t>
            </a:r>
          </a:p>
        </p:txBody>
      </p:sp>
    </p:spTree>
    <p:extLst>
      <p:ext uri="{BB962C8B-B14F-4D97-AF65-F5344CB8AC3E}">
        <p14:creationId xmlns:p14="http://schemas.microsoft.com/office/powerpoint/2010/main" val="99681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AE4B4D76-25FB-485E-AC4A-DBA4D65AAE5F}"/>
              </a:ext>
            </a:extLst>
          </p:cNvPr>
          <p:cNvSpPr/>
          <p:nvPr/>
        </p:nvSpPr>
        <p:spPr>
          <a:xfrm>
            <a:off x="7451090" y="152400"/>
            <a:ext cx="464312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استخدام البوصلة</a:t>
            </a:r>
          </a:p>
        </p:txBody>
      </p:sp>
      <p:pic>
        <p:nvPicPr>
          <p:cNvPr id="4" name="صورة 3" descr="صورة تحتوي على عنصر, ساعة حائط, ساعة&#10;&#10;تم إنشاء الوصف تلقائياً">
            <a:extLst>
              <a:ext uri="{FF2B5EF4-FFF2-40B4-BE49-F238E27FC236}">
                <a16:creationId xmlns:a16="http://schemas.microsoft.com/office/drawing/2014/main" id="{DCDCC4A7-7FC1-492F-879D-8F92E6B82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177" y="294288"/>
            <a:ext cx="6667500" cy="548114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847CED0D-70E9-42C3-8428-35C5AEC4178A}"/>
              </a:ext>
            </a:extLst>
          </p:cNvPr>
          <p:cNvSpPr txBox="1"/>
          <p:nvPr/>
        </p:nvSpPr>
        <p:spPr>
          <a:xfrm>
            <a:off x="5719707" y="1629103"/>
            <a:ext cx="6173548" cy="212365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/>
              <a:t>ابرة البوصلة المغناطيسية تحدد</a:t>
            </a:r>
          </a:p>
          <a:p>
            <a:pPr algn="r"/>
            <a:r>
              <a:rPr lang="ar-SA" sz="4400" b="1" dirty="0"/>
              <a:t>اتجاه القطب الشمالي المغناطيسي</a:t>
            </a:r>
          </a:p>
          <a:p>
            <a:pPr algn="r"/>
            <a:r>
              <a:rPr lang="ar-SA" sz="4400" b="1" dirty="0"/>
              <a:t>للأرض . </a:t>
            </a:r>
          </a:p>
        </p:txBody>
      </p:sp>
    </p:spTree>
    <p:extLst>
      <p:ext uri="{BB962C8B-B14F-4D97-AF65-F5344CB8AC3E}">
        <p14:creationId xmlns:p14="http://schemas.microsoft.com/office/powerpoint/2010/main" val="273782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9AD4C08D-F6AE-4E7B-A67F-186DC73A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9" y="99548"/>
            <a:ext cx="11513574" cy="6658904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5E5D73F7-B818-4A21-9BC5-ACC992421969}"/>
              </a:ext>
            </a:extLst>
          </p:cNvPr>
          <p:cNvSpPr/>
          <p:nvPr/>
        </p:nvSpPr>
        <p:spPr>
          <a:xfrm>
            <a:off x="668593" y="2153264"/>
            <a:ext cx="10726993" cy="1799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612D5F93-7FF8-4862-AB76-698E870EDAD7}"/>
              </a:ext>
            </a:extLst>
          </p:cNvPr>
          <p:cNvSpPr/>
          <p:nvPr/>
        </p:nvSpPr>
        <p:spPr>
          <a:xfrm>
            <a:off x="668592" y="5091884"/>
            <a:ext cx="10726993" cy="14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932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8648905-963D-4FB8-A5FE-20FA8BF2E3F4}"/>
              </a:ext>
            </a:extLst>
          </p:cNvPr>
          <p:cNvSpPr/>
          <p:nvPr/>
        </p:nvSpPr>
        <p:spPr>
          <a:xfrm>
            <a:off x="6961239" y="152400"/>
            <a:ext cx="5132971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ما المغناطيس الكهربائي 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CD0CFE0-45A2-41D2-B93A-A44765698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95" y="731027"/>
            <a:ext cx="3999270" cy="5613237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7B67D83-B99E-429D-9DA0-7A4F1B8855BA}"/>
              </a:ext>
            </a:extLst>
          </p:cNvPr>
          <p:cNvSpPr txBox="1"/>
          <p:nvPr/>
        </p:nvSpPr>
        <p:spPr>
          <a:xfrm>
            <a:off x="4534127" y="1166842"/>
            <a:ext cx="7560083" cy="526297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800" b="1" dirty="0"/>
              <a:t>عرفنا في الدرس السابق ان التيار</a:t>
            </a:r>
          </a:p>
          <a:p>
            <a:pPr algn="r"/>
            <a:r>
              <a:rPr lang="ar-SA" sz="4800" b="1" dirty="0"/>
              <a:t>الكهربائي ينتج عن حركة الشحنات</a:t>
            </a:r>
          </a:p>
          <a:p>
            <a:pPr algn="r"/>
            <a:r>
              <a:rPr lang="ar-SA" sz="4800" b="1" dirty="0"/>
              <a:t>الكهربائية . </a:t>
            </a:r>
          </a:p>
          <a:p>
            <a:pPr algn="r"/>
            <a:r>
              <a:rPr lang="ar-SA" sz="4800" b="1" dirty="0"/>
              <a:t>وعندما تسري الشحنات</a:t>
            </a:r>
          </a:p>
          <a:p>
            <a:pPr algn="r"/>
            <a:r>
              <a:rPr lang="ar-SA" sz="4800" b="1" dirty="0"/>
              <a:t>الكهربائية فإنها تنتج مجالا مغناطيسيا</a:t>
            </a:r>
          </a:p>
          <a:p>
            <a:pPr algn="r"/>
            <a:r>
              <a:rPr lang="ar-SA" sz="4800" b="1" dirty="0"/>
              <a:t>وهذا يعني انه يمكننا استخدام </a:t>
            </a:r>
          </a:p>
          <a:p>
            <a:pPr algn="r"/>
            <a:r>
              <a:rPr lang="ar-SA" sz="4800" b="1" dirty="0"/>
              <a:t>التيار الكهربائي لصنع مغناطيس .</a:t>
            </a:r>
          </a:p>
        </p:txBody>
      </p:sp>
    </p:spTree>
    <p:extLst>
      <p:ext uri="{BB962C8B-B14F-4D97-AF65-F5344CB8AC3E}">
        <p14:creationId xmlns:p14="http://schemas.microsoft.com/office/powerpoint/2010/main" val="23634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CE7FC13-10FF-4106-BFEF-01FAD2119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16" y="147484"/>
            <a:ext cx="3588101" cy="6499122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E9D4797-5DB8-47EF-A59B-2C9360ED7488}"/>
              </a:ext>
            </a:extLst>
          </p:cNvPr>
          <p:cNvSpPr txBox="1"/>
          <p:nvPr/>
        </p:nvSpPr>
        <p:spPr>
          <a:xfrm>
            <a:off x="4278817" y="462116"/>
            <a:ext cx="7842275" cy="618630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/>
              <a:t>كلما زاد التيار الكهربائي المار في السلك </a:t>
            </a:r>
          </a:p>
          <a:p>
            <a:pPr algn="r"/>
            <a:r>
              <a:rPr lang="ar-SA" sz="4400" b="1" dirty="0"/>
              <a:t>زادت قوة المجال المغناطيسي المتولد </a:t>
            </a:r>
          </a:p>
          <a:p>
            <a:pPr algn="r"/>
            <a:r>
              <a:rPr lang="ar-SA" sz="4400" b="1" dirty="0"/>
              <a:t>حوله .</a:t>
            </a:r>
          </a:p>
          <a:p>
            <a:pPr algn="r"/>
            <a:r>
              <a:rPr lang="ar-SA" sz="4400" b="1" dirty="0"/>
              <a:t>وعند فصل التيار الكهربائي يتلاشى المجال</a:t>
            </a:r>
          </a:p>
          <a:p>
            <a:pPr algn="r"/>
            <a:r>
              <a:rPr lang="ar-SA" sz="4400" b="1" dirty="0"/>
              <a:t>المغناطيسي .</a:t>
            </a:r>
          </a:p>
          <a:p>
            <a:pPr algn="r"/>
            <a:endParaRPr lang="ar-SA" sz="4400" b="1" dirty="0"/>
          </a:p>
          <a:p>
            <a:pPr algn="r"/>
            <a:r>
              <a:rPr lang="ar-SA" sz="4400" b="1" dirty="0"/>
              <a:t>وكلما زادت اللفات حول قلب من حديد</a:t>
            </a:r>
          </a:p>
          <a:p>
            <a:pPr algn="r"/>
            <a:r>
              <a:rPr lang="ar-SA" sz="4400" b="1" dirty="0"/>
              <a:t> زادت قوة المجال</a:t>
            </a:r>
          </a:p>
          <a:p>
            <a:pPr algn="r"/>
            <a:r>
              <a:rPr lang="ar-SA" sz="4400" b="1" dirty="0"/>
              <a:t> المغناطيسي . </a:t>
            </a:r>
          </a:p>
        </p:txBody>
      </p:sp>
    </p:spTree>
    <p:extLst>
      <p:ext uri="{BB962C8B-B14F-4D97-AF65-F5344CB8AC3E}">
        <p14:creationId xmlns:p14="http://schemas.microsoft.com/office/powerpoint/2010/main" val="3337184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8541A1F-595F-4FA7-90EC-0C1691210CD9}"/>
              </a:ext>
            </a:extLst>
          </p:cNvPr>
          <p:cNvSpPr/>
          <p:nvPr/>
        </p:nvSpPr>
        <p:spPr>
          <a:xfrm>
            <a:off x="7451090" y="152400"/>
            <a:ext cx="464312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المحرك الكهربائي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1AFC0CC-1B26-48DA-8272-E6AC4C18F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1" y="1327356"/>
            <a:ext cx="11051458" cy="5083276"/>
          </a:xfrm>
          <a:prstGeom prst="rect">
            <a:avLst/>
          </a:prstGeom>
        </p:spPr>
      </p:pic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F9185129-F554-405B-B265-5AE42763FA24}"/>
              </a:ext>
            </a:extLst>
          </p:cNvPr>
          <p:cNvSpPr/>
          <p:nvPr/>
        </p:nvSpPr>
        <p:spPr>
          <a:xfrm>
            <a:off x="10058400" y="2084438"/>
            <a:ext cx="580103" cy="599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3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C77F8C49-B1E7-4360-BFF1-E93BDA26B09E}"/>
              </a:ext>
            </a:extLst>
          </p:cNvPr>
          <p:cNvSpPr/>
          <p:nvPr/>
        </p:nvSpPr>
        <p:spPr>
          <a:xfrm>
            <a:off x="7161038" y="4930877"/>
            <a:ext cx="580103" cy="599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2</a:t>
            </a: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8C8DFABA-2FB4-4DFD-AEE0-65C32A4EA241}"/>
              </a:ext>
            </a:extLst>
          </p:cNvPr>
          <p:cNvSpPr/>
          <p:nvPr/>
        </p:nvSpPr>
        <p:spPr>
          <a:xfrm>
            <a:off x="2335162" y="2843981"/>
            <a:ext cx="580103" cy="599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1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3772C26-F50C-4CBF-B54A-AE8F57A8B2B3}"/>
              </a:ext>
            </a:extLst>
          </p:cNvPr>
          <p:cNvSpPr/>
          <p:nvPr/>
        </p:nvSpPr>
        <p:spPr>
          <a:xfrm>
            <a:off x="1327355" y="5742038"/>
            <a:ext cx="9768348" cy="6685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161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1B5574D0-6948-4C7D-BAFC-CC928BBFC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54" y="135193"/>
            <a:ext cx="10933472" cy="6587613"/>
          </a:xfrm>
          <a:prstGeom prst="rect">
            <a:avLst/>
          </a:prstGeom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93F43B34-3306-4BD2-8142-E248817C316F}"/>
              </a:ext>
            </a:extLst>
          </p:cNvPr>
          <p:cNvSpPr/>
          <p:nvPr/>
        </p:nvSpPr>
        <p:spPr>
          <a:xfrm>
            <a:off x="7413523" y="2989006"/>
            <a:ext cx="4060723" cy="240890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377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9B22032-DE5A-4020-AD09-477FDDC5DD81}"/>
              </a:ext>
            </a:extLst>
          </p:cNvPr>
          <p:cNvSpPr/>
          <p:nvPr/>
        </p:nvSpPr>
        <p:spPr>
          <a:xfrm>
            <a:off x="7451090" y="152400"/>
            <a:ext cx="464312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400" b="1" dirty="0"/>
              <a:t>ما المولد الكهربائي ؟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4E5CCB6-EBEC-4FAF-8B21-23F0609B0D0E}"/>
              </a:ext>
            </a:extLst>
          </p:cNvPr>
          <p:cNvSpPr txBox="1"/>
          <p:nvPr/>
        </p:nvSpPr>
        <p:spPr>
          <a:xfrm>
            <a:off x="535552" y="1376516"/>
            <a:ext cx="11644534" cy="212365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4400" b="1" dirty="0"/>
              <a:t>المولد الكهربائي عكس المحرك الكهربائي ,</a:t>
            </a:r>
          </a:p>
          <a:p>
            <a:pPr algn="r"/>
            <a:r>
              <a:rPr lang="ar-SA" sz="4400" b="1" dirty="0"/>
              <a:t>يحول الطاقة الحركية الى كهربائية .</a:t>
            </a:r>
          </a:p>
          <a:p>
            <a:pPr algn="r"/>
            <a:r>
              <a:rPr lang="ar-SA" sz="4400" b="1" dirty="0"/>
              <a:t>ويتكون من الأجزاء نفسها التي يتكون منها المحرك الكهربائي .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1DE0659-7E40-4430-A82D-0545A8C0C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08" y="3583704"/>
            <a:ext cx="9340644" cy="292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37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C5B1F8A0-EEB6-4104-83C5-C84521570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4" y="137651"/>
            <a:ext cx="11710221" cy="6582697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3BB009B0-F91C-49B4-924F-E6DDA12D3381}"/>
              </a:ext>
            </a:extLst>
          </p:cNvPr>
          <p:cNvSpPr/>
          <p:nvPr/>
        </p:nvSpPr>
        <p:spPr>
          <a:xfrm>
            <a:off x="6921911" y="2349909"/>
            <a:ext cx="4788309" cy="33921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884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لقطة شاشة, نص&#10;&#10;تم إنشاء الوصف تلقائياً">
            <a:extLst>
              <a:ext uri="{FF2B5EF4-FFF2-40B4-BE49-F238E27FC236}">
                <a16:creationId xmlns:a16="http://schemas.microsoft.com/office/drawing/2014/main" id="{822B593A-B317-4A7A-93DF-B473EC79F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9" y="238432"/>
            <a:ext cx="11139948" cy="6381135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44A1F21-39B5-41D8-A757-B96DCDB62D10}"/>
              </a:ext>
            </a:extLst>
          </p:cNvPr>
          <p:cNvSpPr/>
          <p:nvPr/>
        </p:nvSpPr>
        <p:spPr>
          <a:xfrm flipH="1">
            <a:off x="2930012" y="2035278"/>
            <a:ext cx="5869858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A3880DEC-60C8-4C01-A9E7-81F8706E5836}"/>
              </a:ext>
            </a:extLst>
          </p:cNvPr>
          <p:cNvSpPr/>
          <p:nvPr/>
        </p:nvSpPr>
        <p:spPr>
          <a:xfrm>
            <a:off x="3156154" y="4327422"/>
            <a:ext cx="4916129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464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كمبيوتر لوحي باللمس">
  <a:themeElements>
    <a:clrScheme name="كمبيوتر لوحي باللمس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كمبيوتر لوحي باللمس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كمبيوتر لوحي باللمس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كمبيوتر لوحي باللمس</Template>
  <TotalTime>193</TotalTime>
  <Words>270</Words>
  <Application>Microsoft Office PowerPoint</Application>
  <PresentationFormat>شاشة عريضة</PresentationFormat>
  <Paragraphs>73</Paragraphs>
  <Slides>26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9" baseType="lpstr">
      <vt:lpstr>Calisto MT</vt:lpstr>
      <vt:lpstr>Wingdings 2</vt:lpstr>
      <vt:lpstr>كمبيوتر لوحي باللمس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ليل البيشي</dc:creator>
  <cp:lastModifiedBy>ليل البيشي</cp:lastModifiedBy>
  <cp:revision>4</cp:revision>
  <dcterms:created xsi:type="dcterms:W3CDTF">2019-03-20T18:50:20Z</dcterms:created>
  <dcterms:modified xsi:type="dcterms:W3CDTF">2021-01-18T19:19:20Z</dcterms:modified>
</cp:coreProperties>
</file>