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slide" Target="../slides/slide16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5.xml"/><Relationship Id="rId5" Type="http://schemas.openxmlformats.org/officeDocument/2006/relationships/image" Target="../media/image2.png"/><Relationship Id="rId4" Type="http://schemas.openxmlformats.org/officeDocument/2006/relationships/slide" Target="../slides/slide1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slide" Target="../slides/slide16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5.xml"/><Relationship Id="rId5" Type="http://schemas.openxmlformats.org/officeDocument/2006/relationships/image" Target="../media/image2.png"/><Relationship Id="rId4" Type="http://schemas.openxmlformats.org/officeDocument/2006/relationships/slide" Target="../slides/slide1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2.xml"/><Relationship Id="rId5" Type="http://schemas.openxmlformats.org/officeDocument/2006/relationships/image" Target="../media/image1.png"/><Relationship Id="rId4" Type="http://schemas.openxmlformats.org/officeDocument/2006/relationships/slide" Target="../slides/slide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2.xml"/><Relationship Id="rId5" Type="http://schemas.openxmlformats.org/officeDocument/2006/relationships/image" Target="../media/image1.png"/><Relationship Id="rId4" Type="http://schemas.openxmlformats.org/officeDocument/2006/relationships/slide" Target="../slides/slide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6.xml"/><Relationship Id="rId5" Type="http://schemas.openxmlformats.org/officeDocument/2006/relationships/image" Target="../media/image2.png"/><Relationship Id="rId4" Type="http://schemas.openxmlformats.org/officeDocument/2006/relationships/slide" Target="../slides/slide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479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203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029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254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263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622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576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4246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02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133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156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:\Disiner\السعودية\بور بوينت\لغتي صف ثان ابتدائي\0003.png">
            <a:hlinkClick r:id="rId2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90987" y="217151"/>
            <a:ext cx="3098307" cy="410562"/>
          </a:xfrm>
          <a:prstGeom prst="rect">
            <a:avLst/>
          </a:prstGeom>
          <a:noFill/>
        </p:spPr>
      </p:pic>
      <p:pic>
        <p:nvPicPr>
          <p:cNvPr id="6" name="Picture 3" descr="K:\Disiner\السعودية\بور بوينت\لغتي صف ثان ابتدائي\0002.png">
            <a:hlinkClick r:id="rId4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50571" y="227629"/>
            <a:ext cx="3138687" cy="430370"/>
          </a:xfrm>
          <a:prstGeom prst="rect">
            <a:avLst/>
          </a:prstGeom>
          <a:noFill/>
        </p:spPr>
      </p:pic>
      <p:pic>
        <p:nvPicPr>
          <p:cNvPr id="11" name="Picture 2" descr="K:\Disiner\السعودية\بور بوينت\لغتي صف ثان ابتدائي\0001.png">
            <a:hlinkClick r:id="rId6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7"/>
          <a:srcRect l="1456" t="2" r="604"/>
          <a:stretch>
            <a:fillRect/>
          </a:stretch>
        </p:blipFill>
        <p:spPr bwMode="auto">
          <a:xfrm>
            <a:off x="9134557" y="0"/>
            <a:ext cx="3040553" cy="61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4152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:\Disiner\السعودية\بور بوينت\لغتي صف ثان ابتدائي\0003.png">
            <a:hlinkClick r:id="rId2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90987" y="217151"/>
            <a:ext cx="3098307" cy="410562"/>
          </a:xfrm>
          <a:prstGeom prst="rect">
            <a:avLst/>
          </a:prstGeom>
          <a:noFill/>
        </p:spPr>
      </p:pic>
      <p:pic>
        <p:nvPicPr>
          <p:cNvPr id="6" name="Picture 3" descr="K:\Disiner\السعودية\بور بوينت\لغتي صف ثان ابتدائي\0002.png">
            <a:hlinkClick r:id="rId4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50571" y="227629"/>
            <a:ext cx="3138687" cy="430370"/>
          </a:xfrm>
          <a:prstGeom prst="rect">
            <a:avLst/>
          </a:prstGeom>
          <a:noFill/>
        </p:spPr>
      </p:pic>
      <p:pic>
        <p:nvPicPr>
          <p:cNvPr id="11" name="Picture 2" descr="K:\Disiner\السعودية\بور بوينت\لغتي صف ثان ابتدائي\0001.png">
            <a:hlinkClick r:id="rId6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7"/>
          <a:srcRect l="1456" t="2" r="604"/>
          <a:stretch>
            <a:fillRect/>
          </a:stretch>
        </p:blipFill>
        <p:spPr bwMode="auto">
          <a:xfrm>
            <a:off x="9134557" y="0"/>
            <a:ext cx="3040553" cy="61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687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:\Disiner\السعودية\بور بوينت\لغتي صف ثان ابتدائي\0001.png">
            <a:hlinkClick r:id="rId2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456" t="2" r="604"/>
          <a:stretch>
            <a:fillRect/>
          </a:stretch>
        </p:blipFill>
        <p:spPr bwMode="auto">
          <a:xfrm>
            <a:off x="9055120" y="214290"/>
            <a:ext cx="3077656" cy="405154"/>
          </a:xfrm>
          <a:prstGeom prst="rect">
            <a:avLst/>
          </a:prstGeom>
          <a:noFill/>
        </p:spPr>
      </p:pic>
      <p:pic>
        <p:nvPicPr>
          <p:cNvPr id="8" name="Picture 4" descr="K:\Disiner\السعودية\بور بوينت\لغتي صف ثان ابتدائي\0003.png">
            <a:hlinkClick r:id="rId4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90987" y="217151"/>
            <a:ext cx="3098307" cy="410562"/>
          </a:xfrm>
          <a:prstGeom prst="rect">
            <a:avLst/>
          </a:prstGeom>
          <a:noFill/>
        </p:spPr>
      </p:pic>
      <p:pic>
        <p:nvPicPr>
          <p:cNvPr id="9" name="Picture 3" descr="K:\Disiner\السعودية\بور بوينت\لغتي صف ثان ابتدائي\0002.png">
            <a:hlinkClick r:id="rId6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555321" y="-24"/>
            <a:ext cx="3138687" cy="658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3046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:\Disiner\السعودية\بور بوينت\لغتي صف ثان ابتدائي\0001.png">
            <a:hlinkClick r:id="rId2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456" t="2" r="604"/>
          <a:stretch>
            <a:fillRect/>
          </a:stretch>
        </p:blipFill>
        <p:spPr bwMode="auto">
          <a:xfrm>
            <a:off x="9055120" y="214290"/>
            <a:ext cx="3077656" cy="405154"/>
          </a:xfrm>
          <a:prstGeom prst="rect">
            <a:avLst/>
          </a:prstGeom>
          <a:noFill/>
        </p:spPr>
      </p:pic>
      <p:pic>
        <p:nvPicPr>
          <p:cNvPr id="8" name="Picture 4" descr="K:\Disiner\السعودية\بور بوينت\لغتي صف ثان ابتدائي\0003.png">
            <a:hlinkClick r:id="rId4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90987" y="217151"/>
            <a:ext cx="3098307" cy="410562"/>
          </a:xfrm>
          <a:prstGeom prst="rect">
            <a:avLst/>
          </a:prstGeom>
          <a:noFill/>
        </p:spPr>
      </p:pic>
      <p:pic>
        <p:nvPicPr>
          <p:cNvPr id="9" name="Picture 3" descr="K:\Disiner\السعودية\بور بوينت\لغتي صف ثان ابتدائي\0002.png">
            <a:hlinkClick r:id="rId6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555321" y="-24"/>
            <a:ext cx="3138687" cy="658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7167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:\Disiner\السعودية\بور بوينت\لغتي صف ثان ابتدائي\0001.png">
            <a:hlinkClick r:id="rId2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456" t="2" r="604"/>
          <a:stretch>
            <a:fillRect/>
          </a:stretch>
        </p:blipFill>
        <p:spPr bwMode="auto">
          <a:xfrm>
            <a:off x="9065704" y="214290"/>
            <a:ext cx="3077656" cy="405154"/>
          </a:xfrm>
          <a:prstGeom prst="rect">
            <a:avLst/>
          </a:prstGeom>
          <a:noFill/>
        </p:spPr>
      </p:pic>
      <p:pic>
        <p:nvPicPr>
          <p:cNvPr id="8" name="Picture 3" descr="K:\Disiner\السعودية\بور بوينت\لغتي صف ثان ابتدائي\0002.png">
            <a:hlinkClick r:id="rId4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50571" y="227629"/>
            <a:ext cx="3138687" cy="430370"/>
          </a:xfrm>
          <a:prstGeom prst="rect">
            <a:avLst/>
          </a:prstGeom>
          <a:noFill/>
        </p:spPr>
      </p:pic>
      <p:pic>
        <p:nvPicPr>
          <p:cNvPr id="9" name="Picture 4" descr="K:\Disiner\السعودية\بور بوينت\لغتي صف ثان ابتدائي\0003.png">
            <a:hlinkClick r:id="rId6" action="ppaction://hlinksldjump" highlightClick="1"/>
            <a:hlinkHover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4286237" y="-24"/>
            <a:ext cx="3098307" cy="627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659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8695E-5CF0-4A00-AC07-16A48F230420}" type="datetimeFigureOut">
              <a:rPr lang="ar-SA" smtClean="0"/>
              <a:t>03/08/41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3B879-C9BF-4D30-8A1C-FD11EC730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568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0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56" y="-297"/>
            <a:ext cx="5816088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631" y="-297"/>
            <a:ext cx="573073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1927019" y="680534"/>
            <a:ext cx="8129423" cy="6300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EG" sz="2800" b="1" dirty="0">
                <a:solidFill>
                  <a:srgbClr val="FF0000"/>
                </a:solidFill>
              </a:rPr>
              <a:t>أصل صاحب المهنة في القائمة الأولى بما يناسبه في القائمة الثانية: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86" y="1403775"/>
            <a:ext cx="1915235" cy="507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241" y="1403775"/>
            <a:ext cx="1831704" cy="499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74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3" y="124691"/>
            <a:ext cx="12096997" cy="67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 مستدير الزوايا 19"/>
          <p:cNvSpPr/>
          <p:nvPr/>
        </p:nvSpPr>
        <p:spPr>
          <a:xfrm>
            <a:off x="6501045" y="638690"/>
            <a:ext cx="3409154" cy="6300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EG" sz="2800" b="1" dirty="0">
                <a:solidFill>
                  <a:srgbClr val="FF0000"/>
                </a:solidFill>
              </a:rPr>
              <a:t>أرتب مراحل خياطة الثوب: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48" y="1493785"/>
            <a:ext cx="2950039" cy="216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685" y="1268761"/>
            <a:ext cx="2888206" cy="273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47" y="3834045"/>
            <a:ext cx="31051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750" y="3667805"/>
            <a:ext cx="3240360" cy="2694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مستطيل 23"/>
          <p:cNvSpPr/>
          <p:nvPr/>
        </p:nvSpPr>
        <p:spPr>
          <a:xfrm>
            <a:off x="5510936" y="2733019"/>
            <a:ext cx="530915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ar-SA" sz="4800" b="1" dirty="0">
                <a:solidFill>
                  <a:srgbClr val="FF0000"/>
                </a:solidFill>
              </a:rPr>
              <a:t>1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5642951" y="5726876"/>
            <a:ext cx="530915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ar-SA" sz="4800" b="1" dirty="0">
                <a:solidFill>
                  <a:srgbClr val="FF0000"/>
                </a:solidFill>
              </a:rPr>
              <a:t>2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8905683" y="3072012"/>
            <a:ext cx="530915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ar-SA" sz="4800" b="1" dirty="0">
                <a:solidFill>
                  <a:srgbClr val="FF0000"/>
                </a:solidFill>
              </a:rPr>
              <a:t>3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8976321" y="5410958"/>
            <a:ext cx="530915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ar-SA" sz="4800" b="1" dirty="0">
                <a:solidFill>
                  <a:srgbClr val="FF0000"/>
                </a:solidFill>
              </a:rPr>
              <a:t>4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728" y="-297"/>
            <a:ext cx="5718544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مربع نص 76"/>
          <p:cNvSpPr txBox="1"/>
          <p:nvPr/>
        </p:nvSpPr>
        <p:spPr>
          <a:xfrm>
            <a:off x="4729559" y="413666"/>
            <a:ext cx="313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3600" b="1" dirty="0">
                <a:solidFill>
                  <a:srgbClr val="0000FF"/>
                </a:solidFill>
              </a:rPr>
              <a:t>أحِبُّ الْـعَمَــلَ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80" y="876117"/>
            <a:ext cx="306705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090" y="3602115"/>
            <a:ext cx="3135780" cy="281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مستطيل 41"/>
          <p:cNvSpPr/>
          <p:nvPr/>
        </p:nvSpPr>
        <p:spPr>
          <a:xfrm>
            <a:off x="1685510" y="1358771"/>
            <a:ext cx="55346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في حديقة الأزهار كانت فراشة صغيرة تطير من زهرة إلى زهرة وبينما هي تلعب وتمرح بين </a:t>
            </a:r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الأزهار، </a:t>
            </a:r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قابلت صديقتها النحلة </a:t>
            </a:r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العاملة، 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089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79" y="773705"/>
            <a:ext cx="28670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9" y="3609020"/>
            <a:ext cx="28860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مستطيل 9"/>
          <p:cNvSpPr/>
          <p:nvPr/>
        </p:nvSpPr>
        <p:spPr>
          <a:xfrm>
            <a:off x="1738685" y="1551437"/>
            <a:ext cx="5743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فقالت لها: السلام عليكم ورحمة الله وبركاته.</a:t>
            </a:r>
            <a:endParaRPr lang="ar-EG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738686" y="4427366"/>
            <a:ext cx="57424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ردت النحلة وعليكم السلام ورحمة الله وبركاته </a:t>
            </a:r>
          </a:p>
        </p:txBody>
      </p:sp>
    </p:spTree>
    <p:extLst>
      <p:ext uri="{BB962C8B-B14F-4D97-AF65-F5344CB8AC3E}">
        <p14:creationId xmlns:p14="http://schemas.microsoft.com/office/powerpoint/2010/main" val="62930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834070"/>
            <a:ext cx="2781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170" y="3561305"/>
            <a:ext cx="276225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1747530" y="1403776"/>
            <a:ext cx="56983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الفراشة : أراك اليوم نشيطة وسعيدة مثلي تعالي لنمرح سويًـا ونطير بين الأزهار .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640986" y="3203976"/>
            <a:ext cx="607519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ردت النحلة : أنا أحب أن ألعب معك يا صديقتي ولكنني لا أستطيع اللعب الآن . 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الفراشة : لما لا تستطيعين  ذلك ؟ هل أنت غاضبة مني ؟</a:t>
            </a:r>
          </a:p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النحلة : لا يا صديقتي ولكنني أعمل الآن لأجمع رحيق الأزهار ، ثم أتعاون مع  رفيقاتي النحلات العاملات لنصنع العسل اللذيذ.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366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131" y="841419"/>
            <a:ext cx="2745305" cy="270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070" y="3550719"/>
            <a:ext cx="31813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مستطيل 9"/>
          <p:cNvSpPr/>
          <p:nvPr/>
        </p:nvSpPr>
        <p:spPr>
          <a:xfrm>
            <a:off x="1856281" y="1187629"/>
            <a:ext cx="5320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الفراشة : وكيف سألعب وحدي . </a:t>
            </a:r>
          </a:p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النحلة :  لن تلعبي وحدك ، سألعب معك والآن بعد أن أنتهي من عملي .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582570" y="4454791"/>
            <a:ext cx="5376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الفراشة : أنا موافقة ، سأنطلق لأعمل بنشاط مثلك </a:t>
            </a:r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447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151" y="728701"/>
            <a:ext cx="2838670" cy="272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711" y="3454985"/>
            <a:ext cx="32575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1927019" y="1808821"/>
            <a:ext cx="5376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الفراشة : أنا موافقة ، سأنطلق لأعمل بنشاط مثلك </a:t>
            </a:r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820525" y="4284096"/>
            <a:ext cx="54832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النحلة : أحسنت يا صديقتي ، وتذكري أن تعملي بجد وإخلاص ، فالله يحب المخلص في عمله .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750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مستطيل مستدير الزوايا 56"/>
          <p:cNvSpPr/>
          <p:nvPr/>
        </p:nvSpPr>
        <p:spPr>
          <a:xfrm>
            <a:off x="8031216" y="638690"/>
            <a:ext cx="2025225" cy="6300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EG" sz="2800" b="1" dirty="0">
                <a:solidFill>
                  <a:srgbClr val="FF0000"/>
                </a:solidFill>
              </a:rPr>
              <a:t>أستمع وأجيب: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8" name="مستطيل مستدير الزوايا 57"/>
          <p:cNvSpPr/>
          <p:nvPr/>
        </p:nvSpPr>
        <p:spPr>
          <a:xfrm>
            <a:off x="6906090" y="1403775"/>
            <a:ext cx="3150350" cy="6300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EG" sz="2800" b="1" dirty="0">
                <a:solidFill>
                  <a:srgbClr val="FF0000"/>
                </a:solidFill>
              </a:rPr>
              <a:t>أجيب عن الأسئلة التالية: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9" name="مستطيل 58"/>
          <p:cNvSpPr/>
          <p:nvPr/>
        </p:nvSpPr>
        <p:spPr>
          <a:xfrm>
            <a:off x="2368014" y="2140695"/>
            <a:ext cx="7688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1- كم عدد الشخصيات التي تحاورت في النص المسموع؟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مستطيل 59"/>
          <p:cNvSpPr/>
          <p:nvPr/>
        </p:nvSpPr>
        <p:spPr>
          <a:xfrm>
            <a:off x="1880263" y="2708920"/>
            <a:ext cx="8190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0000FF"/>
                </a:solidFill>
              </a:rPr>
              <a:t>2 (النحلة والفراشة).</a:t>
            </a:r>
            <a:endParaRPr lang="ar-EG" sz="2800" b="1" dirty="0">
              <a:solidFill>
                <a:srgbClr val="0000FF"/>
              </a:solidFill>
            </a:endParaRPr>
          </a:p>
        </p:txBody>
      </p:sp>
      <p:sp>
        <p:nvSpPr>
          <p:cNvPr id="61" name="مستطيل 60"/>
          <p:cNvSpPr/>
          <p:nvPr/>
        </p:nvSpPr>
        <p:spPr>
          <a:xfrm>
            <a:off x="2413019" y="3338990"/>
            <a:ext cx="7688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2- أستمع وأضع علامة (</a:t>
            </a:r>
            <a:r>
              <a:rPr lang="ar-EG" sz="2800" b="1" dirty="0">
                <a:solidFill>
                  <a:srgbClr val="FF0000"/>
                </a:solidFill>
                <a:sym typeface="Webdings"/>
              </a:rPr>
              <a:t>) أمام الجملة المناسبة فيما يلي: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2" name="مستطيل 61"/>
          <p:cNvSpPr/>
          <p:nvPr/>
        </p:nvSpPr>
        <p:spPr>
          <a:xfrm>
            <a:off x="1865531" y="3940896"/>
            <a:ext cx="81902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C00000"/>
                </a:solidFill>
              </a:rPr>
              <a:t>- قالت النحلة للفراشة: </a:t>
            </a:r>
            <a:r>
              <a:rPr lang="ar-EG" sz="2800" b="1" dirty="0">
                <a:solidFill>
                  <a:srgbClr val="0070C0"/>
                </a:solidFill>
              </a:rPr>
              <a:t>أحسنت يا صديقتي، وتذكري أن تعملي بجد و ............................. 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اجتهاد 		(	)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إخلاص		(	)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نشاط		(	)</a:t>
            </a:r>
            <a:endParaRPr lang="ar-EG" sz="2800" b="1" dirty="0"/>
          </a:p>
        </p:txBody>
      </p:sp>
      <p:pic>
        <p:nvPicPr>
          <p:cNvPr id="63" name="صورة 62" descr="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050" y="5333228"/>
            <a:ext cx="415908" cy="43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2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مستطيل 61"/>
          <p:cNvSpPr/>
          <p:nvPr/>
        </p:nvSpPr>
        <p:spPr>
          <a:xfrm>
            <a:off x="1865531" y="728701"/>
            <a:ext cx="81902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C00000"/>
                </a:solidFill>
              </a:rPr>
              <a:t>من قابلت الفراشة؟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النحلة العاملة 		(	)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ملكة النحل			(	)</a:t>
            </a:r>
          </a:p>
        </p:txBody>
      </p:sp>
      <p:pic>
        <p:nvPicPr>
          <p:cNvPr id="63" name="صورة 62" descr="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945" y="1178751"/>
            <a:ext cx="415908" cy="436033"/>
          </a:xfrm>
          <a:prstGeom prst="rect">
            <a:avLst/>
          </a:prstGeom>
        </p:spPr>
      </p:pic>
      <p:sp>
        <p:nvSpPr>
          <p:cNvPr id="10" name="مستطيل 9"/>
          <p:cNvSpPr/>
          <p:nvPr/>
        </p:nvSpPr>
        <p:spPr>
          <a:xfrm>
            <a:off x="1910536" y="2314036"/>
            <a:ext cx="81902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C00000"/>
                </a:solidFill>
              </a:rPr>
              <a:t>- ماذا طلبت الفراشة من النحلة؟</a:t>
            </a:r>
            <a:endParaRPr lang="ar-EG" sz="2800" b="1" dirty="0">
              <a:solidFill>
                <a:srgbClr val="0070C0"/>
              </a:solidFill>
            </a:endParaRPr>
          </a:p>
          <a:p>
            <a:pPr marL="457200" indent="-457200">
              <a:buFontTx/>
              <a:buChar char="-"/>
            </a:pPr>
            <a:r>
              <a:rPr lang="ar-EG" sz="2800" b="1" dirty="0"/>
              <a:t>أن تساعدها في جمع الرحيق.		(	)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أن تطير معها بين الأزهار.			(	)</a:t>
            </a:r>
          </a:p>
        </p:txBody>
      </p:sp>
      <p:pic>
        <p:nvPicPr>
          <p:cNvPr id="11" name="صورة 10" descr="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750" y="2753926"/>
            <a:ext cx="415908" cy="436033"/>
          </a:xfrm>
          <a:prstGeom prst="rect">
            <a:avLst/>
          </a:prstGeom>
        </p:spPr>
      </p:pic>
      <p:sp>
        <p:nvSpPr>
          <p:cNvPr id="12" name="مستطيل 11"/>
          <p:cNvSpPr/>
          <p:nvPr/>
        </p:nvSpPr>
        <p:spPr>
          <a:xfrm>
            <a:off x="2413019" y="3820686"/>
            <a:ext cx="7688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2- أستمع وأضع علامة (</a:t>
            </a:r>
            <a:r>
              <a:rPr lang="ar-EG" sz="2800" b="1" dirty="0">
                <a:solidFill>
                  <a:srgbClr val="FF0000"/>
                </a:solidFill>
                <a:sym typeface="Webdings"/>
              </a:rPr>
              <a:t>) أمام الحدث الذي سمعته في النص: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865531" y="4422592"/>
            <a:ext cx="81902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ar-EG" sz="2800" b="1" dirty="0"/>
              <a:t>تركت النحلة عملها وأخذت تلعب مع الفراشة	(	)</a:t>
            </a:r>
          </a:p>
          <a:p>
            <a:pPr marL="457200" indent="-457200">
              <a:buFontTx/>
              <a:buChar char="-"/>
            </a:pPr>
            <a:r>
              <a:rPr lang="ar-EG" sz="2800" b="1" dirty="0"/>
              <a:t>ستلعب النحلة مع الفراشة بعد أن تنتهي من عملها	(	)</a:t>
            </a:r>
            <a:endParaRPr lang="ar-EG" sz="2800" b="1" dirty="0"/>
          </a:p>
        </p:txBody>
      </p:sp>
      <p:pic>
        <p:nvPicPr>
          <p:cNvPr id="14" name="صورة 13" descr="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4869161"/>
            <a:ext cx="415908" cy="43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0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2413019" y="1133746"/>
            <a:ext cx="76884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2- أستمع وأضع علامة (</a:t>
            </a:r>
            <a:r>
              <a:rPr lang="ar-EG" sz="2800" b="1" dirty="0">
                <a:solidFill>
                  <a:srgbClr val="FF0000"/>
                </a:solidFill>
                <a:sym typeface="Webdings"/>
              </a:rPr>
              <a:t>) أمام الإجابة الصحيحة:</a:t>
            </a:r>
          </a:p>
          <a:p>
            <a:r>
              <a:rPr lang="ar-EG" sz="2800" b="1" dirty="0">
                <a:solidFill>
                  <a:srgbClr val="0000FF"/>
                </a:solidFill>
                <a:sym typeface="Webdings"/>
              </a:rPr>
              <a:t>أي الأسماء التالية لم يرد في النص: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865531" y="2429888"/>
            <a:ext cx="81902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EG" sz="2800" b="1" dirty="0"/>
              <a:t>زهرة.		(	)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EG" sz="2800" b="1" dirty="0"/>
              <a:t>نخلة		(	)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EG" sz="2800" b="1" dirty="0"/>
              <a:t>فراشة		(	)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EG" sz="2800" b="1" dirty="0"/>
              <a:t>سيارة		(	)</a:t>
            </a:r>
          </a:p>
        </p:txBody>
      </p:sp>
      <p:pic>
        <p:nvPicPr>
          <p:cNvPr id="14" name="صورة 13" descr="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192" y="4613148"/>
            <a:ext cx="415908" cy="43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خطط انسيابي: معالجة متعاقبة 16"/>
          <p:cNvSpPr/>
          <p:nvPr/>
        </p:nvSpPr>
        <p:spPr>
          <a:xfrm>
            <a:off x="5239961" y="1313765"/>
            <a:ext cx="2080066" cy="423398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EG" sz="2800" b="1" dirty="0">
                <a:ln w="11430"/>
                <a:solidFill>
                  <a:srgbClr val="FF0000"/>
                </a:solidFill>
              </a:rPr>
              <a:t>يَحْيَـــا العَــمَــلُ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6328290" y="2033845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احمل الفأسَ وهـَيَّــــــــا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3305690" y="2033845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نـَــزْرَعُ الأرْضَ سـَــويًّــــــا</a:t>
            </a:r>
          </a:p>
        </p:txBody>
      </p:sp>
      <p:sp>
        <p:nvSpPr>
          <p:cNvPr id="22" name="مربع نص 21"/>
          <p:cNvSpPr txBox="1"/>
          <p:nvPr/>
        </p:nvSpPr>
        <p:spPr>
          <a:xfrm>
            <a:off x="6328290" y="2509063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سـَــوْفَ أجْنِــي </a:t>
            </a:r>
            <a:r>
              <a:rPr lang="ar-EG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بِيـَــديَّــا</a:t>
            </a:r>
            <a:endParaRPr lang="ar-EG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305690" y="2509063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ثـَمَـــرًا مِنْــهـــا شَــهِـيــًـــا</a:t>
            </a:r>
          </a:p>
        </p:txBody>
      </p:sp>
      <p:sp>
        <p:nvSpPr>
          <p:cNvPr id="24" name="مربع نص 23"/>
          <p:cNvSpPr txBox="1"/>
          <p:nvPr/>
        </p:nvSpPr>
        <p:spPr>
          <a:xfrm>
            <a:off x="4607450" y="2922845"/>
            <a:ext cx="31432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فـَــاحْمـِــل </a:t>
            </a:r>
            <a:r>
              <a:rPr lang="ar-EG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ِ</a:t>
            </a:r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الـفـَــأْسَ وَهَيـَّـا</a:t>
            </a:r>
          </a:p>
        </p:txBody>
      </p:sp>
      <p:sp>
        <p:nvSpPr>
          <p:cNvPr id="25" name="مربع نص 24"/>
          <p:cNvSpPr txBox="1"/>
          <p:nvPr/>
        </p:nvSpPr>
        <p:spPr>
          <a:xfrm>
            <a:off x="6328290" y="3322895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في غد تزهو الحقــــولُ</a:t>
            </a:r>
          </a:p>
        </p:txBody>
      </p:sp>
      <p:sp>
        <p:nvSpPr>
          <p:cNvPr id="26" name="مربع نص 25"/>
          <p:cNvSpPr txBox="1"/>
          <p:nvPr/>
        </p:nvSpPr>
        <p:spPr>
          <a:xfrm>
            <a:off x="3305690" y="3322895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سَــوْف يـَـنْــمُــو ويِــطُــولُ</a:t>
            </a:r>
          </a:p>
        </p:txBody>
      </p:sp>
      <p:sp>
        <p:nvSpPr>
          <p:cNvPr id="27" name="مربع نص 26"/>
          <p:cNvSpPr txBox="1"/>
          <p:nvPr/>
        </p:nvSpPr>
        <p:spPr>
          <a:xfrm>
            <a:off x="6328290" y="3722945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كـُــلُّ ما فِيـهـَــا جَمِيـــــلُ</a:t>
            </a:r>
          </a:p>
        </p:txBody>
      </p:sp>
      <p:sp>
        <p:nvSpPr>
          <p:cNvPr id="28" name="مربع نص 27"/>
          <p:cNvSpPr txBox="1"/>
          <p:nvPr/>
        </p:nvSpPr>
        <p:spPr>
          <a:xfrm>
            <a:off x="3305690" y="3722945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سَـــوفَ يـَـنْـمــو  وَيـَطــولُ</a:t>
            </a:r>
          </a:p>
        </p:txBody>
      </p:sp>
      <p:sp>
        <p:nvSpPr>
          <p:cNvPr id="29" name="مربع نص 28"/>
          <p:cNvSpPr txBox="1"/>
          <p:nvPr/>
        </p:nvSpPr>
        <p:spPr>
          <a:xfrm>
            <a:off x="4563000" y="4153713"/>
            <a:ext cx="31432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فـَــاحْمـِــل </a:t>
            </a:r>
            <a:r>
              <a:rPr lang="ar-EG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ِ</a:t>
            </a:r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الـفـَــأْسَ وَهَيـَّـا</a:t>
            </a:r>
          </a:p>
        </p:txBody>
      </p:sp>
      <p:sp>
        <p:nvSpPr>
          <p:cNvPr id="30" name="مربع نص 29"/>
          <p:cNvSpPr txBox="1"/>
          <p:nvPr/>
        </p:nvSpPr>
        <p:spPr>
          <a:xfrm>
            <a:off x="6328290" y="4611945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أَيـٌّهـَـا الـفـَــلاحُ صَــبْـــرًا</a:t>
            </a:r>
          </a:p>
        </p:txBody>
      </p:sp>
      <p:sp>
        <p:nvSpPr>
          <p:cNvPr id="31" name="مربع نص 30"/>
          <p:cNvSpPr txBox="1"/>
          <p:nvPr/>
        </p:nvSpPr>
        <p:spPr>
          <a:xfrm>
            <a:off x="3305690" y="4611945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قـَــد </a:t>
            </a:r>
            <a:r>
              <a:rPr lang="ar-EG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ْ</a:t>
            </a:r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مَــلأتَ الأرْضَ تِــــبْرًا</a:t>
            </a:r>
          </a:p>
        </p:txBody>
      </p:sp>
      <p:sp>
        <p:nvSpPr>
          <p:cNvPr id="32" name="مربع نص 31"/>
          <p:cNvSpPr txBox="1"/>
          <p:nvPr/>
        </p:nvSpPr>
        <p:spPr>
          <a:xfrm>
            <a:off x="6328290" y="5056445"/>
            <a:ext cx="26987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لا تَـقـُــلْ : لَمْ أجْــزَ خـيْـرًا </a:t>
            </a:r>
          </a:p>
        </p:txBody>
      </p:sp>
      <p:sp>
        <p:nvSpPr>
          <p:cNvPr id="33" name="مربع نص 32"/>
          <p:cNvSpPr txBox="1"/>
          <p:nvPr/>
        </p:nvSpPr>
        <p:spPr>
          <a:xfrm>
            <a:off x="3305690" y="5056445"/>
            <a:ext cx="271145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إنَّ عــــِـنْــدَ اللهِ أجـْـــــــرًا</a:t>
            </a:r>
          </a:p>
        </p:txBody>
      </p:sp>
      <p:sp>
        <p:nvSpPr>
          <p:cNvPr id="34" name="مربع نص 33"/>
          <p:cNvSpPr txBox="1"/>
          <p:nvPr/>
        </p:nvSpPr>
        <p:spPr>
          <a:xfrm>
            <a:off x="4500423" y="5589845"/>
            <a:ext cx="3143240" cy="36933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فـَــاحْمـِــل </a:t>
            </a:r>
            <a:r>
              <a:rPr lang="ar-EG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ِ</a:t>
            </a:r>
            <a:r>
              <a:rPr lang="ar-EG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الـفـَــأْسَ وَهَيـَّـا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8886310" y="773705"/>
            <a:ext cx="1170130" cy="6300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أنشد: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6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21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367</Words>
  <Application>Microsoft Office PowerPoint</Application>
  <PresentationFormat>ملء الشاشة</PresentationFormat>
  <Paragraphs>60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Webdings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Afaaq</dc:creator>
  <cp:lastModifiedBy>Afaaq</cp:lastModifiedBy>
  <cp:revision>3</cp:revision>
  <dcterms:created xsi:type="dcterms:W3CDTF">2020-03-27T20:29:25Z</dcterms:created>
  <dcterms:modified xsi:type="dcterms:W3CDTF">2020-03-27T20:47:59Z</dcterms:modified>
</cp:coreProperties>
</file>